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9" r:id="rId3"/>
    <p:sldId id="290" r:id="rId4"/>
    <p:sldId id="296" r:id="rId5"/>
    <p:sldId id="291" r:id="rId6"/>
    <p:sldId id="292" r:id="rId7"/>
    <p:sldId id="280" r:id="rId8"/>
    <p:sldId id="277" r:id="rId9"/>
    <p:sldId id="270" r:id="rId10"/>
    <p:sldId id="272" r:id="rId11"/>
    <p:sldId id="273" r:id="rId12"/>
    <p:sldId id="274" r:id="rId13"/>
    <p:sldId id="267" r:id="rId14"/>
    <p:sldId id="278" r:id="rId15"/>
    <p:sldId id="269" r:id="rId16"/>
    <p:sldId id="294" r:id="rId17"/>
    <p:sldId id="275" r:id="rId18"/>
    <p:sldId id="293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101"/>
    <a:srgbClr val="ED8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7867" autoAdjust="0"/>
  </p:normalViewPr>
  <p:slideViewPr>
    <p:cSldViewPr snapToGrid="0">
      <p:cViewPr varScale="1">
        <p:scale>
          <a:sx n="102" d="100"/>
          <a:sy n="102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D468C-ED25-4166-83DD-ED0D5C23F7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E8021E-1DB5-4591-AB14-5E8DDDAE5749}">
      <dgm:prSet phldrT="[Text]" custT="1"/>
      <dgm:spPr/>
      <dgm:t>
        <a:bodyPr/>
        <a:lstStyle/>
        <a:p>
          <a:r>
            <a:rPr lang="en-US" sz="1400" b="1" dirty="0" smtClean="0"/>
            <a:t>Psychological &amp; Emotional Support</a:t>
          </a:r>
          <a:endParaRPr lang="en-US" sz="1400" b="1" dirty="0"/>
        </a:p>
      </dgm:t>
    </dgm:pt>
    <dgm:pt modelId="{9A03A779-E90C-44F5-9409-DC244B0A725E}" type="parTrans" cxnId="{CBF43A72-7ABD-4FD9-8542-7B0092095D47}">
      <dgm:prSet/>
      <dgm:spPr/>
      <dgm:t>
        <a:bodyPr/>
        <a:lstStyle/>
        <a:p>
          <a:endParaRPr lang="en-US"/>
        </a:p>
      </dgm:t>
    </dgm:pt>
    <dgm:pt modelId="{BD2E8650-FB41-48C5-9AF1-C0868ABBECA6}" type="sibTrans" cxnId="{CBF43A72-7ABD-4FD9-8542-7B0092095D47}">
      <dgm:prSet/>
      <dgm:spPr/>
      <dgm:t>
        <a:bodyPr/>
        <a:lstStyle/>
        <a:p>
          <a:endParaRPr lang="en-US"/>
        </a:p>
      </dgm:t>
    </dgm:pt>
    <dgm:pt modelId="{DB3A38ED-6367-430C-A12B-BD1BD3A5E56B}">
      <dgm:prSet phldrT="[Text]" custT="1"/>
      <dgm:spPr/>
      <dgm:t>
        <a:bodyPr/>
        <a:lstStyle/>
        <a:p>
          <a:r>
            <a:rPr lang="en-US" sz="1400" b="1" dirty="0" smtClean="0"/>
            <a:t>Academic &amp; Subject Knowledge Support</a:t>
          </a:r>
          <a:endParaRPr lang="en-US" sz="1400" b="1" dirty="0"/>
        </a:p>
      </dgm:t>
    </dgm:pt>
    <dgm:pt modelId="{7B0A872A-F0B4-452E-8B29-358B7932BA38}" type="parTrans" cxnId="{8FBF4441-5497-4ACD-B1BB-F466A7AC918C}">
      <dgm:prSet/>
      <dgm:spPr/>
      <dgm:t>
        <a:bodyPr/>
        <a:lstStyle/>
        <a:p>
          <a:endParaRPr lang="en-US"/>
        </a:p>
      </dgm:t>
    </dgm:pt>
    <dgm:pt modelId="{E624AA8D-CBA3-4776-B33F-677CCDB7CCA7}" type="sibTrans" cxnId="{8FBF4441-5497-4ACD-B1BB-F466A7AC918C}">
      <dgm:prSet/>
      <dgm:spPr/>
      <dgm:t>
        <a:bodyPr/>
        <a:lstStyle/>
        <a:p>
          <a:endParaRPr lang="en-US"/>
        </a:p>
      </dgm:t>
    </dgm:pt>
    <dgm:pt modelId="{1EBB2C90-8387-486C-8B72-DE7AE18413B8}">
      <dgm:prSet phldrT="[Text]" custT="1"/>
      <dgm:spPr/>
      <dgm:t>
        <a:bodyPr/>
        <a:lstStyle/>
        <a:p>
          <a:r>
            <a:rPr lang="en-US" sz="1400" b="1" dirty="0" smtClean="0"/>
            <a:t>Degree &amp; Career Support</a:t>
          </a:r>
          <a:endParaRPr lang="en-US" sz="1400" b="1" dirty="0"/>
        </a:p>
      </dgm:t>
    </dgm:pt>
    <dgm:pt modelId="{4C423339-12FE-4996-AC9E-28D8996CDBC4}" type="parTrans" cxnId="{51963E12-7973-464C-88D5-F8E034E87C92}">
      <dgm:prSet/>
      <dgm:spPr/>
      <dgm:t>
        <a:bodyPr/>
        <a:lstStyle/>
        <a:p>
          <a:endParaRPr lang="en-US"/>
        </a:p>
      </dgm:t>
    </dgm:pt>
    <dgm:pt modelId="{C593C9FB-48EB-47CD-8A08-44F554317AFA}" type="sibTrans" cxnId="{51963E12-7973-464C-88D5-F8E034E87C92}">
      <dgm:prSet/>
      <dgm:spPr/>
      <dgm:t>
        <a:bodyPr/>
        <a:lstStyle/>
        <a:p>
          <a:endParaRPr lang="en-US"/>
        </a:p>
      </dgm:t>
    </dgm:pt>
    <dgm:pt modelId="{8610B42A-ABA6-47A6-B794-FB134AA9F0F4}">
      <dgm:prSet custT="1"/>
      <dgm:spPr/>
      <dgm:t>
        <a:bodyPr/>
        <a:lstStyle/>
        <a:p>
          <a:r>
            <a:rPr lang="en-US" sz="1400" b="1" dirty="0" smtClean="0"/>
            <a:t>Presence of a Role Model </a:t>
          </a:r>
          <a:endParaRPr lang="en-US" sz="1400" b="1" dirty="0"/>
        </a:p>
      </dgm:t>
    </dgm:pt>
    <dgm:pt modelId="{6FDE9D47-083B-42C9-94AB-4249796EA037}" type="parTrans" cxnId="{982BF22D-02EB-495E-B33C-9D3F4DEBDC79}">
      <dgm:prSet/>
      <dgm:spPr/>
      <dgm:t>
        <a:bodyPr/>
        <a:lstStyle/>
        <a:p>
          <a:endParaRPr lang="en-US"/>
        </a:p>
      </dgm:t>
    </dgm:pt>
    <dgm:pt modelId="{A70BE8ED-365A-48B0-AB1E-B86487D6A121}" type="sibTrans" cxnId="{982BF22D-02EB-495E-B33C-9D3F4DEBDC79}">
      <dgm:prSet/>
      <dgm:spPr/>
      <dgm:t>
        <a:bodyPr/>
        <a:lstStyle/>
        <a:p>
          <a:endParaRPr lang="en-US"/>
        </a:p>
      </dgm:t>
    </dgm:pt>
    <dgm:pt modelId="{13E213C5-3A37-4F17-9A88-091E9682ABFC}" type="pres">
      <dgm:prSet presAssocID="{6C8D468C-ED25-4166-83DD-ED0D5C23F7E4}" presName="compositeShape" presStyleCnt="0">
        <dgm:presLayoutVars>
          <dgm:chMax val="7"/>
          <dgm:dir/>
          <dgm:resizeHandles val="exact"/>
        </dgm:presLayoutVars>
      </dgm:prSet>
      <dgm:spPr/>
    </dgm:pt>
    <dgm:pt modelId="{5675E16E-C001-4617-B6AB-3F5556F9854D}" type="pres">
      <dgm:prSet presAssocID="{ECE8021E-1DB5-4591-AB14-5E8DDDAE5749}" presName="circ1" presStyleLbl="vennNode1" presStyleIdx="0" presStyleCnt="4"/>
      <dgm:spPr/>
      <dgm:t>
        <a:bodyPr/>
        <a:lstStyle/>
        <a:p>
          <a:endParaRPr lang="en-US"/>
        </a:p>
      </dgm:t>
    </dgm:pt>
    <dgm:pt modelId="{875ED126-F85B-4489-8F74-BF00B4F85D53}" type="pres">
      <dgm:prSet presAssocID="{ECE8021E-1DB5-4591-AB14-5E8DDDAE57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41AFE-F1D0-4A0A-B167-605976D14C67}" type="pres">
      <dgm:prSet presAssocID="{DB3A38ED-6367-430C-A12B-BD1BD3A5E56B}" presName="circ2" presStyleLbl="vennNode1" presStyleIdx="1" presStyleCnt="4"/>
      <dgm:spPr/>
      <dgm:t>
        <a:bodyPr/>
        <a:lstStyle/>
        <a:p>
          <a:endParaRPr lang="en-US"/>
        </a:p>
      </dgm:t>
    </dgm:pt>
    <dgm:pt modelId="{359A081F-7525-424F-B6C4-B5439781236B}" type="pres">
      <dgm:prSet presAssocID="{DB3A38ED-6367-430C-A12B-BD1BD3A5E5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96297-1E3D-47AD-9BFF-2352F0A83BF4}" type="pres">
      <dgm:prSet presAssocID="{8610B42A-ABA6-47A6-B794-FB134AA9F0F4}" presName="circ3" presStyleLbl="vennNode1" presStyleIdx="2" presStyleCnt="4"/>
      <dgm:spPr/>
      <dgm:t>
        <a:bodyPr/>
        <a:lstStyle/>
        <a:p>
          <a:endParaRPr lang="en-US"/>
        </a:p>
      </dgm:t>
    </dgm:pt>
    <dgm:pt modelId="{F9E8B418-073D-4486-80A6-D7FAB8E2E20B}" type="pres">
      <dgm:prSet presAssocID="{8610B42A-ABA6-47A6-B794-FB134AA9F0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460C0-FE8F-4AE8-9279-1E974A9865F6}" type="pres">
      <dgm:prSet presAssocID="{1EBB2C90-8387-486C-8B72-DE7AE18413B8}" presName="circ4" presStyleLbl="vennNode1" presStyleIdx="3" presStyleCnt="4"/>
      <dgm:spPr/>
      <dgm:t>
        <a:bodyPr/>
        <a:lstStyle/>
        <a:p>
          <a:endParaRPr lang="en-US"/>
        </a:p>
      </dgm:t>
    </dgm:pt>
    <dgm:pt modelId="{FD7677BA-EB6A-4030-B88C-91C013F3DC31}" type="pres">
      <dgm:prSet presAssocID="{1EBB2C90-8387-486C-8B72-DE7AE18413B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B103E-2F0A-49DA-9184-A5ACB724EBF4}" type="presOf" srcId="{1EBB2C90-8387-486C-8B72-DE7AE18413B8}" destId="{FD7677BA-EB6A-4030-B88C-91C013F3DC31}" srcOrd="1" destOrd="0" presId="urn:microsoft.com/office/officeart/2005/8/layout/venn1"/>
    <dgm:cxn modelId="{6FA02D8B-DAF1-4761-825F-A7E79570C1E1}" type="presOf" srcId="{8610B42A-ABA6-47A6-B794-FB134AA9F0F4}" destId="{0C196297-1E3D-47AD-9BFF-2352F0A83BF4}" srcOrd="0" destOrd="0" presId="urn:microsoft.com/office/officeart/2005/8/layout/venn1"/>
    <dgm:cxn modelId="{51963E12-7973-464C-88D5-F8E034E87C92}" srcId="{6C8D468C-ED25-4166-83DD-ED0D5C23F7E4}" destId="{1EBB2C90-8387-486C-8B72-DE7AE18413B8}" srcOrd="3" destOrd="0" parTransId="{4C423339-12FE-4996-AC9E-28D8996CDBC4}" sibTransId="{C593C9FB-48EB-47CD-8A08-44F554317AFA}"/>
    <dgm:cxn modelId="{982BF22D-02EB-495E-B33C-9D3F4DEBDC79}" srcId="{6C8D468C-ED25-4166-83DD-ED0D5C23F7E4}" destId="{8610B42A-ABA6-47A6-B794-FB134AA9F0F4}" srcOrd="2" destOrd="0" parTransId="{6FDE9D47-083B-42C9-94AB-4249796EA037}" sibTransId="{A70BE8ED-365A-48B0-AB1E-B86487D6A121}"/>
    <dgm:cxn modelId="{8FBF4441-5497-4ACD-B1BB-F466A7AC918C}" srcId="{6C8D468C-ED25-4166-83DD-ED0D5C23F7E4}" destId="{DB3A38ED-6367-430C-A12B-BD1BD3A5E56B}" srcOrd="1" destOrd="0" parTransId="{7B0A872A-F0B4-452E-8B29-358B7932BA38}" sibTransId="{E624AA8D-CBA3-4776-B33F-677CCDB7CCA7}"/>
    <dgm:cxn modelId="{2209794A-CA12-4BB4-8BD7-7C3A03807410}" type="presOf" srcId="{DB3A38ED-6367-430C-A12B-BD1BD3A5E56B}" destId="{359A081F-7525-424F-B6C4-B5439781236B}" srcOrd="1" destOrd="0" presId="urn:microsoft.com/office/officeart/2005/8/layout/venn1"/>
    <dgm:cxn modelId="{8C30B2C2-C893-4863-93DB-605FDA337D35}" type="presOf" srcId="{1EBB2C90-8387-486C-8B72-DE7AE18413B8}" destId="{B69460C0-FE8F-4AE8-9279-1E974A9865F6}" srcOrd="0" destOrd="0" presId="urn:microsoft.com/office/officeart/2005/8/layout/venn1"/>
    <dgm:cxn modelId="{D2195817-F533-4FBA-9297-8AA298931F0E}" type="presOf" srcId="{6C8D468C-ED25-4166-83DD-ED0D5C23F7E4}" destId="{13E213C5-3A37-4F17-9A88-091E9682ABFC}" srcOrd="0" destOrd="0" presId="urn:microsoft.com/office/officeart/2005/8/layout/venn1"/>
    <dgm:cxn modelId="{D6256F90-4AF4-41DC-8948-D33BCF77E996}" type="presOf" srcId="{DB3A38ED-6367-430C-A12B-BD1BD3A5E56B}" destId="{D1541AFE-F1D0-4A0A-B167-605976D14C67}" srcOrd="0" destOrd="0" presId="urn:microsoft.com/office/officeart/2005/8/layout/venn1"/>
    <dgm:cxn modelId="{B961D1D5-4D50-4963-A1E5-395C30D1670A}" type="presOf" srcId="{8610B42A-ABA6-47A6-B794-FB134AA9F0F4}" destId="{F9E8B418-073D-4486-80A6-D7FAB8E2E20B}" srcOrd="1" destOrd="0" presId="urn:microsoft.com/office/officeart/2005/8/layout/venn1"/>
    <dgm:cxn modelId="{CBF43A72-7ABD-4FD9-8542-7B0092095D47}" srcId="{6C8D468C-ED25-4166-83DD-ED0D5C23F7E4}" destId="{ECE8021E-1DB5-4591-AB14-5E8DDDAE5749}" srcOrd="0" destOrd="0" parTransId="{9A03A779-E90C-44F5-9409-DC244B0A725E}" sibTransId="{BD2E8650-FB41-48C5-9AF1-C0868ABBECA6}"/>
    <dgm:cxn modelId="{CEE8A793-BAAB-4C9C-8BF3-13645009BBFD}" type="presOf" srcId="{ECE8021E-1DB5-4591-AB14-5E8DDDAE5749}" destId="{5675E16E-C001-4617-B6AB-3F5556F9854D}" srcOrd="0" destOrd="0" presId="urn:microsoft.com/office/officeart/2005/8/layout/venn1"/>
    <dgm:cxn modelId="{E11AD941-3B66-466B-9817-CE911C8B17F8}" type="presOf" srcId="{ECE8021E-1DB5-4591-AB14-5E8DDDAE5749}" destId="{875ED126-F85B-4489-8F74-BF00B4F85D53}" srcOrd="1" destOrd="0" presId="urn:microsoft.com/office/officeart/2005/8/layout/venn1"/>
    <dgm:cxn modelId="{3875C7A7-FAA4-48CE-ADF2-CD71A6D8D6E0}" type="presParOf" srcId="{13E213C5-3A37-4F17-9A88-091E9682ABFC}" destId="{5675E16E-C001-4617-B6AB-3F5556F9854D}" srcOrd="0" destOrd="0" presId="urn:microsoft.com/office/officeart/2005/8/layout/venn1"/>
    <dgm:cxn modelId="{2653AF1C-DC4B-47C1-B713-08AD548B4564}" type="presParOf" srcId="{13E213C5-3A37-4F17-9A88-091E9682ABFC}" destId="{875ED126-F85B-4489-8F74-BF00B4F85D53}" srcOrd="1" destOrd="0" presId="urn:microsoft.com/office/officeart/2005/8/layout/venn1"/>
    <dgm:cxn modelId="{6CB85604-C2F7-4D00-A470-21BBEEDB8041}" type="presParOf" srcId="{13E213C5-3A37-4F17-9A88-091E9682ABFC}" destId="{D1541AFE-F1D0-4A0A-B167-605976D14C67}" srcOrd="2" destOrd="0" presId="urn:microsoft.com/office/officeart/2005/8/layout/venn1"/>
    <dgm:cxn modelId="{212E622B-245D-4AE8-9088-4E9D5D7971DF}" type="presParOf" srcId="{13E213C5-3A37-4F17-9A88-091E9682ABFC}" destId="{359A081F-7525-424F-B6C4-B5439781236B}" srcOrd="3" destOrd="0" presId="urn:microsoft.com/office/officeart/2005/8/layout/venn1"/>
    <dgm:cxn modelId="{93D2D652-55AE-4FC0-8E51-B6DDA0F9BFB1}" type="presParOf" srcId="{13E213C5-3A37-4F17-9A88-091E9682ABFC}" destId="{0C196297-1E3D-47AD-9BFF-2352F0A83BF4}" srcOrd="4" destOrd="0" presId="urn:microsoft.com/office/officeart/2005/8/layout/venn1"/>
    <dgm:cxn modelId="{5D6FD003-E984-4A03-9363-43B76D05D273}" type="presParOf" srcId="{13E213C5-3A37-4F17-9A88-091E9682ABFC}" destId="{F9E8B418-073D-4486-80A6-D7FAB8E2E20B}" srcOrd="5" destOrd="0" presId="urn:microsoft.com/office/officeart/2005/8/layout/venn1"/>
    <dgm:cxn modelId="{256C1329-2AF9-48D3-AADB-5121645CA121}" type="presParOf" srcId="{13E213C5-3A37-4F17-9A88-091E9682ABFC}" destId="{B69460C0-FE8F-4AE8-9279-1E974A9865F6}" srcOrd="6" destOrd="0" presId="urn:microsoft.com/office/officeart/2005/8/layout/venn1"/>
    <dgm:cxn modelId="{7194803B-D3F5-4167-A421-AAB9A32B3897}" type="presParOf" srcId="{13E213C5-3A37-4F17-9A88-091E9682ABFC}" destId="{FD7677BA-EB6A-4030-B88C-91C013F3DC3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F5587-F80F-4AAE-B0BF-4F78B54D223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F9063D-6324-46DF-A28D-BB23B5B355C8}">
      <dgm:prSet phldrT="[Text]"/>
      <dgm:spPr/>
      <dgm:t>
        <a:bodyPr/>
        <a:lstStyle/>
        <a:p>
          <a:r>
            <a:rPr lang="en-US" dirty="0" smtClean="0"/>
            <a:t>Latino Male Experience </a:t>
          </a:r>
          <a:endParaRPr lang="en-US" dirty="0"/>
        </a:p>
      </dgm:t>
    </dgm:pt>
    <dgm:pt modelId="{28DD56C6-8465-44F8-88C3-336EC397971D}" type="parTrans" cxnId="{82D1AA73-B63B-410A-AB8E-4C4047C3C464}">
      <dgm:prSet/>
      <dgm:spPr/>
      <dgm:t>
        <a:bodyPr/>
        <a:lstStyle/>
        <a:p>
          <a:endParaRPr lang="en-US"/>
        </a:p>
      </dgm:t>
    </dgm:pt>
    <dgm:pt modelId="{6F98E62A-9473-420C-88E6-5EEA1AC465F3}" type="sibTrans" cxnId="{82D1AA73-B63B-410A-AB8E-4C4047C3C464}">
      <dgm:prSet/>
      <dgm:spPr/>
      <dgm:t>
        <a:bodyPr/>
        <a:lstStyle/>
        <a:p>
          <a:endParaRPr lang="en-US"/>
        </a:p>
      </dgm:t>
    </dgm:pt>
    <dgm:pt modelId="{92EB84B2-FCC4-4DFB-A8BA-D1FDD02DA464}">
      <dgm:prSet phldrT="[Text]"/>
      <dgm:spPr/>
      <dgm:t>
        <a:bodyPr/>
        <a:lstStyle/>
        <a:p>
          <a:r>
            <a:rPr lang="en-US" dirty="0" smtClean="0"/>
            <a:t>Lack of Campus Involvement </a:t>
          </a:r>
          <a:endParaRPr lang="en-US" dirty="0"/>
        </a:p>
      </dgm:t>
    </dgm:pt>
    <dgm:pt modelId="{D6CE7756-90F5-4B13-AE5F-E58529B653D7}" type="parTrans" cxnId="{AF507EE8-ED7C-4CE0-B450-FAD1135A9656}">
      <dgm:prSet/>
      <dgm:spPr/>
      <dgm:t>
        <a:bodyPr/>
        <a:lstStyle/>
        <a:p>
          <a:endParaRPr lang="en-US"/>
        </a:p>
      </dgm:t>
    </dgm:pt>
    <dgm:pt modelId="{4E0D3698-93CD-4FD1-90A7-77C731551B46}" type="sibTrans" cxnId="{AF507EE8-ED7C-4CE0-B450-FAD1135A9656}">
      <dgm:prSet/>
      <dgm:spPr/>
      <dgm:t>
        <a:bodyPr/>
        <a:lstStyle/>
        <a:p>
          <a:endParaRPr lang="en-US"/>
        </a:p>
      </dgm:t>
    </dgm:pt>
    <dgm:pt modelId="{48F9A3C0-8883-49CA-B546-CCC8F5BCB6D9}">
      <dgm:prSet phldrT="[Text]"/>
      <dgm:spPr/>
      <dgm:t>
        <a:bodyPr/>
        <a:lstStyle/>
        <a:p>
          <a:r>
            <a:rPr lang="en-US" dirty="0" smtClean="0"/>
            <a:t>“The Streets is Watching”</a:t>
          </a:r>
          <a:endParaRPr lang="en-US" dirty="0"/>
        </a:p>
      </dgm:t>
    </dgm:pt>
    <dgm:pt modelId="{157F0C1A-3CDC-4782-8E29-B64A4CF3D41E}" type="parTrans" cxnId="{75A4D68E-7D4A-4495-A401-92C52B6EEEAD}">
      <dgm:prSet/>
      <dgm:spPr/>
      <dgm:t>
        <a:bodyPr/>
        <a:lstStyle/>
        <a:p>
          <a:endParaRPr lang="en-US"/>
        </a:p>
      </dgm:t>
    </dgm:pt>
    <dgm:pt modelId="{7992D289-1AAD-425A-8AEB-43CC7D398776}" type="sibTrans" cxnId="{75A4D68E-7D4A-4495-A401-92C52B6EEEAD}">
      <dgm:prSet/>
      <dgm:spPr/>
      <dgm:t>
        <a:bodyPr/>
        <a:lstStyle/>
        <a:p>
          <a:endParaRPr lang="en-US"/>
        </a:p>
      </dgm:t>
    </dgm:pt>
    <dgm:pt modelId="{3995918E-8AD7-4BD9-A9ED-892C3CBA337E}">
      <dgm:prSet phldrT="[Text]"/>
      <dgm:spPr/>
      <dgm:t>
        <a:bodyPr/>
        <a:lstStyle/>
        <a:p>
          <a:r>
            <a:rPr lang="en-US" dirty="0" smtClean="0"/>
            <a:t>Barriers to Participation </a:t>
          </a:r>
          <a:endParaRPr lang="en-US" dirty="0"/>
        </a:p>
      </dgm:t>
    </dgm:pt>
    <dgm:pt modelId="{F9624F6F-1199-4663-950C-69789FDE2A7A}" type="parTrans" cxnId="{04AD7557-19CB-478F-86AA-3292E3A56AE1}">
      <dgm:prSet/>
      <dgm:spPr/>
      <dgm:t>
        <a:bodyPr/>
        <a:lstStyle/>
        <a:p>
          <a:endParaRPr lang="en-US"/>
        </a:p>
      </dgm:t>
    </dgm:pt>
    <dgm:pt modelId="{EDF5DEFE-8354-42FD-96DE-82CDE74AE0BF}" type="sibTrans" cxnId="{04AD7557-19CB-478F-86AA-3292E3A56AE1}">
      <dgm:prSet/>
      <dgm:spPr/>
      <dgm:t>
        <a:bodyPr/>
        <a:lstStyle/>
        <a:p>
          <a:endParaRPr lang="en-US"/>
        </a:p>
      </dgm:t>
    </dgm:pt>
    <dgm:pt modelId="{8313356D-BC00-4811-A881-67AE187842F5}">
      <dgm:prSet/>
      <dgm:spPr/>
      <dgm:t>
        <a:bodyPr/>
        <a:lstStyle/>
        <a:p>
          <a:r>
            <a:rPr lang="en-US" dirty="0" smtClean="0"/>
            <a:t>Need for Support and Social Services </a:t>
          </a:r>
          <a:endParaRPr lang="en-US" dirty="0"/>
        </a:p>
      </dgm:t>
    </dgm:pt>
    <dgm:pt modelId="{700E868B-F2AA-40F4-A8C4-08B741BCF3A2}" type="parTrans" cxnId="{0DBC5B66-A305-40BF-B4ED-B01DBB495119}">
      <dgm:prSet/>
      <dgm:spPr/>
      <dgm:t>
        <a:bodyPr/>
        <a:lstStyle/>
        <a:p>
          <a:endParaRPr lang="en-US"/>
        </a:p>
      </dgm:t>
    </dgm:pt>
    <dgm:pt modelId="{944671B0-CF58-4D25-BCC7-F90591C69C63}" type="sibTrans" cxnId="{0DBC5B66-A305-40BF-B4ED-B01DBB495119}">
      <dgm:prSet/>
      <dgm:spPr/>
      <dgm:t>
        <a:bodyPr/>
        <a:lstStyle/>
        <a:p>
          <a:endParaRPr lang="en-US"/>
        </a:p>
      </dgm:t>
    </dgm:pt>
    <dgm:pt modelId="{1A1637C6-A6CD-417A-9113-0C836231B9A6}" type="pres">
      <dgm:prSet presAssocID="{F29F5587-F80F-4AAE-B0BF-4F78B54D22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4A6241-A708-4506-BAFC-06C82AC2FD06}" type="pres">
      <dgm:prSet presAssocID="{8CF9063D-6324-46DF-A28D-BB23B5B355C8}" presName="singleCycle" presStyleCnt="0"/>
      <dgm:spPr/>
    </dgm:pt>
    <dgm:pt modelId="{3B6B3D97-876F-4161-8F1B-5D7DA4596903}" type="pres">
      <dgm:prSet presAssocID="{8CF9063D-6324-46DF-A28D-BB23B5B355C8}" presName="singleCenter" presStyleLbl="node1" presStyleIdx="0" presStyleCnt="5" custScaleX="129815" custScaleY="10218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8EFD7DA-6A1B-4BEB-B858-1604D4570918}" type="pres">
      <dgm:prSet presAssocID="{D6CE7756-90F5-4B13-AE5F-E58529B653D7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6DCCCE3-5F45-4BCD-95FA-DCCB8C52EEFC}" type="pres">
      <dgm:prSet presAssocID="{92EB84B2-FCC4-4DFB-A8BA-D1FDD02DA464}" presName="text0" presStyleLbl="node1" presStyleIdx="1" presStyleCnt="5" custScaleX="154358" custScaleY="15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CDF01-13CE-429F-B379-FCC7879C91F0}" type="pres">
      <dgm:prSet presAssocID="{157F0C1A-3CDC-4782-8E29-B64A4CF3D41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4EAD45B-ED1B-4292-BCE6-44A856E7ECD3}" type="pres">
      <dgm:prSet presAssocID="{48F9A3C0-8883-49CA-B546-CCC8F5BCB6D9}" presName="text0" presStyleLbl="node1" presStyleIdx="2" presStyleCnt="5" custScaleX="154497" custScaleY="123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6DF5B-8A93-4E8A-AB29-CD8637B5B535}" type="pres">
      <dgm:prSet presAssocID="{F9624F6F-1199-4663-950C-69789FDE2A7A}" presName="Name56" presStyleLbl="parChTrans1D2" presStyleIdx="2" presStyleCnt="4"/>
      <dgm:spPr/>
      <dgm:t>
        <a:bodyPr/>
        <a:lstStyle/>
        <a:p>
          <a:endParaRPr lang="en-US"/>
        </a:p>
      </dgm:t>
    </dgm:pt>
    <dgm:pt modelId="{AC61FD5B-993F-4F5F-988A-37B2D8A2349F}" type="pres">
      <dgm:prSet presAssocID="{3995918E-8AD7-4BD9-A9ED-892C3CBA337E}" presName="text0" presStyleLbl="node1" presStyleIdx="3" presStyleCnt="5" custScaleX="183905" custScaleY="11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3F0B6-306E-4FC3-AA6B-06D531E28F3A}" type="pres">
      <dgm:prSet presAssocID="{700E868B-F2AA-40F4-A8C4-08B741BCF3A2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BAE4FCD-D649-4D68-9E46-9C8C949857E5}" type="pres">
      <dgm:prSet presAssocID="{8313356D-BC00-4811-A881-67AE187842F5}" presName="text0" presStyleLbl="node1" presStyleIdx="4" presStyleCnt="5" custScaleX="161321" custScaleY="146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2C824-4A7E-4086-A773-C40E78891F35}" type="presOf" srcId="{8313356D-BC00-4811-A881-67AE187842F5}" destId="{7BAE4FCD-D649-4D68-9E46-9C8C949857E5}" srcOrd="0" destOrd="0" presId="urn:microsoft.com/office/officeart/2008/layout/RadialCluster"/>
    <dgm:cxn modelId="{82D1AA73-B63B-410A-AB8E-4C4047C3C464}" srcId="{F29F5587-F80F-4AAE-B0BF-4F78B54D2233}" destId="{8CF9063D-6324-46DF-A28D-BB23B5B355C8}" srcOrd="0" destOrd="0" parTransId="{28DD56C6-8465-44F8-88C3-336EC397971D}" sibTransId="{6F98E62A-9473-420C-88E6-5EEA1AC465F3}"/>
    <dgm:cxn modelId="{23949B86-78EE-4956-9592-6C329872CC3B}" type="presOf" srcId="{F29F5587-F80F-4AAE-B0BF-4F78B54D2233}" destId="{1A1637C6-A6CD-417A-9113-0C836231B9A6}" srcOrd="0" destOrd="0" presId="urn:microsoft.com/office/officeart/2008/layout/RadialCluster"/>
    <dgm:cxn modelId="{0DBC5B66-A305-40BF-B4ED-B01DBB495119}" srcId="{8CF9063D-6324-46DF-A28D-BB23B5B355C8}" destId="{8313356D-BC00-4811-A881-67AE187842F5}" srcOrd="3" destOrd="0" parTransId="{700E868B-F2AA-40F4-A8C4-08B741BCF3A2}" sibTransId="{944671B0-CF58-4D25-BCC7-F90591C69C63}"/>
    <dgm:cxn modelId="{66ED066A-55A9-445D-8C35-A9AD7EA4FF94}" type="presOf" srcId="{8CF9063D-6324-46DF-A28D-BB23B5B355C8}" destId="{3B6B3D97-876F-4161-8F1B-5D7DA4596903}" srcOrd="0" destOrd="0" presId="urn:microsoft.com/office/officeart/2008/layout/RadialCluster"/>
    <dgm:cxn modelId="{02D552F5-0DDE-4ED6-8A12-503172411B8A}" type="presOf" srcId="{F9624F6F-1199-4663-950C-69789FDE2A7A}" destId="{2C86DF5B-8A93-4E8A-AB29-CD8637B5B535}" srcOrd="0" destOrd="0" presId="urn:microsoft.com/office/officeart/2008/layout/RadialCluster"/>
    <dgm:cxn modelId="{E44EAF72-7F3F-4D75-B950-011A33B6D74E}" type="presOf" srcId="{D6CE7756-90F5-4B13-AE5F-E58529B653D7}" destId="{F8EFD7DA-6A1B-4BEB-B858-1604D4570918}" srcOrd="0" destOrd="0" presId="urn:microsoft.com/office/officeart/2008/layout/RadialCluster"/>
    <dgm:cxn modelId="{AF507EE8-ED7C-4CE0-B450-FAD1135A9656}" srcId="{8CF9063D-6324-46DF-A28D-BB23B5B355C8}" destId="{92EB84B2-FCC4-4DFB-A8BA-D1FDD02DA464}" srcOrd="0" destOrd="0" parTransId="{D6CE7756-90F5-4B13-AE5F-E58529B653D7}" sibTransId="{4E0D3698-93CD-4FD1-90A7-77C731551B46}"/>
    <dgm:cxn modelId="{4CA15DB3-2D09-424A-8E91-C56E694147C4}" type="presOf" srcId="{700E868B-F2AA-40F4-A8C4-08B741BCF3A2}" destId="{B493F0B6-306E-4FC3-AA6B-06D531E28F3A}" srcOrd="0" destOrd="0" presId="urn:microsoft.com/office/officeart/2008/layout/RadialCluster"/>
    <dgm:cxn modelId="{1838B262-3DB2-4844-BB35-FD56B9A83533}" type="presOf" srcId="{48F9A3C0-8883-49CA-B546-CCC8F5BCB6D9}" destId="{74EAD45B-ED1B-4292-BCE6-44A856E7ECD3}" srcOrd="0" destOrd="0" presId="urn:microsoft.com/office/officeart/2008/layout/RadialCluster"/>
    <dgm:cxn modelId="{817F11CD-985E-4827-B8D9-815C8A027EA9}" type="presOf" srcId="{92EB84B2-FCC4-4DFB-A8BA-D1FDD02DA464}" destId="{56DCCCE3-5F45-4BCD-95FA-DCCB8C52EEFC}" srcOrd="0" destOrd="0" presId="urn:microsoft.com/office/officeart/2008/layout/RadialCluster"/>
    <dgm:cxn modelId="{75A4D68E-7D4A-4495-A401-92C52B6EEEAD}" srcId="{8CF9063D-6324-46DF-A28D-BB23B5B355C8}" destId="{48F9A3C0-8883-49CA-B546-CCC8F5BCB6D9}" srcOrd="1" destOrd="0" parTransId="{157F0C1A-3CDC-4782-8E29-B64A4CF3D41E}" sibTransId="{7992D289-1AAD-425A-8AEB-43CC7D398776}"/>
    <dgm:cxn modelId="{3B26BB02-7597-4ED7-BFDD-51963E83E05C}" type="presOf" srcId="{157F0C1A-3CDC-4782-8E29-B64A4CF3D41E}" destId="{B79CDF01-13CE-429F-B379-FCC7879C91F0}" srcOrd="0" destOrd="0" presId="urn:microsoft.com/office/officeart/2008/layout/RadialCluster"/>
    <dgm:cxn modelId="{5A92D989-9E8E-45F1-AB10-BFF7A96D2D8A}" type="presOf" srcId="{3995918E-8AD7-4BD9-A9ED-892C3CBA337E}" destId="{AC61FD5B-993F-4F5F-988A-37B2D8A2349F}" srcOrd="0" destOrd="0" presId="urn:microsoft.com/office/officeart/2008/layout/RadialCluster"/>
    <dgm:cxn modelId="{04AD7557-19CB-478F-86AA-3292E3A56AE1}" srcId="{8CF9063D-6324-46DF-A28D-BB23B5B355C8}" destId="{3995918E-8AD7-4BD9-A9ED-892C3CBA337E}" srcOrd="2" destOrd="0" parTransId="{F9624F6F-1199-4663-950C-69789FDE2A7A}" sibTransId="{EDF5DEFE-8354-42FD-96DE-82CDE74AE0BF}"/>
    <dgm:cxn modelId="{B7141750-6D15-469D-A40D-C66547F81E17}" type="presParOf" srcId="{1A1637C6-A6CD-417A-9113-0C836231B9A6}" destId="{124A6241-A708-4506-BAFC-06C82AC2FD06}" srcOrd="0" destOrd="0" presId="urn:microsoft.com/office/officeart/2008/layout/RadialCluster"/>
    <dgm:cxn modelId="{AEEFD2C4-BF96-4562-B4C1-6910FE7D5291}" type="presParOf" srcId="{124A6241-A708-4506-BAFC-06C82AC2FD06}" destId="{3B6B3D97-876F-4161-8F1B-5D7DA4596903}" srcOrd="0" destOrd="0" presId="urn:microsoft.com/office/officeart/2008/layout/RadialCluster"/>
    <dgm:cxn modelId="{E2A2A150-0047-4799-AF84-673CD19ADEC9}" type="presParOf" srcId="{124A6241-A708-4506-BAFC-06C82AC2FD06}" destId="{F8EFD7DA-6A1B-4BEB-B858-1604D4570918}" srcOrd="1" destOrd="0" presId="urn:microsoft.com/office/officeart/2008/layout/RadialCluster"/>
    <dgm:cxn modelId="{9599801B-B964-46A7-9D21-401B443AD199}" type="presParOf" srcId="{124A6241-A708-4506-BAFC-06C82AC2FD06}" destId="{56DCCCE3-5F45-4BCD-95FA-DCCB8C52EEFC}" srcOrd="2" destOrd="0" presId="urn:microsoft.com/office/officeart/2008/layout/RadialCluster"/>
    <dgm:cxn modelId="{B1EE439A-A24C-42DA-9156-9A12C98F9A6D}" type="presParOf" srcId="{124A6241-A708-4506-BAFC-06C82AC2FD06}" destId="{B79CDF01-13CE-429F-B379-FCC7879C91F0}" srcOrd="3" destOrd="0" presId="urn:microsoft.com/office/officeart/2008/layout/RadialCluster"/>
    <dgm:cxn modelId="{606CF38C-338F-477B-A1A2-44CE95101D0D}" type="presParOf" srcId="{124A6241-A708-4506-BAFC-06C82AC2FD06}" destId="{74EAD45B-ED1B-4292-BCE6-44A856E7ECD3}" srcOrd="4" destOrd="0" presId="urn:microsoft.com/office/officeart/2008/layout/RadialCluster"/>
    <dgm:cxn modelId="{E57EA0CF-E651-402A-ADDE-8549ECF981FB}" type="presParOf" srcId="{124A6241-A708-4506-BAFC-06C82AC2FD06}" destId="{2C86DF5B-8A93-4E8A-AB29-CD8637B5B535}" srcOrd="5" destOrd="0" presId="urn:microsoft.com/office/officeart/2008/layout/RadialCluster"/>
    <dgm:cxn modelId="{2CD81A6A-1E0A-43E8-9BAC-31A382B06B52}" type="presParOf" srcId="{124A6241-A708-4506-BAFC-06C82AC2FD06}" destId="{AC61FD5B-993F-4F5F-988A-37B2D8A2349F}" srcOrd="6" destOrd="0" presId="urn:microsoft.com/office/officeart/2008/layout/RadialCluster"/>
    <dgm:cxn modelId="{253F0FD3-8BFA-4DF6-8B44-74160B69E401}" type="presParOf" srcId="{124A6241-A708-4506-BAFC-06C82AC2FD06}" destId="{B493F0B6-306E-4FC3-AA6B-06D531E28F3A}" srcOrd="7" destOrd="0" presId="urn:microsoft.com/office/officeart/2008/layout/RadialCluster"/>
    <dgm:cxn modelId="{9655CA69-78AD-42E9-87C6-D327EC0D0D4F}" type="presParOf" srcId="{124A6241-A708-4506-BAFC-06C82AC2FD06}" destId="{7BAE4FCD-D649-4D68-9E46-9C8C949857E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5E16E-C001-4617-B6AB-3F5556F9854D}">
      <dsp:nvSpPr>
        <dsp:cNvPr id="0" name=""/>
        <dsp:cNvSpPr/>
      </dsp:nvSpPr>
      <dsp:spPr>
        <a:xfrm>
          <a:off x="3254412" y="49638"/>
          <a:ext cx="2581221" cy="2581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Psychological &amp; Emotional Support</a:t>
          </a:r>
          <a:endParaRPr lang="en-US" sz="1400" b="1" kern="1200" dirty="0"/>
        </a:p>
      </dsp:txBody>
      <dsp:txXfrm>
        <a:off x="3552246" y="397110"/>
        <a:ext cx="1985554" cy="819041"/>
      </dsp:txXfrm>
    </dsp:sp>
    <dsp:sp modelId="{D1541AFE-F1D0-4A0A-B167-605976D14C67}">
      <dsp:nvSpPr>
        <dsp:cNvPr id="0" name=""/>
        <dsp:cNvSpPr/>
      </dsp:nvSpPr>
      <dsp:spPr>
        <a:xfrm>
          <a:off x="4396106" y="1191332"/>
          <a:ext cx="2581221" cy="2581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Academic &amp; Subject Knowledge Support</a:t>
          </a:r>
          <a:endParaRPr lang="en-US" sz="1400" b="1" kern="1200" dirty="0"/>
        </a:p>
      </dsp:txBody>
      <dsp:txXfrm>
        <a:off x="5785995" y="1489166"/>
        <a:ext cx="992777" cy="1985554"/>
      </dsp:txXfrm>
    </dsp:sp>
    <dsp:sp modelId="{0C196297-1E3D-47AD-9BFF-2352F0A83BF4}">
      <dsp:nvSpPr>
        <dsp:cNvPr id="0" name=""/>
        <dsp:cNvSpPr/>
      </dsp:nvSpPr>
      <dsp:spPr>
        <a:xfrm>
          <a:off x="3254412" y="2333026"/>
          <a:ext cx="2581221" cy="2581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Presence of a Role Model </a:t>
          </a:r>
          <a:endParaRPr lang="en-US" sz="1400" b="1" kern="1200" dirty="0"/>
        </a:p>
      </dsp:txBody>
      <dsp:txXfrm>
        <a:off x="3552246" y="3747734"/>
        <a:ext cx="1985554" cy="819041"/>
      </dsp:txXfrm>
    </dsp:sp>
    <dsp:sp modelId="{B69460C0-FE8F-4AE8-9279-1E974A9865F6}">
      <dsp:nvSpPr>
        <dsp:cNvPr id="0" name=""/>
        <dsp:cNvSpPr/>
      </dsp:nvSpPr>
      <dsp:spPr>
        <a:xfrm>
          <a:off x="2112718" y="1191332"/>
          <a:ext cx="2581221" cy="25812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Degree &amp; Career Support</a:t>
          </a:r>
          <a:endParaRPr lang="en-US" sz="1400" b="1" kern="1200" dirty="0"/>
        </a:p>
      </dsp:txBody>
      <dsp:txXfrm>
        <a:off x="2311274" y="1489166"/>
        <a:ext cx="992777" cy="1985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B3D97-876F-4161-8F1B-5D7DA4596903}">
      <dsp:nvSpPr>
        <dsp:cNvPr id="0" name=""/>
        <dsp:cNvSpPr/>
      </dsp:nvSpPr>
      <dsp:spPr>
        <a:xfrm>
          <a:off x="2859665" y="1516377"/>
          <a:ext cx="1608596" cy="1266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Latino Male Experience </a:t>
          </a:r>
          <a:endParaRPr lang="en-US" sz="2400" kern="1200" dirty="0"/>
        </a:p>
      </dsp:txBody>
      <dsp:txXfrm>
        <a:off x="2921477" y="1578189"/>
        <a:ext cx="1484972" cy="1142596"/>
      </dsp:txXfrm>
    </dsp:sp>
    <dsp:sp modelId="{F8EFD7DA-6A1B-4BEB-B858-1604D4570918}">
      <dsp:nvSpPr>
        <dsp:cNvPr id="0" name=""/>
        <dsp:cNvSpPr/>
      </dsp:nvSpPr>
      <dsp:spPr>
        <a:xfrm rot="16200000">
          <a:off x="3471648" y="1324061"/>
          <a:ext cx="384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6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CCCE3-5F45-4BCD-95FA-DCCB8C52EEFC}">
      <dsp:nvSpPr>
        <dsp:cNvPr id="0" name=""/>
        <dsp:cNvSpPr/>
      </dsp:nvSpPr>
      <dsp:spPr>
        <a:xfrm>
          <a:off x="3023202" y="-132317"/>
          <a:ext cx="1281522" cy="1264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Lack of Campus Involvement </a:t>
          </a:r>
          <a:endParaRPr lang="en-US" sz="1600" kern="1200" dirty="0"/>
        </a:p>
      </dsp:txBody>
      <dsp:txXfrm>
        <a:off x="3084908" y="-70611"/>
        <a:ext cx="1158110" cy="1140650"/>
      </dsp:txXfrm>
    </dsp:sp>
    <dsp:sp modelId="{B79CDF01-13CE-429F-B379-FCC7879C91F0}">
      <dsp:nvSpPr>
        <dsp:cNvPr id="0" name=""/>
        <dsp:cNvSpPr/>
      </dsp:nvSpPr>
      <dsp:spPr>
        <a:xfrm>
          <a:off x="4468262" y="2149487"/>
          <a:ext cx="204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1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AD45B-ED1B-4292-BCE6-44A856E7ECD3}">
      <dsp:nvSpPr>
        <dsp:cNvPr id="0" name=""/>
        <dsp:cNvSpPr/>
      </dsp:nvSpPr>
      <dsp:spPr>
        <a:xfrm>
          <a:off x="4672399" y="1635975"/>
          <a:ext cx="1282676" cy="1027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“The Streets is Watching”</a:t>
          </a:r>
          <a:endParaRPr lang="en-US" sz="1900" kern="1200" dirty="0"/>
        </a:p>
      </dsp:txBody>
      <dsp:txXfrm>
        <a:off x="4722534" y="1686110"/>
        <a:ext cx="1182406" cy="926754"/>
      </dsp:txXfrm>
    </dsp:sp>
    <dsp:sp modelId="{2C86DF5B-8A93-4E8A-AB29-CD8637B5B535}">
      <dsp:nvSpPr>
        <dsp:cNvPr id="0" name=""/>
        <dsp:cNvSpPr/>
      </dsp:nvSpPr>
      <dsp:spPr>
        <a:xfrm rot="5400000">
          <a:off x="3387402" y="3059159"/>
          <a:ext cx="553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1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1FD5B-993F-4F5F-988A-37B2D8A2349F}">
      <dsp:nvSpPr>
        <dsp:cNvPr id="0" name=""/>
        <dsp:cNvSpPr/>
      </dsp:nvSpPr>
      <dsp:spPr>
        <a:xfrm>
          <a:off x="2900549" y="3335720"/>
          <a:ext cx="1526829" cy="927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Barriers to Participation </a:t>
          </a:r>
          <a:endParaRPr lang="en-US" sz="2000" kern="1200" dirty="0"/>
        </a:p>
      </dsp:txBody>
      <dsp:txXfrm>
        <a:off x="2945805" y="3380976"/>
        <a:ext cx="1436317" cy="836569"/>
      </dsp:txXfrm>
    </dsp:sp>
    <dsp:sp modelId="{B493F0B6-306E-4FC3-AA6B-06D531E28F3A}">
      <dsp:nvSpPr>
        <dsp:cNvPr id="0" name=""/>
        <dsp:cNvSpPr/>
      </dsp:nvSpPr>
      <dsp:spPr>
        <a:xfrm rot="10800000">
          <a:off x="2683856" y="2149487"/>
          <a:ext cx="175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E4FCD-D649-4D68-9E46-9C8C949857E5}">
      <dsp:nvSpPr>
        <dsp:cNvPr id="0" name=""/>
        <dsp:cNvSpPr/>
      </dsp:nvSpPr>
      <dsp:spPr>
        <a:xfrm>
          <a:off x="1344524" y="1542670"/>
          <a:ext cx="1339331" cy="1213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Need for Support and Social Services </a:t>
          </a:r>
          <a:endParaRPr lang="en-US" sz="1700" kern="1200" dirty="0"/>
        </a:p>
      </dsp:txBody>
      <dsp:txXfrm>
        <a:off x="1403769" y="1601915"/>
        <a:ext cx="1220841" cy="109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DDF7-AA9A-4AFA-9DDD-8A668A0BA7B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4EA34-B999-43ED-A880-A9D57F96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1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EBF7-2BEE-4491-AD7D-F5749C3A61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EA34-B999-43ED-A880-A9D57F967F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0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" y="6259490"/>
            <a:ext cx="598510" cy="5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3E7E-3954-4F7B-B361-CDB541CD138A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6082-BAC5-469D-A61B-34DD18EC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uby.duran@reedleycolleg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rlene.murray@reedleycollege.edu" TargetMode="External"/><Relationship Id="rId4" Type="http://schemas.openxmlformats.org/officeDocument/2006/relationships/hyperlink" Target="mailto:nate.saari@reedleycolleg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269" y="1037768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Reedley College </a:t>
            </a: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Mentoring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1840" y="81601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en-US" sz="36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97843" y="3840619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Dr. Darlene Murray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Nate Saari</a:t>
            </a:r>
          </a:p>
          <a:p>
            <a:pPr>
              <a:lnSpc>
                <a:spcPts val="2500"/>
              </a:lnSpc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Ruby Marin-Duran</a:t>
            </a:r>
          </a:p>
          <a:p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6" y="842222"/>
            <a:ext cx="1816474" cy="18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62"/>
            <a:ext cx="10515600" cy="96676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 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65" y="808024"/>
            <a:ext cx="11450918" cy="120032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Students  are selected and matched with Reedley College employees to develop a student-centered mentoring relationships focused on student success.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92"/>
          <a:stretch/>
        </p:blipFill>
        <p:spPr>
          <a:xfrm>
            <a:off x="1576505" y="2063773"/>
            <a:ext cx="8933973" cy="46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119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438" y="905599"/>
            <a:ext cx="6264562" cy="5888792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Establish a network of employee volunteers to support and guide </a:t>
            </a:r>
            <a:r>
              <a:rPr lang="en-US" sz="2400" kern="1400" dirty="0" smtClean="0"/>
              <a:t>students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Foster </a:t>
            </a:r>
            <a:r>
              <a:rPr lang="en-US" sz="2400" kern="1400" dirty="0"/>
              <a:t>mentoring relationships that support students’ journey toward self-reliance, successful graduation, and transfer to a four-year institution or job placement.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Challenge students to work through personal and academic challenges, and build self-esteem and confidence through the pursuit of higher education.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97608"/>
            <a:ext cx="4745182" cy="55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048"/>
            <a:ext cx="10515600" cy="9129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Expected Outcomes &amp;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2" y="1072851"/>
            <a:ext cx="6221504" cy="6145272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Development of student-centered mentoring relationships.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Foster the establishment of a comfortable, safe and welcoming learning environment.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Students will be challenged and rewarded by successfully navigating the college process.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Support the acquisition of knowledge and experiences on the journey to becoming life-long learners.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endParaRPr lang="en-US" sz="2400" kern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8"/>
          <a:stretch/>
        </p:blipFill>
        <p:spPr>
          <a:xfrm>
            <a:off x="681318" y="1341197"/>
            <a:ext cx="4267200" cy="5124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1" y="425827"/>
            <a:ext cx="9500151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E2E Program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Mission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171" y="1358162"/>
            <a:ext cx="11217806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2800" kern="1400" dirty="0"/>
              <a:t>P</a:t>
            </a:r>
            <a:r>
              <a:rPr lang="en-US" sz="2800" kern="1400" dirty="0" smtClean="0"/>
              <a:t>rovide </a:t>
            </a:r>
            <a:r>
              <a:rPr lang="en-US" sz="2800" kern="1400" dirty="0"/>
              <a:t>young men a place to empower their voice and develop the soft skills needed to support their educational goals.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en-US" sz="1600" kern="1400" dirty="0">
              <a:ln>
                <a:noFill/>
              </a:ln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2" y="2861409"/>
            <a:ext cx="11284740" cy="327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3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E2E Program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14119"/>
              </p:ext>
            </p:extLst>
          </p:nvPr>
        </p:nvGraphicFramePr>
        <p:xfrm>
          <a:off x="115827" y="1260269"/>
          <a:ext cx="11960346" cy="4468506"/>
        </p:xfrm>
        <a:graphic>
          <a:graphicData uri="http://schemas.openxmlformats.org/drawingml/2006/table">
            <a:tbl>
              <a:tblPr firstRow="1" firstCol="1" bandRow="1"/>
              <a:tblGrid>
                <a:gridCol w="3453340"/>
                <a:gridCol w="4617012"/>
                <a:gridCol w="3889994"/>
              </a:tblGrid>
              <a:tr h="372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 Alignment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Desired Outcomes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170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Student Engagement in Male Residence Hall Students.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Increase students’ campus and community engagement in order to facilitate persistence and completion rates for all students (DO 1.5, 4.3</a:t>
                      </a: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male Residence Hall retention and academic involvement.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462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 young men in maneuvering through their educational experience while addressing their personal challenges.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Develop strategies to address unique needs of students to aid their academic success (DO 1.1)</a:t>
                      </a: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sense of belonging and development of the young men’s leadership tools.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462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young men a place to empower their voice and promote institutional buy in with face to face interaction on a continuous basis.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Maintain a safe environment conducive to learning while providing services and activities that maximize the opportunity for educational and personal growth  </a:t>
                      </a: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place of trust to build genuine relationships with male student population.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92" marR="119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995" y="357480"/>
            <a:ext cx="9500151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E2E Program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194" y="1601505"/>
            <a:ext cx="4987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Monthly Connections 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Guest Speakers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Leadership, Self Empowerment </a:t>
            </a:r>
            <a:r>
              <a:rPr lang="en-US" sz="2400" kern="1400" dirty="0" smtClean="0"/>
              <a:t/>
            </a:r>
            <a:br>
              <a:rPr lang="en-US" sz="2400" kern="1400" dirty="0" smtClean="0"/>
            </a:br>
            <a:r>
              <a:rPr lang="en-US" sz="2400" kern="1400" dirty="0" smtClean="0"/>
              <a:t>Workshops</a:t>
            </a:r>
            <a:endParaRPr lang="en-US" sz="2400" kern="1400" dirty="0"/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Attending the A2MEND </a:t>
            </a:r>
            <a:r>
              <a:rPr lang="en-US" sz="2400" kern="1400" dirty="0" smtClean="0"/>
              <a:t>Conference</a:t>
            </a:r>
            <a:br>
              <a:rPr lang="en-US" sz="2400" kern="1400" dirty="0" smtClean="0"/>
            </a:br>
            <a:r>
              <a:rPr lang="en-US" sz="2400" kern="1400" dirty="0" smtClean="0"/>
              <a:t>(</a:t>
            </a:r>
            <a:r>
              <a:rPr lang="en-US" sz="2400" kern="1400" dirty="0"/>
              <a:t>African American Male Education </a:t>
            </a:r>
            <a:r>
              <a:rPr lang="en-US" sz="2400" kern="1400" dirty="0" smtClean="0"/>
              <a:t/>
            </a:r>
            <a:br>
              <a:rPr lang="en-US" sz="2400" kern="1400" dirty="0" smtClean="0"/>
            </a:br>
            <a:r>
              <a:rPr lang="en-US" sz="2400" kern="1400" dirty="0" smtClean="0"/>
              <a:t>Network </a:t>
            </a:r>
            <a:r>
              <a:rPr lang="en-US" sz="2400" kern="1400" dirty="0"/>
              <a:t>&amp; Development</a:t>
            </a:r>
            <a:r>
              <a:rPr lang="en-US" sz="2400" kern="1400" dirty="0" smtClean="0"/>
              <a:t>)</a:t>
            </a:r>
            <a:endParaRPr lang="en-US" sz="2400" kern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0" y="1287367"/>
            <a:ext cx="6523081" cy="458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995" y="357480"/>
            <a:ext cx="9500151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E2E Program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Activities </a:t>
            </a:r>
          </a:p>
        </p:txBody>
      </p:sp>
      <p:pic>
        <p:nvPicPr>
          <p:cNvPr id="3074" name="Picture 2" descr="C:\Users\dm047\AppData\Local\Microsoft\Windows\Temporary Internet Files\Content.Outlook\52QHAPQY\IMG_6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4" y="1633926"/>
            <a:ext cx="4232224" cy="38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047\AppData\Local\Microsoft\Windows\Temporary Internet Files\Content.Outlook\52QHAPQY\FullSizeRe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13" y="1633926"/>
            <a:ext cx="4398528" cy="38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05" y="471074"/>
            <a:ext cx="11303548" cy="109268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Getting Started 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96" y="1734532"/>
            <a:ext cx="510659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 smtClean="0"/>
              <a:t>SWOT Analysis (handout)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Best Practices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Institutional Buy-In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Support from College Administration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Know your Target Population  </a:t>
            </a:r>
            <a:endParaRPr lang="en-US" sz="2400" kern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Getting </a:t>
            </a:r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Started: SWOT Analysis 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10" y="1463886"/>
            <a:ext cx="6008913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12163" y="2547257"/>
            <a:ext cx="207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Established </a:t>
            </a:r>
            <a:r>
              <a:rPr lang="en-US" sz="1200" b="1" dirty="0"/>
              <a:t>employee organization (RC LFSA) </a:t>
            </a: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Support </a:t>
            </a:r>
            <a:r>
              <a:rPr lang="en-US" sz="1200" b="1" dirty="0"/>
              <a:t>from the College President </a:t>
            </a: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Counselor </a:t>
            </a:r>
            <a:r>
              <a:rPr lang="en-US" sz="1200" b="1" dirty="0"/>
              <a:t>direct access to students for program referrals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1429" y="2500604"/>
            <a:ext cx="235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Lack </a:t>
            </a:r>
            <a:r>
              <a:rPr lang="en-US" sz="1200" b="1" dirty="0"/>
              <a:t>of identified funding sources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Committee </a:t>
            </a:r>
            <a:r>
              <a:rPr lang="en-US" sz="1200" b="1" dirty="0"/>
              <a:t>member availability to work on project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No </a:t>
            </a:r>
            <a:r>
              <a:rPr lang="en-US" sz="1200" b="1" dirty="0"/>
              <a:t>official release time to develop project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2163" y="4833257"/>
            <a:ext cx="21647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Seek </a:t>
            </a:r>
            <a:r>
              <a:rPr lang="en-US" sz="1200" b="1" dirty="0"/>
              <a:t>out funding </a:t>
            </a:r>
            <a:r>
              <a:rPr lang="en-US" sz="1200" b="1" dirty="0" smtClean="0"/>
              <a:t>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Potential </a:t>
            </a:r>
            <a:r>
              <a:rPr lang="en-US" sz="1200" b="1" dirty="0"/>
              <a:t>to collaborate with college support pro-grams i.e. Career Center &amp; </a:t>
            </a:r>
            <a:r>
              <a:rPr lang="en-US" sz="1200" b="1" dirty="0" err="1"/>
              <a:t>TRiO</a:t>
            </a:r>
            <a:r>
              <a:rPr lang="en-US" sz="1200" b="1" dirty="0"/>
              <a:t> SSS Program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Supports </a:t>
            </a:r>
            <a:r>
              <a:rPr lang="en-US" sz="1200" b="1" dirty="0"/>
              <a:t>college Student Equity Plan.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5404" y="4833257"/>
            <a:ext cx="2202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Employee </a:t>
            </a:r>
            <a:r>
              <a:rPr lang="en-US" sz="1200" b="1" dirty="0"/>
              <a:t>resistance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Student </a:t>
            </a:r>
            <a:r>
              <a:rPr lang="en-US" sz="1200" b="1" dirty="0"/>
              <a:t>resistance </a:t>
            </a:r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Lack </a:t>
            </a:r>
            <a:r>
              <a:rPr lang="en-US" sz="1200" b="1" dirty="0"/>
              <a:t>of participation/attendance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05" y="471074"/>
            <a:ext cx="11303548" cy="109268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Next Steps 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620" y="1941922"/>
            <a:ext cx="6486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Create a mentoring program for your institution</a:t>
            </a:r>
            <a:endParaRPr lang="en-US" sz="2400" kern="1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67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6" y="358985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Student Equity 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0526" y="2697903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0051" y="2274838"/>
            <a:ext cx="84796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b="1" dirty="0"/>
              <a:t>Reedley’s Target Population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Hispanic/Latino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African American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Low-income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Male</a:t>
            </a:r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r>
              <a:rPr lang="en-US" sz="2400" b="1" dirty="0" smtClean="0"/>
              <a:t>Success </a:t>
            </a:r>
            <a:r>
              <a:rPr lang="en-US" sz="2400" b="1" dirty="0"/>
              <a:t>Indicator</a:t>
            </a:r>
          </a:p>
          <a:p>
            <a:pPr marL="109728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Degree and Certificate Completion</a:t>
            </a:r>
          </a:p>
          <a:p>
            <a:pPr marL="109728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Activity: Student Mentor Programs </a:t>
            </a:r>
          </a:p>
        </p:txBody>
      </p:sp>
    </p:spTree>
    <p:extLst>
      <p:ext uri="{BB962C8B-B14F-4D97-AF65-F5344CB8AC3E}">
        <p14:creationId xmlns:p14="http://schemas.microsoft.com/office/powerpoint/2010/main" val="2338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9" y="2337581"/>
            <a:ext cx="11303548" cy="109268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 &amp; Discussion 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89" y="5212756"/>
            <a:ext cx="11303548" cy="109268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 you for Attending!</a:t>
            </a:r>
            <a:b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830" y="1632255"/>
            <a:ext cx="764498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Ruby Marin-Duran</a:t>
            </a:r>
          </a:p>
          <a:p>
            <a:r>
              <a:rPr lang="en-US" sz="2400" dirty="0" smtClean="0">
                <a:hlinkClick r:id="rId3"/>
              </a:rPr>
              <a:t>ruby.duran@reedleycollege.edu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Nate Saari </a:t>
            </a:r>
          </a:p>
          <a:p>
            <a:r>
              <a:rPr lang="en-US" sz="2400" dirty="0" smtClean="0">
                <a:hlinkClick r:id="rId4"/>
              </a:rPr>
              <a:t>nate.saari@reedleycollege.edu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Dr. Darlene McMurray</a:t>
            </a:r>
          </a:p>
          <a:p>
            <a:r>
              <a:rPr lang="en-US" sz="2400" dirty="0" smtClean="0">
                <a:hlinkClick r:id="rId5"/>
              </a:rPr>
              <a:t>darlene.murray@reedleycollege.edu</a:t>
            </a:r>
            <a:endParaRPr lang="en-US" sz="2400" dirty="0" smtClean="0"/>
          </a:p>
          <a:p>
            <a:pPr algn="ctr"/>
            <a:r>
              <a:rPr lang="en-US" sz="2400" b="1" dirty="0" smtClean="0"/>
              <a:t>All materials will be available via </a:t>
            </a:r>
            <a:r>
              <a:rPr lang="en-US" sz="2400" b="1" dirty="0" err="1" smtClean="0"/>
              <a:t>DropBox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5821" y="734557"/>
            <a:ext cx="6401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n-US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6" y="358985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Benefits of Mentoring  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0526" y="2697903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0051" y="2274838"/>
            <a:ext cx="8479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Increases </a:t>
            </a:r>
            <a:r>
              <a:rPr lang="en-US" sz="2400" b="1" dirty="0"/>
              <a:t>s</a:t>
            </a:r>
            <a:r>
              <a:rPr lang="en-US" sz="2400" b="1" dirty="0" smtClean="0"/>
              <a:t>tudent engagement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Retention during the first year of college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Socialization to academic and professional roles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Students’ satisfaction with college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Supports student persistence- goal </a:t>
            </a:r>
            <a:r>
              <a:rPr lang="en-US" sz="2400" b="1" dirty="0"/>
              <a:t>c</a:t>
            </a:r>
            <a:r>
              <a:rPr lang="en-US" sz="2400" b="1" dirty="0" smtClean="0"/>
              <a:t>ommitment 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2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6" y="358985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Benefits of Mentoring  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0526" y="2697903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6363" y="1835317"/>
            <a:ext cx="3661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09728" indent="0">
              <a:buNone/>
            </a:pPr>
            <a:r>
              <a:rPr lang="en-US" sz="2400" b="1" dirty="0" smtClean="0"/>
              <a:t>Holistic Support System </a:t>
            </a:r>
          </a:p>
          <a:p>
            <a:pPr marL="109728" indent="0">
              <a:buNone/>
            </a:pPr>
            <a:r>
              <a:rPr lang="en-US" sz="1600" dirty="0" smtClean="0"/>
              <a:t>(Crisp, 2010)</a:t>
            </a: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1637688"/>
              </p:ext>
            </p:extLst>
          </p:nvPr>
        </p:nvGraphicFramePr>
        <p:xfrm>
          <a:off x="2657194" y="1632857"/>
          <a:ext cx="9090047" cy="49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97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370" y="358985"/>
            <a:ext cx="9494196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Latino Males in Community College  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0526" y="2697903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9114" y="1961981"/>
            <a:ext cx="8479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dirty="0"/>
              <a:t>Ingram </a:t>
            </a:r>
            <a:r>
              <a:rPr lang="en-US" sz="2400" dirty="0" smtClean="0"/>
              <a:t>and </a:t>
            </a:r>
            <a:r>
              <a:rPr lang="en-US" sz="2400" dirty="0"/>
              <a:t>Gonzalez-Matthews (2013)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0059823"/>
              </p:ext>
            </p:extLst>
          </p:nvPr>
        </p:nvGraphicFramePr>
        <p:xfrm>
          <a:off x="2389146" y="2562145"/>
          <a:ext cx="7299601" cy="413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35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3004" y="358985"/>
            <a:ext cx="9319098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African American Males in College   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0526" y="2697903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endParaRPr lang="en-US" sz="32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0239" y="2274838"/>
            <a:ext cx="8949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dirty="0"/>
              <a:t>Murray (</a:t>
            </a:r>
            <a:r>
              <a:rPr lang="en-US" sz="2400" dirty="0" smtClean="0"/>
              <a:t>2013)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Factors </a:t>
            </a:r>
            <a:r>
              <a:rPr lang="en-US" sz="2400" dirty="0"/>
              <a:t>that Support </a:t>
            </a:r>
            <a:r>
              <a:rPr lang="en-US" sz="2400" dirty="0" smtClean="0"/>
              <a:t>Resiliency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Caring </a:t>
            </a:r>
            <a:r>
              <a:rPr lang="en-US" sz="2400" dirty="0"/>
              <a:t>Adult/Mentor </a:t>
            </a:r>
            <a:endParaRPr lang="en-US" sz="2400" dirty="0" smtClean="0"/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Opportunities </a:t>
            </a:r>
            <a:r>
              <a:rPr lang="en-US" sz="2400" dirty="0"/>
              <a:t>for </a:t>
            </a:r>
            <a:r>
              <a:rPr lang="en-US" sz="2400" dirty="0" smtClean="0"/>
              <a:t>Participation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Freedom </a:t>
            </a:r>
            <a:r>
              <a:rPr lang="en-US" sz="2400" dirty="0"/>
              <a:t>of </a:t>
            </a:r>
            <a:r>
              <a:rPr lang="en-US" sz="2400" dirty="0" smtClean="0"/>
              <a:t>Expression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Campus </a:t>
            </a:r>
            <a:r>
              <a:rPr lang="en-US" sz="2400" dirty="0"/>
              <a:t>Life </a:t>
            </a:r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6" y="358985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Reedley College </a:t>
            </a: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Mentoring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7261" y="3133219"/>
            <a:ext cx="5522843" cy="24294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latin typeface="+mn-lt"/>
              </a:rPr>
              <a:t>Mentoring for Success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</a:rPr>
              <a:t>Education to</a:t>
            </a:r>
            <a:br>
              <a:rPr 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</a:rPr>
            </a:br>
            <a:r>
              <a:rPr 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</a:rPr>
              <a:t>Empowerment - E2E 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D910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785" b="5338"/>
          <a:stretch/>
        </p:blipFill>
        <p:spPr>
          <a:xfrm>
            <a:off x="850386" y="2214390"/>
            <a:ext cx="4363279" cy="387793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328088" y="4666528"/>
            <a:ext cx="3888954" cy="164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" y="145507"/>
            <a:ext cx="1816474" cy="18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6" y="358985"/>
            <a:ext cx="8785410" cy="1425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Reedley College </a:t>
            </a: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Mentoring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5690" y="2085250"/>
            <a:ext cx="6361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"The Mentoring for Success Program has shaped me into a more responsible student.  I appreciate the opportunity to interact with College Faculty and Staff that want to help me succeed".  </a:t>
            </a:r>
          </a:p>
          <a:p>
            <a:r>
              <a:rPr lang="en-US" sz="2400" dirty="0" err="1" smtClean="0"/>
              <a:t>Yesica</a:t>
            </a:r>
            <a:r>
              <a:rPr lang="en-US" sz="2400" dirty="0" smtClean="0"/>
              <a:t> Ibarra-Campos, </a:t>
            </a:r>
            <a:br>
              <a:rPr lang="en-US" sz="2400" dirty="0" smtClean="0"/>
            </a:br>
            <a:r>
              <a:rPr lang="en-US" sz="2000" dirty="0" smtClean="0"/>
              <a:t>Mentoring </a:t>
            </a:r>
            <a:r>
              <a:rPr lang="en-US" sz="2000" dirty="0"/>
              <a:t>for Success Student</a:t>
            </a:r>
            <a:r>
              <a:rPr lang="en-US" sz="24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 rot="5400000">
            <a:off x="890101" y="2299251"/>
            <a:ext cx="4236281" cy="363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5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79" y="71753"/>
            <a:ext cx="11725840" cy="10385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Mentoring </a:t>
            </a:r>
            <a:r>
              <a: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D9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Success Program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383" y="1309693"/>
            <a:ext cx="6112710" cy="4226798"/>
          </a:xfr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Personal </a:t>
            </a:r>
            <a:r>
              <a:rPr lang="en-US" sz="2400" kern="1400" dirty="0"/>
              <a:t>connection </a:t>
            </a:r>
            <a:r>
              <a:rPr lang="en-US" sz="2400" kern="1400" dirty="0" smtClean="0"/>
              <a:t>and </a:t>
            </a:r>
            <a:r>
              <a:rPr lang="en-US" sz="2400" kern="1400" dirty="0"/>
              <a:t>student empowerment </a:t>
            </a:r>
            <a:r>
              <a:rPr lang="en-US" sz="2400" kern="1400" dirty="0" smtClean="0"/>
              <a:t>supports </a:t>
            </a:r>
            <a:r>
              <a:rPr lang="en-US" sz="2400" kern="1400" dirty="0"/>
              <a:t>student success.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 smtClean="0"/>
              <a:t>Guiding progress </a:t>
            </a:r>
            <a:r>
              <a:rPr lang="en-US" sz="2400" kern="1400" dirty="0"/>
              <a:t>toward educational, professional and personal goal attainment. </a:t>
            </a:r>
          </a:p>
          <a:p>
            <a:pPr marL="342900" indent="-342900">
              <a:lnSpc>
                <a:spcPct val="150000"/>
              </a:lnSpc>
              <a:buClr>
                <a:srgbClr val="ED880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kern="1400" dirty="0"/>
              <a:t>Goals </a:t>
            </a:r>
            <a:r>
              <a:rPr lang="en-US" sz="2400" kern="1400" dirty="0" smtClean="0"/>
              <a:t>setting: include graduation from Reedley College, transferring to a university and gaining valuable career advantages. </a:t>
            </a:r>
            <a:endParaRPr lang="en-US" sz="2400" kern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23" y="1238623"/>
            <a:ext cx="3726154" cy="5278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5078</TotalTime>
  <Words>703</Words>
  <Application>Microsoft Office PowerPoint</Application>
  <PresentationFormat>Custom</PresentationFormat>
  <Paragraphs>138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Reedley College  Mentoring Programs</vt:lpstr>
      <vt:lpstr>Student Equity </vt:lpstr>
      <vt:lpstr>Benefits of Mentoring  </vt:lpstr>
      <vt:lpstr>Benefits of Mentoring  </vt:lpstr>
      <vt:lpstr>Latino Males in Community College  </vt:lpstr>
      <vt:lpstr>African American Males in College   </vt:lpstr>
      <vt:lpstr>Reedley College  Mentoring Programs</vt:lpstr>
      <vt:lpstr>Reedley College  Mentoring Programs</vt:lpstr>
      <vt:lpstr>Mentoring for Success Program</vt:lpstr>
      <vt:lpstr>Program Mission </vt:lpstr>
      <vt:lpstr>Program Goals </vt:lpstr>
      <vt:lpstr>Expected Outcomes &amp; Data</vt:lpstr>
      <vt:lpstr>E2E Program Mission </vt:lpstr>
      <vt:lpstr>E2E Program Goals</vt:lpstr>
      <vt:lpstr>E2E Program Activities </vt:lpstr>
      <vt:lpstr>E2E Program Activities </vt:lpstr>
      <vt:lpstr>Getting Started </vt:lpstr>
      <vt:lpstr>Getting Started: SWOT Analysis </vt:lpstr>
      <vt:lpstr>Next Steps </vt:lpstr>
      <vt:lpstr>Questions &amp; Discussion </vt:lpstr>
      <vt:lpstr>Thank you for Attending! </vt:lpstr>
    </vt:vector>
  </TitlesOfParts>
  <Company>SCCCD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Services Serving Multifaceted Learners with a Variety of Research-based Approaches</dc:title>
  <dc:creator>Jim Mulligan</dc:creator>
  <cp:lastModifiedBy>Darlene Murray</cp:lastModifiedBy>
  <cp:revision>98</cp:revision>
  <dcterms:created xsi:type="dcterms:W3CDTF">2016-02-17T23:07:26Z</dcterms:created>
  <dcterms:modified xsi:type="dcterms:W3CDTF">2016-03-15T22:57:10Z</dcterms:modified>
</cp:coreProperties>
</file>