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YMGwxTYAU2huMsZ8L0+EKMDGx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F76E35-4742-4EAA-B355-F1D816740E04}">
  <a:tblStyle styleId="{72F76E35-4742-4EAA-B355-F1D816740E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8"/>
    <p:restoredTop sz="79080"/>
  </p:normalViewPr>
  <p:slideViewPr>
    <p:cSldViewPr snapToGrid="0">
      <p:cViewPr varScale="1">
        <p:scale>
          <a:sx n="91" d="100"/>
          <a:sy n="91" d="100"/>
        </p:scale>
        <p:origin x="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37" Type="http://customschemas.google.com/relationships/presentationmetadata" Target="metadata"/><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81887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email.fhda.edu/owa/redir.aspx?C=gmORxYNlnrVq_6iKMMuuU9D-WKojVOrKNQ38msQ6IBEF1GdXzyvXCA..&amp;URL=https://immigrantsrising.org/resource/glossary-of-common-legal-terms/#undocumented"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bit.ly/cipcwebinar92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Add logos- ASCCC, Foundation, SSCCC</a:t>
            </a:r>
            <a:endParaRPr/>
          </a:p>
          <a:p>
            <a:pPr marL="0" lvl="0" indent="0" algn="l" rtl="0">
              <a:spcBef>
                <a:spcPts val="0"/>
              </a:spcBef>
              <a:spcAft>
                <a:spcPts val="0"/>
              </a:spcAft>
              <a:buNone/>
            </a:pPr>
            <a:endParaRPr/>
          </a:p>
          <a:p>
            <a:pPr marL="0" lvl="0" indent="0" algn="l" rtl="0">
              <a:spcBef>
                <a:spcPts val="0"/>
              </a:spcBef>
              <a:spcAft>
                <a:spcPts val="0"/>
              </a:spcAft>
              <a:buNone/>
            </a:pPr>
            <a:r>
              <a:rPr lang="en-US"/>
              <a:t>ADD LOGOS to this page- ASCCC, Foundation, SSCCC</a:t>
            </a:r>
            <a:endParaRPr/>
          </a:p>
          <a:p>
            <a:pPr marL="0" lvl="0" indent="0" algn="l" rtl="0">
              <a:spcBef>
                <a:spcPts val="0"/>
              </a:spcBef>
              <a:spcAft>
                <a:spcPts val="0"/>
              </a:spcAft>
              <a:buNone/>
            </a:pPr>
            <a:endParaRPr/>
          </a:p>
          <a:p>
            <a:pPr marL="0" lvl="0" indent="0" algn="l" rtl="0">
              <a:spcBef>
                <a:spcPts val="0"/>
              </a:spcBef>
              <a:spcAft>
                <a:spcPts val="0"/>
              </a:spcAft>
              <a:buNone/>
            </a:pPr>
            <a:r>
              <a:rPr lang="en-US"/>
              <a:t>Timeline:</a:t>
            </a:r>
            <a:endParaRPr/>
          </a:p>
          <a:p>
            <a:pPr marL="0" marR="0" lvl="0" indent="0" algn="l" rtl="0">
              <a:lnSpc>
                <a:spcPct val="100000"/>
              </a:lnSpc>
              <a:spcBef>
                <a:spcPts val="0"/>
              </a:spcBef>
              <a:spcAft>
                <a:spcPts val="0"/>
              </a:spcAft>
              <a:buClr>
                <a:schemeClr val="lt1"/>
              </a:buClr>
              <a:buSzPts val="1200"/>
              <a:buFont typeface="Calibri"/>
              <a:buNone/>
            </a:pPr>
            <a:r>
              <a:rPr lang="en-US"/>
              <a:t>August 26- Input content and Zoom meeting at 9:30am (tentative)</a:t>
            </a:r>
            <a:endParaRPr/>
          </a:p>
          <a:p>
            <a:pPr marL="0" marR="0" lvl="0" indent="0" algn="l" rtl="0">
              <a:lnSpc>
                <a:spcPct val="100000"/>
              </a:lnSpc>
              <a:spcBef>
                <a:spcPts val="0"/>
              </a:spcBef>
              <a:spcAft>
                <a:spcPts val="0"/>
              </a:spcAft>
              <a:buClr>
                <a:schemeClr val="lt1"/>
              </a:buClr>
              <a:buSzPts val="1200"/>
              <a:buFont typeface="Calibri"/>
              <a:buNone/>
            </a:pPr>
            <a:r>
              <a:rPr lang="en-US"/>
              <a:t>August 19- Draft of the session</a:t>
            </a:r>
            <a:endParaRPr/>
          </a:p>
          <a:p>
            <a:pPr marL="0" lvl="0" indent="0" algn="l" rtl="0">
              <a:spcBef>
                <a:spcPts val="0"/>
              </a:spcBef>
              <a:spcAft>
                <a:spcPts val="0"/>
              </a:spcAft>
              <a:buNone/>
            </a:pPr>
            <a:r>
              <a:rPr lang="en-US"/>
              <a:t>Sept 3- Zoom meeting to finalize the session</a:t>
            </a:r>
            <a:endParaRPr/>
          </a:p>
          <a:p>
            <a:pPr marL="0" lvl="0" indent="0" algn="l" rtl="0">
              <a:spcBef>
                <a:spcPts val="0"/>
              </a:spcBef>
              <a:spcAft>
                <a:spcPts val="0"/>
              </a:spcAft>
              <a:buNone/>
            </a:pPr>
            <a:r>
              <a:rPr lang="en-US"/>
              <a:t>Sept 3 (2)- Materials posted on the ASCCC website</a:t>
            </a:r>
            <a:endParaRPr/>
          </a:p>
        </p:txBody>
      </p:sp>
      <p:sp>
        <p:nvSpPr>
          <p:cNvPr id="123" name="Google Shape;1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20521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f4447587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f4447587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1" name="Google Shape;201;g5f4447587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56340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122f108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6122f1083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g6122f1083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643867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24c9a428a_8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24c9a428a_8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smtClean="0"/>
              <a:t>AB540 </a:t>
            </a:r>
            <a:r>
              <a:rPr lang="en-US" dirty="0"/>
              <a:t>(2019) </a:t>
            </a:r>
            <a:r>
              <a:rPr lang="en-US" dirty="0" smtClean="0"/>
              <a:t>Amended </a:t>
            </a:r>
            <a:r>
              <a:rPr lang="en-US" dirty="0"/>
              <a:t>the CAL Grant B </a:t>
            </a:r>
            <a:r>
              <a:rPr lang="en-US" dirty="0" smtClean="0"/>
              <a:t>programs   </a:t>
            </a:r>
            <a:endParaRPr dirty="0"/>
          </a:p>
          <a:p>
            <a:pPr marL="0" lvl="0" indent="0" algn="l" rtl="0">
              <a:spcBef>
                <a:spcPts val="0"/>
              </a:spcBef>
              <a:spcAft>
                <a:spcPts val="0"/>
              </a:spcAft>
              <a:buClr>
                <a:schemeClr val="dk1"/>
              </a:buClr>
              <a:buFont typeface="Arial"/>
              <a:buNone/>
            </a:pPr>
            <a:endParaRPr lang="en-US" dirty="0" smtClean="0"/>
          </a:p>
          <a:p>
            <a:pPr marL="0" lvl="0" indent="0" algn="l" rtl="0">
              <a:spcBef>
                <a:spcPts val="0"/>
              </a:spcBef>
              <a:spcAft>
                <a:spcPts val="0"/>
              </a:spcAft>
              <a:buClr>
                <a:schemeClr val="dk1"/>
              </a:buClr>
              <a:buFont typeface="Arial"/>
              <a:buNone/>
            </a:pPr>
            <a:r>
              <a:rPr lang="en-US" dirty="0" smtClean="0"/>
              <a:t>AB 130/131 (2012) </a:t>
            </a:r>
          </a:p>
          <a:p>
            <a:pPr marL="0" lvl="0" indent="0" algn="l" rtl="0">
              <a:spcBef>
                <a:spcPts val="0"/>
              </a:spcBef>
              <a:spcAft>
                <a:spcPts val="0"/>
              </a:spcAft>
              <a:buClr>
                <a:schemeClr val="dk1"/>
              </a:buClr>
              <a:buSzPts val="1200"/>
              <a:buFont typeface="Calibri"/>
              <a:buNone/>
            </a:pPr>
            <a:endParaRPr lang="en-US" dirty="0" smtClean="0"/>
          </a:p>
          <a:p>
            <a:pPr marL="0" lvl="0" indent="0" algn="l" rtl="0">
              <a:spcBef>
                <a:spcPts val="0"/>
              </a:spcBef>
              <a:spcAft>
                <a:spcPts val="0"/>
              </a:spcAft>
              <a:buClr>
                <a:schemeClr val="dk1"/>
              </a:buClr>
              <a:buSzPts val="1200"/>
              <a:buFont typeface="Calibri"/>
              <a:buNone/>
            </a:pPr>
            <a:r>
              <a:rPr lang="en-US" dirty="0" smtClean="0"/>
              <a:t>CA Dream Act </a:t>
            </a:r>
            <a:r>
              <a:rPr lang="en-US" baseline="0" dirty="0" smtClean="0"/>
              <a:t> </a:t>
            </a:r>
            <a:r>
              <a:rPr lang="en-US" dirty="0" smtClean="0"/>
              <a:t>Administered by California Student Aid Commission (CSAC), the California Dream Act Application allows undocumented students to apply for state financial aid. It is unrelated to the federal Deferred Action for Childhood Arrivals (DACA) program.</a:t>
            </a:r>
          </a:p>
          <a:p>
            <a:pPr marL="0" lvl="0" indent="0" algn="l" rtl="0">
              <a:spcBef>
                <a:spcPts val="0"/>
              </a:spcBef>
              <a:spcAft>
                <a:spcPts val="0"/>
              </a:spcAft>
              <a:buClr>
                <a:schemeClr val="dk1"/>
              </a:buClr>
              <a:buSzPts val="1200"/>
              <a:buFont typeface="Calibri"/>
              <a:buNone/>
            </a:pPr>
            <a:r>
              <a:rPr lang="en-US" dirty="0" smtClean="0"/>
              <a:t>Dream Act applications are available to students who were brought to the United States under the age of 16, without documentation and who have consistently attended school while meeting other in-state tuition and GPA requirements for state financial aid. </a:t>
            </a:r>
          </a:p>
          <a:p>
            <a:pPr marL="0" lvl="0" indent="0" algn="l" rtl="0">
              <a:spcBef>
                <a:spcPts val="0"/>
              </a:spcBef>
              <a:spcAft>
                <a:spcPts val="0"/>
              </a:spcAft>
              <a:buClr>
                <a:schemeClr val="dk1"/>
              </a:buClr>
              <a:buFont typeface="Arial"/>
              <a:buNone/>
            </a:pPr>
            <a:endParaRPr lang="en-US" dirty="0" smtClean="0"/>
          </a:p>
          <a:p>
            <a:pPr marL="0" lvl="0" indent="0" algn="l" rtl="0">
              <a:spcBef>
                <a:spcPts val="0"/>
              </a:spcBef>
              <a:spcAft>
                <a:spcPts val="0"/>
              </a:spcAft>
              <a:buClr>
                <a:schemeClr val="dk1"/>
              </a:buClr>
              <a:buFont typeface="Arial"/>
              <a:buNone/>
            </a:pPr>
            <a:r>
              <a:rPr lang="en-US" dirty="0" smtClean="0"/>
              <a:t>Education Code 76140 - Non resident tuition</a:t>
            </a:r>
          </a:p>
          <a:p>
            <a:pPr marL="0" lvl="0" indent="0" algn="l" rtl="0">
              <a:spcBef>
                <a:spcPts val="0"/>
              </a:spcBef>
              <a:spcAft>
                <a:spcPts val="0"/>
              </a:spcAft>
              <a:buClr>
                <a:schemeClr val="dk1"/>
              </a:buClr>
              <a:buFont typeface="Arial"/>
              <a:buNone/>
            </a:pPr>
            <a:r>
              <a:rPr lang="en-US" dirty="0" smtClean="0"/>
              <a:t>All nonresidents who enroll for six or fewer units</a:t>
            </a:r>
          </a:p>
          <a:p>
            <a:pPr marL="0" lvl="0" indent="0" algn="l" rtl="0">
              <a:spcBef>
                <a:spcPts val="0"/>
              </a:spcBef>
              <a:spcAft>
                <a:spcPts val="0"/>
              </a:spcAft>
              <a:buClr>
                <a:schemeClr val="dk1"/>
              </a:buClr>
              <a:buFont typeface="Arial"/>
              <a:buNone/>
            </a:pPr>
            <a:r>
              <a:rPr lang="en-US" dirty="0" smtClean="0"/>
              <a:t>Demonstrates a financial need for the exemption.</a:t>
            </a:r>
          </a:p>
          <a:p>
            <a:pPr marL="0" lvl="0" indent="0" algn="l" rtl="0">
              <a:spcBef>
                <a:spcPts val="0"/>
              </a:spcBef>
              <a:spcAft>
                <a:spcPts val="0"/>
              </a:spcAft>
              <a:buClr>
                <a:schemeClr val="dk1"/>
              </a:buClr>
              <a:buFont typeface="Arial"/>
              <a:buNone/>
            </a:pPr>
            <a:r>
              <a:rPr lang="en-US" dirty="0" smtClean="0"/>
              <a:t>Any nonresident who is both a citizen and resident of a foreign country, if the nonresident has demonstrated a financial need for the exemption.</a:t>
            </a:r>
          </a:p>
          <a:p>
            <a:pPr marL="0" lvl="0" indent="0" algn="l" rtl="0">
              <a:spcBef>
                <a:spcPts val="0"/>
              </a:spcBef>
              <a:spcAft>
                <a:spcPts val="0"/>
              </a:spcAft>
              <a:buClr>
                <a:schemeClr val="dk1"/>
              </a:buClr>
              <a:buFont typeface="Arial"/>
              <a:buNone/>
            </a:pPr>
            <a:endParaRPr lang="en-US" dirty="0" smtClean="0"/>
          </a:p>
          <a:p>
            <a:pPr marL="0" lvl="0" indent="0" algn="l" rtl="0">
              <a:spcBef>
                <a:spcPts val="0"/>
              </a:spcBef>
              <a:spcAft>
                <a:spcPts val="0"/>
              </a:spcAft>
              <a:buClr>
                <a:schemeClr val="dk1"/>
              </a:buClr>
              <a:buFont typeface="Arial"/>
              <a:buNone/>
            </a:pPr>
            <a:r>
              <a:rPr lang="en-US" dirty="0" smtClean="0"/>
              <a:t>AB </a:t>
            </a:r>
            <a:r>
              <a:rPr lang="en-US" dirty="0"/>
              <a:t>595 </a:t>
            </a:r>
            <a:r>
              <a:rPr lang="en-US" dirty="0" smtClean="0"/>
              <a:t>(2019 Medina</a:t>
            </a:r>
            <a:r>
              <a:rPr lang="en-US" dirty="0"/>
              <a:t>) Community Colleges: Apprenticeship Programs </a:t>
            </a:r>
            <a:r>
              <a:rPr lang="en-US" dirty="0" smtClean="0"/>
              <a:t>This </a:t>
            </a:r>
            <a:r>
              <a:rPr lang="en-US" dirty="0"/>
              <a:t>bill would authorize a student enrolled in a community college class or classes pursuant to an apprenticeship training program or an internship training program, as defined, who does not have a social security number to use an individual tax identification number for purposes of any background check required by the class or program.</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None/>
            </a:pPr>
            <a:endParaRPr dirty="0"/>
          </a:p>
        </p:txBody>
      </p:sp>
      <p:sp>
        <p:nvSpPr>
          <p:cNvPr id="216" name="Google Shape;216;g624c9a428a_8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109640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SzPts val="1200"/>
              <a:buFont typeface="Calibri"/>
              <a:buNone/>
            </a:pPr>
            <a:r>
              <a:rPr lang="en-US" b="0" dirty="0"/>
              <a:t>AB60 (2013</a:t>
            </a:r>
            <a:r>
              <a:rPr lang="en-US" b="0" dirty="0" smtClean="0"/>
              <a:t>) </a:t>
            </a:r>
          </a:p>
          <a:p>
            <a:pPr marL="0" lvl="0" indent="0" algn="l" rtl="0">
              <a:spcBef>
                <a:spcPts val="0"/>
              </a:spcBef>
              <a:spcAft>
                <a:spcPts val="0"/>
              </a:spcAft>
              <a:buClr>
                <a:schemeClr val="dk1"/>
              </a:buClr>
              <a:buSzPts val="1200"/>
              <a:buFont typeface="Calibri"/>
              <a:buNone/>
            </a:pPr>
            <a:r>
              <a:rPr lang="en-US" b="0" dirty="0" smtClean="0"/>
              <a:t>Requires </a:t>
            </a:r>
            <a:r>
              <a:rPr lang="en-US" dirty="0"/>
              <a:t>the department to issue an original driver license to an applicant who is unable to submit satisfactory proof of legal presence in the United States. Driver license applicants under AB 60 must meet all other qualifications for licensure and must provide satisfactory proof of identity and California residency.</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Font typeface="Arial"/>
              <a:buNone/>
            </a:pPr>
            <a:r>
              <a:rPr lang="en-US" b="0" dirty="0"/>
              <a:t>SB </a:t>
            </a:r>
            <a:r>
              <a:rPr lang="en-US" b="0" dirty="0" smtClean="0"/>
              <a:t>1159 (2014)</a:t>
            </a:r>
            <a:endParaRPr b="0" dirty="0"/>
          </a:p>
          <a:p>
            <a:pPr marL="0" lvl="0" indent="0" algn="l" rtl="0">
              <a:spcBef>
                <a:spcPts val="0"/>
              </a:spcBef>
              <a:spcAft>
                <a:spcPts val="0"/>
              </a:spcAft>
              <a:buClr>
                <a:schemeClr val="dk1"/>
              </a:buClr>
              <a:buFont typeface="Arial"/>
              <a:buNone/>
            </a:pPr>
            <a:r>
              <a:rPr lang="en-US" dirty="0"/>
              <a:t>Allows individuals applicants for professional licenses to use an Individual Tax Identification Number (ITIN) in the process to seek licensure. For Example, Accountants, CPA, Counselor, Electrical, exterminator, Lawyer, Nurses tec.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0" dirty="0"/>
              <a:t>SB54</a:t>
            </a:r>
            <a:r>
              <a:rPr lang="en-US" b="1" dirty="0"/>
              <a:t> </a:t>
            </a:r>
            <a:r>
              <a:rPr lang="en-US" b="0" dirty="0" smtClean="0"/>
              <a:t>(2017)</a:t>
            </a:r>
          </a:p>
          <a:p>
            <a:pPr marL="0" lvl="0" indent="0" algn="l" rtl="0">
              <a:spcBef>
                <a:spcPts val="0"/>
              </a:spcBef>
              <a:spcAft>
                <a:spcPts val="0"/>
              </a:spcAft>
              <a:buClr>
                <a:schemeClr val="dk1"/>
              </a:buClr>
              <a:buSzPts val="1200"/>
              <a:buFont typeface="Calibri"/>
              <a:buNone/>
            </a:pPr>
            <a:r>
              <a:rPr lang="en-US" dirty="0" smtClean="0"/>
              <a:t>mandates </a:t>
            </a:r>
            <a:r>
              <a:rPr lang="en-US" dirty="0"/>
              <a:t>that the Attorney General publish model policies “limiting assistance with immigration enforcement to the fullest extent possible consistent with federal and state law at public schools… and ensuring that they remain safe and accessible to all California residents, regardless of immigration status.”</a:t>
            </a:r>
            <a:endParaRPr dirty="0"/>
          </a:p>
          <a:p>
            <a:pPr marL="0" marR="0" lvl="0" indent="0" algn="l" rtl="0">
              <a:lnSpc>
                <a:spcPct val="100000"/>
              </a:lnSpc>
              <a:spcBef>
                <a:spcPts val="0"/>
              </a:spcBef>
              <a:spcAft>
                <a:spcPts val="0"/>
              </a:spcAft>
              <a:buClr>
                <a:schemeClr val="dk1"/>
              </a:buClr>
              <a:buSzPts val="1200"/>
              <a:buFont typeface="Calibri"/>
              <a:buNone/>
            </a:pPr>
            <a:r>
              <a:rPr lang="en-US" dirty="0"/>
              <a:t>Sanctuary Policy</a:t>
            </a:r>
            <a:endParaRPr dirty="0"/>
          </a:p>
          <a:p>
            <a:pPr marL="0" marR="0" lvl="0" indent="0" algn="l" rtl="0">
              <a:lnSpc>
                <a:spcPct val="100000"/>
              </a:lnSpc>
              <a:spcBef>
                <a:spcPts val="0"/>
              </a:spcBef>
              <a:spcAft>
                <a:spcPts val="0"/>
              </a:spcAft>
              <a:buClr>
                <a:schemeClr val="dk1"/>
              </a:buClr>
              <a:buSzPts val="1200"/>
              <a:buFont typeface="Calibri"/>
              <a:buNone/>
            </a:pPr>
            <a:r>
              <a:rPr lang="en-US" dirty="0"/>
              <a:t>Example:   CCSF joins other colleges and universities around the country as a sanctuary campus, which include the following policies: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Not allowing Immigration and Customs Enforcement (ICE) officers onto campus without a warrant</a:t>
            </a:r>
            <a:endParaRPr dirty="0"/>
          </a:p>
          <a:p>
            <a:pPr marL="0" marR="0" lvl="0" indent="0" algn="l" rtl="0">
              <a:lnSpc>
                <a:spcPct val="100000"/>
              </a:lnSpc>
              <a:spcBef>
                <a:spcPts val="0"/>
              </a:spcBef>
              <a:spcAft>
                <a:spcPts val="0"/>
              </a:spcAft>
              <a:buClr>
                <a:schemeClr val="dk1"/>
              </a:buClr>
              <a:buSzPts val="1200"/>
              <a:buFont typeface="Calibri"/>
              <a:buNone/>
            </a:pPr>
            <a:r>
              <a:rPr lang="en-US" dirty="0"/>
              <a:t>The refusal of campus police to enforce immigration law</a:t>
            </a:r>
            <a:endParaRPr dirty="0"/>
          </a:p>
          <a:p>
            <a:pPr marL="0" marR="0" lvl="0" indent="0" algn="l" rtl="0">
              <a:lnSpc>
                <a:spcPct val="100000"/>
              </a:lnSpc>
              <a:spcBef>
                <a:spcPts val="0"/>
              </a:spcBef>
              <a:spcAft>
                <a:spcPts val="0"/>
              </a:spcAft>
              <a:buClr>
                <a:schemeClr val="dk1"/>
              </a:buClr>
              <a:buSzPts val="1200"/>
              <a:buFont typeface="Calibri"/>
              <a:buNone/>
            </a:pPr>
            <a:r>
              <a:rPr lang="en-US" dirty="0"/>
              <a:t>Not sharing student immigration status with ICE</a:t>
            </a:r>
            <a:endParaRPr dirty="0"/>
          </a:p>
          <a:p>
            <a:pPr marL="0" marR="0" lvl="0" indent="0" algn="l" rtl="0">
              <a:lnSpc>
                <a:spcPct val="100000"/>
              </a:lnSpc>
              <a:spcBef>
                <a:spcPts val="0"/>
              </a:spcBef>
              <a:spcAft>
                <a:spcPts val="0"/>
              </a:spcAft>
              <a:buClr>
                <a:schemeClr val="dk1"/>
              </a:buClr>
              <a:buSzPts val="1200"/>
              <a:buFont typeface="Calibri"/>
              <a:buNone/>
            </a:pPr>
            <a:r>
              <a:rPr lang="en-US" dirty="0"/>
              <a:t>Not gathering information on immigration or citizenship status</a:t>
            </a:r>
            <a:endParaRPr dirty="0"/>
          </a:p>
          <a:p>
            <a:pPr marL="0" marR="0" lvl="0" indent="0" algn="l" rtl="0">
              <a:lnSpc>
                <a:spcPct val="100000"/>
              </a:lnSpc>
              <a:spcBef>
                <a:spcPts val="0"/>
              </a:spcBef>
              <a:spcAft>
                <a:spcPts val="0"/>
              </a:spcAft>
              <a:buClr>
                <a:schemeClr val="dk1"/>
              </a:buClr>
              <a:buSzPts val="1200"/>
              <a:buFont typeface="Calibri"/>
              <a:buNone/>
            </a:pPr>
            <a:r>
              <a:rPr lang="en-US" dirty="0"/>
              <a:t>Providing tuition support, including in-state tuition rates at public universities to students with DACA status</a:t>
            </a:r>
            <a:endParaRPr dirty="0"/>
          </a:p>
          <a:p>
            <a:pPr marL="0" marR="0" lvl="0" indent="0" algn="l" rtl="0">
              <a:lnSpc>
                <a:spcPct val="100000"/>
              </a:lnSpc>
              <a:spcBef>
                <a:spcPts val="0"/>
              </a:spcBef>
              <a:spcAft>
                <a:spcPts val="0"/>
              </a:spcAft>
              <a:buClr>
                <a:schemeClr val="dk1"/>
              </a:buClr>
              <a:buSzPts val="1200"/>
              <a:buFont typeface="Calibri"/>
              <a:buNone/>
            </a:pPr>
            <a:r>
              <a:rPr lang="en-US" dirty="0"/>
              <a:t>Providing distance-learning options for departed students to complete their degrees</a:t>
            </a:r>
            <a:endParaRPr dirty="0"/>
          </a:p>
          <a:p>
            <a:pPr marL="0" marR="0" lvl="0" indent="0" algn="l" rtl="0">
              <a:lnSpc>
                <a:spcPct val="100000"/>
              </a:lnSpc>
              <a:spcBef>
                <a:spcPts val="0"/>
              </a:spcBef>
              <a:spcAft>
                <a:spcPts val="0"/>
              </a:spcAft>
              <a:buClr>
                <a:schemeClr val="dk1"/>
              </a:buClr>
              <a:buSzPts val="1200"/>
              <a:buFont typeface="Calibri"/>
              <a:buNone/>
            </a:pPr>
            <a:r>
              <a:rPr lang="en-US" dirty="0"/>
              <a:t>Providing confidential legal support to students with immigration law questions and issues.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b="0" dirty="0"/>
              <a:t>New Public </a:t>
            </a:r>
            <a:r>
              <a:rPr lang="en-US" b="0" dirty="0" smtClean="0"/>
              <a:t>Charge (2019)</a:t>
            </a:r>
          </a:p>
          <a:p>
            <a:pPr marL="0" marR="0" lvl="0" indent="0" algn="l" rtl="0">
              <a:lnSpc>
                <a:spcPct val="100000"/>
              </a:lnSpc>
              <a:spcBef>
                <a:spcPts val="0"/>
              </a:spcBef>
              <a:spcAft>
                <a:spcPts val="0"/>
              </a:spcAft>
              <a:buClr>
                <a:schemeClr val="dk1"/>
              </a:buClr>
              <a:buSzPts val="1200"/>
              <a:buFont typeface="Calibri"/>
              <a:buNone/>
            </a:pPr>
            <a:r>
              <a:rPr lang="en-US" b="0" dirty="0" smtClean="0"/>
              <a:t>https</a:t>
            </a:r>
            <a:r>
              <a:rPr lang="en-US" b="0" dirty="0"/>
              <a:t>://</a:t>
            </a:r>
            <a:r>
              <a:rPr lang="en-US" b="0" dirty="0" err="1"/>
              <a:t>www.ilrc.org</a:t>
            </a:r>
            <a:r>
              <a:rPr lang="en-US" b="0" dirty="0"/>
              <a:t>/public-charge </a:t>
            </a:r>
            <a:endParaRPr dirty="0"/>
          </a:p>
          <a:p>
            <a:pPr marL="0" lvl="0" indent="0" algn="l" rtl="0">
              <a:spcBef>
                <a:spcPts val="0"/>
              </a:spcBef>
              <a:spcAft>
                <a:spcPts val="0"/>
              </a:spcAft>
              <a:buNone/>
            </a:pPr>
            <a:r>
              <a:rPr lang="en-US" dirty="0"/>
              <a:t>The new rule interprets a provision of the Immigration and Nationality Act (INA) pertaining to inadmissibility. The inadmissibility ground at issue says a person is inadmissible if they are likely to become a public charge. INA § 212(a)(4). This law only applies to individuals seeking admission into the United States or applying for adjustment of status. This provision of the law does not apply to all immigrants.</a:t>
            </a:r>
            <a:endParaRPr dirty="0"/>
          </a:p>
          <a:p>
            <a:pPr marL="0" lvl="0" indent="0" algn="l" rtl="0">
              <a:spcBef>
                <a:spcPts val="0"/>
              </a:spcBef>
              <a:spcAft>
                <a:spcPts val="0"/>
              </a:spcAft>
              <a:buNone/>
            </a:pPr>
            <a:r>
              <a:rPr lang="en-US" dirty="0"/>
              <a:t>Public charge and this rule do not apply in the naturalization process, through which lawful permanent residents apply to become U.S. citizens.</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91119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 name="Google Shape;23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53900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607a2d4b9d_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607a2d4b9d_8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g607a2d4b9d_8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730359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3dae327f3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3dae327f3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8" name="Google Shape;248;g33dae327f3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93235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501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844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6" name="Google Shape;2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1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1min Mayra</a:t>
            </a:r>
            <a:endParaRPr/>
          </a:p>
        </p:txBody>
      </p:sp>
      <p:sp>
        <p:nvSpPr>
          <p:cNvPr id="137" name="Google Shape;1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40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Scenario</a:t>
            </a:r>
            <a:r>
              <a:rPr lang="en-US" dirty="0"/>
              <a:t>:  You observe that some of the undocumented students you know are visibly distraught, depressed, or absent after a recent legislative setback to a bill that would have given DACA recipients a path toward legalization. After asking them about it, some of them tell you that they feel like giving up on getting their degrees and exclaim, “It’s pointless!” </a:t>
            </a:r>
            <a:endParaRPr dirty="0"/>
          </a:p>
          <a:p>
            <a:pPr marL="0" lvl="0" indent="0" algn="l" rtl="0">
              <a:spcBef>
                <a:spcPts val="0"/>
              </a:spcBef>
              <a:spcAft>
                <a:spcPts val="0"/>
              </a:spcAft>
              <a:buNone/>
            </a:pPr>
            <a:r>
              <a:rPr lang="en-US" dirty="0"/>
              <a:t>How could an ally respond to the students?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Going to college gives you access to benefits (health, legal, etc.); your status may changes, you can’t predict future </a:t>
            </a:r>
            <a:r>
              <a:rPr lang="en-US" dirty="0" smtClean="0"/>
              <a:t>opportunities.</a:t>
            </a:r>
            <a:endParaRPr dirty="0"/>
          </a:p>
          <a:p>
            <a:pPr marL="0" lvl="0" indent="0" algn="l" rtl="0">
              <a:spcBef>
                <a:spcPts val="0"/>
              </a:spcBef>
              <a:spcAft>
                <a:spcPts val="0"/>
              </a:spcAft>
              <a:buNone/>
            </a:pPr>
            <a:endParaRPr dirty="0"/>
          </a:p>
        </p:txBody>
      </p:sp>
      <p:sp>
        <p:nvSpPr>
          <p:cNvPr id="273" name="Google Shape;2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896640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9" name="Google Shape;2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82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3" name="Google Shape;2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15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70181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54305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smtClean="0">
                <a:latin typeface="Times New Roman"/>
                <a:ea typeface="Times New Roman"/>
                <a:cs typeface="Times New Roman"/>
                <a:sym typeface="Times New Roman"/>
              </a:rPr>
              <a:t>Undocumented </a:t>
            </a:r>
            <a:r>
              <a:rPr lang="en-US" b="1" dirty="0">
                <a:latin typeface="Times New Roman"/>
                <a:ea typeface="Times New Roman"/>
                <a:cs typeface="Times New Roman"/>
                <a:sym typeface="Times New Roman"/>
              </a:rPr>
              <a:t>person</a:t>
            </a:r>
            <a:endParaRPr b="1"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dirty="0">
                <a:latin typeface="Times New Roman"/>
                <a:ea typeface="Times New Roman"/>
                <a:cs typeface="Times New Roman"/>
                <a:sym typeface="Times New Roman"/>
              </a:rPr>
              <a:t>An undocumented person refers to a foreign-born individual that has entered the United States without inspection (and not subsequently obtained any right to remain) or stayed in the United States beyond the expiration date of a visa or other status.</a:t>
            </a:r>
            <a:endParaRPr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Source: Immigrants Rising, </a:t>
            </a:r>
            <a:r>
              <a:rPr lang="en-US" u="sng" dirty="0">
                <a:solidFill>
                  <a:srgbClr val="0000FF"/>
                </a:solidFill>
                <a:latin typeface="Arial"/>
                <a:ea typeface="Arial"/>
                <a:cs typeface="Arial"/>
                <a:sym typeface="Arial"/>
                <a:hlinkClick r:id="rId3"/>
              </a:rPr>
              <a:t>https://immigrantsrising.org/resource/glossary-of-common-legal-terms/#undocumented</a:t>
            </a:r>
            <a:endParaRPr u="sng" dirty="0">
              <a:solidFill>
                <a:srgbClr val="0000FF"/>
              </a:solidFill>
              <a:latin typeface="Arial"/>
              <a:ea typeface="Arial"/>
              <a:cs typeface="Arial"/>
              <a:sym typeface="Arial"/>
            </a:endParaRPr>
          </a:p>
          <a:p>
            <a:pPr marL="0" lvl="0" indent="0" algn="l" rtl="0">
              <a:spcBef>
                <a:spcPts val="0"/>
              </a:spcBef>
              <a:spcAft>
                <a:spcPts val="0"/>
              </a:spcAft>
              <a:buNone/>
            </a:pPr>
            <a:endParaRPr dirty="0"/>
          </a:p>
        </p:txBody>
      </p:sp>
      <p:sp>
        <p:nvSpPr>
          <p:cNvPr id="157" name="Google Shape;15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16022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While </a:t>
            </a:r>
            <a:r>
              <a:rPr lang="en-US" dirty="0"/>
              <a:t>the undocumented  include people from across the world, the largest groups are from Mexico, the rest of Latin America and Asian.  Among Asians, the largest groups are Chinese, Filipino, Indian, and Korean.  One in 7 Koreans in the U.S. are estimated to be undocumented.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National breakdown of the undocumented children birth counties is 56% Mexican, 22% Latin America, 13% Asian, 6% Europe and Canada, 3% Africa and other regions of the world.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Talk about reasons why 60% from Mexico -- geography, economic conditions in Mexico</a:t>
            </a:r>
            <a:endParaRPr dirty="0"/>
          </a:p>
          <a:p>
            <a:pPr marL="0" lvl="0" indent="0" algn="l" rtl="0">
              <a:spcBef>
                <a:spcPts val="0"/>
              </a:spcBef>
              <a:spcAft>
                <a:spcPts val="0"/>
              </a:spcAft>
              <a:buNone/>
            </a:pPr>
            <a:endParaRPr dirty="0"/>
          </a:p>
        </p:txBody>
      </p:sp>
      <p:sp>
        <p:nvSpPr>
          <p:cNvPr id="164" name="Google Shape;1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6609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dae327f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3dae327f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charset="0"/>
              <a:buChar char="•"/>
            </a:pPr>
            <a:r>
              <a:rPr lang="en-US" dirty="0" smtClean="0"/>
              <a:t>Living </a:t>
            </a:r>
            <a:r>
              <a:rPr lang="en-US" dirty="0"/>
              <a:t>in Fear</a:t>
            </a:r>
            <a:endParaRPr dirty="0"/>
          </a:p>
          <a:p>
            <a:pPr marL="0" lvl="0" indent="0" algn="l" rtl="0">
              <a:lnSpc>
                <a:spcPct val="90000"/>
              </a:lnSpc>
              <a:spcBef>
                <a:spcPts val="800"/>
              </a:spcBef>
              <a:spcAft>
                <a:spcPts val="0"/>
              </a:spcAft>
              <a:buClr>
                <a:schemeClr val="dk1"/>
              </a:buClr>
              <a:buSzPts val="1100"/>
              <a:buFont typeface="Arial"/>
              <a:buNone/>
            </a:pPr>
            <a:r>
              <a:rPr lang="en-US" sz="1100" dirty="0">
                <a:latin typeface="Arial"/>
                <a:ea typeface="Arial"/>
                <a:cs typeface="Arial"/>
                <a:sym typeface="Arial"/>
              </a:rPr>
              <a:t>•</a:t>
            </a:r>
            <a:r>
              <a:rPr lang="en-US" sz="1100" dirty="0"/>
              <a:t>Immigrants face new challenges and trauma under Trump administration</a:t>
            </a:r>
            <a:endParaRPr sz="1100" dirty="0"/>
          </a:p>
          <a:p>
            <a:pPr marL="0" lvl="0" indent="0" algn="l" rtl="0">
              <a:lnSpc>
                <a:spcPct val="90000"/>
              </a:lnSpc>
              <a:spcBef>
                <a:spcPts val="400"/>
              </a:spcBef>
              <a:spcAft>
                <a:spcPts val="0"/>
              </a:spcAft>
              <a:buClr>
                <a:schemeClr val="dk1"/>
              </a:buClr>
              <a:buSzPts val="1100"/>
              <a:buFont typeface="Arial"/>
              <a:buNone/>
            </a:pPr>
            <a:r>
              <a:rPr lang="en-US" sz="1100" dirty="0">
                <a:latin typeface="Arial"/>
                <a:ea typeface="Arial"/>
                <a:cs typeface="Arial"/>
                <a:sym typeface="Arial"/>
              </a:rPr>
              <a:t>•</a:t>
            </a:r>
            <a:r>
              <a:rPr lang="en-US" sz="1100" dirty="0"/>
              <a:t>Increased deportations/ICE agents</a:t>
            </a:r>
            <a:endParaRPr sz="1100" dirty="0"/>
          </a:p>
          <a:p>
            <a:pPr marL="0" lvl="0" indent="0" algn="l" rtl="0">
              <a:lnSpc>
                <a:spcPct val="90000"/>
              </a:lnSpc>
              <a:spcBef>
                <a:spcPts val="400"/>
              </a:spcBef>
              <a:spcAft>
                <a:spcPts val="0"/>
              </a:spcAft>
              <a:buClr>
                <a:schemeClr val="dk1"/>
              </a:buClr>
              <a:buSzPts val="1100"/>
              <a:buFont typeface="Arial"/>
              <a:buNone/>
            </a:pPr>
            <a:r>
              <a:rPr lang="en-US" sz="1100" dirty="0">
                <a:latin typeface="Arial"/>
                <a:ea typeface="Arial"/>
                <a:cs typeface="Arial"/>
                <a:sym typeface="Arial"/>
              </a:rPr>
              <a:t>•</a:t>
            </a:r>
            <a:r>
              <a:rPr lang="en-US" sz="1100" dirty="0"/>
              <a:t>Muslim ban</a:t>
            </a:r>
            <a:endParaRPr sz="1100" dirty="0"/>
          </a:p>
          <a:p>
            <a:pPr marL="0" lvl="0" indent="0" algn="l" rtl="0">
              <a:lnSpc>
                <a:spcPct val="90000"/>
              </a:lnSpc>
              <a:spcBef>
                <a:spcPts val="400"/>
              </a:spcBef>
              <a:spcAft>
                <a:spcPts val="0"/>
              </a:spcAft>
              <a:buClr>
                <a:schemeClr val="dk1"/>
              </a:buClr>
              <a:buSzPts val="1100"/>
              <a:buFont typeface="Arial"/>
              <a:buNone/>
            </a:pPr>
            <a:r>
              <a:rPr lang="en-US" sz="1100" dirty="0">
                <a:latin typeface="Arial"/>
                <a:ea typeface="Arial"/>
                <a:cs typeface="Arial"/>
                <a:sym typeface="Arial"/>
              </a:rPr>
              <a:t>•</a:t>
            </a:r>
            <a:r>
              <a:rPr lang="en-US" sz="1100" dirty="0"/>
              <a:t>Threats against sanctuary cities</a:t>
            </a:r>
            <a:endParaRPr sz="1100" dirty="0"/>
          </a:p>
          <a:p>
            <a:pPr marL="0" lvl="0" indent="0" algn="l" rtl="0">
              <a:lnSpc>
                <a:spcPct val="90000"/>
              </a:lnSpc>
              <a:spcBef>
                <a:spcPts val="400"/>
              </a:spcBef>
              <a:spcAft>
                <a:spcPts val="0"/>
              </a:spcAft>
              <a:buClr>
                <a:schemeClr val="dk1"/>
              </a:buClr>
              <a:buSzPts val="1100"/>
              <a:buFont typeface="Arial"/>
              <a:buNone/>
            </a:pPr>
            <a:r>
              <a:rPr lang="en-US" sz="1100" dirty="0">
                <a:latin typeface="Arial"/>
                <a:ea typeface="Arial"/>
                <a:cs typeface="Arial"/>
                <a:sym typeface="Arial"/>
              </a:rPr>
              <a:t>•</a:t>
            </a:r>
            <a:r>
              <a:rPr lang="en-US" sz="1100" dirty="0"/>
              <a:t>DACA rescission</a:t>
            </a:r>
            <a:endParaRPr sz="1100" dirty="0"/>
          </a:p>
          <a:p>
            <a:pPr marL="0" lvl="0" indent="0" algn="l" rtl="0">
              <a:lnSpc>
                <a:spcPct val="90000"/>
              </a:lnSpc>
              <a:spcBef>
                <a:spcPts val="400"/>
              </a:spcBef>
              <a:spcAft>
                <a:spcPts val="0"/>
              </a:spcAft>
              <a:buClr>
                <a:schemeClr val="dk1"/>
              </a:buClr>
              <a:buSzPts val="1100"/>
              <a:buFont typeface="Arial"/>
              <a:buNone/>
            </a:pPr>
            <a:r>
              <a:rPr lang="en-US" sz="1100" dirty="0">
                <a:latin typeface="Arial"/>
                <a:ea typeface="Arial"/>
                <a:cs typeface="Arial"/>
                <a:sym typeface="Arial"/>
              </a:rPr>
              <a:t>•</a:t>
            </a:r>
            <a:r>
              <a:rPr lang="en-US" sz="1100" dirty="0"/>
              <a:t>Scapegoating in the media</a:t>
            </a:r>
            <a:endParaRPr sz="1100" dirty="0"/>
          </a:p>
          <a:p>
            <a:pPr marL="0" lvl="0" indent="0" algn="l" rtl="0">
              <a:lnSpc>
                <a:spcPct val="90000"/>
              </a:lnSpc>
              <a:spcBef>
                <a:spcPts val="800"/>
              </a:spcBef>
              <a:spcAft>
                <a:spcPts val="0"/>
              </a:spcAft>
              <a:buClr>
                <a:schemeClr val="dk1"/>
              </a:buClr>
              <a:buSzPts val="1100"/>
              <a:buFont typeface="Arial"/>
              <a:buNone/>
            </a:pPr>
            <a:r>
              <a:rPr lang="en-US" sz="1100" dirty="0">
                <a:latin typeface="Arial"/>
                <a:ea typeface="Arial"/>
                <a:cs typeface="Arial"/>
                <a:sym typeface="Arial"/>
              </a:rPr>
              <a:t>•</a:t>
            </a:r>
            <a:r>
              <a:rPr lang="en-US" sz="1100" dirty="0"/>
              <a:t>Students have reported increased discrimination as a result of the above (</a:t>
            </a:r>
            <a:r>
              <a:rPr lang="en-US" sz="1100" u="sng" dirty="0">
                <a:solidFill>
                  <a:schemeClr val="hlink"/>
                </a:solidFill>
                <a:hlinkClick r:id="rId3"/>
              </a:rPr>
              <a:t>The Psychological Harm of Anti–Immigration Policies: webinar slides--start at 16</a:t>
            </a:r>
            <a:r>
              <a:rPr lang="en-US" sz="1100" dirty="0"/>
              <a:t>)</a:t>
            </a:r>
            <a:endParaRPr sz="1100" dirty="0"/>
          </a:p>
          <a:p>
            <a:pPr marL="0" lvl="0" indent="0" algn="l" rtl="0">
              <a:spcBef>
                <a:spcPts val="0"/>
              </a:spcBef>
              <a:spcAft>
                <a:spcPts val="0"/>
              </a:spcAft>
              <a:buNone/>
            </a:pPr>
            <a:endParaRPr dirty="0"/>
          </a:p>
        </p:txBody>
      </p:sp>
      <p:sp>
        <p:nvSpPr>
          <p:cNvPr id="172" name="Google Shape;172;g33dae327f3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57937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3dae327f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3dae327f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g33dae327f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69911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3dae327f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3dae327f3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g33dae327f3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185351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3dae327f3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3dae327f3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g33dae327f3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61520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0"/>
          <p:cNvSpPr/>
          <p:nvPr/>
        </p:nvSpPr>
        <p:spPr>
          <a:xfrm>
            <a:off x="446534" y="3085764"/>
            <a:ext cx="11298932" cy="333814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0"/>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EFEFE"/>
              </a:buClr>
              <a:buSzPts val="3600"/>
              <a:buFont typeface="Gill Sans"/>
              <a:buNone/>
              <a:defRPr sz="3600">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1"/>
                </a:solidFill>
              </a:defRPr>
            </a:lvl1pPr>
            <a:lvl2pPr lvl="1" algn="ctr">
              <a:spcBef>
                <a:spcPts val="600"/>
              </a:spcBef>
              <a:spcAft>
                <a:spcPts val="0"/>
              </a:spcAft>
              <a:buSzPts val="1472"/>
              <a:buNone/>
              <a:defRPr>
                <a:solidFill>
                  <a:schemeClr val="lt1"/>
                </a:solidFill>
              </a:defRPr>
            </a:lvl2pPr>
            <a:lvl3pPr lvl="2" algn="ctr">
              <a:spcBef>
                <a:spcPts val="600"/>
              </a:spcBef>
              <a:spcAft>
                <a:spcPts val="0"/>
              </a:spcAft>
              <a:buSzPts val="1288"/>
              <a:buNone/>
              <a:defRPr>
                <a:solidFill>
                  <a:schemeClr val="lt1"/>
                </a:solidFill>
              </a:defRPr>
            </a:lvl3pPr>
            <a:lvl4pPr lvl="3" algn="ctr">
              <a:spcBef>
                <a:spcPts val="600"/>
              </a:spcBef>
              <a:spcAft>
                <a:spcPts val="0"/>
              </a:spcAft>
              <a:buSzPts val="1104"/>
              <a:buNone/>
              <a:defRPr>
                <a:solidFill>
                  <a:schemeClr val="lt1"/>
                </a:solidFill>
              </a:defRPr>
            </a:lvl4pPr>
            <a:lvl5pPr lvl="4" algn="ctr">
              <a:spcBef>
                <a:spcPts val="600"/>
              </a:spcBef>
              <a:spcAft>
                <a:spcPts val="0"/>
              </a:spcAft>
              <a:buSzPts val="1104"/>
              <a:buNone/>
              <a:defRPr>
                <a:solidFill>
                  <a:schemeClr val="lt1"/>
                </a:solidFill>
              </a:defRPr>
            </a:lvl5pPr>
            <a:lvl6pPr lvl="5" algn="ctr">
              <a:spcBef>
                <a:spcPts val="600"/>
              </a:spcBef>
              <a:spcAft>
                <a:spcPts val="0"/>
              </a:spcAft>
              <a:buSzPts val="1104"/>
              <a:buNone/>
              <a:defRPr>
                <a:solidFill>
                  <a:schemeClr val="lt1"/>
                </a:solidFill>
              </a:defRPr>
            </a:lvl6pPr>
            <a:lvl7pPr lvl="6" algn="ctr">
              <a:spcBef>
                <a:spcPts val="600"/>
              </a:spcBef>
              <a:spcAft>
                <a:spcPts val="0"/>
              </a:spcAft>
              <a:buSzPts val="1104"/>
              <a:buNone/>
              <a:defRPr>
                <a:solidFill>
                  <a:schemeClr val="lt1"/>
                </a:solidFill>
              </a:defRPr>
            </a:lvl7pPr>
            <a:lvl8pPr lvl="7" algn="ctr">
              <a:spcBef>
                <a:spcPts val="600"/>
              </a:spcBef>
              <a:spcAft>
                <a:spcPts val="0"/>
              </a:spcAft>
              <a:buSzPts val="1104"/>
              <a:buNone/>
              <a:defRPr>
                <a:solidFill>
                  <a:schemeClr val="lt1"/>
                </a:solidFill>
              </a:defRPr>
            </a:lvl8pPr>
            <a:lvl9pPr lvl="8" algn="ctr">
              <a:spcBef>
                <a:spcPts val="600"/>
              </a:spcBef>
              <a:spcAft>
                <a:spcPts val="600"/>
              </a:spcAft>
              <a:buSzPts val="1104"/>
              <a:buNone/>
              <a:defRPr>
                <a:solidFill>
                  <a:schemeClr val="lt1"/>
                </a:solidFill>
              </a:defRPr>
            </a:lvl9pPr>
          </a:lstStyle>
          <a:p>
            <a:endParaRPr/>
          </a:p>
        </p:txBody>
      </p:sp>
      <p:sp>
        <p:nvSpPr>
          <p:cNvPr id="22" name="Google Shape;22;p20"/>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29"/>
          <p:cNvSpPr/>
          <p:nvPr/>
        </p:nvSpPr>
        <p:spPr>
          <a:xfrm>
            <a:off x="447817" y="601200"/>
            <a:ext cx="3682723" cy="5815475"/>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9"/>
          <p:cNvSpPr txBox="1">
            <a:spLocks noGrp="1"/>
          </p:cNvSpPr>
          <p:nvPr>
            <p:ph type="title"/>
          </p:nvPr>
        </p:nvSpPr>
        <p:spPr>
          <a:xfrm>
            <a:off x="767857" y="933450"/>
            <a:ext cx="3031852" cy="172241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FFFF"/>
              </a:buClr>
              <a:buSzPts val="2400"/>
              <a:buFont typeface="Gill Sans"/>
              <a:buNone/>
              <a:defRPr sz="24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4900928" y="1179829"/>
            <a:ext cx="6650991" cy="4658216"/>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93" name="Google Shape;93;p29"/>
          <p:cNvSpPr txBox="1">
            <a:spLocks noGrp="1"/>
          </p:cNvSpPr>
          <p:nvPr>
            <p:ph type="body" idx="2"/>
          </p:nvPr>
        </p:nvSpPr>
        <p:spPr>
          <a:xfrm>
            <a:off x="767857" y="2836654"/>
            <a:ext cx="3031852" cy="3001392"/>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472"/>
              <a:buNone/>
              <a:defRPr sz="1600">
                <a:solidFill>
                  <a:srgbClr val="FFFFFF"/>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94" name="Google Shape;94;p29"/>
          <p:cNvSpPr txBox="1">
            <a:spLocks noGrp="1"/>
          </p:cNvSpPr>
          <p:nvPr>
            <p:ph type="dt" idx="10"/>
          </p:nvPr>
        </p:nvSpPr>
        <p:spPr>
          <a:xfrm>
            <a:off x="7605951" y="6456916"/>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ftr" idx="11"/>
          </p:nvPr>
        </p:nvSpPr>
        <p:spPr>
          <a:xfrm>
            <a:off x="581192" y="6452590"/>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3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2400"/>
              <a:buFont typeface="Gill Sans"/>
              <a:buNone/>
              <a:defRPr sz="2400" b="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0"/>
          <p:cNvSpPr>
            <a:spLocks noGrp="1"/>
          </p:cNvSpPr>
          <p:nvPr>
            <p:ph type="pic" idx="2"/>
          </p:nvPr>
        </p:nvSpPr>
        <p:spPr>
          <a:xfrm>
            <a:off x="447817" y="641350"/>
            <a:ext cx="11290859" cy="3651249"/>
          </a:xfrm>
          <a:prstGeom prst="rect">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472"/>
              <a:buFont typeface="Noto Sans Symbols"/>
              <a:buNone/>
              <a:defRPr sz="1600" b="0" i="0" u="none" strike="noStrike" cap="none">
                <a:solidFill>
                  <a:srgbClr val="3F3F3F"/>
                </a:solidFill>
                <a:latin typeface="Gill Sans"/>
                <a:ea typeface="Gill Sans"/>
                <a:cs typeface="Gill Sans"/>
                <a:sym typeface="Gill Sans"/>
              </a:defRPr>
            </a:lvl1pPr>
            <a:lvl2pPr marR="0" lvl="1" algn="l" rtl="0">
              <a:spcBef>
                <a:spcPts val="600"/>
              </a:spcBef>
              <a:spcAft>
                <a:spcPts val="0"/>
              </a:spcAft>
              <a:buClr>
                <a:schemeClr val="accent1"/>
              </a:buClr>
              <a:buSzPts val="1472"/>
              <a:buFont typeface="Noto Sans Symbols"/>
              <a:buNone/>
              <a:defRPr sz="1600" b="0" i="0" u="none" strike="noStrike" cap="none">
                <a:solidFill>
                  <a:srgbClr val="3F3F3F"/>
                </a:solidFill>
                <a:latin typeface="Gill Sans"/>
                <a:ea typeface="Gill Sans"/>
                <a:cs typeface="Gill Sans"/>
                <a:sym typeface="Gill Sans"/>
              </a:defRPr>
            </a:lvl2pPr>
            <a:lvl3pPr marR="0" lvl="2" algn="l" rtl="0">
              <a:spcBef>
                <a:spcPts val="600"/>
              </a:spcBef>
              <a:spcAft>
                <a:spcPts val="0"/>
              </a:spcAft>
              <a:buClr>
                <a:schemeClr val="accent1"/>
              </a:buClr>
              <a:buSzPts val="1472"/>
              <a:buFont typeface="Noto Sans Symbols"/>
              <a:buNone/>
              <a:defRPr sz="1600" b="0" i="0" u="none" strike="noStrike" cap="none">
                <a:solidFill>
                  <a:srgbClr val="3F3F3F"/>
                </a:solidFill>
                <a:latin typeface="Gill Sans"/>
                <a:ea typeface="Gill Sans"/>
                <a:cs typeface="Gill Sans"/>
                <a:sym typeface="Gill Sans"/>
              </a:defRPr>
            </a:lvl3pPr>
            <a:lvl4pPr marR="0" lvl="3" algn="l" rtl="0">
              <a:spcBef>
                <a:spcPts val="600"/>
              </a:spcBef>
              <a:spcAft>
                <a:spcPts val="0"/>
              </a:spcAft>
              <a:buClr>
                <a:schemeClr val="accent1"/>
              </a:buClr>
              <a:buSzPts val="1472"/>
              <a:buFont typeface="Noto Sans Symbols"/>
              <a:buNone/>
              <a:defRPr sz="1600" b="0" i="0" u="none" strike="noStrike" cap="none">
                <a:solidFill>
                  <a:srgbClr val="3F3F3F"/>
                </a:solidFill>
                <a:latin typeface="Gill Sans"/>
                <a:ea typeface="Gill Sans"/>
                <a:cs typeface="Gill Sans"/>
                <a:sym typeface="Gill Sans"/>
              </a:defRPr>
            </a:lvl4pPr>
            <a:lvl5pPr marR="0" lvl="4" algn="l" rtl="0">
              <a:spcBef>
                <a:spcPts val="600"/>
              </a:spcBef>
              <a:spcAft>
                <a:spcPts val="0"/>
              </a:spcAft>
              <a:buClr>
                <a:schemeClr val="accent1"/>
              </a:buClr>
              <a:buSzPts val="1472"/>
              <a:buFont typeface="Noto Sans Symbols"/>
              <a:buNone/>
              <a:defRPr sz="1600" b="0" i="0" u="none" strike="noStrike" cap="none">
                <a:solidFill>
                  <a:srgbClr val="3F3F3F"/>
                </a:solidFill>
                <a:latin typeface="Gill Sans"/>
                <a:ea typeface="Gill Sans"/>
                <a:cs typeface="Gill Sans"/>
                <a:sym typeface="Gill Sans"/>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9pPr>
          </a:lstStyle>
          <a:p>
            <a:endParaRPr/>
          </a:p>
        </p:txBody>
      </p:sp>
      <p:sp>
        <p:nvSpPr>
          <p:cNvPr id="100" name="Google Shape;100;p30"/>
          <p:cNvSpPr txBox="1">
            <a:spLocks noGrp="1"/>
          </p:cNvSpPr>
          <p:nvPr>
            <p:ph type="body" idx="1"/>
          </p:nvPr>
        </p:nvSpPr>
        <p:spPr>
          <a:xfrm>
            <a:off x="581192" y="5260127"/>
            <a:ext cx="11029617" cy="998148"/>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472"/>
              <a:buNone/>
              <a:defRPr sz="16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01" name="Google Shape;101;p30"/>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0"/>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4"/>
        <p:cNvGrpSpPr/>
        <p:nvPr/>
      </p:nvGrpSpPr>
      <p:grpSpPr>
        <a:xfrm>
          <a:off x="0" y="0"/>
          <a:ext cx="0" cy="0"/>
          <a:chOff x="0" y="0"/>
          <a:chExt cx="0" cy="0"/>
        </a:xfrm>
      </p:grpSpPr>
      <p:sp>
        <p:nvSpPr>
          <p:cNvPr id="105" name="Google Shape;105;p3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1"/>
          <p:cNvSpPr txBox="1">
            <a:spLocks noGrp="1"/>
          </p:cNvSpPr>
          <p:nvPr>
            <p:ph type="body" idx="1"/>
          </p:nvPr>
        </p:nvSpPr>
        <p:spPr>
          <a:xfrm rot="5400000">
            <a:off x="4269976" y="-1352783"/>
            <a:ext cx="3652047"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07" name="Google Shape;107;p31"/>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1"/>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32"/>
          <p:cNvSpPr/>
          <p:nvPr/>
        </p:nvSpPr>
        <p:spPr>
          <a:xfrm>
            <a:off x="8058151" y="599725"/>
            <a:ext cx="3687316" cy="581695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2"/>
          <p:cNvSpPr txBox="1">
            <a:spLocks noGrp="1"/>
          </p:cNvSpPr>
          <p:nvPr>
            <p:ph type="title"/>
          </p:nvPr>
        </p:nvSpPr>
        <p:spPr>
          <a:xfrm rot="5400000">
            <a:off x="7362637" y="1705163"/>
            <a:ext cx="4807326" cy="3124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2800"/>
              <a:buFont typeface="Gill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2"/>
          <p:cNvSpPr txBox="1">
            <a:spLocks noGrp="1"/>
          </p:cNvSpPr>
          <p:nvPr>
            <p:ph type="body" idx="1"/>
          </p:nvPr>
        </p:nvSpPr>
        <p:spPr>
          <a:xfrm rot="5400000">
            <a:off x="1952072" y="-313549"/>
            <a:ext cx="4807326" cy="7161625"/>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4" name="Google Shape;114;p32"/>
          <p:cNvSpPr/>
          <p:nvPr/>
        </p:nvSpPr>
        <p:spPr>
          <a:xfrm>
            <a:off x="446534" y="457200"/>
            <a:ext cx="3703320" cy="94997"/>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2"/>
          <p:cNvSpPr/>
          <p:nvPr/>
        </p:nvSpPr>
        <p:spPr>
          <a:xfrm>
            <a:off x="8042147" y="453643"/>
            <a:ext cx="3703320" cy="98554"/>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2"/>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8" name="Google Shape;28;p2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25"/>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7" name="Google Shape;47;p21"/>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24"/>
          <p:cNvSpPr/>
          <p:nvPr/>
        </p:nvSpPr>
        <p:spPr>
          <a:xfrm>
            <a:off x="447817" y="5141974"/>
            <a:ext cx="11290860" cy="125882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4"/>
          <p:cNvSpPr txBox="1">
            <a:spLocks noGrp="1"/>
          </p:cNvSpPr>
          <p:nvPr>
            <p:ph type="title"/>
          </p:nvPr>
        </p:nvSpPr>
        <p:spPr>
          <a:xfrm>
            <a:off x="581193" y="2393950"/>
            <a:ext cx="11029615" cy="21474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3600"/>
              <a:buFont typeface="Gill Sans"/>
              <a:buNone/>
              <a:defRPr sz="3600" b="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1"/>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58" name="Google Shape;58;p24"/>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9"/>
          <p:cNvSpPr/>
          <p:nvPr/>
        </p:nvSpPr>
        <p:spPr>
          <a:xfrm>
            <a:off x="446534" y="3085764"/>
            <a:ext cx="11298932" cy="333814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9"/>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3600"/>
              <a:buFont typeface="Gill Sans"/>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1"/>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65" name="Google Shape;65;p19"/>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body" idx="1"/>
          </p:nvPr>
        </p:nvSpPr>
        <p:spPr>
          <a:xfrm>
            <a:off x="581193" y="2228003"/>
            <a:ext cx="5194767"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26"/>
          <p:cNvSpPr txBox="1">
            <a:spLocks noGrp="1"/>
          </p:cNvSpPr>
          <p:nvPr>
            <p:ph type="body" idx="2"/>
          </p:nvPr>
        </p:nvSpPr>
        <p:spPr>
          <a:xfrm>
            <a:off x="6416039" y="2228003"/>
            <a:ext cx="5194769"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2" name="Google Shape;72;p26"/>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body" idx="1"/>
          </p:nvPr>
        </p:nvSpPr>
        <p:spPr>
          <a:xfrm>
            <a:off x="581191" y="2250891"/>
            <a:ext cx="5194769" cy="557784"/>
          </a:xfrm>
          <a:prstGeom prst="rect">
            <a:avLst/>
          </a:prstGeom>
          <a:noFill/>
          <a:ln>
            <a:noFill/>
          </a:ln>
        </p:spPr>
        <p:txBody>
          <a:bodyPr spcFirstLastPara="1" wrap="square" lIns="91425" tIns="45700" rIns="91425" bIns="45700" anchor="ctr" anchorCtr="0">
            <a:noAutofit/>
          </a:bodyPr>
          <a:lstStyle>
            <a:lvl1pPr marL="457200" lvl="0" indent="-228600" algn="l">
              <a:spcBef>
                <a:spcPts val="400"/>
              </a:spcBef>
              <a:spcAft>
                <a:spcPts val="0"/>
              </a:spcAft>
              <a:buSzPts val="1840"/>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78" name="Google Shape;78;p27"/>
          <p:cNvSpPr txBox="1">
            <a:spLocks noGrp="1"/>
          </p:cNvSpPr>
          <p:nvPr>
            <p:ph type="body" idx="2"/>
          </p:nvPr>
        </p:nvSpPr>
        <p:spPr>
          <a:xfrm>
            <a:off x="581194" y="2926052"/>
            <a:ext cx="5194766"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9" name="Google Shape;79;p27"/>
          <p:cNvSpPr txBox="1">
            <a:spLocks noGrp="1"/>
          </p:cNvSpPr>
          <p:nvPr>
            <p:ph type="body" idx="3"/>
          </p:nvPr>
        </p:nvSpPr>
        <p:spPr>
          <a:xfrm>
            <a:off x="6416039" y="2250892"/>
            <a:ext cx="5194770" cy="553373"/>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400"/>
              </a:spcBef>
              <a:spcAft>
                <a:spcPts val="0"/>
              </a:spcAft>
              <a:buClr>
                <a:schemeClr val="accent1"/>
              </a:buClr>
              <a:buSzPts val="1840"/>
              <a:buFont typeface="Noto Sans Symbols"/>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80" name="Google Shape;80;p27"/>
          <p:cNvSpPr txBox="1">
            <a:spLocks noGrp="1"/>
          </p:cNvSpPr>
          <p:nvPr>
            <p:ph type="body" idx="4"/>
          </p:nvPr>
        </p:nvSpPr>
        <p:spPr>
          <a:xfrm>
            <a:off x="6416037" y="2926052"/>
            <a:ext cx="5194771"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1" name="Google Shape;81;p27"/>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FEFEFE"/>
              </a:buClr>
              <a:buSzPts val="2800"/>
              <a:buFont typeface="Gill Sans"/>
              <a:buNone/>
              <a:defRPr sz="2800" b="0" i="0" u="none" strike="noStrike" cap="none">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18"/>
          <p:cNvSpPr txBox="1">
            <a:spLocks noGrp="1"/>
          </p:cNvSpPr>
          <p:nvPr>
            <p:ph type="body" idx="1"/>
          </p:nvPr>
        </p:nvSpPr>
        <p:spPr>
          <a:xfrm>
            <a:off x="581192" y="2336002"/>
            <a:ext cx="11029616" cy="3652047"/>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1"/>
              </a:buClr>
              <a:buSzPts val="1656"/>
              <a:buFont typeface="Noto Sans Symbols"/>
              <a:buChar char="◼"/>
              <a:defRPr sz="1800" b="0" i="0" u="none" strike="noStrike" cap="none">
                <a:solidFill>
                  <a:srgbClr val="FEFEFE"/>
                </a:solidFill>
                <a:latin typeface="Gill Sans"/>
                <a:ea typeface="Gill Sans"/>
                <a:cs typeface="Gill Sans"/>
                <a:sym typeface="Gill Sans"/>
              </a:defRPr>
            </a:lvl1pPr>
            <a:lvl2pPr marL="914400" marR="0" lvl="1" indent="-322072" algn="l" rtl="0">
              <a:spcBef>
                <a:spcPts val="600"/>
              </a:spcBef>
              <a:spcAft>
                <a:spcPts val="0"/>
              </a:spcAft>
              <a:buClr>
                <a:schemeClr val="accent1"/>
              </a:buClr>
              <a:buSzPts val="1472"/>
              <a:buFont typeface="Noto Sans Symbols"/>
              <a:buChar char="◼"/>
              <a:defRPr sz="1600" b="0" i="0" u="none" strike="noStrike" cap="none">
                <a:solidFill>
                  <a:srgbClr val="FEFEFE"/>
                </a:solidFill>
                <a:latin typeface="Gill Sans"/>
                <a:ea typeface="Gill Sans"/>
                <a:cs typeface="Gill Sans"/>
                <a:sym typeface="Gill Sans"/>
              </a:defRPr>
            </a:lvl2pPr>
            <a:lvl3pPr marL="1371600" marR="0" lvl="2" indent="-310388" algn="l" rtl="0">
              <a:spcBef>
                <a:spcPts val="600"/>
              </a:spcBef>
              <a:spcAft>
                <a:spcPts val="0"/>
              </a:spcAft>
              <a:buClr>
                <a:schemeClr val="accent1"/>
              </a:buClr>
              <a:buSzPts val="1288"/>
              <a:buFont typeface="Noto Sans Symbols"/>
              <a:buChar char="◼"/>
              <a:defRPr sz="1400" b="0" i="0" u="none" strike="noStrike" cap="none">
                <a:solidFill>
                  <a:srgbClr val="FEFEFE"/>
                </a:solidFill>
                <a:latin typeface="Gill Sans"/>
                <a:ea typeface="Gill Sans"/>
                <a:cs typeface="Gill Sans"/>
                <a:sym typeface="Gill Sans"/>
              </a:defRPr>
            </a:lvl3pPr>
            <a:lvl4pPr marL="1828800" marR="0" lvl="3" indent="-298703" algn="l" rtl="0">
              <a:spcBef>
                <a:spcPts val="600"/>
              </a:spcBef>
              <a:spcAft>
                <a:spcPts val="0"/>
              </a:spcAft>
              <a:buClr>
                <a:schemeClr val="accent1"/>
              </a:buClr>
              <a:buSzPts val="1104"/>
              <a:buFont typeface="Noto Sans Symbols"/>
              <a:buChar char="◼"/>
              <a:defRPr sz="1200" b="0" i="0" u="none" strike="noStrike" cap="none">
                <a:solidFill>
                  <a:srgbClr val="FEFEFE"/>
                </a:solidFill>
                <a:latin typeface="Gill Sans"/>
                <a:ea typeface="Gill Sans"/>
                <a:cs typeface="Gill Sans"/>
                <a:sym typeface="Gill Sans"/>
              </a:defRPr>
            </a:lvl4pPr>
            <a:lvl5pPr marL="2286000" marR="0" lvl="4" indent="-298704" algn="l" rtl="0">
              <a:spcBef>
                <a:spcPts val="600"/>
              </a:spcBef>
              <a:spcAft>
                <a:spcPts val="0"/>
              </a:spcAft>
              <a:buClr>
                <a:schemeClr val="accent1"/>
              </a:buClr>
              <a:buSzPts val="1104"/>
              <a:buFont typeface="Noto Sans Symbols"/>
              <a:buChar char="◼"/>
              <a:defRPr sz="1200" b="0" i="0" u="none" strike="noStrike" cap="none">
                <a:solidFill>
                  <a:srgbClr val="FEFEFE"/>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9pPr>
          </a:lstStyle>
          <a:p>
            <a:endParaRPr/>
          </a:p>
        </p:txBody>
      </p:sp>
      <p:sp>
        <p:nvSpPr>
          <p:cNvPr id="12" name="Google Shape;12;p18"/>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18"/>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1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EFEFE"/>
                </a:solidFill>
                <a:latin typeface="Gill Sans"/>
                <a:ea typeface="Gill Sans"/>
                <a:cs typeface="Gill Sans"/>
                <a:sym typeface="Gill Sans"/>
              </a:defRPr>
            </a:lvl1pPr>
            <a:lvl2pPr marL="0" marR="0" lvl="1" indent="0" algn="r" rtl="0">
              <a:spcBef>
                <a:spcPts val="0"/>
              </a:spcBef>
              <a:buNone/>
              <a:defRPr sz="900" b="0" i="0" u="none" strike="noStrike" cap="none">
                <a:solidFill>
                  <a:srgbClr val="FEFEFE"/>
                </a:solidFill>
                <a:latin typeface="Gill Sans"/>
                <a:ea typeface="Gill Sans"/>
                <a:cs typeface="Gill Sans"/>
                <a:sym typeface="Gill Sans"/>
              </a:defRPr>
            </a:lvl2pPr>
            <a:lvl3pPr marL="0" marR="0" lvl="2" indent="0" algn="r" rtl="0">
              <a:spcBef>
                <a:spcPts val="0"/>
              </a:spcBef>
              <a:buNone/>
              <a:defRPr sz="900" b="0" i="0" u="none" strike="noStrike" cap="none">
                <a:solidFill>
                  <a:srgbClr val="FEFEFE"/>
                </a:solidFill>
                <a:latin typeface="Gill Sans"/>
                <a:ea typeface="Gill Sans"/>
                <a:cs typeface="Gill Sans"/>
                <a:sym typeface="Gill Sans"/>
              </a:defRPr>
            </a:lvl3pPr>
            <a:lvl4pPr marL="0" marR="0" lvl="3" indent="0" algn="r" rtl="0">
              <a:spcBef>
                <a:spcPts val="0"/>
              </a:spcBef>
              <a:buNone/>
              <a:defRPr sz="900" b="0" i="0" u="none" strike="noStrike" cap="none">
                <a:solidFill>
                  <a:srgbClr val="FEFEFE"/>
                </a:solidFill>
                <a:latin typeface="Gill Sans"/>
                <a:ea typeface="Gill Sans"/>
                <a:cs typeface="Gill Sans"/>
                <a:sym typeface="Gill Sans"/>
              </a:defRPr>
            </a:lvl4pPr>
            <a:lvl5pPr marL="0" marR="0" lvl="4" indent="0" algn="r" rtl="0">
              <a:spcBef>
                <a:spcPts val="0"/>
              </a:spcBef>
              <a:buNone/>
              <a:defRPr sz="900" b="0" i="0" u="none" strike="noStrike" cap="none">
                <a:solidFill>
                  <a:srgbClr val="FEFEFE"/>
                </a:solidFill>
                <a:latin typeface="Gill Sans"/>
                <a:ea typeface="Gill Sans"/>
                <a:cs typeface="Gill Sans"/>
                <a:sym typeface="Gill Sans"/>
              </a:defRPr>
            </a:lvl5pPr>
            <a:lvl6pPr marL="0" marR="0" lvl="5" indent="0" algn="r" rtl="0">
              <a:spcBef>
                <a:spcPts val="0"/>
              </a:spcBef>
              <a:buNone/>
              <a:defRPr sz="900" b="0" i="0" u="none" strike="noStrike" cap="none">
                <a:solidFill>
                  <a:srgbClr val="FEFEFE"/>
                </a:solidFill>
                <a:latin typeface="Gill Sans"/>
                <a:ea typeface="Gill Sans"/>
                <a:cs typeface="Gill Sans"/>
                <a:sym typeface="Gill Sans"/>
              </a:defRPr>
            </a:lvl6pPr>
            <a:lvl7pPr marL="0" marR="0" lvl="6" indent="0" algn="r" rtl="0">
              <a:spcBef>
                <a:spcPts val="0"/>
              </a:spcBef>
              <a:buNone/>
              <a:defRPr sz="900" b="0" i="0" u="none" strike="noStrike" cap="none">
                <a:solidFill>
                  <a:srgbClr val="FEFEFE"/>
                </a:solidFill>
                <a:latin typeface="Gill Sans"/>
                <a:ea typeface="Gill Sans"/>
                <a:cs typeface="Gill Sans"/>
                <a:sym typeface="Gill Sans"/>
              </a:defRPr>
            </a:lvl7pPr>
            <a:lvl8pPr marL="0" marR="0" lvl="7" indent="0" algn="r" rtl="0">
              <a:spcBef>
                <a:spcPts val="0"/>
              </a:spcBef>
              <a:buNone/>
              <a:defRPr sz="900" b="0" i="0" u="none" strike="noStrike" cap="none">
                <a:solidFill>
                  <a:srgbClr val="FEFEFE"/>
                </a:solidFill>
                <a:latin typeface="Gill Sans"/>
                <a:ea typeface="Gill Sans"/>
                <a:cs typeface="Gill Sans"/>
                <a:sym typeface="Gill Sans"/>
              </a:defRPr>
            </a:lvl8pPr>
            <a:lvl9pPr marL="0" marR="0" lvl="8" indent="0" algn="r" rtl="0">
              <a:spcBef>
                <a:spcPts val="0"/>
              </a:spcBef>
              <a:buNone/>
              <a:defRPr sz="900" b="0" i="0" u="none" strike="noStrike" cap="none">
                <a:solidFill>
                  <a:srgbClr val="FEFEFE"/>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8"/>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8"/>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8"/>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3F3F3F"/>
              </a:buClr>
              <a:buSzPts val="2800"/>
              <a:buFont typeface="Gill Sans"/>
              <a:buNone/>
              <a:defRPr sz="2800" b="0" i="0" u="none" strike="noStrike" cap="none">
                <a:solidFill>
                  <a:srgbClr val="3F3F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7" name="Google Shape;37;p17"/>
          <p:cNvSpPr txBox="1">
            <a:spLocks noGrp="1"/>
          </p:cNvSpPr>
          <p:nvPr>
            <p:ph type="body" idx="1"/>
          </p:nvPr>
        </p:nvSpPr>
        <p:spPr>
          <a:xfrm>
            <a:off x="581192" y="2336002"/>
            <a:ext cx="11029616" cy="3652047"/>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1"/>
              </a:buClr>
              <a:buSzPts val="1656"/>
              <a:buFont typeface="Noto Sans Symbols"/>
              <a:buChar char="◼"/>
              <a:defRPr sz="1800" b="0" i="0" u="none" strike="noStrike" cap="none">
                <a:solidFill>
                  <a:srgbClr val="3F3F3F"/>
                </a:solidFill>
                <a:latin typeface="Gill Sans"/>
                <a:ea typeface="Gill Sans"/>
                <a:cs typeface="Gill Sans"/>
                <a:sym typeface="Gill Sans"/>
              </a:defRPr>
            </a:lvl1pPr>
            <a:lvl2pPr marL="914400" marR="0" lvl="1" indent="-322072" algn="l" rtl="0">
              <a:spcBef>
                <a:spcPts val="600"/>
              </a:spcBef>
              <a:spcAft>
                <a:spcPts val="0"/>
              </a:spcAft>
              <a:buClr>
                <a:schemeClr val="accent1"/>
              </a:buClr>
              <a:buSzPts val="1472"/>
              <a:buFont typeface="Noto Sans Symbols"/>
              <a:buChar char="◼"/>
              <a:defRPr sz="1600" b="0" i="0" u="none" strike="noStrike" cap="none">
                <a:solidFill>
                  <a:srgbClr val="3F3F3F"/>
                </a:solidFill>
                <a:latin typeface="Gill Sans"/>
                <a:ea typeface="Gill Sans"/>
                <a:cs typeface="Gill Sans"/>
                <a:sym typeface="Gill Sans"/>
              </a:defRPr>
            </a:lvl2pPr>
            <a:lvl3pPr marL="1371600" marR="0" lvl="2" indent="-310388" algn="l" rtl="0">
              <a:spcBef>
                <a:spcPts val="600"/>
              </a:spcBef>
              <a:spcAft>
                <a:spcPts val="0"/>
              </a:spcAft>
              <a:buClr>
                <a:schemeClr val="accent1"/>
              </a:buClr>
              <a:buSzPts val="1288"/>
              <a:buFont typeface="Noto Sans Symbols"/>
              <a:buChar char="◼"/>
              <a:defRPr sz="1400" b="0" i="0" u="none" strike="noStrike" cap="none">
                <a:solidFill>
                  <a:srgbClr val="3F3F3F"/>
                </a:solidFill>
                <a:latin typeface="Gill Sans"/>
                <a:ea typeface="Gill Sans"/>
                <a:cs typeface="Gill Sans"/>
                <a:sym typeface="Gill Sans"/>
              </a:defRPr>
            </a:lvl3pPr>
            <a:lvl4pPr marL="1828800" marR="0" lvl="3" indent="-298703" algn="l" rtl="0">
              <a:spcBef>
                <a:spcPts val="600"/>
              </a:spcBef>
              <a:spcAft>
                <a:spcPts val="0"/>
              </a:spcAft>
              <a:buClr>
                <a:schemeClr val="accent1"/>
              </a:buClr>
              <a:buSzPts val="1104"/>
              <a:buFont typeface="Noto Sans Symbols"/>
              <a:buChar char="◼"/>
              <a:defRPr sz="1200" b="0" i="0" u="none" strike="noStrike" cap="none">
                <a:solidFill>
                  <a:srgbClr val="3F3F3F"/>
                </a:solidFill>
                <a:latin typeface="Gill Sans"/>
                <a:ea typeface="Gill Sans"/>
                <a:cs typeface="Gill Sans"/>
                <a:sym typeface="Gill Sans"/>
              </a:defRPr>
            </a:lvl4pPr>
            <a:lvl5pPr marL="2286000" marR="0" lvl="4" indent="-298704" algn="l" rtl="0">
              <a:spcBef>
                <a:spcPts val="600"/>
              </a:spcBef>
              <a:spcAft>
                <a:spcPts val="0"/>
              </a:spcAft>
              <a:buClr>
                <a:schemeClr val="accent1"/>
              </a:buClr>
              <a:buSzPts val="1104"/>
              <a:buFont typeface="Noto Sans Symbols"/>
              <a:buChar char="◼"/>
              <a:defRPr sz="1200" b="0" i="0" u="none" strike="noStrike" cap="none">
                <a:solidFill>
                  <a:srgbClr val="3F3F3F"/>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38" name="Google Shape;38;p17"/>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F3F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9" name="Google Shape;39;p17"/>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3F3F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40" name="Google Shape;40;p17"/>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3F3F3F"/>
                </a:solidFill>
                <a:latin typeface="Gill Sans"/>
                <a:ea typeface="Gill Sans"/>
                <a:cs typeface="Gill Sans"/>
                <a:sym typeface="Gill Sans"/>
              </a:defRPr>
            </a:lvl1pPr>
            <a:lvl2pPr marL="0" marR="0" lvl="1" indent="0" algn="r" rtl="0">
              <a:spcBef>
                <a:spcPts val="0"/>
              </a:spcBef>
              <a:buNone/>
              <a:defRPr sz="900" b="0" i="0" u="none" strike="noStrike" cap="none">
                <a:solidFill>
                  <a:srgbClr val="3F3F3F"/>
                </a:solidFill>
                <a:latin typeface="Gill Sans"/>
                <a:ea typeface="Gill Sans"/>
                <a:cs typeface="Gill Sans"/>
                <a:sym typeface="Gill Sans"/>
              </a:defRPr>
            </a:lvl2pPr>
            <a:lvl3pPr marL="0" marR="0" lvl="2" indent="0" algn="r" rtl="0">
              <a:spcBef>
                <a:spcPts val="0"/>
              </a:spcBef>
              <a:buNone/>
              <a:defRPr sz="900" b="0" i="0" u="none" strike="noStrike" cap="none">
                <a:solidFill>
                  <a:srgbClr val="3F3F3F"/>
                </a:solidFill>
                <a:latin typeface="Gill Sans"/>
                <a:ea typeface="Gill Sans"/>
                <a:cs typeface="Gill Sans"/>
                <a:sym typeface="Gill Sans"/>
              </a:defRPr>
            </a:lvl3pPr>
            <a:lvl4pPr marL="0" marR="0" lvl="3" indent="0" algn="r" rtl="0">
              <a:spcBef>
                <a:spcPts val="0"/>
              </a:spcBef>
              <a:buNone/>
              <a:defRPr sz="900" b="0" i="0" u="none" strike="noStrike" cap="none">
                <a:solidFill>
                  <a:srgbClr val="3F3F3F"/>
                </a:solidFill>
                <a:latin typeface="Gill Sans"/>
                <a:ea typeface="Gill Sans"/>
                <a:cs typeface="Gill Sans"/>
                <a:sym typeface="Gill Sans"/>
              </a:defRPr>
            </a:lvl4pPr>
            <a:lvl5pPr marL="0" marR="0" lvl="4" indent="0" algn="r" rtl="0">
              <a:spcBef>
                <a:spcPts val="0"/>
              </a:spcBef>
              <a:buNone/>
              <a:defRPr sz="900" b="0" i="0" u="none" strike="noStrike" cap="none">
                <a:solidFill>
                  <a:srgbClr val="3F3F3F"/>
                </a:solidFill>
                <a:latin typeface="Gill Sans"/>
                <a:ea typeface="Gill Sans"/>
                <a:cs typeface="Gill Sans"/>
                <a:sym typeface="Gill Sans"/>
              </a:defRPr>
            </a:lvl5pPr>
            <a:lvl6pPr marL="0" marR="0" lvl="5" indent="0" algn="r" rtl="0">
              <a:spcBef>
                <a:spcPts val="0"/>
              </a:spcBef>
              <a:buNone/>
              <a:defRPr sz="900" b="0" i="0" u="none" strike="noStrike" cap="none">
                <a:solidFill>
                  <a:srgbClr val="3F3F3F"/>
                </a:solidFill>
                <a:latin typeface="Gill Sans"/>
                <a:ea typeface="Gill Sans"/>
                <a:cs typeface="Gill Sans"/>
                <a:sym typeface="Gill Sans"/>
              </a:defRPr>
            </a:lvl6pPr>
            <a:lvl7pPr marL="0" marR="0" lvl="6" indent="0" algn="r" rtl="0">
              <a:spcBef>
                <a:spcPts val="0"/>
              </a:spcBef>
              <a:buNone/>
              <a:defRPr sz="900" b="0" i="0" u="none" strike="noStrike" cap="none">
                <a:solidFill>
                  <a:srgbClr val="3F3F3F"/>
                </a:solidFill>
                <a:latin typeface="Gill Sans"/>
                <a:ea typeface="Gill Sans"/>
                <a:cs typeface="Gill Sans"/>
                <a:sym typeface="Gill Sans"/>
              </a:defRPr>
            </a:lvl7pPr>
            <a:lvl8pPr marL="0" marR="0" lvl="7" indent="0" algn="r" rtl="0">
              <a:spcBef>
                <a:spcPts val="0"/>
              </a:spcBef>
              <a:buNone/>
              <a:defRPr sz="900" b="0" i="0" u="none" strike="noStrike" cap="none">
                <a:solidFill>
                  <a:srgbClr val="3F3F3F"/>
                </a:solidFill>
                <a:latin typeface="Gill Sans"/>
                <a:ea typeface="Gill Sans"/>
                <a:cs typeface="Gill Sans"/>
                <a:sym typeface="Gill Sans"/>
              </a:defRPr>
            </a:lvl8pPr>
            <a:lvl9pPr marL="0" marR="0" lvl="8" indent="0" algn="r" rtl="0">
              <a:spcBef>
                <a:spcPts val="0"/>
              </a:spcBef>
              <a:buNone/>
              <a:defRPr sz="900" b="0" i="0" u="none" strike="noStrike" cap="none">
                <a:solidFill>
                  <a:srgbClr val="3F3F3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17"/>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7"/>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7"/>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foundationccc.org/What-We-Do/Equity/Dreamers-Project" TargetMode="External"/><Relationship Id="rId4" Type="http://schemas.openxmlformats.org/officeDocument/2006/relationships/hyperlink" Target="https://www.ilrc.org/public-charge" TargetMode="External"/><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4"/>
        <p:cNvGrpSpPr/>
        <p:nvPr/>
      </p:nvGrpSpPr>
      <p:grpSpPr>
        <a:xfrm>
          <a:off x="0" y="0"/>
          <a:ext cx="0" cy="0"/>
          <a:chOff x="0" y="0"/>
          <a:chExt cx="0" cy="0"/>
        </a:xfrm>
      </p:grpSpPr>
      <p:sp>
        <p:nvSpPr>
          <p:cNvPr id="125" name="Google Shape;125;p1"/>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126" name="Google Shape;126;p1"/>
          <p:cNvSpPr/>
          <p:nvPr/>
        </p:nvSpPr>
        <p:spPr>
          <a:xfrm>
            <a:off x="0" y="0"/>
            <a:ext cx="12192000"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txBox="1">
            <a:spLocks noGrp="1"/>
          </p:cNvSpPr>
          <p:nvPr>
            <p:ph type="ctrTitle"/>
          </p:nvPr>
        </p:nvSpPr>
        <p:spPr>
          <a:xfrm>
            <a:off x="7537705" y="863695"/>
            <a:ext cx="4654275" cy="377999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Gill Sans"/>
              <a:buNone/>
            </a:pPr>
            <a:r>
              <a:rPr lang="en-US">
                <a:solidFill>
                  <a:schemeClr val="lt1"/>
                </a:solidFill>
              </a:rPr>
              <a:t>SUPPORTING UNDOCUMENTED STUDENTS</a:t>
            </a:r>
            <a:endParaRPr/>
          </a:p>
        </p:txBody>
      </p:sp>
      <p:sp>
        <p:nvSpPr>
          <p:cNvPr id="128" name="Google Shape;128;p1"/>
          <p:cNvSpPr txBox="1">
            <a:spLocks noGrp="1"/>
          </p:cNvSpPr>
          <p:nvPr>
            <p:ph type="subTitle" idx="1"/>
          </p:nvPr>
        </p:nvSpPr>
        <p:spPr>
          <a:xfrm>
            <a:off x="7655170" y="4739780"/>
            <a:ext cx="4396154" cy="1147054"/>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288"/>
              <a:buNone/>
            </a:pPr>
            <a:r>
              <a:rPr lang="en-US" sz="1400"/>
              <a:t>IRIS AGUILAR, SENIOR DIRECTOR EQUITY AND COMMUNITY IMPACT, FCCC</a:t>
            </a:r>
            <a:endParaRPr/>
          </a:p>
          <a:p>
            <a:pPr marL="0" lvl="0" indent="0" algn="l" rtl="0">
              <a:lnSpc>
                <a:spcPct val="80000"/>
              </a:lnSpc>
              <a:spcBef>
                <a:spcPts val="880"/>
              </a:spcBef>
              <a:spcAft>
                <a:spcPts val="0"/>
              </a:spcAft>
              <a:buSzPts val="1288"/>
              <a:buNone/>
            </a:pPr>
            <a:r>
              <a:rPr lang="en-US" sz="1400"/>
              <a:t>MAYRA CRUZ, ASCCC AREA B REPRESENTATIVE</a:t>
            </a:r>
            <a:endParaRPr/>
          </a:p>
          <a:p>
            <a:pPr marL="0" lvl="0" indent="0" algn="l" rtl="0">
              <a:lnSpc>
                <a:spcPct val="80000"/>
              </a:lnSpc>
              <a:spcBef>
                <a:spcPts val="880"/>
              </a:spcBef>
              <a:spcAft>
                <a:spcPts val="0"/>
              </a:spcAft>
              <a:buSzPts val="1288"/>
              <a:buNone/>
            </a:pPr>
            <a:r>
              <a:rPr lang="en-US" sz="1400"/>
              <a:t>IIYSHAA YOUNGBLOOD, SSCCC  </a:t>
            </a:r>
            <a:endParaRPr/>
          </a:p>
        </p:txBody>
      </p:sp>
      <p:pic>
        <p:nvPicPr>
          <p:cNvPr id="129" name="Google Shape;129;p1"/>
          <p:cNvPicPr preferRelativeResize="0"/>
          <p:nvPr/>
        </p:nvPicPr>
        <p:blipFill rotWithShape="1">
          <a:blip r:embed="rId3">
            <a:alphaModFix/>
          </a:blip>
          <a:srcRect l="17567"/>
          <a:stretch/>
        </p:blipFill>
        <p:spPr>
          <a:xfrm>
            <a:off x="20" y="10"/>
            <a:ext cx="7537685" cy="6857990"/>
          </a:xfrm>
          <a:prstGeom prst="rect">
            <a:avLst/>
          </a:prstGeom>
          <a:noFill/>
          <a:ln>
            <a:noFill/>
          </a:ln>
        </p:spPr>
      </p:pic>
      <p:sp>
        <p:nvSpPr>
          <p:cNvPr id="130" name="Google Shape;130;p1"/>
          <p:cNvSpPr/>
          <p:nvPr/>
        </p:nvSpPr>
        <p:spPr>
          <a:xfrm>
            <a:off x="8109235" y="457200"/>
            <a:ext cx="3511233" cy="9143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1"/>
          <p:cNvPicPr preferRelativeResize="0"/>
          <p:nvPr/>
        </p:nvPicPr>
        <p:blipFill rotWithShape="1">
          <a:blip r:embed="rId4">
            <a:alphaModFix/>
          </a:blip>
          <a:srcRect/>
          <a:stretch/>
        </p:blipFill>
        <p:spPr>
          <a:xfrm>
            <a:off x="-53125" y="-233925"/>
            <a:ext cx="4577108" cy="7153276"/>
          </a:xfrm>
          <a:prstGeom prst="rect">
            <a:avLst/>
          </a:prstGeom>
          <a:noFill/>
          <a:ln>
            <a:noFill/>
          </a:ln>
        </p:spPr>
      </p:pic>
      <p:pic>
        <p:nvPicPr>
          <p:cNvPr id="132" name="Google Shape;132;p1"/>
          <p:cNvPicPr preferRelativeResize="0"/>
          <p:nvPr/>
        </p:nvPicPr>
        <p:blipFill rotWithShape="1">
          <a:blip r:embed="rId5">
            <a:alphaModFix/>
          </a:blip>
          <a:srcRect/>
          <a:stretch/>
        </p:blipFill>
        <p:spPr>
          <a:xfrm>
            <a:off x="8368897" y="6048801"/>
            <a:ext cx="3091500" cy="571925"/>
          </a:xfrm>
          <a:prstGeom prst="rect">
            <a:avLst/>
          </a:prstGeom>
          <a:noFill/>
          <a:ln>
            <a:noFill/>
          </a:ln>
        </p:spPr>
      </p:pic>
      <p:pic>
        <p:nvPicPr>
          <p:cNvPr id="133" name="Google Shape;133;p1"/>
          <p:cNvPicPr preferRelativeResize="0"/>
          <p:nvPr/>
        </p:nvPicPr>
        <p:blipFill>
          <a:blip r:embed="rId6">
            <a:alphaModFix/>
          </a:blip>
          <a:stretch>
            <a:fillRect/>
          </a:stretch>
        </p:blipFill>
        <p:spPr>
          <a:xfrm>
            <a:off x="1570300" y="5322600"/>
            <a:ext cx="1504700" cy="1535400"/>
          </a:xfrm>
          <a:prstGeom prst="rect">
            <a:avLst/>
          </a:prstGeom>
          <a:noFill/>
          <a:ln>
            <a:noFill/>
          </a:ln>
        </p:spPr>
      </p:pic>
      <p:pic>
        <p:nvPicPr>
          <p:cNvPr id="134" name="Google Shape;134;p1"/>
          <p:cNvPicPr preferRelativeResize="0"/>
          <p:nvPr/>
        </p:nvPicPr>
        <p:blipFill>
          <a:blip r:embed="rId7">
            <a:alphaModFix/>
          </a:blip>
          <a:stretch>
            <a:fillRect/>
          </a:stretch>
        </p:blipFill>
        <p:spPr>
          <a:xfrm>
            <a:off x="4245067" y="6029504"/>
            <a:ext cx="3511249" cy="6105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5f4447587d_0_0"/>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Immigration Legal Services Funding for CCC</a:t>
            </a:r>
            <a:endParaRPr sz="3600"/>
          </a:p>
        </p:txBody>
      </p:sp>
      <p:sp>
        <p:nvSpPr>
          <p:cNvPr id="204" name="Google Shape;204;g5f4447587d_0_0"/>
          <p:cNvSpPr txBox="1">
            <a:spLocks noGrp="1"/>
          </p:cNvSpPr>
          <p:nvPr>
            <p:ph type="body" idx="1"/>
          </p:nvPr>
        </p:nvSpPr>
        <p:spPr>
          <a:xfrm>
            <a:off x="581192" y="2340864"/>
            <a:ext cx="11029500" cy="3634500"/>
          </a:xfrm>
          <a:prstGeom prst="rect">
            <a:avLst/>
          </a:prstGeom>
        </p:spPr>
        <p:txBody>
          <a:bodyPr spcFirstLastPara="1" wrap="square" lIns="91425" tIns="45700" rIns="91425" bIns="45700" anchor="ctr" anchorCtr="0">
            <a:noAutofit/>
          </a:bodyPr>
          <a:lstStyle/>
          <a:p>
            <a:pPr marL="457200" lvl="0" indent="-419100" algn="l" rtl="0">
              <a:spcBef>
                <a:spcPts val="360"/>
              </a:spcBef>
              <a:spcAft>
                <a:spcPts val="0"/>
              </a:spcAft>
              <a:buSzPts val="3000"/>
              <a:buChar char="◼"/>
            </a:pPr>
            <a:r>
              <a:rPr lang="en-US" sz="3000"/>
              <a:t>Assembly Bill (AB) 1809 appropriated $10 million for immigration legal services for persons on California community college campuses.</a:t>
            </a:r>
            <a:endParaRPr sz="3000"/>
          </a:p>
          <a:p>
            <a:pPr marL="457200" lvl="0" indent="-419100" algn="l" rtl="0">
              <a:spcBef>
                <a:spcPts val="0"/>
              </a:spcBef>
              <a:spcAft>
                <a:spcPts val="0"/>
              </a:spcAft>
              <a:buSzPts val="3000"/>
              <a:buChar char="◼"/>
            </a:pPr>
            <a:r>
              <a:rPr lang="en-US" sz="3000"/>
              <a:t>This one-time amount must be spent by June 2024.</a:t>
            </a:r>
            <a:endParaRPr sz="3000"/>
          </a:p>
          <a:p>
            <a:pPr marL="457200" lvl="0" indent="-419100" algn="l" rtl="0">
              <a:spcBef>
                <a:spcPts val="0"/>
              </a:spcBef>
              <a:spcAft>
                <a:spcPts val="0"/>
              </a:spcAft>
              <a:buSzPts val="3000"/>
              <a:buChar char="◼"/>
            </a:pPr>
            <a:r>
              <a:rPr lang="en-US" sz="3000"/>
              <a:t>Given that there are 115 community colleges in California, “host” colleges will be identified in each Guided Pathway region. </a:t>
            </a:r>
            <a:endParaRPr sz="3000"/>
          </a:p>
          <a:p>
            <a:pPr marL="0" lvl="0" indent="0" algn="l" rtl="0">
              <a:spcBef>
                <a:spcPts val="600"/>
              </a:spcBef>
              <a:spcAft>
                <a:spcPts val="0"/>
              </a:spcAft>
              <a:buNone/>
            </a:pPr>
            <a:endParaRPr/>
          </a:p>
          <a:p>
            <a:pPr marL="457200" lvl="0" indent="0" algn="l" rtl="0">
              <a:spcBef>
                <a:spcPts val="600"/>
              </a:spcBef>
              <a:spcAft>
                <a:spcPts val="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6122f1083b_0_0"/>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Training Module</a:t>
            </a:r>
            <a:r>
              <a:rPr lang="en-US"/>
              <a:t> </a:t>
            </a:r>
            <a:endParaRPr/>
          </a:p>
        </p:txBody>
      </p:sp>
      <p:sp>
        <p:nvSpPr>
          <p:cNvPr id="211" name="Google Shape;211;g6122f1083b_0_0"/>
          <p:cNvSpPr txBox="1">
            <a:spLocks noGrp="1"/>
          </p:cNvSpPr>
          <p:nvPr>
            <p:ph type="body" idx="1"/>
          </p:nvPr>
        </p:nvSpPr>
        <p:spPr>
          <a:xfrm>
            <a:off x="581250" y="1937475"/>
            <a:ext cx="5378700" cy="4466700"/>
          </a:xfrm>
          <a:prstGeom prst="rect">
            <a:avLst/>
          </a:prstGeom>
        </p:spPr>
        <p:txBody>
          <a:bodyPr spcFirstLastPara="1" wrap="square" lIns="91425" tIns="45700" rIns="91425" bIns="45700" anchor="ctr" anchorCtr="0">
            <a:noAutofit/>
          </a:bodyPr>
          <a:lstStyle/>
          <a:p>
            <a:pPr marL="457200" lvl="0" indent="-419100" algn="l" rtl="0">
              <a:spcBef>
                <a:spcPts val="360"/>
              </a:spcBef>
              <a:spcAft>
                <a:spcPts val="0"/>
              </a:spcAft>
              <a:buSzPts val="3000"/>
              <a:buChar char="◼"/>
            </a:pPr>
            <a:r>
              <a:rPr lang="en-US" sz="3000"/>
              <a:t>The Vision Resource Center is a professional development tool</a:t>
            </a:r>
            <a:endParaRPr sz="3000"/>
          </a:p>
          <a:p>
            <a:pPr marL="457200" lvl="0" indent="-419100" algn="l" rtl="0">
              <a:spcBef>
                <a:spcPts val="0"/>
              </a:spcBef>
              <a:spcAft>
                <a:spcPts val="0"/>
              </a:spcAft>
              <a:buSzPts val="3000"/>
              <a:buChar char="◼"/>
            </a:pPr>
            <a:r>
              <a:rPr lang="en-US" sz="3000"/>
              <a:t>Chancellor’s Office secured funding</a:t>
            </a:r>
            <a:endParaRPr sz="3000"/>
          </a:p>
          <a:p>
            <a:pPr marL="457200" lvl="0" indent="-419100" algn="l" rtl="0">
              <a:spcBef>
                <a:spcPts val="0"/>
              </a:spcBef>
              <a:spcAft>
                <a:spcPts val="0"/>
              </a:spcAft>
              <a:buSzPts val="3000"/>
              <a:buChar char="◼"/>
            </a:pPr>
            <a:r>
              <a:rPr lang="en-US" sz="3000"/>
              <a:t>Training Module will provide baseline information</a:t>
            </a:r>
            <a:endParaRPr sz="3000"/>
          </a:p>
          <a:p>
            <a:pPr marL="457200" lvl="0" indent="-419100" algn="l" rtl="0">
              <a:spcBef>
                <a:spcPts val="0"/>
              </a:spcBef>
              <a:spcAft>
                <a:spcPts val="0"/>
              </a:spcAft>
              <a:buSzPts val="3000"/>
              <a:buChar char="◼"/>
            </a:pPr>
            <a:r>
              <a:rPr lang="en-US" sz="3000"/>
              <a:t>It will be available the third week in October</a:t>
            </a:r>
            <a:endParaRPr sz="3000"/>
          </a:p>
        </p:txBody>
      </p:sp>
      <p:pic>
        <p:nvPicPr>
          <p:cNvPr id="212" name="Google Shape;212;g6122f1083b_0_0"/>
          <p:cNvPicPr preferRelativeResize="0"/>
          <p:nvPr/>
        </p:nvPicPr>
        <p:blipFill rotWithShape="1">
          <a:blip r:embed="rId3">
            <a:alphaModFix/>
          </a:blip>
          <a:srcRect l="1148" t="2778" r="1537" b="2389"/>
          <a:stretch/>
        </p:blipFill>
        <p:spPr>
          <a:xfrm>
            <a:off x="5831775" y="2042600"/>
            <a:ext cx="5969899" cy="3581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Google Shape;218;g624c9a428a_8_2"/>
          <p:cNvGraphicFramePr/>
          <p:nvPr>
            <p:extLst>
              <p:ext uri="{D42A27DB-BD31-4B8C-83A1-F6EECF244321}">
                <p14:modId xmlns:p14="http://schemas.microsoft.com/office/powerpoint/2010/main" val="2070399222"/>
              </p:ext>
            </p:extLst>
          </p:nvPr>
        </p:nvGraphicFramePr>
        <p:xfrm>
          <a:off x="896175" y="759575"/>
          <a:ext cx="10287000" cy="5661480"/>
        </p:xfrm>
        <a:graphic>
          <a:graphicData uri="http://schemas.openxmlformats.org/drawingml/2006/table">
            <a:tbl>
              <a:tblPr>
                <a:noFill/>
                <a:tableStyleId>{72F76E35-4742-4EAA-B355-F1D816740E04}</a:tableStyleId>
              </a:tblPr>
              <a:tblGrid>
                <a:gridCol w="4293075">
                  <a:extLst>
                    <a:ext uri="{9D8B030D-6E8A-4147-A177-3AD203B41FA5}">
                      <a16:colId xmlns="" xmlns:a16="http://schemas.microsoft.com/office/drawing/2014/main" val="20000"/>
                    </a:ext>
                  </a:extLst>
                </a:gridCol>
                <a:gridCol w="5993925">
                  <a:extLst>
                    <a:ext uri="{9D8B030D-6E8A-4147-A177-3AD203B41FA5}">
                      <a16:colId xmlns="" xmlns:a16="http://schemas.microsoft.com/office/drawing/2014/main" val="20001"/>
                    </a:ext>
                  </a:extLst>
                </a:gridCol>
              </a:tblGrid>
              <a:tr h="509250">
                <a:tc>
                  <a:txBody>
                    <a:bodyPr/>
                    <a:lstStyle/>
                    <a:p>
                      <a:pPr marL="0" lvl="0" indent="0" algn="l" rtl="0">
                        <a:spcBef>
                          <a:spcPts val="0"/>
                        </a:spcBef>
                        <a:spcAft>
                          <a:spcPts val="0"/>
                        </a:spcAft>
                        <a:buNone/>
                      </a:pPr>
                      <a:r>
                        <a:rPr lang="en-US" sz="2400"/>
                        <a:t>AB 540 (2001) </a:t>
                      </a:r>
                      <a:endParaRPr sz="2400"/>
                    </a:p>
                  </a:txBody>
                  <a:tcPr marL="91425" marR="91425" marT="91425" marB="91425"/>
                </a:tc>
                <a:tc>
                  <a:txBody>
                    <a:bodyPr/>
                    <a:lstStyle/>
                    <a:p>
                      <a:pPr marL="0" lvl="0" indent="0" algn="l" rtl="0">
                        <a:spcBef>
                          <a:spcPts val="0"/>
                        </a:spcBef>
                        <a:spcAft>
                          <a:spcPts val="0"/>
                        </a:spcAft>
                        <a:buNone/>
                      </a:pPr>
                      <a:r>
                        <a:rPr lang="en-US" sz="1800"/>
                        <a:t>Allows non-resident students to pay in-state fees</a:t>
                      </a:r>
                      <a:endParaRPr sz="1800"/>
                    </a:p>
                  </a:txBody>
                  <a:tcPr marL="91425" marR="91425" marT="91425" marB="91425"/>
                </a:tc>
                <a:extLst>
                  <a:ext uri="{0D108BD9-81ED-4DB2-BD59-A6C34878D82A}">
                    <a16:rowId xmlns="" xmlns:a16="http://schemas.microsoft.com/office/drawing/2014/main" val="10000"/>
                  </a:ext>
                </a:extLst>
              </a:tr>
              <a:tr h="687325">
                <a:tc>
                  <a:txBody>
                    <a:bodyPr/>
                    <a:lstStyle/>
                    <a:p>
                      <a:pPr marL="0" lvl="0" indent="0" algn="l" rtl="0">
                        <a:spcBef>
                          <a:spcPts val="0"/>
                        </a:spcBef>
                        <a:spcAft>
                          <a:spcPts val="0"/>
                        </a:spcAft>
                        <a:buNone/>
                      </a:pPr>
                      <a:r>
                        <a:rPr lang="en-US" sz="2400" dirty="0"/>
                        <a:t>AB 130 (</a:t>
                      </a:r>
                      <a:r>
                        <a:rPr lang="en-US" sz="2400" dirty="0" smtClean="0"/>
                        <a:t>2012)</a:t>
                      </a:r>
                      <a:endParaRPr sz="2400" dirty="0"/>
                    </a:p>
                  </a:txBody>
                  <a:tcPr marL="91425" marR="91425" marT="91425" marB="91425"/>
                </a:tc>
                <a:tc>
                  <a:txBody>
                    <a:bodyPr/>
                    <a:lstStyle/>
                    <a:p>
                      <a:pPr marL="0" lvl="0" indent="0" algn="l" rtl="0">
                        <a:spcBef>
                          <a:spcPts val="0"/>
                        </a:spcBef>
                        <a:spcAft>
                          <a:spcPts val="0"/>
                        </a:spcAft>
                        <a:buNone/>
                      </a:pPr>
                      <a:r>
                        <a:rPr lang="en-US" sz="1800"/>
                        <a:t>Private scholarships can be administered by Public Institutions</a:t>
                      </a:r>
                      <a:endParaRPr sz="1800"/>
                    </a:p>
                  </a:txBody>
                  <a:tcPr marL="91425" marR="91425" marT="91425" marB="91425"/>
                </a:tc>
                <a:extLst>
                  <a:ext uri="{0D108BD9-81ED-4DB2-BD59-A6C34878D82A}">
                    <a16:rowId xmlns="" xmlns:a16="http://schemas.microsoft.com/office/drawing/2014/main" val="10001"/>
                  </a:ext>
                </a:extLst>
              </a:tr>
              <a:tr h="687325">
                <a:tc>
                  <a:txBody>
                    <a:bodyPr/>
                    <a:lstStyle/>
                    <a:p>
                      <a:pPr marL="0" lvl="0" indent="0" algn="l" rtl="0">
                        <a:spcBef>
                          <a:spcPts val="0"/>
                        </a:spcBef>
                        <a:spcAft>
                          <a:spcPts val="0"/>
                        </a:spcAft>
                        <a:buNone/>
                      </a:pPr>
                      <a:r>
                        <a:rPr lang="en-US" sz="2400" dirty="0"/>
                        <a:t>AB 131 (</a:t>
                      </a:r>
                      <a:r>
                        <a:rPr lang="en-US" sz="2400" dirty="0" smtClean="0"/>
                        <a:t>2012)</a:t>
                      </a:r>
                      <a:endParaRPr sz="2400" dirty="0"/>
                    </a:p>
                  </a:txBody>
                  <a:tcPr marL="91425" marR="91425" marT="91425" marB="91425"/>
                </a:tc>
                <a:tc>
                  <a:txBody>
                    <a:bodyPr/>
                    <a:lstStyle/>
                    <a:p>
                      <a:pPr marL="0" lvl="0" indent="0" algn="l" rtl="0">
                        <a:spcBef>
                          <a:spcPts val="0"/>
                        </a:spcBef>
                        <a:spcAft>
                          <a:spcPts val="0"/>
                        </a:spcAft>
                        <a:buNone/>
                      </a:pPr>
                      <a:r>
                        <a:rPr lang="en-US" sz="1800" dirty="0"/>
                        <a:t>State funded </a:t>
                      </a:r>
                      <a:r>
                        <a:rPr lang="en-US" sz="1800" dirty="0" smtClean="0"/>
                        <a:t>grants </a:t>
                      </a:r>
                      <a:r>
                        <a:rPr lang="en-US" sz="1800" dirty="0"/>
                        <a:t>including CAL grants and institutional grants</a:t>
                      </a:r>
                      <a:endParaRPr sz="1800" dirty="0"/>
                    </a:p>
                  </a:txBody>
                  <a:tcPr marL="91425" marR="91425" marT="91425" marB="91425"/>
                </a:tc>
                <a:extLst>
                  <a:ext uri="{0D108BD9-81ED-4DB2-BD59-A6C34878D82A}">
                    <a16:rowId xmlns="" xmlns:a16="http://schemas.microsoft.com/office/drawing/2014/main" val="10002"/>
                  </a:ext>
                </a:extLst>
              </a:tr>
              <a:tr h="687325">
                <a:tc>
                  <a:txBody>
                    <a:bodyPr/>
                    <a:lstStyle/>
                    <a:p>
                      <a:pPr marL="0" lvl="0" indent="0" algn="l" rtl="0">
                        <a:spcBef>
                          <a:spcPts val="0"/>
                        </a:spcBef>
                        <a:spcAft>
                          <a:spcPts val="0"/>
                        </a:spcAft>
                        <a:buNone/>
                      </a:pPr>
                      <a:r>
                        <a:rPr lang="en-US" sz="2400"/>
                        <a:t>CALIFORNIA DREAM ACT</a:t>
                      </a: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Allows undocumented students to apply for state financial aid</a:t>
                      </a:r>
                      <a:endParaRPr sz="1800"/>
                    </a:p>
                  </a:txBody>
                  <a:tcPr marL="91425" marR="91425" marT="91425" marB="91425"/>
                </a:tc>
                <a:extLst>
                  <a:ext uri="{0D108BD9-81ED-4DB2-BD59-A6C34878D82A}">
                    <a16:rowId xmlns="" xmlns:a16="http://schemas.microsoft.com/office/drawing/2014/main" val="10003"/>
                  </a:ext>
                </a:extLst>
              </a:tr>
              <a:tr h="699950">
                <a:tc>
                  <a:txBody>
                    <a:bodyPr/>
                    <a:lstStyle/>
                    <a:p>
                      <a:pPr marL="0" lvl="0" indent="0" algn="l" rtl="0">
                        <a:spcBef>
                          <a:spcPts val="0"/>
                        </a:spcBef>
                        <a:spcAft>
                          <a:spcPts val="0"/>
                        </a:spcAft>
                        <a:buClr>
                          <a:schemeClr val="dk1"/>
                        </a:buClr>
                        <a:buSzPts val="1100"/>
                        <a:buFont typeface="Arial"/>
                        <a:buNone/>
                      </a:pPr>
                      <a:r>
                        <a:rPr lang="en-US" sz="2400">
                          <a:solidFill>
                            <a:schemeClr val="dk1"/>
                          </a:solidFill>
                        </a:rPr>
                        <a:t>Ed Code 76140</a:t>
                      </a: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Fee exemption to nonresidents who enroll for six or fewer units, demonstrate a financial need for the exemption</a:t>
                      </a:r>
                      <a:endParaRPr sz="1800">
                        <a:solidFill>
                          <a:schemeClr val="dk1"/>
                        </a:solidFill>
                      </a:endParaRPr>
                    </a:p>
                  </a:txBody>
                  <a:tcPr marL="91425" marR="91425" marT="91425" marB="91425"/>
                </a:tc>
                <a:extLst>
                  <a:ext uri="{0D108BD9-81ED-4DB2-BD59-A6C34878D82A}">
                    <a16:rowId xmlns="" xmlns:a16="http://schemas.microsoft.com/office/drawing/2014/main" val="10004"/>
                  </a:ext>
                </a:extLst>
              </a:tr>
              <a:tr h="2183100">
                <a:tc>
                  <a:txBody>
                    <a:bodyPr/>
                    <a:lstStyle/>
                    <a:p>
                      <a:pPr marL="0" lvl="0" indent="0" algn="l" rtl="0">
                        <a:spcBef>
                          <a:spcPts val="0"/>
                        </a:spcBef>
                        <a:spcAft>
                          <a:spcPts val="0"/>
                        </a:spcAft>
                        <a:buNone/>
                      </a:pPr>
                      <a:r>
                        <a:rPr lang="en-US" sz="2400" dirty="0"/>
                        <a:t>AB </a:t>
                      </a:r>
                      <a:r>
                        <a:rPr lang="en-US" sz="2400" dirty="0" smtClean="0"/>
                        <a:t>595 (2019)</a:t>
                      </a:r>
                      <a:endParaRPr sz="2400" dirty="0"/>
                    </a:p>
                  </a:txBody>
                  <a:tcPr marL="91425" marR="91425" marT="91425" marB="91425"/>
                </a:tc>
                <a:tc>
                  <a:txBody>
                    <a:bodyPr/>
                    <a:lstStyle/>
                    <a:p>
                      <a:pPr marL="0" lvl="0" indent="0" algn="l" rtl="0">
                        <a:lnSpc>
                          <a:spcPct val="115000"/>
                        </a:lnSpc>
                        <a:spcBef>
                          <a:spcPts val="1200"/>
                        </a:spcBef>
                        <a:spcAft>
                          <a:spcPts val="0"/>
                        </a:spcAft>
                        <a:buClr>
                          <a:schemeClr val="dk1"/>
                        </a:buClr>
                        <a:buSzPts val="1100"/>
                        <a:buFont typeface="Arial"/>
                        <a:buNone/>
                      </a:pPr>
                      <a:r>
                        <a:rPr lang="en-US" sz="1800" dirty="0"/>
                        <a:t>Authorizes a student enrolled in an apprenticeship program or an internship program, who does not have a social security number to use an individual tax identification number for purposes of any background check required by the class or program.</a:t>
                      </a:r>
                      <a:endParaRPr sz="1800" dirty="0"/>
                    </a:p>
                    <a:p>
                      <a:pPr marL="0" lvl="0" indent="0" algn="l" rtl="0">
                        <a:spcBef>
                          <a:spcPts val="1200"/>
                        </a:spcBef>
                        <a:spcAft>
                          <a:spcPts val="0"/>
                        </a:spcAft>
                        <a:buNone/>
                      </a:pPr>
                      <a:endParaRPr sz="1800" dirty="0"/>
                    </a:p>
                  </a:txBody>
                  <a:tcPr marL="91425" marR="91425" marT="91425" marB="91425"/>
                </a:tc>
                <a:extLst>
                  <a:ext uri="{0D108BD9-81ED-4DB2-BD59-A6C34878D82A}">
                    <a16:rowId xmlns="" xmlns:a16="http://schemas.microsoft.com/office/drawing/2014/main" val="10005"/>
                  </a:ext>
                </a:extLst>
              </a:tr>
            </a:tbl>
          </a:graphicData>
        </a:graphic>
      </p:graphicFrame>
      <p:sp>
        <p:nvSpPr>
          <p:cNvPr id="219" name="Google Shape;219;g624c9a428a_8_2"/>
          <p:cNvSpPr txBox="1"/>
          <p:nvPr/>
        </p:nvSpPr>
        <p:spPr>
          <a:xfrm>
            <a:off x="525150" y="0"/>
            <a:ext cx="11141700" cy="10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rgbClr val="3F3F3F"/>
                </a:solidFill>
                <a:latin typeface="Gill Sans"/>
                <a:ea typeface="Gill Sans"/>
                <a:cs typeface="Gill Sans"/>
                <a:sym typeface="Gill Sans"/>
              </a:rPr>
              <a:t>POLITICAL &amp; LEGAL CONTEXT- TUITION &amp; FINANCIAL AID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p:nvPr>
        </p:nvSpPr>
        <p:spPr>
          <a:xfrm>
            <a:off x="581150" y="723954"/>
            <a:ext cx="11029500" cy="4272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3F3F3F"/>
              </a:buClr>
              <a:buSzPts val="2800"/>
              <a:buFont typeface="Gill Sans"/>
              <a:buNone/>
            </a:pPr>
            <a:r>
              <a:rPr lang="en-US"/>
              <a:t>POLITICAL &amp; LEGAL CONTEXT </a:t>
            </a:r>
            <a:endParaRPr/>
          </a:p>
        </p:txBody>
      </p:sp>
      <p:sp>
        <p:nvSpPr>
          <p:cNvPr id="226" name="Google Shape;226;p7"/>
          <p:cNvSpPr txBox="1">
            <a:spLocks noGrp="1"/>
          </p:cNvSpPr>
          <p:nvPr>
            <p:ph type="body" idx="1"/>
          </p:nvPr>
        </p:nvSpPr>
        <p:spPr>
          <a:xfrm>
            <a:off x="581192" y="1845739"/>
            <a:ext cx="11029500" cy="3634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306000" lvl="0" indent="-200844" algn="l" rtl="0">
              <a:spcBef>
                <a:spcPts val="960"/>
              </a:spcBef>
              <a:spcAft>
                <a:spcPts val="0"/>
              </a:spcAft>
              <a:buSzPts val="1656"/>
              <a:buNone/>
            </a:pPr>
            <a:endParaRPr/>
          </a:p>
        </p:txBody>
      </p:sp>
      <p:graphicFrame>
        <p:nvGraphicFramePr>
          <p:cNvPr id="227" name="Google Shape;227;p7"/>
          <p:cNvGraphicFramePr/>
          <p:nvPr/>
        </p:nvGraphicFramePr>
        <p:xfrm>
          <a:off x="821650" y="1783875"/>
          <a:ext cx="10287000" cy="3291720"/>
        </p:xfrm>
        <a:graphic>
          <a:graphicData uri="http://schemas.openxmlformats.org/drawingml/2006/table">
            <a:tbl>
              <a:tblPr>
                <a:noFill/>
                <a:tableStyleId>{72F76E35-4742-4EAA-B355-F1D816740E04}</a:tableStyleId>
              </a:tblPr>
              <a:tblGrid>
                <a:gridCol w="5143500">
                  <a:extLst>
                    <a:ext uri="{9D8B030D-6E8A-4147-A177-3AD203B41FA5}">
                      <a16:colId xmlns="" xmlns:a16="http://schemas.microsoft.com/office/drawing/2014/main" val="20000"/>
                    </a:ext>
                  </a:extLst>
                </a:gridCol>
                <a:gridCol w="5143500">
                  <a:extLst>
                    <a:ext uri="{9D8B030D-6E8A-4147-A177-3AD203B41FA5}">
                      <a16:colId xmlns="" xmlns:a16="http://schemas.microsoft.com/office/drawing/2014/main" val="20001"/>
                    </a:ext>
                  </a:extLst>
                </a:gridCol>
              </a:tblGrid>
              <a:tr h="381000">
                <a:tc>
                  <a:txBody>
                    <a:bodyPr/>
                    <a:lstStyle/>
                    <a:p>
                      <a:pPr marL="0" lvl="0" indent="0" algn="l" rtl="0">
                        <a:spcBef>
                          <a:spcPts val="0"/>
                        </a:spcBef>
                        <a:spcAft>
                          <a:spcPts val="0"/>
                        </a:spcAft>
                        <a:buClr>
                          <a:schemeClr val="dk1"/>
                        </a:buClr>
                        <a:buSzPts val="1100"/>
                        <a:buFont typeface="Arial"/>
                        <a:buNone/>
                      </a:pPr>
                      <a:r>
                        <a:rPr lang="en-US" sz="2400">
                          <a:solidFill>
                            <a:srgbClr val="3F3F3F"/>
                          </a:solidFill>
                          <a:latin typeface="Gill Sans"/>
                          <a:ea typeface="Gill Sans"/>
                          <a:cs typeface="Gill Sans"/>
                          <a:sym typeface="Gill Sans"/>
                        </a:rPr>
                        <a:t>AB 60 (2013) </a:t>
                      </a: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rgbClr val="363636"/>
                          </a:solidFill>
                          <a:highlight>
                            <a:schemeClr val="lt1"/>
                          </a:highlight>
                          <a:latin typeface="Gill Sans"/>
                          <a:ea typeface="Gill Sans"/>
                          <a:cs typeface="Gill Sans"/>
                          <a:sym typeface="Gill Sans"/>
                        </a:rPr>
                        <a:t>Driver License </a:t>
                      </a:r>
                      <a:endParaRPr/>
                    </a:p>
                  </a:txBody>
                  <a:tcPr marL="91425" marR="91425" marT="91425" marB="91425"/>
                </a:tc>
                <a:extLst>
                  <a:ext uri="{0D108BD9-81ED-4DB2-BD59-A6C34878D82A}">
                    <a16:rowId xmlns=""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en-US" sz="2400">
                          <a:solidFill>
                            <a:srgbClr val="3F3F3F"/>
                          </a:solidFill>
                          <a:latin typeface="Gill Sans"/>
                          <a:ea typeface="Gill Sans"/>
                          <a:cs typeface="Gill Sans"/>
                          <a:sym typeface="Gill Sans"/>
                        </a:rPr>
                        <a:t>SB 1159 (2014)</a:t>
                      </a: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rgbClr val="363636"/>
                          </a:solidFill>
                          <a:highlight>
                            <a:schemeClr val="lt1"/>
                          </a:highlight>
                          <a:latin typeface="Gill Sans"/>
                          <a:ea typeface="Gill Sans"/>
                          <a:cs typeface="Gill Sans"/>
                          <a:sym typeface="Gill Sans"/>
                        </a:rPr>
                        <a:t>Requires all 40 licensing boards under the California Department of Consumer Affairs to consider applicants regardless of immigration status</a:t>
                      </a:r>
                      <a:endParaRPr/>
                    </a:p>
                  </a:txBody>
                  <a:tcPr marL="91425" marR="91425" marT="91425" marB="91425"/>
                </a:tc>
                <a:extLst>
                  <a:ext uri="{0D108BD9-81ED-4DB2-BD59-A6C34878D82A}">
                    <a16:rowId xmlns=""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en-US" sz="2400">
                          <a:solidFill>
                            <a:srgbClr val="3F3F3F"/>
                          </a:solidFill>
                          <a:latin typeface="Gill Sans"/>
                          <a:ea typeface="Gill Sans"/>
                          <a:cs typeface="Gill Sans"/>
                          <a:sym typeface="Gill Sans"/>
                        </a:rPr>
                        <a:t>SB54 (2017)</a:t>
                      </a: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rgbClr val="3F3F3F"/>
                          </a:solidFill>
                          <a:latin typeface="Gill Sans"/>
                          <a:ea typeface="Gill Sans"/>
                          <a:cs typeface="Gill Sans"/>
                          <a:sym typeface="Gill Sans"/>
                        </a:rPr>
                        <a:t>Sanctuary policy- not allowing Immigration and Customs Enforcement (ICE) officers without warrant</a:t>
                      </a:r>
                      <a:endParaRPr/>
                    </a:p>
                  </a:txBody>
                  <a:tcPr marL="91425" marR="91425" marT="91425" marB="91425"/>
                </a:tc>
                <a:extLst>
                  <a:ext uri="{0D108BD9-81ED-4DB2-BD59-A6C34878D82A}">
                    <a16:rowId xmlns=""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en-US" sz="2400" i="1">
                          <a:solidFill>
                            <a:srgbClr val="FF0000"/>
                          </a:solidFill>
                          <a:latin typeface="Gill Sans"/>
                          <a:ea typeface="Gill Sans"/>
                          <a:cs typeface="Gill Sans"/>
                          <a:sym typeface="Gill Sans"/>
                        </a:rPr>
                        <a:t>New </a:t>
                      </a:r>
                      <a:r>
                        <a:rPr lang="en-US" sz="2400">
                          <a:solidFill>
                            <a:srgbClr val="3F3F3F"/>
                          </a:solidFill>
                          <a:latin typeface="Gill Sans"/>
                          <a:ea typeface="Gill Sans"/>
                          <a:cs typeface="Gill Sans"/>
                          <a:sym typeface="Gill Sans"/>
                        </a:rPr>
                        <a:t>Public Charge Rule (2019)</a:t>
                      </a:r>
                      <a:endParaRPr sz="24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rgbClr val="3F3F3F"/>
                          </a:solidFill>
                          <a:latin typeface="Gill Sans"/>
                          <a:ea typeface="Gill Sans"/>
                          <a:cs typeface="Gill Sans"/>
                          <a:sym typeface="Gill Sans"/>
                        </a:rPr>
                        <a:t>The inadmissibility ground at issue says a person is inadmissible if they are likely to become a public charge.</a:t>
                      </a:r>
                      <a:endParaRPr/>
                    </a:p>
                  </a:txBody>
                  <a:tcPr marL="91425" marR="91425" marT="91425" marB="91425"/>
                </a:tc>
                <a:extLst>
                  <a:ext uri="{0D108BD9-81ED-4DB2-BD59-A6C34878D82A}">
                    <a16:rowId xmlns=""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9"/>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sz="3600"/>
              <a:t>SSCCC EFFORTS</a:t>
            </a:r>
            <a:endParaRPr sz="3600"/>
          </a:p>
        </p:txBody>
      </p:sp>
      <p:sp>
        <p:nvSpPr>
          <p:cNvPr id="234" name="Google Shape;234;p9"/>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p>
            <a:pPr marL="457200" lvl="0" indent="-419100" algn="l" rtl="0">
              <a:spcBef>
                <a:spcPts val="0"/>
              </a:spcBef>
              <a:spcAft>
                <a:spcPts val="0"/>
              </a:spcAft>
              <a:buSzPts val="3000"/>
              <a:buChar char="★"/>
            </a:pPr>
            <a:r>
              <a:rPr lang="en-US" sz="3000"/>
              <a:t>Student Resolutions</a:t>
            </a:r>
            <a:endParaRPr sz="3000"/>
          </a:p>
          <a:p>
            <a:pPr marL="457200" lvl="0" indent="-419100" algn="l" rtl="0">
              <a:spcBef>
                <a:spcPts val="0"/>
              </a:spcBef>
              <a:spcAft>
                <a:spcPts val="0"/>
              </a:spcAft>
              <a:buSzPts val="3000"/>
              <a:buChar char="★"/>
            </a:pPr>
            <a:r>
              <a:rPr lang="en-US" sz="3000"/>
              <a:t>SSCCC Caucuses- API Caucus, Black Caucus, and Latinx Caucus  </a:t>
            </a:r>
            <a:endParaRPr sz="3000"/>
          </a:p>
          <a:p>
            <a:pPr marL="457200" lvl="0" indent="-419100" algn="l" rtl="0">
              <a:spcBef>
                <a:spcPts val="0"/>
              </a:spcBef>
              <a:spcAft>
                <a:spcPts val="0"/>
              </a:spcAft>
              <a:buSzPts val="3000"/>
              <a:buChar char="★"/>
            </a:pPr>
            <a:r>
              <a:rPr lang="en-US" sz="3000"/>
              <a:t>Future possibilities for the SSCCC and Undocumented Student Support</a:t>
            </a:r>
            <a:endParaRPr sz="3000"/>
          </a:p>
        </p:txBody>
      </p:sp>
      <p:pic>
        <p:nvPicPr>
          <p:cNvPr id="235" name="Google Shape;235;p9"/>
          <p:cNvPicPr preferRelativeResize="0"/>
          <p:nvPr/>
        </p:nvPicPr>
        <p:blipFill>
          <a:blip r:embed="rId3">
            <a:alphaModFix/>
          </a:blip>
          <a:stretch>
            <a:fillRect/>
          </a:stretch>
        </p:blipFill>
        <p:spPr>
          <a:xfrm>
            <a:off x="8182300" y="702150"/>
            <a:ext cx="2154100" cy="2198050"/>
          </a:xfrm>
          <a:prstGeom prst="rect">
            <a:avLst/>
          </a:prstGeom>
          <a:noFill/>
          <a:ln>
            <a:noFill/>
          </a:ln>
        </p:spPr>
      </p:pic>
      <p:sp>
        <p:nvSpPr>
          <p:cNvPr id="236" name="Google Shape;236;p9"/>
          <p:cNvSpPr txBox="1"/>
          <p:nvPr/>
        </p:nvSpPr>
        <p:spPr>
          <a:xfrm>
            <a:off x="1602725" y="5877200"/>
            <a:ext cx="9441900" cy="68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6F6F6F"/>
                </a:solidFill>
                <a:highlight>
                  <a:srgbClr val="FFFFFF"/>
                </a:highlight>
                <a:latin typeface="Merriweather"/>
                <a:ea typeface="Merriweather"/>
                <a:cs typeface="Merriweather"/>
                <a:sym typeface="Merriweather"/>
              </a:rPr>
              <a:t>The Student Senate for California Community Colleges works to promote and safeguard access for current and future students to California public higher education in accordance with the Master Plan for Higher Education through system participatory governance, legislative and policy advocacy, and regional support and development.</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607a2d4b9d_8_0"/>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Undocumented Student Action Week</a:t>
            </a:r>
            <a:endParaRPr/>
          </a:p>
        </p:txBody>
      </p:sp>
      <p:sp>
        <p:nvSpPr>
          <p:cNvPr id="243" name="Google Shape;243;g607a2d4b9d_8_0"/>
          <p:cNvSpPr txBox="1">
            <a:spLocks noGrp="1"/>
          </p:cNvSpPr>
          <p:nvPr>
            <p:ph type="body" idx="1"/>
          </p:nvPr>
        </p:nvSpPr>
        <p:spPr>
          <a:xfrm>
            <a:off x="581196" y="2340875"/>
            <a:ext cx="5517000" cy="3634500"/>
          </a:xfrm>
          <a:prstGeom prst="rect">
            <a:avLst/>
          </a:prstGeom>
        </p:spPr>
        <p:txBody>
          <a:bodyPr spcFirstLastPara="1" wrap="square" lIns="91425" tIns="45700" rIns="91425" bIns="45700" anchor="ctr" anchorCtr="0">
            <a:noAutofit/>
          </a:bodyPr>
          <a:lstStyle/>
          <a:p>
            <a:pPr marL="457200" lvl="0" indent="-333756" algn="l" rtl="0">
              <a:spcBef>
                <a:spcPts val="360"/>
              </a:spcBef>
              <a:spcAft>
                <a:spcPts val="0"/>
              </a:spcAft>
              <a:buSzPts val="1656"/>
              <a:buChar char="◼"/>
            </a:pPr>
            <a:r>
              <a:rPr lang="en-US"/>
              <a:t>Chancellor’s Office designated third week in October</a:t>
            </a:r>
            <a:endParaRPr/>
          </a:p>
          <a:p>
            <a:pPr marL="457200" lvl="0" indent="-333756" algn="l" rtl="0">
              <a:spcBef>
                <a:spcPts val="0"/>
              </a:spcBef>
              <a:spcAft>
                <a:spcPts val="0"/>
              </a:spcAft>
              <a:buSzPts val="1656"/>
              <a:buChar char="◼"/>
            </a:pPr>
            <a:r>
              <a:rPr lang="en-US"/>
              <a:t>This year Action week is October 14-18</a:t>
            </a:r>
            <a:endParaRPr/>
          </a:p>
          <a:p>
            <a:pPr marL="457200" lvl="0" indent="-333756" algn="l" rtl="0">
              <a:spcBef>
                <a:spcPts val="0"/>
              </a:spcBef>
              <a:spcAft>
                <a:spcPts val="0"/>
              </a:spcAft>
              <a:buSzPts val="1656"/>
              <a:buChar char="◼"/>
            </a:pPr>
            <a:r>
              <a:rPr lang="en-US"/>
              <a:t>An array of suggested activities being provided to colleges</a:t>
            </a:r>
            <a:endParaRPr/>
          </a:p>
        </p:txBody>
      </p:sp>
      <p:pic>
        <p:nvPicPr>
          <p:cNvPr id="244" name="Google Shape;244;g607a2d4b9d_8_0"/>
          <p:cNvPicPr preferRelativeResize="0"/>
          <p:nvPr/>
        </p:nvPicPr>
        <p:blipFill>
          <a:blip r:embed="rId3">
            <a:alphaModFix/>
          </a:blip>
          <a:stretch>
            <a:fillRect/>
          </a:stretch>
        </p:blipFill>
        <p:spPr>
          <a:xfrm>
            <a:off x="7466551" y="621199"/>
            <a:ext cx="3989751" cy="6105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33dae327f3_0_51"/>
          <p:cNvPicPr preferRelativeResize="0"/>
          <p:nvPr/>
        </p:nvPicPr>
        <p:blipFill>
          <a:blip r:embed="rId3">
            <a:alphaModFix/>
          </a:blip>
          <a:stretch>
            <a:fillRect/>
          </a:stretch>
        </p:blipFill>
        <p:spPr>
          <a:xfrm>
            <a:off x="6770475" y="942175"/>
            <a:ext cx="4572000" cy="5143500"/>
          </a:xfrm>
          <a:prstGeom prst="rect">
            <a:avLst/>
          </a:prstGeom>
          <a:noFill/>
          <a:ln>
            <a:noFill/>
          </a:ln>
        </p:spPr>
      </p:pic>
      <p:sp>
        <p:nvSpPr>
          <p:cNvPr id="251" name="Google Shape;251;g33dae327f3_0_51"/>
          <p:cNvSpPr txBox="1"/>
          <p:nvPr/>
        </p:nvSpPr>
        <p:spPr>
          <a:xfrm>
            <a:off x="569825" y="1459575"/>
            <a:ext cx="5978400" cy="408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rgbClr val="1155CC"/>
                </a:solidFill>
                <a:latin typeface="Gill Sans"/>
                <a:ea typeface="Gill Sans"/>
                <a:cs typeface="Gill Sans"/>
                <a:sym typeface="Gill Sans"/>
              </a:rPr>
              <a:t>NEXT STEPS</a:t>
            </a:r>
            <a:endParaRPr sz="6000">
              <a:solidFill>
                <a:srgbClr val="1155CC"/>
              </a:solidFill>
              <a:latin typeface="Gill Sans"/>
              <a:ea typeface="Gill Sans"/>
              <a:cs typeface="Gill Sans"/>
              <a:sym typeface="Gill Sans"/>
            </a:endParaRPr>
          </a:p>
          <a:p>
            <a:pPr marL="0" lvl="0" indent="0" algn="ctr" rtl="0">
              <a:spcBef>
                <a:spcPts val="0"/>
              </a:spcBef>
              <a:spcAft>
                <a:spcPts val="0"/>
              </a:spcAft>
              <a:buNone/>
            </a:pPr>
            <a:r>
              <a:rPr lang="en-US" sz="6000">
                <a:solidFill>
                  <a:srgbClr val="1155CC"/>
                </a:solidFill>
                <a:latin typeface="Gill Sans"/>
                <a:ea typeface="Gill Sans"/>
                <a:cs typeface="Gill Sans"/>
                <a:sym typeface="Gill Sans"/>
              </a:rPr>
              <a:t>for</a:t>
            </a:r>
            <a:endParaRPr sz="6000">
              <a:solidFill>
                <a:srgbClr val="1155CC"/>
              </a:solidFill>
              <a:latin typeface="Gill Sans"/>
              <a:ea typeface="Gill Sans"/>
              <a:cs typeface="Gill Sans"/>
              <a:sym typeface="Gill Sans"/>
            </a:endParaRPr>
          </a:p>
          <a:p>
            <a:pPr marL="0" lvl="0" indent="0" algn="ctr" rtl="0">
              <a:spcBef>
                <a:spcPts val="0"/>
              </a:spcBef>
              <a:spcAft>
                <a:spcPts val="0"/>
              </a:spcAft>
              <a:buNone/>
            </a:pPr>
            <a:r>
              <a:rPr lang="en-US" sz="6000">
                <a:solidFill>
                  <a:srgbClr val="1155CC"/>
                </a:solidFill>
                <a:latin typeface="Gill Sans"/>
                <a:ea typeface="Gill Sans"/>
                <a:cs typeface="Gill Sans"/>
                <a:sym typeface="Gill Sans"/>
              </a:rPr>
              <a:t>YOU AND </a:t>
            </a:r>
            <a:br>
              <a:rPr lang="en-US" sz="6000">
                <a:solidFill>
                  <a:srgbClr val="1155CC"/>
                </a:solidFill>
                <a:latin typeface="Gill Sans"/>
                <a:ea typeface="Gill Sans"/>
                <a:cs typeface="Gill Sans"/>
                <a:sym typeface="Gill Sans"/>
              </a:rPr>
            </a:br>
            <a:r>
              <a:rPr lang="en-US" sz="6000">
                <a:solidFill>
                  <a:srgbClr val="1155CC"/>
                </a:solidFill>
                <a:latin typeface="Gill Sans"/>
                <a:ea typeface="Gill Sans"/>
                <a:cs typeface="Gill Sans"/>
                <a:sym typeface="Gill Sans"/>
              </a:rPr>
              <a:t>YOUR COLLEGE</a:t>
            </a:r>
            <a:endParaRPr sz="6000">
              <a:solidFill>
                <a:srgbClr val="1155CC"/>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0"/>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BECOMING AN ALLY </a:t>
            </a:r>
            <a:endParaRPr/>
          </a:p>
        </p:txBody>
      </p:sp>
      <p:sp>
        <p:nvSpPr>
          <p:cNvPr id="257" name="Google Shape;257;p10"/>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a:t>How do I create a welcoming, inclusive and equitable environment?</a:t>
            </a:r>
            <a:endParaRPr/>
          </a:p>
          <a:p>
            <a:pPr marL="306000" lvl="0" indent="-306000" algn="l" rtl="0">
              <a:spcBef>
                <a:spcPts val="960"/>
              </a:spcBef>
              <a:spcAft>
                <a:spcPts val="0"/>
              </a:spcAft>
              <a:buSzPts val="1656"/>
              <a:buChar char="◼"/>
            </a:pPr>
            <a:r>
              <a:rPr lang="en-US"/>
              <a:t>How can I increase support for undocumented students in my office,  program, and/or department?</a:t>
            </a:r>
            <a:endParaRPr/>
          </a:p>
          <a:p>
            <a:pPr marL="306000" lvl="0" indent="-306000" algn="l" rtl="0">
              <a:spcBef>
                <a:spcPts val="960"/>
              </a:spcBef>
              <a:spcAft>
                <a:spcPts val="0"/>
              </a:spcAft>
              <a:buSzPts val="1656"/>
              <a:buChar char="◼"/>
            </a:pPr>
            <a:r>
              <a:rPr lang="en-US"/>
              <a:t>How can I contribute to a conversation about increasing campus-wide capacity to support undocumented students?</a:t>
            </a:r>
            <a:endParaRPr/>
          </a:p>
          <a:p>
            <a:pPr marL="306000" lvl="0" indent="-306000" algn="l" rtl="0">
              <a:spcBef>
                <a:spcPts val="960"/>
              </a:spcBef>
              <a:spcAft>
                <a:spcPts val="0"/>
              </a:spcAft>
              <a:buSzPts val="1656"/>
              <a:buChar char="◼"/>
            </a:pPr>
            <a:r>
              <a:rPr lang="en-US"/>
              <a:t>How can I be an effective ally and advocate?</a:t>
            </a:r>
            <a:endParaRPr/>
          </a:p>
          <a:p>
            <a:pPr marL="306000" lvl="0" indent="-306000" algn="l" rtl="0">
              <a:spcBef>
                <a:spcPts val="960"/>
              </a:spcBef>
              <a:spcAft>
                <a:spcPts val="0"/>
              </a:spcAft>
              <a:buSzPts val="1656"/>
              <a:buChar char="◼"/>
            </a:pPr>
            <a:r>
              <a:rPr lang="en-US"/>
              <a:t>What commitment can I make today?</a:t>
            </a:r>
            <a:endParaRPr/>
          </a:p>
          <a:p>
            <a:pPr marL="306000" lvl="0" indent="-200844" algn="l" rtl="0">
              <a:spcBef>
                <a:spcPts val="960"/>
              </a:spcBef>
              <a:spcAft>
                <a:spcPts val="0"/>
              </a:spcAft>
              <a:buSzPts val="1656"/>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1"/>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CHARACTERISTICS OF AN ALLY</a:t>
            </a:r>
            <a:endParaRPr/>
          </a:p>
        </p:txBody>
      </p:sp>
      <p:sp>
        <p:nvSpPr>
          <p:cNvPr id="263" name="Google Shape;263;p11"/>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p>
            <a:pPr marL="306000" lvl="0" indent="-306000" algn="l" rtl="0">
              <a:lnSpc>
                <a:spcPct val="80000"/>
              </a:lnSpc>
              <a:spcBef>
                <a:spcPts val="0"/>
              </a:spcBef>
              <a:spcAft>
                <a:spcPts val="0"/>
              </a:spcAft>
              <a:buSzPts val="1408"/>
              <a:buChar char="◼"/>
            </a:pPr>
            <a:r>
              <a:rPr lang="en-US" sz="1530"/>
              <a:t>Allies are knowledgeable, empathic, and willing professionals who:</a:t>
            </a:r>
            <a:endParaRPr/>
          </a:p>
          <a:p>
            <a:pPr marL="306000" lvl="0" indent="-216617" algn="l" rtl="0">
              <a:lnSpc>
                <a:spcPct val="80000"/>
              </a:lnSpc>
              <a:spcBef>
                <a:spcPts val="906"/>
              </a:spcBef>
              <a:spcAft>
                <a:spcPts val="0"/>
              </a:spcAft>
              <a:buSzPts val="1408"/>
              <a:buNone/>
            </a:pPr>
            <a:endParaRPr sz="1530"/>
          </a:p>
          <a:p>
            <a:pPr marL="306000" lvl="0" indent="-306000" algn="l" rtl="0">
              <a:lnSpc>
                <a:spcPct val="80000"/>
              </a:lnSpc>
              <a:spcBef>
                <a:spcPts val="906"/>
              </a:spcBef>
              <a:spcAft>
                <a:spcPts val="0"/>
              </a:spcAft>
              <a:buSzPts val="1408"/>
              <a:buChar char="◼"/>
            </a:pPr>
            <a:r>
              <a:rPr lang="en-US" sz="1530"/>
              <a:t>Provide a safe, nondiscriminatory environment for undocumented students</a:t>
            </a:r>
            <a:endParaRPr/>
          </a:p>
          <a:p>
            <a:pPr marL="306000" lvl="0" indent="-216617" algn="l" rtl="0">
              <a:lnSpc>
                <a:spcPct val="80000"/>
              </a:lnSpc>
              <a:spcBef>
                <a:spcPts val="906"/>
              </a:spcBef>
              <a:spcAft>
                <a:spcPts val="0"/>
              </a:spcAft>
              <a:buSzPts val="1408"/>
              <a:buNone/>
            </a:pPr>
            <a:endParaRPr sz="1530"/>
          </a:p>
          <a:p>
            <a:pPr marL="306000" lvl="0" indent="-306000" algn="l" rtl="0">
              <a:lnSpc>
                <a:spcPct val="80000"/>
              </a:lnSpc>
              <a:spcBef>
                <a:spcPts val="906"/>
              </a:spcBef>
              <a:spcAft>
                <a:spcPts val="0"/>
              </a:spcAft>
              <a:buSzPts val="1408"/>
              <a:buChar char="◼"/>
            </a:pPr>
            <a:r>
              <a:rPr lang="en-US" sz="1530"/>
              <a:t>Respond to incidences of discrimination and harassment</a:t>
            </a:r>
            <a:endParaRPr/>
          </a:p>
          <a:p>
            <a:pPr marL="306000" lvl="0" indent="-216617" algn="l" rtl="0">
              <a:lnSpc>
                <a:spcPct val="80000"/>
              </a:lnSpc>
              <a:spcBef>
                <a:spcPts val="906"/>
              </a:spcBef>
              <a:spcAft>
                <a:spcPts val="0"/>
              </a:spcAft>
              <a:buSzPts val="1408"/>
              <a:buNone/>
            </a:pPr>
            <a:endParaRPr sz="1530"/>
          </a:p>
          <a:p>
            <a:pPr marL="306000" lvl="0" indent="-306000" algn="l" rtl="0">
              <a:lnSpc>
                <a:spcPct val="80000"/>
              </a:lnSpc>
              <a:spcBef>
                <a:spcPts val="906"/>
              </a:spcBef>
              <a:spcAft>
                <a:spcPts val="0"/>
              </a:spcAft>
              <a:buSzPts val="1408"/>
              <a:buChar char="◼"/>
            </a:pPr>
            <a:r>
              <a:rPr lang="en-US" sz="1530"/>
              <a:t>Understand, stay apprised of,  and act upon policies that support students</a:t>
            </a:r>
            <a:endParaRPr/>
          </a:p>
          <a:p>
            <a:pPr marL="306000" lvl="0" indent="-216617" algn="l" rtl="0">
              <a:lnSpc>
                <a:spcPct val="80000"/>
              </a:lnSpc>
              <a:spcBef>
                <a:spcPts val="906"/>
              </a:spcBef>
              <a:spcAft>
                <a:spcPts val="0"/>
              </a:spcAft>
              <a:buSzPts val="1408"/>
              <a:buNone/>
            </a:pPr>
            <a:endParaRPr sz="1530"/>
          </a:p>
          <a:p>
            <a:pPr marL="306000" lvl="0" indent="-306000" algn="l" rtl="0">
              <a:lnSpc>
                <a:spcPct val="80000"/>
              </a:lnSpc>
              <a:spcBef>
                <a:spcPts val="906"/>
              </a:spcBef>
              <a:spcAft>
                <a:spcPts val="0"/>
              </a:spcAft>
              <a:buSzPts val="1408"/>
              <a:buChar char="◼"/>
            </a:pPr>
            <a:r>
              <a:rPr lang="en-US" sz="1530"/>
              <a:t>Assist colleagues to understand the fears, needs, concerns of students</a:t>
            </a:r>
            <a:endParaRPr/>
          </a:p>
          <a:p>
            <a:pPr marL="306000" lvl="0" indent="-216617" algn="l" rtl="0">
              <a:lnSpc>
                <a:spcPct val="80000"/>
              </a:lnSpc>
              <a:spcBef>
                <a:spcPts val="906"/>
              </a:spcBef>
              <a:spcAft>
                <a:spcPts val="0"/>
              </a:spcAft>
              <a:buSzPts val="1408"/>
              <a:buNone/>
            </a:pPr>
            <a:endParaRPr sz="1530"/>
          </a:p>
          <a:p>
            <a:pPr marL="306000" lvl="0" indent="-306000" algn="l" rtl="0">
              <a:lnSpc>
                <a:spcPct val="80000"/>
              </a:lnSpc>
              <a:spcBef>
                <a:spcPts val="906"/>
              </a:spcBef>
              <a:spcAft>
                <a:spcPts val="0"/>
              </a:spcAft>
              <a:buSzPts val="1408"/>
              <a:buChar char="◼"/>
            </a:pPr>
            <a:r>
              <a:rPr lang="en-US" sz="1530"/>
              <a:t>Support the academic, professional, personal and social growth of students</a:t>
            </a:r>
            <a:endParaRPr/>
          </a:p>
          <a:p>
            <a:pPr marL="306000" lvl="0" indent="-216617" algn="l" rtl="0">
              <a:lnSpc>
                <a:spcPct val="80000"/>
              </a:lnSpc>
              <a:spcBef>
                <a:spcPts val="906"/>
              </a:spcBef>
              <a:spcAft>
                <a:spcPts val="0"/>
              </a:spcAft>
              <a:buSzPts val="1408"/>
              <a:buNone/>
            </a:pPr>
            <a:endParaRPr sz="153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ACTION TO SUPPORT UNDOCUMENTED STUDENTS</a:t>
            </a:r>
            <a:endParaRPr/>
          </a:p>
        </p:txBody>
      </p:sp>
      <p:sp>
        <p:nvSpPr>
          <p:cNvPr id="269" name="Google Shape;269;p12"/>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a:t>Stay informed about changing laws and policies </a:t>
            </a:r>
            <a:endParaRPr/>
          </a:p>
          <a:p>
            <a:pPr marL="306000" lvl="0" indent="-306000" algn="l" rtl="0">
              <a:spcBef>
                <a:spcPts val="960"/>
              </a:spcBef>
              <a:spcAft>
                <a:spcPts val="0"/>
              </a:spcAft>
              <a:buSzPts val="1656"/>
              <a:buChar char="◼"/>
            </a:pPr>
            <a:r>
              <a:rPr lang="en-US"/>
              <a:t>Know campus resources</a:t>
            </a:r>
            <a:endParaRPr/>
          </a:p>
          <a:p>
            <a:pPr marL="306000" lvl="0" indent="-306000" algn="l" rtl="0">
              <a:spcBef>
                <a:spcPts val="960"/>
              </a:spcBef>
              <a:spcAft>
                <a:spcPts val="0"/>
              </a:spcAft>
              <a:buSzPts val="1656"/>
              <a:buChar char="◼"/>
            </a:pPr>
            <a:r>
              <a:rPr lang="en-US"/>
              <a:t>Communicate your support effectively to students</a:t>
            </a:r>
            <a:endParaRPr/>
          </a:p>
          <a:p>
            <a:pPr marL="306000" lvl="0" indent="-306000" algn="l" rtl="0">
              <a:spcBef>
                <a:spcPts val="960"/>
              </a:spcBef>
              <a:spcAft>
                <a:spcPts val="0"/>
              </a:spcAft>
              <a:buSzPts val="1656"/>
              <a:buChar char="◼"/>
            </a:pPr>
            <a:r>
              <a:rPr lang="en-US"/>
              <a:t>Make your support visible</a:t>
            </a:r>
            <a:endParaRPr/>
          </a:p>
          <a:p>
            <a:pPr marL="306000" lvl="0" indent="-306000" algn="l" rtl="0">
              <a:spcBef>
                <a:spcPts val="960"/>
              </a:spcBef>
              <a:spcAft>
                <a:spcPts val="0"/>
              </a:spcAft>
              <a:buSzPts val="1656"/>
              <a:buChar char="◼"/>
            </a:pPr>
            <a:r>
              <a:rPr lang="en-US"/>
              <a:t>Review policies in your work area</a:t>
            </a:r>
            <a:endParaRPr/>
          </a:p>
          <a:p>
            <a:pPr marL="306000" lvl="0" indent="-306000" algn="l" rtl="0">
              <a:spcBef>
                <a:spcPts val="960"/>
              </a:spcBef>
              <a:spcAft>
                <a:spcPts val="0"/>
              </a:spcAft>
              <a:buSzPts val="1656"/>
              <a:buChar char="◼"/>
            </a:pPr>
            <a:r>
              <a:rPr lang="en-US" i="1"/>
              <a:t>Undocumented Students Week of Action- </a:t>
            </a:r>
            <a:r>
              <a:rPr lang="en-US" sz="1500" i="1">
                <a:solidFill>
                  <a:schemeClr val="dk1"/>
                </a:solidFill>
                <a:latin typeface="Arial"/>
                <a:ea typeface="Arial"/>
                <a:cs typeface="Arial"/>
                <a:sym typeface="Arial"/>
              </a:rPr>
              <a:t>October 14th-18th</a:t>
            </a:r>
            <a:endParaRPr i="1"/>
          </a:p>
          <a:p>
            <a:pPr marL="306000" lvl="0" indent="-200844" algn="l" rtl="0">
              <a:spcBef>
                <a:spcPts val="960"/>
              </a:spcBef>
              <a:spcAft>
                <a:spcPts val="0"/>
              </a:spcAft>
              <a:buSzPts val="1656"/>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8"/>
        <p:cNvGrpSpPr/>
        <p:nvPr/>
      </p:nvGrpSpPr>
      <p:grpSpPr>
        <a:xfrm>
          <a:off x="0" y="0"/>
          <a:ext cx="0" cy="0"/>
          <a:chOff x="0" y="0"/>
          <a:chExt cx="0" cy="0"/>
        </a:xfrm>
      </p:grpSpPr>
      <p:sp>
        <p:nvSpPr>
          <p:cNvPr id="139" name="Google Shape;139;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0" name="Google Shape;140;p2"/>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42377" y="601200"/>
            <a:ext cx="3707477" cy="562497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txBox="1">
            <a:spLocks noGrp="1"/>
          </p:cNvSpPr>
          <p:nvPr>
            <p:ph type="title"/>
          </p:nvPr>
        </p:nvSpPr>
        <p:spPr>
          <a:xfrm>
            <a:off x="601255" y="702155"/>
            <a:ext cx="3409783" cy="130036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2800"/>
              <a:buFont typeface="Gill Sans"/>
              <a:buNone/>
            </a:pPr>
            <a:r>
              <a:rPr lang="en-US">
                <a:solidFill>
                  <a:srgbClr val="FFFFFF"/>
                </a:solidFill>
              </a:rPr>
              <a:t>SESSION OUTCOMES</a:t>
            </a:r>
            <a:endParaRPr/>
          </a:p>
        </p:txBody>
      </p:sp>
      <p:sp>
        <p:nvSpPr>
          <p:cNvPr id="145" name="Google Shape;145;p2"/>
          <p:cNvSpPr txBox="1">
            <a:spLocks noGrp="1"/>
          </p:cNvSpPr>
          <p:nvPr>
            <p:ph type="body" idx="1"/>
          </p:nvPr>
        </p:nvSpPr>
        <p:spPr>
          <a:xfrm>
            <a:off x="601255" y="2177142"/>
            <a:ext cx="3409782" cy="3823607"/>
          </a:xfrm>
          <a:prstGeom prst="rect">
            <a:avLst/>
          </a:prstGeom>
          <a:noFill/>
          <a:ln>
            <a:noFill/>
          </a:ln>
        </p:spPr>
        <p:txBody>
          <a:bodyPr spcFirstLastPara="1" wrap="square" lIns="91425" tIns="45700" rIns="91425" bIns="45700" anchor="ctr" anchorCtr="0">
            <a:normAutofit/>
          </a:bodyPr>
          <a:lstStyle/>
          <a:p>
            <a:pPr marL="342900" lvl="0" indent="-342900" algn="l" rtl="0">
              <a:spcBef>
                <a:spcPts val="0"/>
              </a:spcBef>
              <a:spcAft>
                <a:spcPts val="0"/>
              </a:spcAft>
              <a:buSzPts val="1656"/>
              <a:buFont typeface="Gill Sans"/>
              <a:buAutoNum type="arabicPeriod"/>
            </a:pPr>
            <a:r>
              <a:rPr lang="en-US">
                <a:solidFill>
                  <a:srgbClr val="FFFFFF"/>
                </a:solidFill>
              </a:rPr>
              <a:t>Acknowledge the challenges and opportunities facing our undocumented community </a:t>
            </a:r>
            <a:endParaRPr/>
          </a:p>
          <a:p>
            <a:pPr marL="342900" lvl="0" indent="-342900" algn="l" rtl="0">
              <a:spcBef>
                <a:spcPts val="960"/>
              </a:spcBef>
              <a:spcAft>
                <a:spcPts val="0"/>
              </a:spcAft>
              <a:buSzPts val="1656"/>
              <a:buFont typeface="Gill Sans"/>
              <a:buAutoNum type="arabicPeriod"/>
            </a:pPr>
            <a:r>
              <a:rPr lang="en-US">
                <a:solidFill>
                  <a:srgbClr val="FFFFFF"/>
                </a:solidFill>
              </a:rPr>
              <a:t>Describe the current policies affecting our students</a:t>
            </a:r>
            <a:endParaRPr/>
          </a:p>
          <a:p>
            <a:pPr marL="342900" lvl="0" indent="-342900" algn="l" rtl="0">
              <a:spcBef>
                <a:spcPts val="960"/>
              </a:spcBef>
              <a:spcAft>
                <a:spcPts val="0"/>
              </a:spcAft>
              <a:buSzPts val="1656"/>
              <a:buFont typeface="Gill Sans"/>
              <a:buAutoNum type="arabicPeriod"/>
            </a:pPr>
            <a:r>
              <a:rPr lang="en-US">
                <a:solidFill>
                  <a:srgbClr val="FFFFFF"/>
                </a:solidFill>
              </a:rPr>
              <a:t>Identify strategies to support students and create institutional change</a:t>
            </a:r>
            <a:endParaRPr/>
          </a:p>
          <a:p>
            <a:pPr marL="0" lvl="0" indent="0" algn="l" rtl="0">
              <a:spcBef>
                <a:spcPts val="960"/>
              </a:spcBef>
              <a:spcAft>
                <a:spcPts val="0"/>
              </a:spcAft>
              <a:buSzPts val="1656"/>
              <a:buNone/>
            </a:pPr>
            <a:endParaRPr>
              <a:solidFill>
                <a:srgbClr val="FFFFFF"/>
              </a:solidFill>
            </a:endParaRPr>
          </a:p>
          <a:p>
            <a:pPr marL="0" lvl="0" indent="0" algn="l" rtl="0">
              <a:spcBef>
                <a:spcPts val="960"/>
              </a:spcBef>
              <a:spcAft>
                <a:spcPts val="0"/>
              </a:spcAft>
              <a:buSzPts val="1656"/>
              <a:buNone/>
            </a:pPr>
            <a:endParaRPr>
              <a:solidFill>
                <a:srgbClr val="FFFFFF"/>
              </a:solidFill>
            </a:endParaRPr>
          </a:p>
        </p:txBody>
      </p:sp>
      <p:pic>
        <p:nvPicPr>
          <p:cNvPr id="146" name="Google Shape;146;p2"/>
          <p:cNvPicPr preferRelativeResize="0"/>
          <p:nvPr/>
        </p:nvPicPr>
        <p:blipFill rotWithShape="1">
          <a:blip r:embed="rId3">
            <a:alphaModFix/>
          </a:blip>
          <a:srcRect/>
          <a:stretch/>
        </p:blipFill>
        <p:spPr>
          <a:xfrm>
            <a:off x="4382681" y="2156325"/>
            <a:ext cx="6831503" cy="25959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3"/>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SCENARIO AND DISCUSSION</a:t>
            </a:r>
            <a:endParaRPr/>
          </a:p>
        </p:txBody>
      </p:sp>
      <p:sp>
        <p:nvSpPr>
          <p:cNvPr id="276" name="Google Shape;276;p13"/>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en-US"/>
              <a:t>After you read the scenario, discuss:</a:t>
            </a:r>
            <a:endParaRPr/>
          </a:p>
          <a:p>
            <a:pPr marL="306000" lvl="0" indent="-200844" algn="l" rtl="0">
              <a:spcBef>
                <a:spcPts val="960"/>
              </a:spcBef>
              <a:spcAft>
                <a:spcPts val="0"/>
              </a:spcAft>
              <a:buSzPts val="1656"/>
              <a:buNone/>
            </a:pPr>
            <a:endParaRPr/>
          </a:p>
          <a:p>
            <a:pPr marL="306000" lvl="0" indent="-306000" algn="l" rtl="0">
              <a:spcBef>
                <a:spcPts val="960"/>
              </a:spcBef>
              <a:spcAft>
                <a:spcPts val="0"/>
              </a:spcAft>
              <a:buSzPts val="1656"/>
              <a:buChar char="◼"/>
            </a:pPr>
            <a:r>
              <a:rPr lang="en-US"/>
              <a:t>What would you say to this student?</a:t>
            </a:r>
            <a:endParaRPr/>
          </a:p>
          <a:p>
            <a:pPr marL="306000" lvl="0" indent="-200844" algn="l" rtl="0">
              <a:spcBef>
                <a:spcPts val="960"/>
              </a:spcBef>
              <a:spcAft>
                <a:spcPts val="0"/>
              </a:spcAft>
              <a:buSzPts val="1656"/>
              <a:buNone/>
            </a:pPr>
            <a:endParaRPr/>
          </a:p>
          <a:p>
            <a:pPr marL="306000" lvl="0" indent="-306000" algn="l" rtl="0">
              <a:spcBef>
                <a:spcPts val="960"/>
              </a:spcBef>
              <a:spcAft>
                <a:spcPts val="0"/>
              </a:spcAft>
              <a:buSzPts val="1656"/>
              <a:buChar char="◼"/>
            </a:pPr>
            <a:r>
              <a:rPr lang="en-US"/>
              <a:t>What resources would you give to this student?</a:t>
            </a:r>
            <a:endParaRPr/>
          </a:p>
          <a:p>
            <a:pPr marL="306000" lvl="0" indent="-200844" algn="l" rtl="0">
              <a:spcBef>
                <a:spcPts val="960"/>
              </a:spcBef>
              <a:spcAft>
                <a:spcPts val="0"/>
              </a:spcAft>
              <a:buSzPts val="1656"/>
              <a:buNone/>
            </a:pPr>
            <a:endParaRPr/>
          </a:p>
          <a:p>
            <a:pPr marL="306000" lvl="0" indent="-306000" algn="l" rtl="0">
              <a:spcBef>
                <a:spcPts val="960"/>
              </a:spcBef>
              <a:spcAft>
                <a:spcPts val="0"/>
              </a:spcAft>
              <a:buSzPts val="1656"/>
              <a:buChar char="◼"/>
            </a:pPr>
            <a:r>
              <a:rPr lang="en-US"/>
              <a:t>Who and/or where would you go to find additional information or support for this student?</a:t>
            </a:r>
            <a:endParaRPr/>
          </a:p>
          <a:p>
            <a:pPr marL="0" lvl="0" indent="0" algn="l" rtl="0">
              <a:spcBef>
                <a:spcPts val="960"/>
              </a:spcBef>
              <a:spcAft>
                <a:spcPts val="0"/>
              </a:spcAft>
              <a:buNone/>
            </a:pPr>
            <a:endParaRPr/>
          </a:p>
          <a:p>
            <a:pPr marL="306000" lvl="0" indent="-306000" algn="l" rtl="0">
              <a:spcBef>
                <a:spcPts val="960"/>
              </a:spcBef>
              <a:spcAft>
                <a:spcPts val="0"/>
              </a:spcAft>
              <a:buSzPts val="1656"/>
              <a:buChar char="◼"/>
            </a:pPr>
            <a:r>
              <a:rPr lang="en-US"/>
              <a:t>What is a new word or concept learned today?</a:t>
            </a:r>
            <a:endParaRPr/>
          </a:p>
          <a:p>
            <a:pPr marL="306000" lvl="0" indent="-200844" algn="l" rtl="0">
              <a:spcBef>
                <a:spcPts val="960"/>
              </a:spcBef>
              <a:spcAft>
                <a:spcPts val="0"/>
              </a:spcAft>
              <a:buSzPts val="1656"/>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5"/>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446534" y="3085764"/>
            <a:ext cx="11298932" cy="333814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86" name="Google Shape;286;p15"/>
          <p:cNvSpPr/>
          <p:nvPr/>
        </p:nvSpPr>
        <p:spPr>
          <a:xfrm>
            <a:off x="509628" y="496959"/>
            <a:ext cx="1106164" cy="5859735"/>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1712856" y="496958"/>
            <a:ext cx="9961047" cy="367807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txBox="1">
            <a:spLocks noGrp="1"/>
          </p:cNvSpPr>
          <p:nvPr>
            <p:ph type="title"/>
          </p:nvPr>
        </p:nvSpPr>
        <p:spPr>
          <a:xfrm>
            <a:off x="1893715" y="708498"/>
            <a:ext cx="7574507" cy="333005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5100"/>
              <a:buFont typeface="Gill Sans"/>
              <a:buNone/>
            </a:pPr>
            <a:r>
              <a:rPr lang="en-US" sz="5100">
                <a:solidFill>
                  <a:srgbClr val="FFFFFF"/>
                </a:solidFill>
              </a:rPr>
              <a:t>QUESTIONS/COMMENTS</a:t>
            </a:r>
            <a:endParaRPr sz="5100">
              <a:solidFill>
                <a:srgbClr val="FFFFFF"/>
              </a:solidFill>
            </a:endParaRPr>
          </a:p>
          <a:p>
            <a:pPr marL="0" lvl="0" indent="0" algn="l" rtl="0">
              <a:spcBef>
                <a:spcPts val="0"/>
              </a:spcBef>
              <a:spcAft>
                <a:spcPts val="0"/>
              </a:spcAft>
              <a:buClr>
                <a:srgbClr val="FFFFFF"/>
              </a:buClr>
              <a:buSzPts val="5100"/>
              <a:buFont typeface="Gill Sans"/>
              <a:buNone/>
            </a:pPr>
            <a:r>
              <a:rPr lang="en-US" sz="5100">
                <a:solidFill>
                  <a:srgbClr val="FFFFFF"/>
                </a:solidFill>
              </a:rPr>
              <a:t>THANK YOU!</a:t>
            </a:r>
            <a:endParaRPr sz="5100">
              <a:solidFill>
                <a:srgbClr val="FFFFFF"/>
              </a:solidFill>
            </a:endParaRPr>
          </a:p>
        </p:txBody>
      </p:sp>
      <p:sp>
        <p:nvSpPr>
          <p:cNvPr id="289" name="Google Shape;289;p15"/>
          <p:cNvSpPr/>
          <p:nvPr/>
        </p:nvSpPr>
        <p:spPr>
          <a:xfrm>
            <a:off x="1712789" y="4284212"/>
            <a:ext cx="9961115" cy="2072481"/>
          </a:xfrm>
          <a:prstGeom prst="rect">
            <a:avLst/>
          </a:prstGeom>
          <a:solidFill>
            <a:srgbClr val="89929B">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txBox="1">
            <a:spLocks noGrp="1"/>
          </p:cNvSpPr>
          <p:nvPr>
            <p:ph type="body" idx="1"/>
          </p:nvPr>
        </p:nvSpPr>
        <p:spPr>
          <a:xfrm>
            <a:off x="1893715" y="4502576"/>
            <a:ext cx="7574507" cy="164098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944"/>
              <a:buNone/>
            </a:pPr>
            <a:r>
              <a:rPr lang="en-US" sz="2400">
                <a:solidFill>
                  <a:srgbClr val="FFFFFF"/>
                </a:solidFill>
              </a:rPr>
              <a:t>For additional questions, contact:</a:t>
            </a:r>
            <a:endParaRPr sz="2400">
              <a:solidFill>
                <a:srgbClr val="FFFFFF"/>
              </a:solidFill>
            </a:endParaRPr>
          </a:p>
          <a:p>
            <a:pPr marL="0" lvl="0" indent="0" algn="l" rtl="0">
              <a:spcBef>
                <a:spcPts val="0"/>
              </a:spcBef>
              <a:spcAft>
                <a:spcPts val="0"/>
              </a:spcAft>
              <a:buSzPts val="2944"/>
              <a:buNone/>
            </a:pPr>
            <a:r>
              <a:rPr lang="en-US" sz="2400">
                <a:solidFill>
                  <a:srgbClr val="FFFFFF"/>
                </a:solidFill>
              </a:rPr>
              <a:t>Iris Aguilar, iaguilar@foundationccc.org</a:t>
            </a:r>
            <a:endParaRPr sz="2400">
              <a:solidFill>
                <a:srgbClr val="FFFFFF"/>
              </a:solidFill>
            </a:endParaRPr>
          </a:p>
          <a:p>
            <a:pPr marL="0" lvl="0" indent="0" algn="l" rtl="0">
              <a:spcBef>
                <a:spcPts val="0"/>
              </a:spcBef>
              <a:spcAft>
                <a:spcPts val="0"/>
              </a:spcAft>
              <a:buSzPts val="2944"/>
              <a:buNone/>
            </a:pPr>
            <a:r>
              <a:rPr lang="en-US" sz="2400">
                <a:solidFill>
                  <a:srgbClr val="FFFFFF"/>
                </a:solidFill>
              </a:rPr>
              <a:t>Mayra Cruz, cruzmayra@deanza.edu</a:t>
            </a:r>
            <a:endParaRPr sz="2400">
              <a:solidFill>
                <a:srgbClr val="FFFFFF"/>
              </a:solidFill>
            </a:endParaRPr>
          </a:p>
          <a:p>
            <a:pPr marL="0" lvl="0" indent="0" algn="l" rtl="0">
              <a:spcBef>
                <a:spcPts val="0"/>
              </a:spcBef>
              <a:spcAft>
                <a:spcPts val="0"/>
              </a:spcAft>
              <a:buSzPts val="2944"/>
              <a:buNone/>
            </a:pPr>
            <a:r>
              <a:rPr lang="en-US" sz="2400">
                <a:solidFill>
                  <a:srgbClr val="FFFFFF"/>
                </a:solidFill>
              </a:rPr>
              <a:t>Iiyshaa Youngblood,pastexec@studentsenateccc.org</a:t>
            </a:r>
            <a:endParaRPr sz="2400">
              <a:solidFill>
                <a:srgbClr val="FFFFFF"/>
              </a:solidFill>
            </a:endParaRPr>
          </a:p>
          <a:p>
            <a:pPr marL="0" lvl="0" indent="0" algn="l" rtl="0">
              <a:spcBef>
                <a:spcPts val="0"/>
              </a:spcBef>
              <a:spcAft>
                <a:spcPts val="0"/>
              </a:spcAft>
              <a:buSzPts val="2944"/>
              <a:buNone/>
            </a:pPr>
            <a:endParaRPr sz="32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4"/>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RESOURCES</a:t>
            </a:r>
            <a:endParaRPr/>
          </a:p>
        </p:txBody>
      </p:sp>
      <p:sp>
        <p:nvSpPr>
          <p:cNvPr id="296" name="Google Shape;296;p14"/>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a:t>California Community Colleges Dreamers Project</a:t>
            </a:r>
            <a:endParaRPr/>
          </a:p>
          <a:p>
            <a:pPr marL="0" lvl="0" indent="0" algn="l" rtl="0">
              <a:spcBef>
                <a:spcPts val="960"/>
              </a:spcBef>
              <a:spcAft>
                <a:spcPts val="0"/>
              </a:spcAft>
              <a:buNone/>
            </a:pPr>
            <a:r>
              <a:rPr lang="en-US" sz="1400" u="sng">
                <a:solidFill>
                  <a:schemeClr val="hlink"/>
                </a:solidFill>
                <a:latin typeface="Arial"/>
                <a:ea typeface="Arial"/>
                <a:cs typeface="Arial"/>
                <a:sym typeface="Arial"/>
                <a:hlinkClick r:id="rId3"/>
              </a:rPr>
              <a:t>https://foundationccc.org/What-We-Do/Equity/Dreamers-Project</a:t>
            </a:r>
            <a:r>
              <a:rPr lang="en-US" sz="1400">
                <a:latin typeface="Arial"/>
                <a:ea typeface="Arial"/>
                <a:cs typeface="Arial"/>
                <a:sym typeface="Arial"/>
              </a:rPr>
              <a:t> </a:t>
            </a:r>
            <a:endParaRPr sz="1400">
              <a:latin typeface="Arial"/>
              <a:ea typeface="Arial"/>
              <a:cs typeface="Arial"/>
              <a:sym typeface="Arial"/>
            </a:endParaRPr>
          </a:p>
          <a:p>
            <a:pPr marL="0" lvl="0" indent="0" algn="l" rtl="0">
              <a:spcBef>
                <a:spcPts val="0"/>
              </a:spcBef>
              <a:spcAft>
                <a:spcPts val="0"/>
              </a:spcAft>
              <a:buNone/>
            </a:pPr>
            <a:endParaRPr/>
          </a:p>
          <a:p>
            <a:pPr marL="306000" lvl="0" indent="-306000" algn="l" rtl="0">
              <a:spcBef>
                <a:spcPts val="0"/>
              </a:spcBef>
              <a:spcAft>
                <a:spcPts val="0"/>
              </a:spcAft>
              <a:buSzPts val="1656"/>
              <a:buChar char="◼"/>
            </a:pPr>
            <a:r>
              <a:rPr lang="en-US"/>
              <a:t>Public Charge </a:t>
            </a:r>
            <a:r>
              <a:rPr lang="en-US" sz="1400" u="sng">
                <a:solidFill>
                  <a:schemeClr val="hlink"/>
                </a:solidFill>
                <a:latin typeface="Arial"/>
                <a:ea typeface="Arial"/>
                <a:cs typeface="Arial"/>
                <a:sym typeface="Arial"/>
                <a:hlinkClick r:id="rId4"/>
              </a:rPr>
              <a:t>https://www.ilrc.org/public-charge</a:t>
            </a:r>
            <a:r>
              <a:rPr lang="en-US" sz="1400"/>
              <a:t> </a:t>
            </a:r>
            <a:endParaRPr sz="1400"/>
          </a:p>
          <a:p>
            <a:pPr marL="0" lvl="0" indent="0" algn="l" rtl="0">
              <a:spcBef>
                <a:spcPts val="0"/>
              </a:spcBef>
              <a:spcAft>
                <a:spcPts val="0"/>
              </a:spcAft>
              <a:buNone/>
            </a:pPr>
            <a:endParaRPr/>
          </a:p>
          <a:p>
            <a:pPr marL="306000" lvl="0" indent="-306000" algn="l" rtl="0">
              <a:spcBef>
                <a:spcPts val="0"/>
              </a:spcBef>
              <a:spcAft>
                <a:spcPts val="0"/>
              </a:spcAft>
              <a:buSzPts val="1656"/>
              <a:buChar char="◼"/>
            </a:pPr>
            <a:r>
              <a:rPr lang="en-US"/>
              <a:t>Introduction to Supporting Undocumented students at the CCC -Training Module (available this fall) </a:t>
            </a:r>
            <a:endParaRPr/>
          </a:p>
          <a:p>
            <a:pPr marL="0" lvl="0" indent="0" algn="l" rtl="0">
              <a:spcBef>
                <a:spcPts val="960"/>
              </a:spcBef>
              <a:spcAft>
                <a:spcPts val="0"/>
              </a:spcAft>
              <a:buNone/>
            </a:pPr>
            <a:endParaRPr/>
          </a:p>
          <a:p>
            <a:pPr marL="0" lvl="0" indent="0" algn="l" rtl="0">
              <a:spcBef>
                <a:spcPts val="960"/>
              </a:spcBef>
              <a:spcAft>
                <a:spcPts val="0"/>
              </a:spcAft>
              <a:buNone/>
            </a:pPr>
            <a:endParaRPr/>
          </a:p>
          <a:p>
            <a:pPr marL="0" lvl="0" indent="0" algn="l" rtl="0">
              <a:spcBef>
                <a:spcPts val="960"/>
              </a:spcBef>
              <a:spcAft>
                <a:spcPts val="0"/>
              </a:spcAft>
              <a:buNone/>
            </a:pPr>
            <a:endParaRPr/>
          </a:p>
          <a:p>
            <a:pPr marL="0" lvl="0" indent="0" algn="l" rtl="0">
              <a:spcBef>
                <a:spcPts val="96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01"/>
        <p:cNvGrpSpPr/>
        <p:nvPr/>
      </p:nvGrpSpPr>
      <p:grpSpPr>
        <a:xfrm>
          <a:off x="0" y="0"/>
          <a:ext cx="0" cy="0"/>
          <a:chOff x="0" y="0"/>
          <a:chExt cx="0" cy="0"/>
        </a:xfrm>
      </p:grpSpPr>
      <p:sp>
        <p:nvSpPr>
          <p:cNvPr id="302" name="Google Shape;302;p16"/>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303" name="Google Shape;303;p16"/>
          <p:cNvSpPr/>
          <p:nvPr/>
        </p:nvSpPr>
        <p:spPr>
          <a:xfrm>
            <a:off x="0" y="0"/>
            <a:ext cx="1219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446534" y="457200"/>
            <a:ext cx="11298933" cy="102197"/>
          </a:xfrm>
          <a:prstGeom prst="rect">
            <a:avLst/>
          </a:prstGeom>
          <a:solidFill>
            <a:srgbClr val="FE7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 name="Google Shape;305;p16"/>
          <p:cNvPicPr preferRelativeResize="0"/>
          <p:nvPr/>
        </p:nvPicPr>
        <p:blipFill rotWithShape="1">
          <a:blip r:embed="rId3">
            <a:alphaModFix/>
          </a:blip>
          <a:srcRect l="1926"/>
          <a:stretch/>
        </p:blipFill>
        <p:spPr>
          <a:xfrm>
            <a:off x="446534" y="699247"/>
            <a:ext cx="11298933" cy="48963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ACTIVITY ABOUT OUR KNOWLEDGE</a:t>
            </a:r>
            <a:br>
              <a:rPr lang="en-US"/>
            </a:br>
            <a:endParaRPr/>
          </a:p>
        </p:txBody>
      </p:sp>
      <p:sp>
        <p:nvSpPr>
          <p:cNvPr id="153" name="Google Shape;153;p3"/>
          <p:cNvSpPr txBox="1">
            <a:spLocks noGrp="1"/>
          </p:cNvSpPr>
          <p:nvPr>
            <p:ph type="body" idx="1"/>
          </p:nvPr>
        </p:nvSpPr>
        <p:spPr>
          <a:xfrm>
            <a:off x="581200" y="1613651"/>
            <a:ext cx="11270400" cy="4764600"/>
          </a:xfrm>
          <a:prstGeom prst="rect">
            <a:avLst/>
          </a:prstGeom>
          <a:noFill/>
          <a:ln>
            <a:noFill/>
          </a:ln>
        </p:spPr>
        <p:txBody>
          <a:bodyPr spcFirstLastPara="1" wrap="square" lIns="91425" tIns="45700" rIns="91425" bIns="45700" anchor="ctr" anchorCtr="0">
            <a:normAutofit/>
          </a:bodyPr>
          <a:lstStyle/>
          <a:p>
            <a:pPr marL="306000" lvl="0" indent="-200844" algn="l" rtl="0">
              <a:spcBef>
                <a:spcPts val="0"/>
              </a:spcBef>
              <a:spcAft>
                <a:spcPts val="0"/>
              </a:spcAft>
              <a:buSzPts val="1656"/>
              <a:buNone/>
            </a:pPr>
            <a:r>
              <a:rPr lang="en-US" sz="3600"/>
              <a:t>Share a concept or word about what it is to be identified as an undocumented student.   </a:t>
            </a:r>
            <a:endParaRPr sz="3600"/>
          </a:p>
          <a:p>
            <a:pPr marL="306000" lvl="0" indent="-200844" algn="l" rtl="0">
              <a:spcBef>
                <a:spcPts val="0"/>
              </a:spcBef>
              <a:spcAft>
                <a:spcPts val="0"/>
              </a:spcAft>
              <a:buSzPts val="1656"/>
              <a:buNone/>
            </a:pPr>
            <a:endParaRPr sz="3600"/>
          </a:p>
          <a:p>
            <a:pPr marL="306000" lvl="0" indent="-200844" algn="ctr" rtl="0">
              <a:spcBef>
                <a:spcPts val="0"/>
              </a:spcBef>
              <a:spcAft>
                <a:spcPts val="0"/>
              </a:spcAft>
              <a:buSzPts val="1656"/>
              <a:buNone/>
            </a:pPr>
            <a:r>
              <a:rPr lang="en-US" sz="3600"/>
              <a:t>OR</a:t>
            </a:r>
            <a:endParaRPr sz="3600"/>
          </a:p>
          <a:p>
            <a:pPr marL="306000" lvl="0" indent="-200844" algn="l" rtl="0">
              <a:spcBef>
                <a:spcPts val="0"/>
              </a:spcBef>
              <a:spcAft>
                <a:spcPts val="0"/>
              </a:spcAft>
              <a:buSzPts val="1656"/>
              <a:buNone/>
            </a:pPr>
            <a:endParaRPr sz="3600"/>
          </a:p>
          <a:p>
            <a:pPr marL="306000" lvl="0" indent="-200844" algn="l" rtl="0">
              <a:spcBef>
                <a:spcPts val="0"/>
              </a:spcBef>
              <a:spcAft>
                <a:spcPts val="0"/>
              </a:spcAft>
              <a:buSzPts val="1656"/>
              <a:buNone/>
            </a:pPr>
            <a:r>
              <a:rPr lang="en-US" sz="3600"/>
              <a:t>What does an undocumented student bring to the classroom or your institution?  </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Creating a common understanding </a:t>
            </a:r>
            <a:endParaRPr/>
          </a:p>
        </p:txBody>
      </p:sp>
      <p:pic>
        <p:nvPicPr>
          <p:cNvPr id="160" name="Google Shape;160;p4"/>
          <p:cNvPicPr preferRelativeResize="0"/>
          <p:nvPr/>
        </p:nvPicPr>
        <p:blipFill>
          <a:blip r:embed="rId3">
            <a:alphaModFix/>
          </a:blip>
          <a:stretch>
            <a:fillRect/>
          </a:stretch>
        </p:blipFill>
        <p:spPr>
          <a:xfrm>
            <a:off x="942200" y="1940850"/>
            <a:ext cx="9102776" cy="4757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5"/>
          <p:cNvPicPr preferRelativeResize="0"/>
          <p:nvPr/>
        </p:nvPicPr>
        <p:blipFill rotWithShape="1">
          <a:blip r:embed="rId3">
            <a:alphaModFix/>
          </a:blip>
          <a:srcRect/>
          <a:stretch/>
        </p:blipFill>
        <p:spPr>
          <a:xfrm>
            <a:off x="265596" y="847724"/>
            <a:ext cx="7888908" cy="4352921"/>
          </a:xfrm>
          <a:prstGeom prst="rect">
            <a:avLst/>
          </a:prstGeom>
          <a:noFill/>
          <a:ln>
            <a:noFill/>
          </a:ln>
        </p:spPr>
      </p:pic>
      <p:sp>
        <p:nvSpPr>
          <p:cNvPr id="167" name="Google Shape;167;p5"/>
          <p:cNvSpPr/>
          <p:nvPr/>
        </p:nvSpPr>
        <p:spPr>
          <a:xfrm>
            <a:off x="7600950" y="1718786"/>
            <a:ext cx="33528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Gill Sans"/>
                <a:ea typeface="Gill Sans"/>
                <a:cs typeface="Gill Sans"/>
                <a:sym typeface="Gill Sans"/>
              </a:rPr>
              <a:t>About 11 million undocumented </a:t>
            </a:r>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4.5M citizen children have at least one undocumented parent</a:t>
            </a:r>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1.3M undocumented Asian immigrants</a:t>
            </a:r>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400,000-600,000 undocumented immigrants of African, Afro Latino and West Indian descent </a:t>
            </a:r>
            <a:endParaRPr/>
          </a:p>
        </p:txBody>
      </p:sp>
      <p:sp>
        <p:nvSpPr>
          <p:cNvPr id="168" name="Google Shape;168;p5"/>
          <p:cNvSpPr/>
          <p:nvPr/>
        </p:nvSpPr>
        <p:spPr>
          <a:xfrm>
            <a:off x="805918" y="5200645"/>
            <a:ext cx="291618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Gill Sans"/>
                <a:ea typeface="Gill Sans"/>
                <a:cs typeface="Gill Sans"/>
                <a:sym typeface="Gill Sans"/>
              </a:rPr>
              <a:t>In the Shadow of the Ivory Tower, 2015, UCLA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3dae327f3_0_8"/>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Common Challenges Undocumented Students Encounter</a:t>
            </a:r>
            <a:endParaRPr/>
          </a:p>
        </p:txBody>
      </p:sp>
      <p:sp>
        <p:nvSpPr>
          <p:cNvPr id="175" name="Google Shape;175;g33dae327f3_0_8"/>
          <p:cNvSpPr txBox="1">
            <a:spLocks noGrp="1"/>
          </p:cNvSpPr>
          <p:nvPr>
            <p:ph type="body" idx="1"/>
          </p:nvPr>
        </p:nvSpPr>
        <p:spPr>
          <a:xfrm>
            <a:off x="581200" y="1962501"/>
            <a:ext cx="11029500" cy="4012800"/>
          </a:xfrm>
          <a:prstGeom prst="rect">
            <a:avLst/>
          </a:prstGeom>
        </p:spPr>
        <p:txBody>
          <a:bodyPr spcFirstLastPara="1" wrap="square" lIns="91425" tIns="45700" rIns="91425" bIns="45700" anchor="ctr" anchorCtr="0">
            <a:noAutofit/>
          </a:bodyPr>
          <a:lstStyle/>
          <a:p>
            <a:pPr marL="457200" lvl="0" indent="-381000" algn="l" rtl="0">
              <a:spcBef>
                <a:spcPts val="360"/>
              </a:spcBef>
              <a:spcAft>
                <a:spcPts val="0"/>
              </a:spcAft>
              <a:buSzPts val="2400"/>
              <a:buChar char="◼"/>
            </a:pPr>
            <a:r>
              <a:rPr lang="en-US" sz="2400"/>
              <a:t>Living in Fear</a:t>
            </a:r>
            <a:endParaRPr sz="2400"/>
          </a:p>
          <a:p>
            <a:pPr marL="457200" lvl="0" indent="-381000" algn="l" rtl="0">
              <a:spcBef>
                <a:spcPts val="0"/>
              </a:spcBef>
              <a:spcAft>
                <a:spcPts val="0"/>
              </a:spcAft>
              <a:buSzPts val="2400"/>
              <a:buChar char="◼"/>
            </a:pPr>
            <a:r>
              <a:rPr lang="en-US" sz="2400"/>
              <a:t>Secrecy vs. Need for Support</a:t>
            </a:r>
            <a:endParaRPr sz="2400"/>
          </a:p>
          <a:p>
            <a:pPr marL="457200" lvl="0" indent="-381000" algn="l" rtl="0">
              <a:spcBef>
                <a:spcPts val="0"/>
              </a:spcBef>
              <a:spcAft>
                <a:spcPts val="0"/>
              </a:spcAft>
              <a:buSzPts val="2400"/>
              <a:buChar char="◼"/>
            </a:pPr>
            <a:r>
              <a:rPr lang="en-US" sz="2400"/>
              <a:t>Complex immigration and economic concerns</a:t>
            </a:r>
            <a:endParaRPr sz="2400"/>
          </a:p>
          <a:p>
            <a:pPr marL="914400" lvl="1" indent="-381000" algn="l" rtl="0">
              <a:lnSpc>
                <a:spcPct val="90000"/>
              </a:lnSpc>
              <a:spcBef>
                <a:spcPts val="0"/>
              </a:spcBef>
              <a:spcAft>
                <a:spcPts val="0"/>
              </a:spcAft>
              <a:buSzPts val="2400"/>
              <a:buChar char="◼"/>
            </a:pPr>
            <a:r>
              <a:rPr lang="en-US" sz="2400">
                <a:solidFill>
                  <a:schemeClr val="dk1"/>
                </a:solidFill>
                <a:latin typeface="Calibri"/>
                <a:ea typeface="Calibri"/>
                <a:cs typeface="Calibri"/>
                <a:sym typeface="Calibri"/>
              </a:rPr>
              <a:t>Lack a way to become legal residents/US citizens</a:t>
            </a:r>
            <a:endParaRPr sz="2400"/>
          </a:p>
          <a:p>
            <a:pPr marL="457200" lvl="0" indent="-381000" algn="l" rtl="0">
              <a:spcBef>
                <a:spcPts val="0"/>
              </a:spcBef>
              <a:spcAft>
                <a:spcPts val="0"/>
              </a:spcAft>
              <a:buSzPts val="2400"/>
              <a:buChar char="◼"/>
            </a:pPr>
            <a:r>
              <a:rPr lang="en-US" sz="2400"/>
              <a:t>Often work to pay for school and help their families</a:t>
            </a:r>
            <a:endParaRPr sz="2400"/>
          </a:p>
          <a:p>
            <a:pPr marL="457200" lvl="0" indent="-381000" algn="l" rtl="0">
              <a:spcBef>
                <a:spcPts val="0"/>
              </a:spcBef>
              <a:spcAft>
                <a:spcPts val="0"/>
              </a:spcAft>
              <a:buSzPts val="2400"/>
              <a:buChar char="◼"/>
            </a:pPr>
            <a:r>
              <a:rPr lang="en-US" sz="2400"/>
              <a:t>Many face legal constraints to work</a:t>
            </a:r>
            <a:endParaRPr sz="2400"/>
          </a:p>
          <a:p>
            <a:pPr marL="457200" lvl="0" indent="-381000" algn="l" rtl="0">
              <a:spcBef>
                <a:spcPts val="0"/>
              </a:spcBef>
              <a:spcAft>
                <a:spcPts val="0"/>
              </a:spcAft>
              <a:buSzPts val="2400"/>
              <a:buChar char="◼"/>
            </a:pPr>
            <a:r>
              <a:rPr lang="en-US" sz="2400"/>
              <a:t>Inability to receive federal financial aid</a:t>
            </a:r>
            <a:endParaRPr sz="2400"/>
          </a:p>
          <a:p>
            <a:pPr marL="457200" lvl="0" indent="-381000" algn="l" rtl="0">
              <a:spcBef>
                <a:spcPts val="0"/>
              </a:spcBef>
              <a:spcAft>
                <a:spcPts val="0"/>
              </a:spcAft>
              <a:buSzPts val="2400"/>
              <a:buChar char="◼"/>
            </a:pPr>
            <a:r>
              <a:rPr lang="en-US" sz="2400">
                <a:solidFill>
                  <a:schemeClr val="dk1"/>
                </a:solidFill>
                <a:latin typeface="Calibri"/>
                <a:ea typeface="Calibri"/>
                <a:cs typeface="Calibri"/>
                <a:sym typeface="Calibri"/>
              </a:rPr>
              <a:t>Lack of familiarity with financial aid process</a:t>
            </a:r>
            <a:endParaRPr sz="2400"/>
          </a:p>
          <a:p>
            <a:pPr marL="457200" lvl="0" indent="-381000" algn="l" rtl="0">
              <a:spcBef>
                <a:spcPts val="0"/>
              </a:spcBef>
              <a:spcAft>
                <a:spcPts val="0"/>
              </a:spcAft>
              <a:buSzPts val="2400"/>
              <a:buChar char="◼"/>
            </a:pPr>
            <a:r>
              <a:rPr lang="en-US" sz="2400"/>
              <a:t>Lack of sufficient institutional awareness/support </a:t>
            </a:r>
            <a:endParaRPr sz="2400">
              <a:solidFill>
                <a:schemeClr val="dk1"/>
              </a:solidFill>
              <a:latin typeface="Calibri"/>
              <a:ea typeface="Calibri"/>
              <a:cs typeface="Calibri"/>
              <a:sym typeface="Calibri"/>
            </a:endParaRPr>
          </a:p>
          <a:p>
            <a:pPr marL="457200" lvl="0" indent="-381000" algn="l" rtl="0">
              <a:lnSpc>
                <a:spcPct val="90000"/>
              </a:lnSpc>
              <a:spcBef>
                <a:spcPts val="0"/>
              </a:spcBef>
              <a:spcAft>
                <a:spcPts val="0"/>
              </a:spcAft>
              <a:buSzPts val="2400"/>
              <a:buChar char="◼"/>
            </a:pPr>
            <a:r>
              <a:rPr lang="en-US" sz="2400">
                <a:solidFill>
                  <a:schemeClr val="dk1"/>
                </a:solidFill>
                <a:latin typeface="Calibri"/>
                <a:ea typeface="Calibri"/>
                <a:cs typeface="Calibri"/>
                <a:sym typeface="Calibri"/>
              </a:rPr>
              <a:t>Predominantly first generation &amp; low-income</a:t>
            </a:r>
            <a:endParaRPr sz="2400">
              <a:solidFill>
                <a:schemeClr val="dk1"/>
              </a:solidFill>
              <a:latin typeface="Calibri"/>
              <a:ea typeface="Calibri"/>
              <a:cs typeface="Calibri"/>
              <a:sym typeface="Calibri"/>
            </a:endParaRPr>
          </a:p>
          <a:p>
            <a:pPr marL="457200" lvl="0" indent="0" algn="l" rtl="0">
              <a:lnSpc>
                <a:spcPct val="90000"/>
              </a:lnSpc>
              <a:spcBef>
                <a:spcPts val="800"/>
              </a:spcBef>
              <a:spcAft>
                <a:spcPts val="0"/>
              </a:spcAft>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33dae327f3_0_1"/>
          <p:cNvPicPr preferRelativeResize="0"/>
          <p:nvPr/>
        </p:nvPicPr>
        <p:blipFill>
          <a:blip r:embed="rId3">
            <a:alphaModFix/>
          </a:blip>
          <a:stretch>
            <a:fillRect/>
          </a:stretch>
        </p:blipFill>
        <p:spPr>
          <a:xfrm>
            <a:off x="460788" y="902200"/>
            <a:ext cx="11270426" cy="533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3dae327f3_0_15"/>
          <p:cNvSpPr txBox="1">
            <a:spLocks noGrp="1"/>
          </p:cNvSpPr>
          <p:nvPr>
            <p:ph type="title"/>
          </p:nvPr>
        </p:nvSpPr>
        <p:spPr>
          <a:xfrm>
            <a:off x="581242" y="72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Dreamers Project Overview</a:t>
            </a:r>
            <a:endParaRPr/>
          </a:p>
        </p:txBody>
      </p:sp>
      <p:sp>
        <p:nvSpPr>
          <p:cNvPr id="188" name="Google Shape;188;g33dae327f3_0_15"/>
          <p:cNvSpPr txBox="1">
            <a:spLocks noGrp="1"/>
          </p:cNvSpPr>
          <p:nvPr>
            <p:ph type="body" idx="1"/>
          </p:nvPr>
        </p:nvSpPr>
        <p:spPr>
          <a:xfrm>
            <a:off x="5968250" y="1545050"/>
            <a:ext cx="5642400" cy="4638900"/>
          </a:xfrm>
          <a:prstGeom prst="rect">
            <a:avLst/>
          </a:prstGeom>
        </p:spPr>
        <p:txBody>
          <a:bodyPr spcFirstLastPara="1" wrap="square" lIns="91425" tIns="45700" rIns="91425" bIns="45700" anchor="ctr" anchorCtr="0">
            <a:noAutofit/>
          </a:bodyPr>
          <a:lstStyle/>
          <a:p>
            <a:pPr marL="457200" lvl="0" indent="-406400" algn="l" rtl="0">
              <a:spcBef>
                <a:spcPts val="360"/>
              </a:spcBef>
              <a:spcAft>
                <a:spcPts val="0"/>
              </a:spcAft>
              <a:buSzPts val="2800"/>
              <a:buChar char="◼"/>
            </a:pPr>
            <a:r>
              <a:rPr lang="en-US" sz="2800"/>
              <a:t>CCCCO, FCCC, Immigrants Rising</a:t>
            </a:r>
            <a:endParaRPr sz="2800"/>
          </a:p>
          <a:p>
            <a:pPr marL="457200" lvl="0" indent="-406400" algn="l" rtl="0">
              <a:spcBef>
                <a:spcPts val="0"/>
              </a:spcBef>
              <a:spcAft>
                <a:spcPts val="0"/>
              </a:spcAft>
              <a:buSzPts val="2800"/>
              <a:buChar char="◼"/>
            </a:pPr>
            <a:r>
              <a:rPr lang="en-US" sz="2800"/>
              <a:t>Dreamers Advisory Group</a:t>
            </a:r>
            <a:endParaRPr sz="2800"/>
          </a:p>
          <a:p>
            <a:pPr marL="457200" lvl="0" indent="-406400" algn="l" rtl="0">
              <a:spcBef>
                <a:spcPts val="0"/>
              </a:spcBef>
              <a:spcAft>
                <a:spcPts val="0"/>
              </a:spcAft>
              <a:buSzPts val="2800"/>
              <a:buChar char="◼"/>
            </a:pPr>
            <a:r>
              <a:rPr lang="en-US" sz="2800"/>
              <a:t>Comprehensive Survey</a:t>
            </a:r>
            <a:endParaRPr sz="2800"/>
          </a:p>
          <a:p>
            <a:pPr marL="914400" lvl="1" indent="-317500" algn="l" rtl="0">
              <a:spcBef>
                <a:spcPts val="0"/>
              </a:spcBef>
              <a:spcAft>
                <a:spcPts val="0"/>
              </a:spcAft>
              <a:buSzPts val="1400"/>
              <a:buChar char="○"/>
            </a:pPr>
            <a:r>
              <a:rPr lang="en-US" sz="2800"/>
              <a:t>Over 200 valid responses from 111 colleges</a:t>
            </a:r>
            <a:endParaRPr sz="2800"/>
          </a:p>
          <a:p>
            <a:pPr marL="457200" lvl="0" indent="-406400" algn="l" rtl="0">
              <a:spcBef>
                <a:spcPts val="0"/>
              </a:spcBef>
              <a:spcAft>
                <a:spcPts val="0"/>
              </a:spcAft>
              <a:buSzPts val="2800"/>
              <a:buChar char="◼"/>
            </a:pPr>
            <a:r>
              <a:rPr lang="en-US" sz="2800"/>
              <a:t>8 regional meetings</a:t>
            </a:r>
            <a:endParaRPr sz="2800"/>
          </a:p>
          <a:p>
            <a:pPr marL="914400" lvl="1" indent="-317500" algn="l" rtl="0">
              <a:spcBef>
                <a:spcPts val="0"/>
              </a:spcBef>
              <a:spcAft>
                <a:spcPts val="0"/>
              </a:spcAft>
              <a:buSzPts val="1400"/>
              <a:buChar char="○"/>
            </a:pPr>
            <a:r>
              <a:rPr lang="en-US" sz="2800"/>
              <a:t>over 87 attendees from 50 colleges</a:t>
            </a:r>
            <a:endParaRPr sz="2800"/>
          </a:p>
          <a:p>
            <a:pPr marL="457200" lvl="0" indent="-406400" algn="l" rtl="0">
              <a:spcBef>
                <a:spcPts val="0"/>
              </a:spcBef>
              <a:spcAft>
                <a:spcPts val="0"/>
              </a:spcAft>
              <a:buSzPts val="2800"/>
              <a:buChar char="◼"/>
            </a:pPr>
            <a:r>
              <a:rPr lang="en-US" sz="2800"/>
              <a:t>Final report published in march </a:t>
            </a:r>
            <a:endParaRPr sz="2800"/>
          </a:p>
        </p:txBody>
      </p:sp>
      <p:pic>
        <p:nvPicPr>
          <p:cNvPr id="189" name="Google Shape;189;g33dae327f3_0_15"/>
          <p:cNvPicPr preferRelativeResize="0"/>
          <p:nvPr/>
        </p:nvPicPr>
        <p:blipFill>
          <a:blip r:embed="rId3">
            <a:alphaModFix/>
          </a:blip>
          <a:stretch>
            <a:fillRect/>
          </a:stretch>
        </p:blipFill>
        <p:spPr>
          <a:xfrm>
            <a:off x="1192100" y="2103156"/>
            <a:ext cx="3286125" cy="3276600"/>
          </a:xfrm>
          <a:prstGeom prst="rect">
            <a:avLst/>
          </a:prstGeom>
          <a:noFill/>
          <a:ln>
            <a:noFill/>
          </a:ln>
        </p:spPr>
      </p:pic>
      <p:sp>
        <p:nvSpPr>
          <p:cNvPr id="190" name="Google Shape;190;g33dae327f3_0_15"/>
          <p:cNvSpPr txBox="1"/>
          <p:nvPr/>
        </p:nvSpPr>
        <p:spPr>
          <a:xfrm>
            <a:off x="1229650" y="5458400"/>
            <a:ext cx="3248700" cy="3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latin typeface="Calibri"/>
                <a:ea typeface="Calibri"/>
                <a:cs typeface="Calibri"/>
                <a:sym typeface="Calibri"/>
              </a:rPr>
              <a:t>Art created by Favianna Rodriguez</a:t>
            </a:r>
            <a:endParaRPr i="1">
              <a:latin typeface="Calibri"/>
              <a:ea typeface="Calibri"/>
              <a:cs typeface="Calibri"/>
              <a:sym typeface="Calibri"/>
            </a:endParaRPr>
          </a:p>
          <a:p>
            <a:pPr marL="0" lvl="0" indent="0" algn="l" rtl="0">
              <a:spcBef>
                <a:spcPts val="0"/>
              </a:spcBef>
              <a:spcAft>
                <a:spcPts val="0"/>
              </a:spcAft>
              <a:buNone/>
            </a:pPr>
            <a:endParaRPr i="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3dae327f3_0_41"/>
          <p:cNvSpPr txBox="1">
            <a:spLocks noGrp="1"/>
          </p:cNvSpPr>
          <p:nvPr>
            <p:ph type="body" idx="1"/>
          </p:nvPr>
        </p:nvSpPr>
        <p:spPr>
          <a:xfrm>
            <a:off x="451276" y="1015475"/>
            <a:ext cx="5466900" cy="54255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r>
              <a:rPr lang="en-US" sz="3600"/>
              <a:t>Statewide Trends</a:t>
            </a:r>
            <a:endParaRPr sz="3600"/>
          </a:p>
          <a:p>
            <a:pPr marL="457200" lvl="0" indent="-419100" algn="l" rtl="0">
              <a:spcBef>
                <a:spcPts val="600"/>
              </a:spcBef>
              <a:spcAft>
                <a:spcPts val="0"/>
              </a:spcAft>
              <a:buSzPts val="3000"/>
              <a:buChar char="◼"/>
            </a:pPr>
            <a:r>
              <a:rPr lang="en-US" sz="3000"/>
              <a:t>Top Challenges:</a:t>
            </a:r>
            <a:endParaRPr sz="3000"/>
          </a:p>
          <a:p>
            <a:pPr marL="914400" lvl="1" indent="-419100" algn="l" rtl="0">
              <a:spcBef>
                <a:spcPts val="0"/>
              </a:spcBef>
              <a:spcAft>
                <a:spcPts val="0"/>
              </a:spcAft>
              <a:buSzPts val="3000"/>
              <a:buChar char="○"/>
            </a:pPr>
            <a:r>
              <a:rPr lang="en-US" sz="3000"/>
              <a:t>Financial Support</a:t>
            </a:r>
            <a:endParaRPr sz="3000"/>
          </a:p>
          <a:p>
            <a:pPr marL="914400" lvl="1" indent="-419100" algn="l" rtl="0">
              <a:spcBef>
                <a:spcPts val="0"/>
              </a:spcBef>
              <a:spcAft>
                <a:spcPts val="0"/>
              </a:spcAft>
              <a:buSzPts val="3000"/>
              <a:buChar char="○"/>
            </a:pPr>
            <a:r>
              <a:rPr lang="en-US" sz="3000"/>
              <a:t>Legal &amp; Mental Health Services</a:t>
            </a:r>
            <a:endParaRPr sz="3000"/>
          </a:p>
          <a:p>
            <a:pPr marL="914400" lvl="1" indent="-419100" algn="l" rtl="0">
              <a:spcBef>
                <a:spcPts val="0"/>
              </a:spcBef>
              <a:spcAft>
                <a:spcPts val="0"/>
              </a:spcAft>
              <a:buSzPts val="3000"/>
              <a:buChar char="○"/>
            </a:pPr>
            <a:r>
              <a:rPr lang="en-US" sz="3000"/>
              <a:t>Identifying Students/Outreach</a:t>
            </a:r>
            <a:endParaRPr sz="3000"/>
          </a:p>
          <a:p>
            <a:pPr marL="457200" lvl="0" indent="-419100" algn="l" rtl="0">
              <a:spcBef>
                <a:spcPts val="0"/>
              </a:spcBef>
              <a:spcAft>
                <a:spcPts val="0"/>
              </a:spcAft>
              <a:buSzPts val="3000"/>
              <a:buChar char="◼"/>
            </a:pPr>
            <a:r>
              <a:rPr lang="en-US" sz="3000"/>
              <a:t>Lack of Institutional Support</a:t>
            </a:r>
            <a:endParaRPr sz="3000"/>
          </a:p>
          <a:p>
            <a:pPr marL="457200" lvl="0" indent="-419100" algn="l" rtl="0">
              <a:spcBef>
                <a:spcPts val="0"/>
              </a:spcBef>
              <a:spcAft>
                <a:spcPts val="0"/>
              </a:spcAft>
              <a:buSzPts val="3000"/>
              <a:buChar char="◼"/>
            </a:pPr>
            <a:r>
              <a:rPr lang="en-US" sz="3000"/>
              <a:t>Limited Resources for non-AB 540/ non-DACA students</a:t>
            </a:r>
            <a:endParaRPr sz="3000"/>
          </a:p>
          <a:p>
            <a:pPr marL="457200" lvl="0" indent="-419100" algn="l" rtl="0">
              <a:spcBef>
                <a:spcPts val="0"/>
              </a:spcBef>
              <a:spcAft>
                <a:spcPts val="0"/>
              </a:spcAft>
              <a:buSzPts val="3000"/>
              <a:buChar char="◼"/>
            </a:pPr>
            <a:r>
              <a:rPr lang="en-US" sz="3000"/>
              <a:t>Need for cross-campus collaboration</a:t>
            </a:r>
            <a:endParaRPr sz="3000"/>
          </a:p>
          <a:p>
            <a:pPr marL="0" lvl="0" indent="0" algn="l" rtl="0">
              <a:spcBef>
                <a:spcPts val="600"/>
              </a:spcBef>
              <a:spcAft>
                <a:spcPts val="600"/>
              </a:spcAft>
              <a:buNone/>
            </a:pPr>
            <a:endParaRPr/>
          </a:p>
        </p:txBody>
      </p:sp>
      <p:pic>
        <p:nvPicPr>
          <p:cNvPr id="197" name="Google Shape;197;g33dae327f3_0_41"/>
          <p:cNvPicPr preferRelativeResize="0"/>
          <p:nvPr/>
        </p:nvPicPr>
        <p:blipFill>
          <a:blip r:embed="rId3">
            <a:alphaModFix/>
          </a:blip>
          <a:stretch>
            <a:fillRect/>
          </a:stretch>
        </p:blipFill>
        <p:spPr>
          <a:xfrm>
            <a:off x="5758077" y="1087947"/>
            <a:ext cx="6433925" cy="4822050"/>
          </a:xfrm>
          <a:prstGeom prst="rect">
            <a:avLst/>
          </a:prstGeom>
          <a:noFill/>
          <a:ln>
            <a:noFill/>
          </a:ln>
        </p:spPr>
      </p:pic>
    </p:spTree>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33F2C"/>
      </a:dk2>
      <a:lt2>
        <a:srgbClr val="EAE7E4"/>
      </a:lt2>
      <a:accent1>
        <a:srgbClr val="8FA5C2"/>
      </a:accent1>
      <a:accent2>
        <a:srgbClr val="7AAAB2"/>
      </a:accent2>
      <a:accent3>
        <a:srgbClr val="80AA9F"/>
      </a:accent3>
      <a:accent4>
        <a:srgbClr val="77AF89"/>
      </a:accent4>
      <a:accent5>
        <a:srgbClr val="86AB81"/>
      </a:accent5>
      <a:accent6>
        <a:srgbClr val="90AA74"/>
      </a:accent6>
      <a:hlink>
        <a:srgbClr val="997E5C"/>
      </a:hlink>
      <a:folHlink>
        <a:srgbClr val="8484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VTI">
  <a:themeElements>
    <a:clrScheme name="">
      <a:dk1>
        <a:srgbClr val="000000"/>
      </a:dk1>
      <a:lt1>
        <a:srgbClr val="FFFFFF"/>
      </a:lt1>
      <a:dk2>
        <a:srgbClr val="233F2C"/>
      </a:dk2>
      <a:lt2>
        <a:srgbClr val="EAE7E4"/>
      </a:lt2>
      <a:accent1>
        <a:srgbClr val="8FA5C2"/>
      </a:accent1>
      <a:accent2>
        <a:srgbClr val="7AAAB2"/>
      </a:accent2>
      <a:accent3>
        <a:srgbClr val="80AA9F"/>
      </a:accent3>
      <a:accent4>
        <a:srgbClr val="77AF89"/>
      </a:accent4>
      <a:accent5>
        <a:srgbClr val="86AB81"/>
      </a:accent5>
      <a:accent6>
        <a:srgbClr val="90AA74"/>
      </a:accent6>
      <a:hlink>
        <a:srgbClr val="997E5C"/>
      </a:hlink>
      <a:folHlink>
        <a:srgbClr val="8484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1926</Words>
  <Application>Microsoft Macintosh PowerPoint</Application>
  <PresentationFormat>Widescreen</PresentationFormat>
  <Paragraphs>228</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Calibri</vt:lpstr>
      <vt:lpstr>Gill Sans</vt:lpstr>
      <vt:lpstr>Merriweather</vt:lpstr>
      <vt:lpstr>Noto Sans Symbols</vt:lpstr>
      <vt:lpstr>Times New Roman</vt:lpstr>
      <vt:lpstr>Arial</vt:lpstr>
      <vt:lpstr>DividendVTI</vt:lpstr>
      <vt:lpstr>DividendVTI</vt:lpstr>
      <vt:lpstr>SUPPORTING UNDOCUMENTED STUDENTS</vt:lpstr>
      <vt:lpstr>SESSION OUTCOMES</vt:lpstr>
      <vt:lpstr>ACTIVITY ABOUT OUR KNOWLEDGE </vt:lpstr>
      <vt:lpstr>Creating a common understanding </vt:lpstr>
      <vt:lpstr>PowerPoint Presentation</vt:lpstr>
      <vt:lpstr>Common Challenges Undocumented Students Encounter</vt:lpstr>
      <vt:lpstr>PowerPoint Presentation</vt:lpstr>
      <vt:lpstr>Dreamers Project Overview</vt:lpstr>
      <vt:lpstr>PowerPoint Presentation</vt:lpstr>
      <vt:lpstr>Immigration Legal Services Funding for CCC</vt:lpstr>
      <vt:lpstr>Training Module </vt:lpstr>
      <vt:lpstr>PowerPoint Presentation</vt:lpstr>
      <vt:lpstr>POLITICAL &amp; LEGAL CONTEXT </vt:lpstr>
      <vt:lpstr>SSCCC EFFORTS</vt:lpstr>
      <vt:lpstr>Undocumented Student Action Week</vt:lpstr>
      <vt:lpstr>PowerPoint Presentation</vt:lpstr>
      <vt:lpstr>BECOMING AN ALLY </vt:lpstr>
      <vt:lpstr>CHARACTERISTICS OF AN ALLY</vt:lpstr>
      <vt:lpstr>ACTION TO SUPPORT UNDOCUMENTED STUDENTS</vt:lpstr>
      <vt:lpstr>SCENARIO AND DISCUSSION</vt:lpstr>
      <vt:lpstr>QUESTIONS/COMMENTS THANK YOU!</vt:lpstr>
      <vt:lpstr>RESOURCES</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UNDOCUMENTED STUDENTS</dc:title>
  <dc:creator>Mayra Cruz</dc:creator>
  <cp:lastModifiedBy>Mayra Cruz</cp:lastModifiedBy>
  <cp:revision>7</cp:revision>
  <dcterms:created xsi:type="dcterms:W3CDTF">2019-08-19T17:56:08Z</dcterms:created>
  <dcterms:modified xsi:type="dcterms:W3CDTF">2019-09-14T14:20:50Z</dcterms:modified>
</cp:coreProperties>
</file>