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60" r:id="rId4"/>
    <p:sldId id="266" r:id="rId5"/>
    <p:sldId id="297" r:id="rId6"/>
    <p:sldId id="300" r:id="rId7"/>
    <p:sldId id="299" r:id="rId8"/>
    <p:sldId id="290" r:id="rId9"/>
    <p:sldId id="298" r:id="rId10"/>
    <p:sldId id="267" r:id="rId11"/>
    <p:sldId id="275" r:id="rId12"/>
    <p:sldId id="302" r:id="rId13"/>
    <p:sldId id="307" r:id="rId14"/>
    <p:sldId id="303" r:id="rId15"/>
    <p:sldId id="304" r:id="rId16"/>
    <p:sldId id="289" r:id="rId17"/>
    <p:sldId id="308" r:id="rId18"/>
    <p:sldId id="294" r:id="rId19"/>
    <p:sldId id="305" r:id="rId20"/>
    <p:sldId id="296" r:id="rId21"/>
    <p:sldId id="291" r:id="rId22"/>
    <p:sldId id="271" r:id="rId23"/>
    <p:sldId id="287" r:id="rId24"/>
    <p:sldId id="286" r:id="rId25"/>
    <p:sldId id="306" r:id="rId26"/>
    <p:sldId id="288" r:id="rId27"/>
    <p:sldId id="292" r:id="rId2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1DC"/>
    <a:srgbClr val="30C8E9"/>
    <a:srgbClr val="C8E5B4"/>
    <a:srgbClr val="1EA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47"/>
    <p:restoredTop sz="82364"/>
  </p:normalViewPr>
  <p:slideViewPr>
    <p:cSldViewPr snapToGrid="0" snapToObjects="1">
      <p:cViewPr varScale="1">
        <p:scale>
          <a:sx n="73" d="100"/>
          <a:sy n="73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962799-ED15-40F0-A0B1-6575DA12EC40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</dgm:pt>
    <dgm:pt modelId="{8A4FC975-6F91-46F3-8F4F-C2AED009626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Bill Introduction Deadline</a:t>
          </a:r>
        </a:p>
        <a:p>
          <a:r>
            <a:rPr lang="en-US" dirty="0"/>
            <a:t>(February)</a:t>
          </a:r>
        </a:p>
      </dgm:t>
    </dgm:pt>
    <dgm:pt modelId="{F586FA7B-6554-4B2E-AE09-03835491CC28}" type="parTrans" cxnId="{1C55FAAF-AF45-4E5D-B646-D102C924288F}">
      <dgm:prSet/>
      <dgm:spPr/>
      <dgm:t>
        <a:bodyPr/>
        <a:lstStyle/>
        <a:p>
          <a:endParaRPr lang="en-US"/>
        </a:p>
      </dgm:t>
    </dgm:pt>
    <dgm:pt modelId="{6365F0A1-5937-4F76-B2E2-C3D1C9035728}" type="sibTrans" cxnId="{1C55FAAF-AF45-4E5D-B646-D102C924288F}">
      <dgm:prSet/>
      <dgm:spPr/>
      <dgm:t>
        <a:bodyPr/>
        <a:lstStyle/>
        <a:p>
          <a:endParaRPr lang="en-US" dirty="0"/>
        </a:p>
      </dgm:t>
    </dgm:pt>
    <dgm:pt modelId="{28AA1F80-1B04-4069-BADC-A7283CB10579}">
      <dgm:prSet phldrT="[Text]"/>
      <dgm:spPr/>
      <dgm:t>
        <a:bodyPr/>
        <a:lstStyle/>
        <a:p>
          <a:r>
            <a:rPr lang="en-US" dirty="0">
              <a:solidFill>
                <a:schemeClr val="accent4">
                  <a:lumMod val="50000"/>
                </a:schemeClr>
              </a:solidFill>
            </a:rPr>
            <a:t>1st House Floor Vote Deadline</a:t>
          </a:r>
        </a:p>
        <a:p>
          <a:r>
            <a:rPr lang="en-US" dirty="0">
              <a:solidFill>
                <a:schemeClr val="accent4">
                  <a:lumMod val="50000"/>
                </a:schemeClr>
              </a:solidFill>
            </a:rPr>
            <a:t>(May)</a:t>
          </a:r>
        </a:p>
      </dgm:t>
    </dgm:pt>
    <dgm:pt modelId="{40EED61F-5731-4860-95EF-44D4FA438A18}" type="parTrans" cxnId="{1BD494E5-226C-409F-9920-41DC4B47C5B7}">
      <dgm:prSet/>
      <dgm:spPr/>
      <dgm:t>
        <a:bodyPr/>
        <a:lstStyle/>
        <a:p>
          <a:endParaRPr lang="en-US"/>
        </a:p>
      </dgm:t>
    </dgm:pt>
    <dgm:pt modelId="{2F8F5958-3D6A-4CF2-A2A4-19411936EF53}" type="sibTrans" cxnId="{1BD494E5-226C-409F-9920-41DC4B47C5B7}">
      <dgm:prSet/>
      <dgm:spPr/>
      <dgm:t>
        <a:bodyPr/>
        <a:lstStyle/>
        <a:p>
          <a:endParaRPr lang="en-US" dirty="0"/>
        </a:p>
      </dgm:t>
    </dgm:pt>
    <dgm:pt modelId="{AECA2D6E-7AC1-460A-85DD-779B3CA2CD2D}">
      <dgm:prSet phldrT="[Text]"/>
      <dgm:spPr/>
      <dgm:t>
        <a:bodyPr/>
        <a:lstStyle/>
        <a:p>
          <a:r>
            <a:rPr lang="en-US" dirty="0">
              <a:solidFill>
                <a:schemeClr val="accent4">
                  <a:lumMod val="50000"/>
                </a:schemeClr>
              </a:solidFill>
            </a:rPr>
            <a:t>Legislative Deadline</a:t>
          </a:r>
        </a:p>
        <a:p>
          <a:r>
            <a:rPr lang="en-US" dirty="0">
              <a:solidFill>
                <a:schemeClr val="accent4">
                  <a:lumMod val="50000"/>
                </a:schemeClr>
              </a:solidFill>
            </a:rPr>
            <a:t>(September) </a:t>
          </a:r>
        </a:p>
      </dgm:t>
    </dgm:pt>
    <dgm:pt modelId="{D0468C88-2C37-4B46-9032-8A431F62A782}" type="parTrans" cxnId="{10B5C2C5-066B-4A70-BAC1-803ABBF3D7D3}">
      <dgm:prSet/>
      <dgm:spPr/>
      <dgm:t>
        <a:bodyPr/>
        <a:lstStyle/>
        <a:p>
          <a:endParaRPr lang="en-US"/>
        </a:p>
      </dgm:t>
    </dgm:pt>
    <dgm:pt modelId="{4EE92D74-0ADB-4C6A-80D3-70C231E095D4}" type="sibTrans" cxnId="{10B5C2C5-066B-4A70-BAC1-803ABBF3D7D3}">
      <dgm:prSet/>
      <dgm:spPr/>
      <dgm:t>
        <a:bodyPr/>
        <a:lstStyle/>
        <a:p>
          <a:endParaRPr lang="en-US" dirty="0"/>
        </a:p>
      </dgm:t>
    </dgm:pt>
    <dgm:pt modelId="{A8DC7E46-3F65-4C46-AA2D-59C3B0B12AAC}">
      <dgm:prSet phldrT="[Text]"/>
      <dgm:spPr/>
      <dgm:t>
        <a:bodyPr/>
        <a:lstStyle/>
        <a:p>
          <a:r>
            <a:rPr lang="en-US" dirty="0">
              <a:solidFill>
                <a:schemeClr val="accent4">
                  <a:lumMod val="50000"/>
                </a:schemeClr>
              </a:solidFill>
            </a:rPr>
            <a:t>Governor’s Final Actions</a:t>
          </a:r>
        </a:p>
        <a:p>
          <a:r>
            <a:rPr lang="en-US" dirty="0">
              <a:solidFill>
                <a:schemeClr val="accent4">
                  <a:lumMod val="50000"/>
                </a:schemeClr>
              </a:solidFill>
            </a:rPr>
            <a:t>(October)</a:t>
          </a:r>
        </a:p>
      </dgm:t>
    </dgm:pt>
    <dgm:pt modelId="{62C80865-A394-4B20-A53B-5B0AD7BB88CD}" type="parTrans" cxnId="{FDD4B072-7916-46A3-8D9F-47695B5B7B8B}">
      <dgm:prSet/>
      <dgm:spPr/>
      <dgm:t>
        <a:bodyPr/>
        <a:lstStyle/>
        <a:p>
          <a:endParaRPr lang="en-US"/>
        </a:p>
      </dgm:t>
    </dgm:pt>
    <dgm:pt modelId="{1730C093-FA38-4311-9131-DAB50E86EE23}" type="sibTrans" cxnId="{FDD4B072-7916-46A3-8D9F-47695B5B7B8B}">
      <dgm:prSet/>
      <dgm:spPr/>
      <dgm:t>
        <a:bodyPr/>
        <a:lstStyle/>
        <a:p>
          <a:endParaRPr lang="en-US"/>
        </a:p>
      </dgm:t>
    </dgm:pt>
    <dgm:pt modelId="{3A782D21-5774-48C3-B0BF-E330DA938C99}">
      <dgm:prSet phldrT="[Text]"/>
      <dgm:spPr/>
      <dgm:t>
        <a:bodyPr/>
        <a:lstStyle/>
        <a:p>
          <a:r>
            <a:rPr lang="en-US" dirty="0">
              <a:solidFill>
                <a:schemeClr val="accent4">
                  <a:lumMod val="50000"/>
                </a:schemeClr>
              </a:solidFill>
            </a:rPr>
            <a:t>Effective Date of Statutes</a:t>
          </a:r>
        </a:p>
        <a:p>
          <a:r>
            <a:rPr lang="en-US" dirty="0">
              <a:solidFill>
                <a:schemeClr val="accent4">
                  <a:lumMod val="50000"/>
                </a:schemeClr>
              </a:solidFill>
            </a:rPr>
            <a:t>(January 1)</a:t>
          </a:r>
        </a:p>
      </dgm:t>
    </dgm:pt>
    <dgm:pt modelId="{BFEC862A-C05E-4500-972B-09A2E393D42F}" type="parTrans" cxnId="{EC7F007C-60B1-4C01-9D79-CEBE18BC67B0}">
      <dgm:prSet/>
      <dgm:spPr/>
      <dgm:t>
        <a:bodyPr/>
        <a:lstStyle/>
        <a:p>
          <a:endParaRPr lang="en-US"/>
        </a:p>
      </dgm:t>
    </dgm:pt>
    <dgm:pt modelId="{E9D8EA82-AC9F-42A8-A14F-AC0F881C798A}" type="sibTrans" cxnId="{EC7F007C-60B1-4C01-9D79-CEBE18BC67B0}">
      <dgm:prSet/>
      <dgm:spPr/>
      <dgm:t>
        <a:bodyPr/>
        <a:lstStyle/>
        <a:p>
          <a:endParaRPr lang="en-US"/>
        </a:p>
      </dgm:t>
    </dgm:pt>
    <dgm:pt modelId="{3143F7C2-26DA-4445-8AA7-98A11B357861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New Requests</a:t>
          </a:r>
        </a:p>
      </dgm:t>
    </dgm:pt>
    <dgm:pt modelId="{53705C27-290F-433C-908D-75E745B77E0C}" type="parTrans" cxnId="{9FFEF705-19E3-4C52-9F0C-04633BE53256}">
      <dgm:prSet/>
      <dgm:spPr/>
      <dgm:t>
        <a:bodyPr/>
        <a:lstStyle/>
        <a:p>
          <a:endParaRPr lang="en-US"/>
        </a:p>
      </dgm:t>
    </dgm:pt>
    <dgm:pt modelId="{3439A7A2-A500-49EF-A146-66D8E835A9F0}" type="sibTrans" cxnId="{9FFEF705-19E3-4C52-9F0C-04633BE53256}">
      <dgm:prSet/>
      <dgm:spPr/>
      <dgm:t>
        <a:bodyPr/>
        <a:lstStyle/>
        <a:p>
          <a:endParaRPr lang="en-US"/>
        </a:p>
      </dgm:t>
    </dgm:pt>
    <dgm:pt modelId="{01C65D42-304F-4DEC-AC24-94C5C101C51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accent4">
                  <a:lumMod val="50000"/>
                </a:schemeClr>
              </a:solidFill>
            </a:rPr>
            <a:t>1st House Committee Hearings (March-May)</a:t>
          </a:r>
        </a:p>
      </dgm:t>
    </dgm:pt>
    <dgm:pt modelId="{7F9B7FFF-887A-4BCB-9CD0-608D766C9FBB}" type="parTrans" cxnId="{655A19F7-BAEB-477A-9F44-B27151159C94}">
      <dgm:prSet/>
      <dgm:spPr/>
      <dgm:t>
        <a:bodyPr/>
        <a:lstStyle/>
        <a:p>
          <a:endParaRPr lang="en-US"/>
        </a:p>
      </dgm:t>
    </dgm:pt>
    <dgm:pt modelId="{C65DB2EE-0C74-4D58-886E-B51AE7D56412}" type="sibTrans" cxnId="{655A19F7-BAEB-477A-9F44-B27151159C94}">
      <dgm:prSet/>
      <dgm:spPr/>
      <dgm:t>
        <a:bodyPr/>
        <a:lstStyle/>
        <a:p>
          <a:endParaRPr lang="en-US"/>
        </a:p>
      </dgm:t>
    </dgm:pt>
    <dgm:pt modelId="{E9BBBFDC-814E-4611-92AE-7C3827A2F89C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2nd House Committee Hearings (June-August)</a:t>
          </a:r>
        </a:p>
      </dgm:t>
    </dgm:pt>
    <dgm:pt modelId="{DC1B13C0-044E-41D3-8A9C-8040BCE4FBD5}" type="parTrans" cxnId="{FD7EB52A-0E45-4C9F-9E74-FF7CE0EE5DBA}">
      <dgm:prSet/>
      <dgm:spPr/>
      <dgm:t>
        <a:bodyPr/>
        <a:lstStyle/>
        <a:p>
          <a:endParaRPr lang="en-US"/>
        </a:p>
      </dgm:t>
    </dgm:pt>
    <dgm:pt modelId="{C45E2AE7-582D-4937-A90B-5FC84768D0FA}" type="sibTrans" cxnId="{FD7EB52A-0E45-4C9F-9E74-FF7CE0EE5DBA}">
      <dgm:prSet/>
      <dgm:spPr/>
      <dgm:t>
        <a:bodyPr/>
        <a:lstStyle/>
        <a:p>
          <a:endParaRPr lang="en-US"/>
        </a:p>
      </dgm:t>
    </dgm:pt>
    <dgm:pt modelId="{5D4C4F85-62F5-B34D-B463-A0494F5DE7D0}" type="pres">
      <dgm:prSet presAssocID="{0F962799-ED15-40F0-A0B1-6575DA12EC40}" presName="Name0" presStyleCnt="0">
        <dgm:presLayoutVars>
          <dgm:dir/>
          <dgm:resizeHandles val="exact"/>
        </dgm:presLayoutVars>
      </dgm:prSet>
      <dgm:spPr/>
    </dgm:pt>
    <dgm:pt modelId="{46B2ABB4-DBE9-4760-85DF-BDD49AC7972F}" type="pres">
      <dgm:prSet presAssocID="{3143F7C2-26DA-4445-8AA7-98A11B357861}" presName="node" presStyleLbl="node1" presStyleIdx="0" presStyleCnt="8">
        <dgm:presLayoutVars>
          <dgm:bulletEnabled val="1"/>
        </dgm:presLayoutVars>
      </dgm:prSet>
      <dgm:spPr/>
    </dgm:pt>
    <dgm:pt modelId="{D3D07AF5-77A8-477B-A4E3-4EE6ADB6A137}" type="pres">
      <dgm:prSet presAssocID="{3439A7A2-A500-49EF-A146-66D8E835A9F0}" presName="sibTrans" presStyleLbl="sibTrans1D1" presStyleIdx="0" presStyleCnt="7"/>
      <dgm:spPr/>
    </dgm:pt>
    <dgm:pt modelId="{6A554285-1F62-4E06-8AED-AA4BC93CC5D4}" type="pres">
      <dgm:prSet presAssocID="{3439A7A2-A500-49EF-A146-66D8E835A9F0}" presName="connectorText" presStyleLbl="sibTrans1D1" presStyleIdx="0" presStyleCnt="7"/>
      <dgm:spPr/>
    </dgm:pt>
    <dgm:pt modelId="{B9857959-084D-5A47-8570-5000E52CCA7A}" type="pres">
      <dgm:prSet presAssocID="{8A4FC975-6F91-46F3-8F4F-C2AED0096268}" presName="node" presStyleLbl="node1" presStyleIdx="1" presStyleCnt="8">
        <dgm:presLayoutVars>
          <dgm:bulletEnabled val="1"/>
        </dgm:presLayoutVars>
      </dgm:prSet>
      <dgm:spPr/>
    </dgm:pt>
    <dgm:pt modelId="{C042F065-10C4-8E43-ADA8-09EB23471956}" type="pres">
      <dgm:prSet presAssocID="{6365F0A1-5937-4F76-B2E2-C3D1C9035728}" presName="sibTrans" presStyleLbl="sibTrans1D1" presStyleIdx="1" presStyleCnt="7"/>
      <dgm:spPr/>
    </dgm:pt>
    <dgm:pt modelId="{D242908D-774C-1547-9035-604416A59F59}" type="pres">
      <dgm:prSet presAssocID="{6365F0A1-5937-4F76-B2E2-C3D1C9035728}" presName="connectorText" presStyleLbl="sibTrans1D1" presStyleIdx="1" presStyleCnt="7"/>
      <dgm:spPr/>
    </dgm:pt>
    <dgm:pt modelId="{B231D45E-7318-48A9-83BC-38167290A02A}" type="pres">
      <dgm:prSet presAssocID="{01C65D42-304F-4DEC-AC24-94C5C101C511}" presName="node" presStyleLbl="node1" presStyleIdx="2" presStyleCnt="8">
        <dgm:presLayoutVars>
          <dgm:bulletEnabled val="1"/>
        </dgm:presLayoutVars>
      </dgm:prSet>
      <dgm:spPr/>
    </dgm:pt>
    <dgm:pt modelId="{8FB5BDBD-6F4C-4A42-A4BA-AA6D6A4E447B}" type="pres">
      <dgm:prSet presAssocID="{C65DB2EE-0C74-4D58-886E-B51AE7D56412}" presName="sibTrans" presStyleLbl="sibTrans1D1" presStyleIdx="2" presStyleCnt="7"/>
      <dgm:spPr/>
    </dgm:pt>
    <dgm:pt modelId="{AF0D8FFF-1902-4E42-B74C-E4F234982EDE}" type="pres">
      <dgm:prSet presAssocID="{C65DB2EE-0C74-4D58-886E-B51AE7D56412}" presName="connectorText" presStyleLbl="sibTrans1D1" presStyleIdx="2" presStyleCnt="7"/>
      <dgm:spPr/>
    </dgm:pt>
    <dgm:pt modelId="{7ECAC1AB-311B-984E-98A0-F61679B98C5B}" type="pres">
      <dgm:prSet presAssocID="{28AA1F80-1B04-4069-BADC-A7283CB10579}" presName="node" presStyleLbl="node1" presStyleIdx="3" presStyleCnt="8">
        <dgm:presLayoutVars>
          <dgm:bulletEnabled val="1"/>
        </dgm:presLayoutVars>
      </dgm:prSet>
      <dgm:spPr/>
    </dgm:pt>
    <dgm:pt modelId="{15D608A3-646B-774F-9297-CD86CCF447ED}" type="pres">
      <dgm:prSet presAssocID="{2F8F5958-3D6A-4CF2-A2A4-19411936EF53}" presName="sibTrans" presStyleLbl="sibTrans1D1" presStyleIdx="3" presStyleCnt="7"/>
      <dgm:spPr/>
    </dgm:pt>
    <dgm:pt modelId="{EA4478F0-C4B5-6B42-9FAB-6DCF9EFE8B33}" type="pres">
      <dgm:prSet presAssocID="{2F8F5958-3D6A-4CF2-A2A4-19411936EF53}" presName="connectorText" presStyleLbl="sibTrans1D1" presStyleIdx="3" presStyleCnt="7"/>
      <dgm:spPr/>
    </dgm:pt>
    <dgm:pt modelId="{C982C3D7-E5C1-4B83-85AF-6784F331F714}" type="pres">
      <dgm:prSet presAssocID="{E9BBBFDC-814E-4611-92AE-7C3827A2F89C}" presName="node" presStyleLbl="node1" presStyleIdx="4" presStyleCnt="8">
        <dgm:presLayoutVars>
          <dgm:bulletEnabled val="1"/>
        </dgm:presLayoutVars>
      </dgm:prSet>
      <dgm:spPr/>
    </dgm:pt>
    <dgm:pt modelId="{E2E5DCB1-A7B6-4C05-BA10-BAADBCB233E2}" type="pres">
      <dgm:prSet presAssocID="{C45E2AE7-582D-4937-A90B-5FC84768D0FA}" presName="sibTrans" presStyleLbl="sibTrans1D1" presStyleIdx="4" presStyleCnt="7"/>
      <dgm:spPr/>
    </dgm:pt>
    <dgm:pt modelId="{415D7C10-DB1C-453A-8F7A-4599A12FF487}" type="pres">
      <dgm:prSet presAssocID="{C45E2AE7-582D-4937-A90B-5FC84768D0FA}" presName="connectorText" presStyleLbl="sibTrans1D1" presStyleIdx="4" presStyleCnt="7"/>
      <dgm:spPr/>
    </dgm:pt>
    <dgm:pt modelId="{1E0FE97C-F15D-8547-9A29-13966505238E}" type="pres">
      <dgm:prSet presAssocID="{AECA2D6E-7AC1-460A-85DD-779B3CA2CD2D}" presName="node" presStyleLbl="node1" presStyleIdx="5" presStyleCnt="8">
        <dgm:presLayoutVars>
          <dgm:bulletEnabled val="1"/>
        </dgm:presLayoutVars>
      </dgm:prSet>
      <dgm:spPr/>
    </dgm:pt>
    <dgm:pt modelId="{5DF38D7D-F644-BB4A-9A17-42334351650C}" type="pres">
      <dgm:prSet presAssocID="{4EE92D74-0ADB-4C6A-80D3-70C231E095D4}" presName="sibTrans" presStyleLbl="sibTrans1D1" presStyleIdx="5" presStyleCnt="7"/>
      <dgm:spPr/>
    </dgm:pt>
    <dgm:pt modelId="{DA8119E3-FCD2-8046-8811-BB6B115424DC}" type="pres">
      <dgm:prSet presAssocID="{4EE92D74-0ADB-4C6A-80D3-70C231E095D4}" presName="connectorText" presStyleLbl="sibTrans1D1" presStyleIdx="5" presStyleCnt="7"/>
      <dgm:spPr/>
    </dgm:pt>
    <dgm:pt modelId="{DC1BA39C-2EBD-9E4D-AB44-06C00AA2726E}" type="pres">
      <dgm:prSet presAssocID="{A8DC7E46-3F65-4C46-AA2D-59C3B0B12AAC}" presName="node" presStyleLbl="node1" presStyleIdx="6" presStyleCnt="8">
        <dgm:presLayoutVars>
          <dgm:bulletEnabled val="1"/>
        </dgm:presLayoutVars>
      </dgm:prSet>
      <dgm:spPr/>
    </dgm:pt>
    <dgm:pt modelId="{A2CA7FD6-84DA-456B-9EE2-D636B8A3FF02}" type="pres">
      <dgm:prSet presAssocID="{1730C093-FA38-4311-9131-DAB50E86EE23}" presName="sibTrans" presStyleLbl="sibTrans1D1" presStyleIdx="6" presStyleCnt="7"/>
      <dgm:spPr/>
    </dgm:pt>
    <dgm:pt modelId="{5E4A66EF-6B97-494D-A3A7-22C88467973E}" type="pres">
      <dgm:prSet presAssocID="{1730C093-FA38-4311-9131-DAB50E86EE23}" presName="connectorText" presStyleLbl="sibTrans1D1" presStyleIdx="6" presStyleCnt="7"/>
      <dgm:spPr/>
    </dgm:pt>
    <dgm:pt modelId="{619CF272-A0DC-4F88-8E3D-421C617761E8}" type="pres">
      <dgm:prSet presAssocID="{3A782D21-5774-48C3-B0BF-E330DA938C99}" presName="node" presStyleLbl="node1" presStyleIdx="7" presStyleCnt="8">
        <dgm:presLayoutVars>
          <dgm:bulletEnabled val="1"/>
        </dgm:presLayoutVars>
      </dgm:prSet>
      <dgm:spPr/>
    </dgm:pt>
  </dgm:ptLst>
  <dgm:cxnLst>
    <dgm:cxn modelId="{9FFEF705-19E3-4C52-9F0C-04633BE53256}" srcId="{0F962799-ED15-40F0-A0B1-6575DA12EC40}" destId="{3143F7C2-26DA-4445-8AA7-98A11B357861}" srcOrd="0" destOrd="0" parTransId="{53705C27-290F-433C-908D-75E745B77E0C}" sibTransId="{3439A7A2-A500-49EF-A146-66D8E835A9F0}"/>
    <dgm:cxn modelId="{60FC090C-3BEB-1742-A0D1-3491B132F0DC}" type="presOf" srcId="{AECA2D6E-7AC1-460A-85DD-779B3CA2CD2D}" destId="{1E0FE97C-F15D-8547-9A29-13966505238E}" srcOrd="0" destOrd="0" presId="urn:microsoft.com/office/officeart/2005/8/layout/bProcess3"/>
    <dgm:cxn modelId="{D190C20E-E3DF-4394-BC79-35EB9449608F}" type="presOf" srcId="{C45E2AE7-582D-4937-A90B-5FC84768D0FA}" destId="{415D7C10-DB1C-453A-8F7A-4599A12FF487}" srcOrd="1" destOrd="0" presId="urn:microsoft.com/office/officeart/2005/8/layout/bProcess3"/>
    <dgm:cxn modelId="{657CDA0E-6072-44EF-8A4D-00A25E7ABE12}" type="presOf" srcId="{C45E2AE7-582D-4937-A90B-5FC84768D0FA}" destId="{E2E5DCB1-A7B6-4C05-BA10-BAADBCB233E2}" srcOrd="0" destOrd="0" presId="urn:microsoft.com/office/officeart/2005/8/layout/bProcess3"/>
    <dgm:cxn modelId="{14EF0719-E10F-0241-B7D9-C8D94DC39625}" type="presOf" srcId="{6365F0A1-5937-4F76-B2E2-C3D1C9035728}" destId="{D242908D-774C-1547-9035-604416A59F59}" srcOrd="1" destOrd="0" presId="urn:microsoft.com/office/officeart/2005/8/layout/bProcess3"/>
    <dgm:cxn modelId="{B75E811F-09D0-4FCE-9C18-F9991550D714}" type="presOf" srcId="{3A782D21-5774-48C3-B0BF-E330DA938C99}" destId="{619CF272-A0DC-4F88-8E3D-421C617761E8}" srcOrd="0" destOrd="0" presId="urn:microsoft.com/office/officeart/2005/8/layout/bProcess3"/>
    <dgm:cxn modelId="{E1EE0422-C977-324E-8CF3-7E13EB3D355A}" type="presOf" srcId="{6365F0A1-5937-4F76-B2E2-C3D1C9035728}" destId="{C042F065-10C4-8E43-ADA8-09EB23471956}" srcOrd="0" destOrd="0" presId="urn:microsoft.com/office/officeart/2005/8/layout/bProcess3"/>
    <dgm:cxn modelId="{606E9124-BDAD-4F6E-B3F1-D2259A312AA7}" type="presOf" srcId="{01C65D42-304F-4DEC-AC24-94C5C101C511}" destId="{B231D45E-7318-48A9-83BC-38167290A02A}" srcOrd="0" destOrd="0" presId="urn:microsoft.com/office/officeart/2005/8/layout/bProcess3"/>
    <dgm:cxn modelId="{1D939F25-AFFA-4E13-AC48-42BDCB96D693}" type="presOf" srcId="{3143F7C2-26DA-4445-8AA7-98A11B357861}" destId="{46B2ABB4-DBE9-4760-85DF-BDD49AC7972F}" srcOrd="0" destOrd="0" presId="urn:microsoft.com/office/officeart/2005/8/layout/bProcess3"/>
    <dgm:cxn modelId="{FD7EB52A-0E45-4C9F-9E74-FF7CE0EE5DBA}" srcId="{0F962799-ED15-40F0-A0B1-6575DA12EC40}" destId="{E9BBBFDC-814E-4611-92AE-7C3827A2F89C}" srcOrd="4" destOrd="0" parTransId="{DC1B13C0-044E-41D3-8A9C-8040BCE4FBD5}" sibTransId="{C45E2AE7-582D-4937-A90B-5FC84768D0FA}"/>
    <dgm:cxn modelId="{A63E0335-B4FC-B14A-B5A5-A50CD86AC8CB}" type="presOf" srcId="{4EE92D74-0ADB-4C6A-80D3-70C231E095D4}" destId="{5DF38D7D-F644-BB4A-9A17-42334351650C}" srcOrd="0" destOrd="0" presId="urn:microsoft.com/office/officeart/2005/8/layout/bProcess3"/>
    <dgm:cxn modelId="{1F0E2768-9320-48F6-8C54-0F55A22506B9}" type="presOf" srcId="{3439A7A2-A500-49EF-A146-66D8E835A9F0}" destId="{6A554285-1F62-4E06-8AED-AA4BC93CC5D4}" srcOrd="1" destOrd="0" presId="urn:microsoft.com/office/officeart/2005/8/layout/bProcess3"/>
    <dgm:cxn modelId="{02726569-CC7A-4933-8B18-B6DDF83C20D0}" type="presOf" srcId="{C65DB2EE-0C74-4D58-886E-B51AE7D56412}" destId="{AF0D8FFF-1902-4E42-B74C-E4F234982EDE}" srcOrd="1" destOrd="0" presId="urn:microsoft.com/office/officeart/2005/8/layout/bProcess3"/>
    <dgm:cxn modelId="{FDD4B072-7916-46A3-8D9F-47695B5B7B8B}" srcId="{0F962799-ED15-40F0-A0B1-6575DA12EC40}" destId="{A8DC7E46-3F65-4C46-AA2D-59C3B0B12AAC}" srcOrd="6" destOrd="0" parTransId="{62C80865-A394-4B20-A53B-5B0AD7BB88CD}" sibTransId="{1730C093-FA38-4311-9131-DAB50E86EE23}"/>
    <dgm:cxn modelId="{EC7F007C-60B1-4C01-9D79-CEBE18BC67B0}" srcId="{0F962799-ED15-40F0-A0B1-6575DA12EC40}" destId="{3A782D21-5774-48C3-B0BF-E330DA938C99}" srcOrd="7" destOrd="0" parTransId="{BFEC862A-C05E-4500-972B-09A2E393D42F}" sibTransId="{E9D8EA82-AC9F-42A8-A14F-AC0F881C798A}"/>
    <dgm:cxn modelId="{0ADFFC8E-4EC0-1845-AEAB-FE2EFCFE9B70}" type="presOf" srcId="{8A4FC975-6F91-46F3-8F4F-C2AED0096268}" destId="{B9857959-084D-5A47-8570-5000E52CCA7A}" srcOrd="0" destOrd="0" presId="urn:microsoft.com/office/officeart/2005/8/layout/bProcess3"/>
    <dgm:cxn modelId="{77B65B9A-025E-0F4E-B472-835742133C42}" type="presOf" srcId="{2F8F5958-3D6A-4CF2-A2A4-19411936EF53}" destId="{15D608A3-646B-774F-9297-CD86CCF447ED}" srcOrd="0" destOrd="0" presId="urn:microsoft.com/office/officeart/2005/8/layout/bProcess3"/>
    <dgm:cxn modelId="{3701289C-F4C9-4325-B62B-D03C384D86E6}" type="presOf" srcId="{C65DB2EE-0C74-4D58-886E-B51AE7D56412}" destId="{8FB5BDBD-6F4C-4A42-A4BA-AA6D6A4E447B}" srcOrd="0" destOrd="0" presId="urn:microsoft.com/office/officeart/2005/8/layout/bProcess3"/>
    <dgm:cxn modelId="{39D3E09C-D15C-4758-8E96-1C56781A0843}" type="presOf" srcId="{E9BBBFDC-814E-4611-92AE-7C3827A2F89C}" destId="{C982C3D7-E5C1-4B83-85AF-6784F331F714}" srcOrd="0" destOrd="0" presId="urn:microsoft.com/office/officeart/2005/8/layout/bProcess3"/>
    <dgm:cxn modelId="{80F9B8A2-998A-DF42-BA88-3F39E725C61C}" type="presOf" srcId="{A8DC7E46-3F65-4C46-AA2D-59C3B0B12AAC}" destId="{DC1BA39C-2EBD-9E4D-AB44-06C00AA2726E}" srcOrd="0" destOrd="0" presId="urn:microsoft.com/office/officeart/2005/8/layout/bProcess3"/>
    <dgm:cxn modelId="{6784AAAF-88F5-D043-9B11-FF07B4AE78D2}" type="presOf" srcId="{4EE92D74-0ADB-4C6A-80D3-70C231E095D4}" destId="{DA8119E3-FCD2-8046-8811-BB6B115424DC}" srcOrd="1" destOrd="0" presId="urn:microsoft.com/office/officeart/2005/8/layout/bProcess3"/>
    <dgm:cxn modelId="{1C55FAAF-AF45-4E5D-B646-D102C924288F}" srcId="{0F962799-ED15-40F0-A0B1-6575DA12EC40}" destId="{8A4FC975-6F91-46F3-8F4F-C2AED0096268}" srcOrd="1" destOrd="0" parTransId="{F586FA7B-6554-4B2E-AE09-03835491CC28}" sibTransId="{6365F0A1-5937-4F76-B2E2-C3D1C9035728}"/>
    <dgm:cxn modelId="{34BE91BA-FA6C-FD41-96A4-36E41F4D2742}" type="presOf" srcId="{2F8F5958-3D6A-4CF2-A2A4-19411936EF53}" destId="{EA4478F0-C4B5-6B42-9FAB-6DCF9EFE8B33}" srcOrd="1" destOrd="0" presId="urn:microsoft.com/office/officeart/2005/8/layout/bProcess3"/>
    <dgm:cxn modelId="{D2DE70BB-AC9E-4028-8778-4BC948286607}" type="presOf" srcId="{1730C093-FA38-4311-9131-DAB50E86EE23}" destId="{5E4A66EF-6B97-494D-A3A7-22C88467973E}" srcOrd="1" destOrd="0" presId="urn:microsoft.com/office/officeart/2005/8/layout/bProcess3"/>
    <dgm:cxn modelId="{DBA8C4BE-0490-3C4B-BAFC-128FA78302CB}" type="presOf" srcId="{28AA1F80-1B04-4069-BADC-A7283CB10579}" destId="{7ECAC1AB-311B-984E-98A0-F61679B98C5B}" srcOrd="0" destOrd="0" presId="urn:microsoft.com/office/officeart/2005/8/layout/bProcess3"/>
    <dgm:cxn modelId="{10B5C2C5-066B-4A70-BAC1-803ABBF3D7D3}" srcId="{0F962799-ED15-40F0-A0B1-6575DA12EC40}" destId="{AECA2D6E-7AC1-460A-85DD-779B3CA2CD2D}" srcOrd="5" destOrd="0" parTransId="{D0468C88-2C37-4B46-9032-8A431F62A782}" sibTransId="{4EE92D74-0ADB-4C6A-80D3-70C231E095D4}"/>
    <dgm:cxn modelId="{1BD494E5-226C-409F-9920-41DC4B47C5B7}" srcId="{0F962799-ED15-40F0-A0B1-6575DA12EC40}" destId="{28AA1F80-1B04-4069-BADC-A7283CB10579}" srcOrd="3" destOrd="0" parTransId="{40EED61F-5731-4860-95EF-44D4FA438A18}" sibTransId="{2F8F5958-3D6A-4CF2-A2A4-19411936EF53}"/>
    <dgm:cxn modelId="{D6550CEE-22F7-4041-ABB2-FC392C0FFEE2}" type="presOf" srcId="{3439A7A2-A500-49EF-A146-66D8E835A9F0}" destId="{D3D07AF5-77A8-477B-A4E3-4EE6ADB6A137}" srcOrd="0" destOrd="0" presId="urn:microsoft.com/office/officeart/2005/8/layout/bProcess3"/>
    <dgm:cxn modelId="{F82261EF-704F-4624-9F92-1BD2C2410C3A}" type="presOf" srcId="{1730C093-FA38-4311-9131-DAB50E86EE23}" destId="{A2CA7FD6-84DA-456B-9EE2-D636B8A3FF02}" srcOrd="0" destOrd="0" presId="urn:microsoft.com/office/officeart/2005/8/layout/bProcess3"/>
    <dgm:cxn modelId="{655A19F7-BAEB-477A-9F44-B27151159C94}" srcId="{0F962799-ED15-40F0-A0B1-6575DA12EC40}" destId="{01C65D42-304F-4DEC-AC24-94C5C101C511}" srcOrd="2" destOrd="0" parTransId="{7F9B7FFF-887A-4BCB-9CD0-608D766C9FBB}" sibTransId="{C65DB2EE-0C74-4D58-886E-B51AE7D56412}"/>
    <dgm:cxn modelId="{FE0F1CF8-490D-5945-87FE-1974BC06700D}" type="presOf" srcId="{0F962799-ED15-40F0-A0B1-6575DA12EC40}" destId="{5D4C4F85-62F5-B34D-B463-A0494F5DE7D0}" srcOrd="0" destOrd="0" presId="urn:microsoft.com/office/officeart/2005/8/layout/bProcess3"/>
    <dgm:cxn modelId="{A895F503-4F61-41C8-8F4C-4AA0F7B8BA5A}" type="presParOf" srcId="{5D4C4F85-62F5-B34D-B463-A0494F5DE7D0}" destId="{46B2ABB4-DBE9-4760-85DF-BDD49AC7972F}" srcOrd="0" destOrd="0" presId="urn:microsoft.com/office/officeart/2005/8/layout/bProcess3"/>
    <dgm:cxn modelId="{6C7E6F26-2829-4FEF-9D89-2F11724BD83A}" type="presParOf" srcId="{5D4C4F85-62F5-B34D-B463-A0494F5DE7D0}" destId="{D3D07AF5-77A8-477B-A4E3-4EE6ADB6A137}" srcOrd="1" destOrd="0" presId="urn:microsoft.com/office/officeart/2005/8/layout/bProcess3"/>
    <dgm:cxn modelId="{F21E31F2-5F63-410C-9E67-E94A58C38E15}" type="presParOf" srcId="{D3D07AF5-77A8-477B-A4E3-4EE6ADB6A137}" destId="{6A554285-1F62-4E06-8AED-AA4BC93CC5D4}" srcOrd="0" destOrd="0" presId="urn:microsoft.com/office/officeart/2005/8/layout/bProcess3"/>
    <dgm:cxn modelId="{C5B58585-0153-4F4B-92BE-344D10F0CF9C}" type="presParOf" srcId="{5D4C4F85-62F5-B34D-B463-A0494F5DE7D0}" destId="{B9857959-084D-5A47-8570-5000E52CCA7A}" srcOrd="2" destOrd="0" presId="urn:microsoft.com/office/officeart/2005/8/layout/bProcess3"/>
    <dgm:cxn modelId="{94249610-10DA-0A45-9815-FB4335B4239D}" type="presParOf" srcId="{5D4C4F85-62F5-B34D-B463-A0494F5DE7D0}" destId="{C042F065-10C4-8E43-ADA8-09EB23471956}" srcOrd="3" destOrd="0" presId="urn:microsoft.com/office/officeart/2005/8/layout/bProcess3"/>
    <dgm:cxn modelId="{B500A811-9A0B-214E-9E38-05F26E0F1824}" type="presParOf" srcId="{C042F065-10C4-8E43-ADA8-09EB23471956}" destId="{D242908D-774C-1547-9035-604416A59F59}" srcOrd="0" destOrd="0" presId="urn:microsoft.com/office/officeart/2005/8/layout/bProcess3"/>
    <dgm:cxn modelId="{9427760E-9AD4-48C2-B018-BBDF55C3DB7C}" type="presParOf" srcId="{5D4C4F85-62F5-B34D-B463-A0494F5DE7D0}" destId="{B231D45E-7318-48A9-83BC-38167290A02A}" srcOrd="4" destOrd="0" presId="urn:microsoft.com/office/officeart/2005/8/layout/bProcess3"/>
    <dgm:cxn modelId="{B5ABAEB8-CFD5-4EB8-9270-181FE67874A8}" type="presParOf" srcId="{5D4C4F85-62F5-B34D-B463-A0494F5DE7D0}" destId="{8FB5BDBD-6F4C-4A42-A4BA-AA6D6A4E447B}" srcOrd="5" destOrd="0" presId="urn:microsoft.com/office/officeart/2005/8/layout/bProcess3"/>
    <dgm:cxn modelId="{5C46B377-15F1-4F7D-98EC-C8E19DBC51F9}" type="presParOf" srcId="{8FB5BDBD-6F4C-4A42-A4BA-AA6D6A4E447B}" destId="{AF0D8FFF-1902-4E42-B74C-E4F234982EDE}" srcOrd="0" destOrd="0" presId="urn:microsoft.com/office/officeart/2005/8/layout/bProcess3"/>
    <dgm:cxn modelId="{5D1B205C-F9AE-624F-8CB0-43DDE4DD34A8}" type="presParOf" srcId="{5D4C4F85-62F5-B34D-B463-A0494F5DE7D0}" destId="{7ECAC1AB-311B-984E-98A0-F61679B98C5B}" srcOrd="6" destOrd="0" presId="urn:microsoft.com/office/officeart/2005/8/layout/bProcess3"/>
    <dgm:cxn modelId="{1BE248BF-DC55-4040-9628-86F9A0931463}" type="presParOf" srcId="{5D4C4F85-62F5-B34D-B463-A0494F5DE7D0}" destId="{15D608A3-646B-774F-9297-CD86CCF447ED}" srcOrd="7" destOrd="0" presId="urn:microsoft.com/office/officeart/2005/8/layout/bProcess3"/>
    <dgm:cxn modelId="{451D0914-0319-764C-9C78-0D8A3C0A692A}" type="presParOf" srcId="{15D608A3-646B-774F-9297-CD86CCF447ED}" destId="{EA4478F0-C4B5-6B42-9FAB-6DCF9EFE8B33}" srcOrd="0" destOrd="0" presId="urn:microsoft.com/office/officeart/2005/8/layout/bProcess3"/>
    <dgm:cxn modelId="{B24BD04F-D046-4C37-9F7C-3D2D2570BDA5}" type="presParOf" srcId="{5D4C4F85-62F5-B34D-B463-A0494F5DE7D0}" destId="{C982C3D7-E5C1-4B83-85AF-6784F331F714}" srcOrd="8" destOrd="0" presId="urn:microsoft.com/office/officeart/2005/8/layout/bProcess3"/>
    <dgm:cxn modelId="{40B93D09-3A4E-43A9-8CDF-08BEF746DAA6}" type="presParOf" srcId="{5D4C4F85-62F5-B34D-B463-A0494F5DE7D0}" destId="{E2E5DCB1-A7B6-4C05-BA10-BAADBCB233E2}" srcOrd="9" destOrd="0" presId="urn:microsoft.com/office/officeart/2005/8/layout/bProcess3"/>
    <dgm:cxn modelId="{96CC1764-8782-4514-9C93-6092F14D6EA7}" type="presParOf" srcId="{E2E5DCB1-A7B6-4C05-BA10-BAADBCB233E2}" destId="{415D7C10-DB1C-453A-8F7A-4599A12FF487}" srcOrd="0" destOrd="0" presId="urn:microsoft.com/office/officeart/2005/8/layout/bProcess3"/>
    <dgm:cxn modelId="{9B58348F-8316-2A42-9A64-D33493E6EA98}" type="presParOf" srcId="{5D4C4F85-62F5-B34D-B463-A0494F5DE7D0}" destId="{1E0FE97C-F15D-8547-9A29-13966505238E}" srcOrd="10" destOrd="0" presId="urn:microsoft.com/office/officeart/2005/8/layout/bProcess3"/>
    <dgm:cxn modelId="{56E01F05-0331-2641-9F3B-8EFFF388151A}" type="presParOf" srcId="{5D4C4F85-62F5-B34D-B463-A0494F5DE7D0}" destId="{5DF38D7D-F644-BB4A-9A17-42334351650C}" srcOrd="11" destOrd="0" presId="urn:microsoft.com/office/officeart/2005/8/layout/bProcess3"/>
    <dgm:cxn modelId="{ABDCEB9C-E583-084B-B1A5-85A0E0F4626E}" type="presParOf" srcId="{5DF38D7D-F644-BB4A-9A17-42334351650C}" destId="{DA8119E3-FCD2-8046-8811-BB6B115424DC}" srcOrd="0" destOrd="0" presId="urn:microsoft.com/office/officeart/2005/8/layout/bProcess3"/>
    <dgm:cxn modelId="{9F0053C8-A051-A14C-A5B7-E69ED48FABEF}" type="presParOf" srcId="{5D4C4F85-62F5-B34D-B463-A0494F5DE7D0}" destId="{DC1BA39C-2EBD-9E4D-AB44-06C00AA2726E}" srcOrd="12" destOrd="0" presId="urn:microsoft.com/office/officeart/2005/8/layout/bProcess3"/>
    <dgm:cxn modelId="{F783DEF4-7A42-48B5-B533-A538DDD18C19}" type="presParOf" srcId="{5D4C4F85-62F5-B34D-B463-A0494F5DE7D0}" destId="{A2CA7FD6-84DA-456B-9EE2-D636B8A3FF02}" srcOrd="13" destOrd="0" presId="urn:microsoft.com/office/officeart/2005/8/layout/bProcess3"/>
    <dgm:cxn modelId="{9F6040BC-23ED-4309-A796-A271B01F2E6A}" type="presParOf" srcId="{A2CA7FD6-84DA-456B-9EE2-D636B8A3FF02}" destId="{5E4A66EF-6B97-494D-A3A7-22C88467973E}" srcOrd="0" destOrd="0" presId="urn:microsoft.com/office/officeart/2005/8/layout/bProcess3"/>
    <dgm:cxn modelId="{B551D657-3DB0-49BE-9273-D617CFD873CC}" type="presParOf" srcId="{5D4C4F85-62F5-B34D-B463-A0494F5DE7D0}" destId="{619CF272-A0DC-4F88-8E3D-421C617761E8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274D62-4795-4FFE-B009-C6E112A4879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0916AA-DBF2-41B4-B37B-038820C3A555}">
      <dgm:prSet/>
      <dgm:spPr/>
      <dgm:t>
        <a:bodyPr/>
        <a:lstStyle/>
        <a:p>
          <a:r>
            <a:rPr lang="en-US"/>
            <a:t>Call/Email your representative</a:t>
          </a:r>
        </a:p>
      </dgm:t>
    </dgm:pt>
    <dgm:pt modelId="{E9C09B7A-D79D-4B22-A195-26434F02E99D}" type="parTrans" cxnId="{835E48B7-4832-4859-A260-4BE3223FAFA1}">
      <dgm:prSet/>
      <dgm:spPr/>
      <dgm:t>
        <a:bodyPr/>
        <a:lstStyle/>
        <a:p>
          <a:endParaRPr lang="en-US"/>
        </a:p>
      </dgm:t>
    </dgm:pt>
    <dgm:pt modelId="{227EE464-5186-4A7E-9E1B-C37E9F1CBF88}" type="sibTrans" cxnId="{835E48B7-4832-4859-A260-4BE3223FAFA1}">
      <dgm:prSet/>
      <dgm:spPr/>
      <dgm:t>
        <a:bodyPr/>
        <a:lstStyle/>
        <a:p>
          <a:endParaRPr lang="en-US"/>
        </a:p>
      </dgm:t>
    </dgm:pt>
    <dgm:pt modelId="{47878DDD-3570-461E-A23E-38E65B10BF15}">
      <dgm:prSet/>
      <dgm:spPr/>
      <dgm:t>
        <a:bodyPr/>
        <a:lstStyle/>
        <a:p>
          <a:r>
            <a:rPr lang="en-US"/>
            <a:t>Ask others to join you</a:t>
          </a:r>
        </a:p>
      </dgm:t>
    </dgm:pt>
    <dgm:pt modelId="{B0E75FCD-01DC-4089-B5FE-0DB4DE922A86}" type="parTrans" cxnId="{E5B17C5B-3EB0-4901-A3E5-1B3CF1A916A2}">
      <dgm:prSet/>
      <dgm:spPr/>
      <dgm:t>
        <a:bodyPr/>
        <a:lstStyle/>
        <a:p>
          <a:endParaRPr lang="en-US"/>
        </a:p>
      </dgm:t>
    </dgm:pt>
    <dgm:pt modelId="{6C6B3BEA-B663-4865-98C0-50F5D9B13B35}" type="sibTrans" cxnId="{E5B17C5B-3EB0-4901-A3E5-1B3CF1A916A2}">
      <dgm:prSet/>
      <dgm:spPr/>
      <dgm:t>
        <a:bodyPr/>
        <a:lstStyle/>
        <a:p>
          <a:endParaRPr lang="en-US"/>
        </a:p>
      </dgm:t>
    </dgm:pt>
    <dgm:pt modelId="{ADAC957E-0711-435B-BAAB-EBDEE1C050EF}">
      <dgm:prSet/>
      <dgm:spPr/>
      <dgm:t>
        <a:bodyPr/>
        <a:lstStyle/>
        <a:p>
          <a:r>
            <a:rPr lang="en-US" dirty="0"/>
            <a:t>Do your research and be prepared</a:t>
          </a:r>
        </a:p>
      </dgm:t>
    </dgm:pt>
    <dgm:pt modelId="{40191169-59E7-4733-B324-6FE0EE581FF3}" type="parTrans" cxnId="{66BA7EFE-58DA-4000-B3BF-D83EBABE027D}">
      <dgm:prSet/>
      <dgm:spPr/>
      <dgm:t>
        <a:bodyPr/>
        <a:lstStyle/>
        <a:p>
          <a:endParaRPr lang="en-US"/>
        </a:p>
      </dgm:t>
    </dgm:pt>
    <dgm:pt modelId="{B8B74E37-688B-4C6C-9C7D-AEF14AC94D45}" type="sibTrans" cxnId="{66BA7EFE-58DA-4000-B3BF-D83EBABE027D}">
      <dgm:prSet/>
      <dgm:spPr/>
      <dgm:t>
        <a:bodyPr/>
        <a:lstStyle/>
        <a:p>
          <a:endParaRPr lang="en-US"/>
        </a:p>
      </dgm:t>
    </dgm:pt>
    <dgm:pt modelId="{2C07B9BE-ACF2-4DD8-A2B4-435989C1F3C3}">
      <dgm:prSet/>
      <dgm:spPr/>
      <dgm:t>
        <a:bodyPr/>
        <a:lstStyle/>
        <a:p>
          <a:r>
            <a:rPr lang="en-US"/>
            <a:t>Meet with Representative</a:t>
          </a:r>
        </a:p>
      </dgm:t>
    </dgm:pt>
    <dgm:pt modelId="{F127F4B4-31EB-4C67-9F8D-2E5A395B7D65}" type="parTrans" cxnId="{F9088896-E5B8-491D-A988-2648583EE0FC}">
      <dgm:prSet/>
      <dgm:spPr/>
      <dgm:t>
        <a:bodyPr/>
        <a:lstStyle/>
        <a:p>
          <a:endParaRPr lang="en-US"/>
        </a:p>
      </dgm:t>
    </dgm:pt>
    <dgm:pt modelId="{66E3A410-FDFA-4078-8D62-E031B62D21F7}" type="sibTrans" cxnId="{F9088896-E5B8-491D-A988-2648583EE0FC}">
      <dgm:prSet/>
      <dgm:spPr/>
      <dgm:t>
        <a:bodyPr/>
        <a:lstStyle/>
        <a:p>
          <a:endParaRPr lang="en-US"/>
        </a:p>
      </dgm:t>
    </dgm:pt>
    <dgm:pt modelId="{93289350-BABA-4042-AB7C-2F7FDD7B54D1}">
      <dgm:prSet/>
      <dgm:spPr/>
      <dgm:t>
        <a:bodyPr/>
        <a:lstStyle/>
        <a:p>
          <a:r>
            <a:rPr lang="en-US"/>
            <a:t>Follow up!</a:t>
          </a:r>
        </a:p>
      </dgm:t>
    </dgm:pt>
    <dgm:pt modelId="{0674E76B-BC84-4232-B7D4-A85DE9F00F55}" type="parTrans" cxnId="{0607E860-D7FF-4695-8010-CF0774E07A22}">
      <dgm:prSet/>
      <dgm:spPr/>
      <dgm:t>
        <a:bodyPr/>
        <a:lstStyle/>
        <a:p>
          <a:endParaRPr lang="en-US"/>
        </a:p>
      </dgm:t>
    </dgm:pt>
    <dgm:pt modelId="{0794E35E-14E3-40CA-8925-DDF27A58B202}" type="sibTrans" cxnId="{0607E860-D7FF-4695-8010-CF0774E07A22}">
      <dgm:prSet/>
      <dgm:spPr/>
      <dgm:t>
        <a:bodyPr/>
        <a:lstStyle/>
        <a:p>
          <a:endParaRPr lang="en-US"/>
        </a:p>
      </dgm:t>
    </dgm:pt>
    <dgm:pt modelId="{8AD7EFC7-DB59-4CEB-A532-C3C6F0DC57B8}">
      <dgm:prSet/>
      <dgm:spPr/>
      <dgm:t>
        <a:bodyPr/>
        <a:lstStyle/>
        <a:p>
          <a:r>
            <a:rPr lang="en-US"/>
            <a:t>Send a thank you note</a:t>
          </a:r>
        </a:p>
      </dgm:t>
    </dgm:pt>
    <dgm:pt modelId="{11C9EE66-ABFE-4945-962B-E8B20F227D4E}" type="parTrans" cxnId="{F32B9767-7B44-42FB-ACD8-EB791B0C6C0F}">
      <dgm:prSet/>
      <dgm:spPr/>
      <dgm:t>
        <a:bodyPr/>
        <a:lstStyle/>
        <a:p>
          <a:endParaRPr lang="en-US"/>
        </a:p>
      </dgm:t>
    </dgm:pt>
    <dgm:pt modelId="{1D20E397-F665-47FB-BDF4-E7DAF426CD5A}" type="sibTrans" cxnId="{F32B9767-7B44-42FB-ACD8-EB791B0C6C0F}">
      <dgm:prSet/>
      <dgm:spPr/>
      <dgm:t>
        <a:bodyPr/>
        <a:lstStyle/>
        <a:p>
          <a:endParaRPr lang="en-US"/>
        </a:p>
      </dgm:t>
    </dgm:pt>
    <dgm:pt modelId="{B148B753-0CB7-3B41-AAC5-2093AED29200}" type="pres">
      <dgm:prSet presAssocID="{22274D62-4795-4FFE-B009-C6E112A48794}" presName="Name0" presStyleCnt="0">
        <dgm:presLayoutVars>
          <dgm:dir/>
          <dgm:resizeHandles val="exact"/>
        </dgm:presLayoutVars>
      </dgm:prSet>
      <dgm:spPr/>
    </dgm:pt>
    <dgm:pt modelId="{D50D01B9-D641-8047-9609-58924E20F61E}" type="pres">
      <dgm:prSet presAssocID="{22274D62-4795-4FFE-B009-C6E112A48794}" presName="cycle" presStyleCnt="0"/>
      <dgm:spPr/>
    </dgm:pt>
    <dgm:pt modelId="{67E67821-0581-8043-8172-7750063E6D6E}" type="pres">
      <dgm:prSet presAssocID="{8A0916AA-DBF2-41B4-B37B-038820C3A555}" presName="nodeFirstNode" presStyleLbl="node1" presStyleIdx="0" presStyleCnt="6">
        <dgm:presLayoutVars>
          <dgm:bulletEnabled val="1"/>
        </dgm:presLayoutVars>
      </dgm:prSet>
      <dgm:spPr/>
    </dgm:pt>
    <dgm:pt modelId="{CD860D9D-62B1-2242-A0BB-357872C589AC}" type="pres">
      <dgm:prSet presAssocID="{227EE464-5186-4A7E-9E1B-C37E9F1CBF88}" presName="sibTransFirstNode" presStyleLbl="bgShp" presStyleIdx="0" presStyleCnt="1"/>
      <dgm:spPr/>
    </dgm:pt>
    <dgm:pt modelId="{B612DF08-3069-2C42-AC2A-3FDBF8FABD7D}" type="pres">
      <dgm:prSet presAssocID="{47878DDD-3570-461E-A23E-38E65B10BF15}" presName="nodeFollowingNodes" presStyleLbl="node1" presStyleIdx="1" presStyleCnt="6">
        <dgm:presLayoutVars>
          <dgm:bulletEnabled val="1"/>
        </dgm:presLayoutVars>
      </dgm:prSet>
      <dgm:spPr/>
    </dgm:pt>
    <dgm:pt modelId="{C5483B62-AC3F-DF4C-A3C2-85BD16A6081B}" type="pres">
      <dgm:prSet presAssocID="{ADAC957E-0711-435B-BAAB-EBDEE1C050EF}" presName="nodeFollowingNodes" presStyleLbl="node1" presStyleIdx="2" presStyleCnt="6">
        <dgm:presLayoutVars>
          <dgm:bulletEnabled val="1"/>
        </dgm:presLayoutVars>
      </dgm:prSet>
      <dgm:spPr/>
    </dgm:pt>
    <dgm:pt modelId="{0E2B8B50-C6A6-3540-95E9-B134CDD6DA3A}" type="pres">
      <dgm:prSet presAssocID="{2C07B9BE-ACF2-4DD8-A2B4-435989C1F3C3}" presName="nodeFollowingNodes" presStyleLbl="node1" presStyleIdx="3" presStyleCnt="6">
        <dgm:presLayoutVars>
          <dgm:bulletEnabled val="1"/>
        </dgm:presLayoutVars>
      </dgm:prSet>
      <dgm:spPr/>
    </dgm:pt>
    <dgm:pt modelId="{E8EC2576-45D6-9347-AE77-39031A60745C}" type="pres">
      <dgm:prSet presAssocID="{93289350-BABA-4042-AB7C-2F7FDD7B54D1}" presName="nodeFollowingNodes" presStyleLbl="node1" presStyleIdx="4" presStyleCnt="6">
        <dgm:presLayoutVars>
          <dgm:bulletEnabled val="1"/>
        </dgm:presLayoutVars>
      </dgm:prSet>
      <dgm:spPr/>
    </dgm:pt>
    <dgm:pt modelId="{520FDED2-485A-9643-B9C1-BF307A0DCAD1}" type="pres">
      <dgm:prSet presAssocID="{8AD7EFC7-DB59-4CEB-A532-C3C6F0DC57B8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C1733B4F-2EAF-8B4B-8E67-F4D28E94498B}" type="presOf" srcId="{ADAC957E-0711-435B-BAAB-EBDEE1C050EF}" destId="{C5483B62-AC3F-DF4C-A3C2-85BD16A6081B}" srcOrd="0" destOrd="0" presId="urn:microsoft.com/office/officeart/2005/8/layout/cycle3"/>
    <dgm:cxn modelId="{E5B17C5B-3EB0-4901-A3E5-1B3CF1A916A2}" srcId="{22274D62-4795-4FFE-B009-C6E112A48794}" destId="{47878DDD-3570-461E-A23E-38E65B10BF15}" srcOrd="1" destOrd="0" parTransId="{B0E75FCD-01DC-4089-B5FE-0DB4DE922A86}" sibTransId="{6C6B3BEA-B663-4865-98C0-50F5D9B13B35}"/>
    <dgm:cxn modelId="{369F9A5F-F851-A24D-B98C-8F2622027317}" type="presOf" srcId="{22274D62-4795-4FFE-B009-C6E112A48794}" destId="{B148B753-0CB7-3B41-AAC5-2093AED29200}" srcOrd="0" destOrd="0" presId="urn:microsoft.com/office/officeart/2005/8/layout/cycle3"/>
    <dgm:cxn modelId="{0607E860-D7FF-4695-8010-CF0774E07A22}" srcId="{22274D62-4795-4FFE-B009-C6E112A48794}" destId="{93289350-BABA-4042-AB7C-2F7FDD7B54D1}" srcOrd="4" destOrd="0" parTransId="{0674E76B-BC84-4232-B7D4-A85DE9F00F55}" sibTransId="{0794E35E-14E3-40CA-8925-DDF27A58B202}"/>
    <dgm:cxn modelId="{F32B9767-7B44-42FB-ACD8-EB791B0C6C0F}" srcId="{22274D62-4795-4FFE-B009-C6E112A48794}" destId="{8AD7EFC7-DB59-4CEB-A532-C3C6F0DC57B8}" srcOrd="5" destOrd="0" parTransId="{11C9EE66-ABFE-4945-962B-E8B20F227D4E}" sibTransId="{1D20E397-F665-47FB-BDF4-E7DAF426CD5A}"/>
    <dgm:cxn modelId="{EECABB90-BA1C-2D45-A008-89CEDC6D5572}" type="presOf" srcId="{93289350-BABA-4042-AB7C-2F7FDD7B54D1}" destId="{E8EC2576-45D6-9347-AE77-39031A60745C}" srcOrd="0" destOrd="0" presId="urn:microsoft.com/office/officeart/2005/8/layout/cycle3"/>
    <dgm:cxn modelId="{FADC6E94-9087-4542-B608-726BADA4BF22}" type="presOf" srcId="{2C07B9BE-ACF2-4DD8-A2B4-435989C1F3C3}" destId="{0E2B8B50-C6A6-3540-95E9-B134CDD6DA3A}" srcOrd="0" destOrd="0" presId="urn:microsoft.com/office/officeart/2005/8/layout/cycle3"/>
    <dgm:cxn modelId="{F9088896-E5B8-491D-A988-2648583EE0FC}" srcId="{22274D62-4795-4FFE-B009-C6E112A48794}" destId="{2C07B9BE-ACF2-4DD8-A2B4-435989C1F3C3}" srcOrd="3" destOrd="0" parTransId="{F127F4B4-31EB-4C67-9F8D-2E5A395B7D65}" sibTransId="{66E3A410-FDFA-4078-8D62-E031B62D21F7}"/>
    <dgm:cxn modelId="{FA5359A1-A07C-214A-97E1-B6F5F2E4FADB}" type="presOf" srcId="{227EE464-5186-4A7E-9E1B-C37E9F1CBF88}" destId="{CD860D9D-62B1-2242-A0BB-357872C589AC}" srcOrd="0" destOrd="0" presId="urn:microsoft.com/office/officeart/2005/8/layout/cycle3"/>
    <dgm:cxn modelId="{FF7F73AC-EEA5-5E42-90A5-CED68D131B2F}" type="presOf" srcId="{8AD7EFC7-DB59-4CEB-A532-C3C6F0DC57B8}" destId="{520FDED2-485A-9643-B9C1-BF307A0DCAD1}" srcOrd="0" destOrd="0" presId="urn:microsoft.com/office/officeart/2005/8/layout/cycle3"/>
    <dgm:cxn modelId="{835E48B7-4832-4859-A260-4BE3223FAFA1}" srcId="{22274D62-4795-4FFE-B009-C6E112A48794}" destId="{8A0916AA-DBF2-41B4-B37B-038820C3A555}" srcOrd="0" destOrd="0" parTransId="{E9C09B7A-D79D-4B22-A195-26434F02E99D}" sibTransId="{227EE464-5186-4A7E-9E1B-C37E9F1CBF88}"/>
    <dgm:cxn modelId="{7FEA67BE-239C-E04F-85F6-2E4B42BA10B5}" type="presOf" srcId="{8A0916AA-DBF2-41B4-B37B-038820C3A555}" destId="{67E67821-0581-8043-8172-7750063E6D6E}" srcOrd="0" destOrd="0" presId="urn:microsoft.com/office/officeart/2005/8/layout/cycle3"/>
    <dgm:cxn modelId="{A51CF8D2-9FEE-F44B-BD1B-F18875AB34AF}" type="presOf" srcId="{47878DDD-3570-461E-A23E-38E65B10BF15}" destId="{B612DF08-3069-2C42-AC2A-3FDBF8FABD7D}" srcOrd="0" destOrd="0" presId="urn:microsoft.com/office/officeart/2005/8/layout/cycle3"/>
    <dgm:cxn modelId="{66BA7EFE-58DA-4000-B3BF-D83EBABE027D}" srcId="{22274D62-4795-4FFE-B009-C6E112A48794}" destId="{ADAC957E-0711-435B-BAAB-EBDEE1C050EF}" srcOrd="2" destOrd="0" parTransId="{40191169-59E7-4733-B324-6FE0EE581FF3}" sibTransId="{B8B74E37-688B-4C6C-9C7D-AEF14AC94D45}"/>
    <dgm:cxn modelId="{B21AE824-BD72-4540-B69C-973EA4CB9AD8}" type="presParOf" srcId="{B148B753-0CB7-3B41-AAC5-2093AED29200}" destId="{D50D01B9-D641-8047-9609-58924E20F61E}" srcOrd="0" destOrd="0" presId="urn:microsoft.com/office/officeart/2005/8/layout/cycle3"/>
    <dgm:cxn modelId="{CF648030-5454-A247-9832-A9356140219E}" type="presParOf" srcId="{D50D01B9-D641-8047-9609-58924E20F61E}" destId="{67E67821-0581-8043-8172-7750063E6D6E}" srcOrd="0" destOrd="0" presId="urn:microsoft.com/office/officeart/2005/8/layout/cycle3"/>
    <dgm:cxn modelId="{2C3DE786-3162-6C49-B680-69BAB25AD2CE}" type="presParOf" srcId="{D50D01B9-D641-8047-9609-58924E20F61E}" destId="{CD860D9D-62B1-2242-A0BB-357872C589AC}" srcOrd="1" destOrd="0" presId="urn:microsoft.com/office/officeart/2005/8/layout/cycle3"/>
    <dgm:cxn modelId="{99494C7B-FE86-CA4E-B2DA-8BFA34C29E0F}" type="presParOf" srcId="{D50D01B9-D641-8047-9609-58924E20F61E}" destId="{B612DF08-3069-2C42-AC2A-3FDBF8FABD7D}" srcOrd="2" destOrd="0" presId="urn:microsoft.com/office/officeart/2005/8/layout/cycle3"/>
    <dgm:cxn modelId="{E60B58F2-E47F-154B-81D5-573DC9BD10B3}" type="presParOf" srcId="{D50D01B9-D641-8047-9609-58924E20F61E}" destId="{C5483B62-AC3F-DF4C-A3C2-85BD16A6081B}" srcOrd="3" destOrd="0" presId="urn:microsoft.com/office/officeart/2005/8/layout/cycle3"/>
    <dgm:cxn modelId="{87B27384-EE95-224E-A1C4-2F0656E0E9B3}" type="presParOf" srcId="{D50D01B9-D641-8047-9609-58924E20F61E}" destId="{0E2B8B50-C6A6-3540-95E9-B134CDD6DA3A}" srcOrd="4" destOrd="0" presId="urn:microsoft.com/office/officeart/2005/8/layout/cycle3"/>
    <dgm:cxn modelId="{DE8A29FC-12BD-F64E-91C0-5281FA20F312}" type="presParOf" srcId="{D50D01B9-D641-8047-9609-58924E20F61E}" destId="{E8EC2576-45D6-9347-AE77-39031A60745C}" srcOrd="5" destOrd="0" presId="urn:microsoft.com/office/officeart/2005/8/layout/cycle3"/>
    <dgm:cxn modelId="{2F12852C-6E6C-2545-8249-AE1F2D3EE69D}" type="presParOf" srcId="{D50D01B9-D641-8047-9609-58924E20F61E}" destId="{520FDED2-485A-9643-B9C1-BF307A0DCAD1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4D7ECC-BF47-4C02-A4E0-A15A89E0755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A773A2-3D62-4328-BFF5-18CFBFC03B5F}">
      <dgm:prSet/>
      <dgm:spPr/>
      <dgm:t>
        <a:bodyPr/>
        <a:lstStyle/>
        <a:p>
          <a:r>
            <a:rPr lang="en-US" dirty="0"/>
            <a:t>Be prepared, honest, and respectful</a:t>
          </a:r>
        </a:p>
      </dgm:t>
    </dgm:pt>
    <dgm:pt modelId="{2206E639-EE47-4343-8373-554C198FF1C4}" type="parTrans" cxnId="{4A355079-B953-45E6-85FE-0498BE98B249}">
      <dgm:prSet/>
      <dgm:spPr/>
      <dgm:t>
        <a:bodyPr/>
        <a:lstStyle/>
        <a:p>
          <a:endParaRPr lang="en-US"/>
        </a:p>
      </dgm:t>
    </dgm:pt>
    <dgm:pt modelId="{2C57FA3A-3183-4225-A60D-0D1BBB5CCA43}" type="sibTrans" cxnId="{4A355079-B953-45E6-85FE-0498BE98B249}">
      <dgm:prSet/>
      <dgm:spPr/>
      <dgm:t>
        <a:bodyPr/>
        <a:lstStyle/>
        <a:p>
          <a:endParaRPr lang="en-US"/>
        </a:p>
      </dgm:t>
    </dgm:pt>
    <dgm:pt modelId="{C576E5DC-3B64-4B15-900D-80BE3E1E8E21}">
      <dgm:prSet/>
      <dgm:spPr/>
      <dgm:t>
        <a:bodyPr/>
        <a:lstStyle/>
        <a:p>
          <a:r>
            <a:rPr lang="en-US" dirty="0"/>
            <a:t>Breathe </a:t>
          </a:r>
        </a:p>
      </dgm:t>
    </dgm:pt>
    <dgm:pt modelId="{1752A413-3154-46DA-9394-F9745C3AEF02}" type="parTrans" cxnId="{0EA10599-0898-4586-9BB6-BB1D699C5530}">
      <dgm:prSet/>
      <dgm:spPr/>
      <dgm:t>
        <a:bodyPr/>
        <a:lstStyle/>
        <a:p>
          <a:endParaRPr lang="en-US"/>
        </a:p>
      </dgm:t>
    </dgm:pt>
    <dgm:pt modelId="{5BDE207E-38BF-40A0-865C-11913DE7DF57}" type="sibTrans" cxnId="{0EA10599-0898-4586-9BB6-BB1D699C5530}">
      <dgm:prSet/>
      <dgm:spPr/>
      <dgm:t>
        <a:bodyPr/>
        <a:lstStyle/>
        <a:p>
          <a:endParaRPr lang="en-US"/>
        </a:p>
      </dgm:t>
    </dgm:pt>
    <dgm:pt modelId="{DC31864A-8F9A-48E3-A16E-C0B9DCF28E59}">
      <dgm:prSet/>
      <dgm:spPr/>
      <dgm:t>
        <a:bodyPr/>
        <a:lstStyle/>
        <a:p>
          <a:r>
            <a:rPr lang="en-US"/>
            <a:t>Be reliable</a:t>
          </a:r>
        </a:p>
      </dgm:t>
    </dgm:pt>
    <dgm:pt modelId="{AEB07A75-A5A4-4940-9251-6966B4879E43}" type="parTrans" cxnId="{D223ADD9-C0AE-4D83-AA69-10A1A2CC1486}">
      <dgm:prSet/>
      <dgm:spPr/>
      <dgm:t>
        <a:bodyPr/>
        <a:lstStyle/>
        <a:p>
          <a:endParaRPr lang="en-US"/>
        </a:p>
      </dgm:t>
    </dgm:pt>
    <dgm:pt modelId="{C7A37C2F-2D57-4304-929B-6F3F4FF015FB}" type="sibTrans" cxnId="{D223ADD9-C0AE-4D83-AA69-10A1A2CC1486}">
      <dgm:prSet/>
      <dgm:spPr/>
      <dgm:t>
        <a:bodyPr/>
        <a:lstStyle/>
        <a:p>
          <a:endParaRPr lang="en-US"/>
        </a:p>
      </dgm:t>
    </dgm:pt>
    <dgm:pt modelId="{F7B3731A-C24B-4BA6-8E5A-CDDFD57BF0E2}">
      <dgm:prSet/>
      <dgm:spPr/>
      <dgm:t>
        <a:bodyPr/>
        <a:lstStyle/>
        <a:p>
          <a:r>
            <a:rPr lang="en-US" dirty="0"/>
            <a:t>Select a spokesperson</a:t>
          </a:r>
        </a:p>
      </dgm:t>
    </dgm:pt>
    <dgm:pt modelId="{5596204D-CA18-4EB9-829F-256A82EDEDCF}" type="parTrans" cxnId="{A0823720-98F4-44B6-91EC-E2FF16111482}">
      <dgm:prSet/>
      <dgm:spPr/>
      <dgm:t>
        <a:bodyPr/>
        <a:lstStyle/>
        <a:p>
          <a:endParaRPr lang="en-US"/>
        </a:p>
      </dgm:t>
    </dgm:pt>
    <dgm:pt modelId="{7DFE0797-81BB-4CF7-A756-71233995C5CD}" type="sibTrans" cxnId="{A0823720-98F4-44B6-91EC-E2FF16111482}">
      <dgm:prSet/>
      <dgm:spPr/>
      <dgm:t>
        <a:bodyPr/>
        <a:lstStyle/>
        <a:p>
          <a:endParaRPr lang="en-US"/>
        </a:p>
      </dgm:t>
    </dgm:pt>
    <dgm:pt modelId="{A4A58EFE-5F98-44EB-8A99-246679500508}">
      <dgm:prSet/>
      <dgm:spPr/>
      <dgm:t>
        <a:bodyPr/>
        <a:lstStyle/>
        <a:p>
          <a:r>
            <a:rPr lang="en-US" dirty="0"/>
            <a:t>Ask for support</a:t>
          </a:r>
        </a:p>
      </dgm:t>
    </dgm:pt>
    <dgm:pt modelId="{C5E66F23-101A-45CA-A3E7-E2AA8A8DFF95}" type="parTrans" cxnId="{C2E37D7A-2D1D-4D8D-A94B-8B8509E09029}">
      <dgm:prSet/>
      <dgm:spPr/>
      <dgm:t>
        <a:bodyPr/>
        <a:lstStyle/>
        <a:p>
          <a:endParaRPr lang="en-US"/>
        </a:p>
      </dgm:t>
    </dgm:pt>
    <dgm:pt modelId="{BDD28307-BA96-449E-B2D8-8267454607D0}" type="sibTrans" cxnId="{C2E37D7A-2D1D-4D8D-A94B-8B8509E09029}">
      <dgm:prSet/>
      <dgm:spPr/>
      <dgm:t>
        <a:bodyPr/>
        <a:lstStyle/>
        <a:p>
          <a:endParaRPr lang="en-US"/>
        </a:p>
      </dgm:t>
    </dgm:pt>
    <dgm:pt modelId="{11EF0E32-3BF9-4117-975E-8B692698C096}">
      <dgm:prSet/>
      <dgm:spPr/>
      <dgm:t>
        <a:bodyPr/>
        <a:lstStyle/>
        <a:p>
          <a:r>
            <a:rPr lang="en-US"/>
            <a:t>Leave something behind</a:t>
          </a:r>
        </a:p>
      </dgm:t>
    </dgm:pt>
    <dgm:pt modelId="{3D21FEB7-38DE-4B3A-BDA0-F165B3B960AA}" type="parTrans" cxnId="{BAF6A1B1-08D6-4C62-B108-1DBA046D4A17}">
      <dgm:prSet/>
      <dgm:spPr/>
      <dgm:t>
        <a:bodyPr/>
        <a:lstStyle/>
        <a:p>
          <a:endParaRPr lang="en-US"/>
        </a:p>
      </dgm:t>
    </dgm:pt>
    <dgm:pt modelId="{977B406C-4F84-4AE2-AD48-F93804BE414B}" type="sibTrans" cxnId="{BAF6A1B1-08D6-4C62-B108-1DBA046D4A17}">
      <dgm:prSet/>
      <dgm:spPr/>
      <dgm:t>
        <a:bodyPr/>
        <a:lstStyle/>
        <a:p>
          <a:endParaRPr lang="en-US"/>
        </a:p>
      </dgm:t>
    </dgm:pt>
    <dgm:pt modelId="{84AE49CD-8A43-C244-8CCE-9AE6C5AF90D8}" type="pres">
      <dgm:prSet presAssocID="{054D7ECC-BF47-4C02-A4E0-A15A89E0755A}" presName="vert0" presStyleCnt="0">
        <dgm:presLayoutVars>
          <dgm:dir/>
          <dgm:animOne val="branch"/>
          <dgm:animLvl val="lvl"/>
        </dgm:presLayoutVars>
      </dgm:prSet>
      <dgm:spPr/>
    </dgm:pt>
    <dgm:pt modelId="{2206F262-11F0-4747-ABB7-19FFBB219052}" type="pres">
      <dgm:prSet presAssocID="{C8A773A2-3D62-4328-BFF5-18CFBFC03B5F}" presName="thickLine" presStyleLbl="alignNode1" presStyleIdx="0" presStyleCnt="6"/>
      <dgm:spPr/>
    </dgm:pt>
    <dgm:pt modelId="{C4C11A07-B2DD-F749-89AC-B5BEBE5CF72D}" type="pres">
      <dgm:prSet presAssocID="{C8A773A2-3D62-4328-BFF5-18CFBFC03B5F}" presName="horz1" presStyleCnt="0"/>
      <dgm:spPr/>
    </dgm:pt>
    <dgm:pt modelId="{7F59263A-7BD2-B74E-AAC6-797E27758FA3}" type="pres">
      <dgm:prSet presAssocID="{C8A773A2-3D62-4328-BFF5-18CFBFC03B5F}" presName="tx1" presStyleLbl="revTx" presStyleIdx="0" presStyleCnt="6"/>
      <dgm:spPr/>
    </dgm:pt>
    <dgm:pt modelId="{7F1D87DD-C58D-754A-9ED2-21A5C0675D2D}" type="pres">
      <dgm:prSet presAssocID="{C8A773A2-3D62-4328-BFF5-18CFBFC03B5F}" presName="vert1" presStyleCnt="0"/>
      <dgm:spPr/>
    </dgm:pt>
    <dgm:pt modelId="{15BC2812-7BCE-A44B-95A1-01BDB8E80181}" type="pres">
      <dgm:prSet presAssocID="{C576E5DC-3B64-4B15-900D-80BE3E1E8E21}" presName="thickLine" presStyleLbl="alignNode1" presStyleIdx="1" presStyleCnt="6"/>
      <dgm:spPr/>
    </dgm:pt>
    <dgm:pt modelId="{AD6B603C-AC82-C446-B4D5-0E71D32E78CD}" type="pres">
      <dgm:prSet presAssocID="{C576E5DC-3B64-4B15-900D-80BE3E1E8E21}" presName="horz1" presStyleCnt="0"/>
      <dgm:spPr/>
    </dgm:pt>
    <dgm:pt modelId="{E4512FD3-6385-D941-A820-EF25F1F4973F}" type="pres">
      <dgm:prSet presAssocID="{C576E5DC-3B64-4B15-900D-80BE3E1E8E21}" presName="tx1" presStyleLbl="revTx" presStyleIdx="1" presStyleCnt="6"/>
      <dgm:spPr/>
    </dgm:pt>
    <dgm:pt modelId="{B07D2666-456F-7144-81DC-217E357B8B11}" type="pres">
      <dgm:prSet presAssocID="{C576E5DC-3B64-4B15-900D-80BE3E1E8E21}" presName="vert1" presStyleCnt="0"/>
      <dgm:spPr/>
    </dgm:pt>
    <dgm:pt modelId="{B6DC67A9-8B1E-5545-A32D-2EC6181EEA46}" type="pres">
      <dgm:prSet presAssocID="{DC31864A-8F9A-48E3-A16E-C0B9DCF28E59}" presName="thickLine" presStyleLbl="alignNode1" presStyleIdx="2" presStyleCnt="6"/>
      <dgm:spPr/>
    </dgm:pt>
    <dgm:pt modelId="{2A2C63E4-A436-6E42-86D0-76233C465260}" type="pres">
      <dgm:prSet presAssocID="{DC31864A-8F9A-48E3-A16E-C0B9DCF28E59}" presName="horz1" presStyleCnt="0"/>
      <dgm:spPr/>
    </dgm:pt>
    <dgm:pt modelId="{22F10A34-081F-F248-AA1D-765AE8BB6997}" type="pres">
      <dgm:prSet presAssocID="{DC31864A-8F9A-48E3-A16E-C0B9DCF28E59}" presName="tx1" presStyleLbl="revTx" presStyleIdx="2" presStyleCnt="6"/>
      <dgm:spPr/>
    </dgm:pt>
    <dgm:pt modelId="{6AEDA162-731D-CB45-AC85-4C4EFDA78596}" type="pres">
      <dgm:prSet presAssocID="{DC31864A-8F9A-48E3-A16E-C0B9DCF28E59}" presName="vert1" presStyleCnt="0"/>
      <dgm:spPr/>
    </dgm:pt>
    <dgm:pt modelId="{2C0D4046-36A6-024C-9C4C-606F322BF516}" type="pres">
      <dgm:prSet presAssocID="{F7B3731A-C24B-4BA6-8E5A-CDDFD57BF0E2}" presName="thickLine" presStyleLbl="alignNode1" presStyleIdx="3" presStyleCnt="6"/>
      <dgm:spPr/>
    </dgm:pt>
    <dgm:pt modelId="{B275C36F-2228-E342-93F7-6D08FAF4849F}" type="pres">
      <dgm:prSet presAssocID="{F7B3731A-C24B-4BA6-8E5A-CDDFD57BF0E2}" presName="horz1" presStyleCnt="0"/>
      <dgm:spPr/>
    </dgm:pt>
    <dgm:pt modelId="{E3FF1640-C556-4E4A-A012-ABC013BFB432}" type="pres">
      <dgm:prSet presAssocID="{F7B3731A-C24B-4BA6-8E5A-CDDFD57BF0E2}" presName="tx1" presStyleLbl="revTx" presStyleIdx="3" presStyleCnt="6"/>
      <dgm:spPr/>
    </dgm:pt>
    <dgm:pt modelId="{78840861-6CEC-1A45-A046-F752C986FC36}" type="pres">
      <dgm:prSet presAssocID="{F7B3731A-C24B-4BA6-8E5A-CDDFD57BF0E2}" presName="vert1" presStyleCnt="0"/>
      <dgm:spPr/>
    </dgm:pt>
    <dgm:pt modelId="{55FDE84D-8BB1-8F41-9574-D58C15FB5077}" type="pres">
      <dgm:prSet presAssocID="{A4A58EFE-5F98-44EB-8A99-246679500508}" presName="thickLine" presStyleLbl="alignNode1" presStyleIdx="4" presStyleCnt="6"/>
      <dgm:spPr/>
    </dgm:pt>
    <dgm:pt modelId="{3E36AD74-DD21-8848-9011-F2BCA05484D7}" type="pres">
      <dgm:prSet presAssocID="{A4A58EFE-5F98-44EB-8A99-246679500508}" presName="horz1" presStyleCnt="0"/>
      <dgm:spPr/>
    </dgm:pt>
    <dgm:pt modelId="{01ADC9A5-8186-CA4B-9F76-220E7AB36956}" type="pres">
      <dgm:prSet presAssocID="{A4A58EFE-5F98-44EB-8A99-246679500508}" presName="tx1" presStyleLbl="revTx" presStyleIdx="4" presStyleCnt="6"/>
      <dgm:spPr/>
    </dgm:pt>
    <dgm:pt modelId="{8BB782DB-68EF-6442-8076-8B678338AC97}" type="pres">
      <dgm:prSet presAssocID="{A4A58EFE-5F98-44EB-8A99-246679500508}" presName="vert1" presStyleCnt="0"/>
      <dgm:spPr/>
    </dgm:pt>
    <dgm:pt modelId="{D31CEB80-7103-574C-B5DB-4F1A30274378}" type="pres">
      <dgm:prSet presAssocID="{11EF0E32-3BF9-4117-975E-8B692698C096}" presName="thickLine" presStyleLbl="alignNode1" presStyleIdx="5" presStyleCnt="6"/>
      <dgm:spPr/>
    </dgm:pt>
    <dgm:pt modelId="{AFEE0D48-BD9C-054A-BAC5-A8EBB5ECABD3}" type="pres">
      <dgm:prSet presAssocID="{11EF0E32-3BF9-4117-975E-8B692698C096}" presName="horz1" presStyleCnt="0"/>
      <dgm:spPr/>
    </dgm:pt>
    <dgm:pt modelId="{F1627D15-F0CE-E44B-82AB-119F46B95623}" type="pres">
      <dgm:prSet presAssocID="{11EF0E32-3BF9-4117-975E-8B692698C096}" presName="tx1" presStyleLbl="revTx" presStyleIdx="5" presStyleCnt="6"/>
      <dgm:spPr/>
    </dgm:pt>
    <dgm:pt modelId="{22B37164-25E0-BC4C-93A8-5D1D44035611}" type="pres">
      <dgm:prSet presAssocID="{11EF0E32-3BF9-4117-975E-8B692698C096}" presName="vert1" presStyleCnt="0"/>
      <dgm:spPr/>
    </dgm:pt>
  </dgm:ptLst>
  <dgm:cxnLst>
    <dgm:cxn modelId="{A0BF8810-F4AE-1041-9215-C26CB58D94E0}" type="presOf" srcId="{F7B3731A-C24B-4BA6-8E5A-CDDFD57BF0E2}" destId="{E3FF1640-C556-4E4A-A012-ABC013BFB432}" srcOrd="0" destOrd="0" presId="urn:microsoft.com/office/officeart/2008/layout/LinedList"/>
    <dgm:cxn modelId="{A0823720-98F4-44B6-91EC-E2FF16111482}" srcId="{054D7ECC-BF47-4C02-A4E0-A15A89E0755A}" destId="{F7B3731A-C24B-4BA6-8E5A-CDDFD57BF0E2}" srcOrd="3" destOrd="0" parTransId="{5596204D-CA18-4EB9-829F-256A82EDEDCF}" sibTransId="{7DFE0797-81BB-4CF7-A756-71233995C5CD}"/>
    <dgm:cxn modelId="{7D593A27-030F-0E4F-89EC-6A92249825B7}" type="presOf" srcId="{C8A773A2-3D62-4328-BFF5-18CFBFC03B5F}" destId="{7F59263A-7BD2-B74E-AAC6-797E27758FA3}" srcOrd="0" destOrd="0" presId="urn:microsoft.com/office/officeart/2008/layout/LinedList"/>
    <dgm:cxn modelId="{EEA89677-0F08-4B41-AE85-4B1F9DDAF926}" type="presOf" srcId="{11EF0E32-3BF9-4117-975E-8B692698C096}" destId="{F1627D15-F0CE-E44B-82AB-119F46B95623}" srcOrd="0" destOrd="0" presId="urn:microsoft.com/office/officeart/2008/layout/LinedList"/>
    <dgm:cxn modelId="{4A355079-B953-45E6-85FE-0498BE98B249}" srcId="{054D7ECC-BF47-4C02-A4E0-A15A89E0755A}" destId="{C8A773A2-3D62-4328-BFF5-18CFBFC03B5F}" srcOrd="0" destOrd="0" parTransId="{2206E639-EE47-4343-8373-554C198FF1C4}" sibTransId="{2C57FA3A-3183-4225-A60D-0D1BBB5CCA43}"/>
    <dgm:cxn modelId="{C2E37D7A-2D1D-4D8D-A94B-8B8509E09029}" srcId="{054D7ECC-BF47-4C02-A4E0-A15A89E0755A}" destId="{A4A58EFE-5F98-44EB-8A99-246679500508}" srcOrd="4" destOrd="0" parTransId="{C5E66F23-101A-45CA-A3E7-E2AA8A8DFF95}" sibTransId="{BDD28307-BA96-449E-B2D8-8267454607D0}"/>
    <dgm:cxn modelId="{0EA10599-0898-4586-9BB6-BB1D699C5530}" srcId="{054D7ECC-BF47-4C02-A4E0-A15A89E0755A}" destId="{C576E5DC-3B64-4B15-900D-80BE3E1E8E21}" srcOrd="1" destOrd="0" parTransId="{1752A413-3154-46DA-9394-F9745C3AEF02}" sibTransId="{5BDE207E-38BF-40A0-865C-11913DE7DF57}"/>
    <dgm:cxn modelId="{99130E9B-F8EA-DE47-A563-CEF3836E195D}" type="presOf" srcId="{A4A58EFE-5F98-44EB-8A99-246679500508}" destId="{01ADC9A5-8186-CA4B-9F76-220E7AB36956}" srcOrd="0" destOrd="0" presId="urn:microsoft.com/office/officeart/2008/layout/LinedList"/>
    <dgm:cxn modelId="{BAF6A1B1-08D6-4C62-B108-1DBA046D4A17}" srcId="{054D7ECC-BF47-4C02-A4E0-A15A89E0755A}" destId="{11EF0E32-3BF9-4117-975E-8B692698C096}" srcOrd="5" destOrd="0" parTransId="{3D21FEB7-38DE-4B3A-BDA0-F165B3B960AA}" sibTransId="{977B406C-4F84-4AE2-AD48-F93804BE414B}"/>
    <dgm:cxn modelId="{B933C7B4-0A2F-0641-9726-041D507AAD0C}" type="presOf" srcId="{054D7ECC-BF47-4C02-A4E0-A15A89E0755A}" destId="{84AE49CD-8A43-C244-8CCE-9AE6C5AF90D8}" srcOrd="0" destOrd="0" presId="urn:microsoft.com/office/officeart/2008/layout/LinedList"/>
    <dgm:cxn modelId="{3E4C86C6-686B-B84A-BD06-394B8746F9D7}" type="presOf" srcId="{DC31864A-8F9A-48E3-A16E-C0B9DCF28E59}" destId="{22F10A34-081F-F248-AA1D-765AE8BB6997}" srcOrd="0" destOrd="0" presId="urn:microsoft.com/office/officeart/2008/layout/LinedList"/>
    <dgm:cxn modelId="{D223ADD9-C0AE-4D83-AA69-10A1A2CC1486}" srcId="{054D7ECC-BF47-4C02-A4E0-A15A89E0755A}" destId="{DC31864A-8F9A-48E3-A16E-C0B9DCF28E59}" srcOrd="2" destOrd="0" parTransId="{AEB07A75-A5A4-4940-9251-6966B4879E43}" sibTransId="{C7A37C2F-2D57-4304-929B-6F3F4FF015FB}"/>
    <dgm:cxn modelId="{4D64EBE3-7DD2-1143-BA86-FA6063E6AA9D}" type="presOf" srcId="{C576E5DC-3B64-4B15-900D-80BE3E1E8E21}" destId="{E4512FD3-6385-D941-A820-EF25F1F4973F}" srcOrd="0" destOrd="0" presId="urn:microsoft.com/office/officeart/2008/layout/LinedList"/>
    <dgm:cxn modelId="{85C37C8C-F0E2-684E-8FCF-F4507B2D4E1E}" type="presParOf" srcId="{84AE49CD-8A43-C244-8CCE-9AE6C5AF90D8}" destId="{2206F262-11F0-4747-ABB7-19FFBB219052}" srcOrd="0" destOrd="0" presId="urn:microsoft.com/office/officeart/2008/layout/LinedList"/>
    <dgm:cxn modelId="{CF40F51C-984C-7042-833A-BAE529DCCD0A}" type="presParOf" srcId="{84AE49CD-8A43-C244-8CCE-9AE6C5AF90D8}" destId="{C4C11A07-B2DD-F749-89AC-B5BEBE5CF72D}" srcOrd="1" destOrd="0" presId="urn:microsoft.com/office/officeart/2008/layout/LinedList"/>
    <dgm:cxn modelId="{B77144BE-A710-394E-B24B-2448470CBB17}" type="presParOf" srcId="{C4C11A07-B2DD-F749-89AC-B5BEBE5CF72D}" destId="{7F59263A-7BD2-B74E-AAC6-797E27758FA3}" srcOrd="0" destOrd="0" presId="urn:microsoft.com/office/officeart/2008/layout/LinedList"/>
    <dgm:cxn modelId="{0B20B472-A8A9-5745-ACED-BEB70C409337}" type="presParOf" srcId="{C4C11A07-B2DD-F749-89AC-B5BEBE5CF72D}" destId="{7F1D87DD-C58D-754A-9ED2-21A5C0675D2D}" srcOrd="1" destOrd="0" presId="urn:microsoft.com/office/officeart/2008/layout/LinedList"/>
    <dgm:cxn modelId="{C052BA74-53D1-4C48-ABAA-B42FD3306546}" type="presParOf" srcId="{84AE49CD-8A43-C244-8CCE-9AE6C5AF90D8}" destId="{15BC2812-7BCE-A44B-95A1-01BDB8E80181}" srcOrd="2" destOrd="0" presId="urn:microsoft.com/office/officeart/2008/layout/LinedList"/>
    <dgm:cxn modelId="{ACD917C0-A592-B74D-85CA-EC76AFD2E8B5}" type="presParOf" srcId="{84AE49CD-8A43-C244-8CCE-9AE6C5AF90D8}" destId="{AD6B603C-AC82-C446-B4D5-0E71D32E78CD}" srcOrd="3" destOrd="0" presId="urn:microsoft.com/office/officeart/2008/layout/LinedList"/>
    <dgm:cxn modelId="{ABC2F9E7-1FD7-AE44-A654-1D42871DBBA8}" type="presParOf" srcId="{AD6B603C-AC82-C446-B4D5-0E71D32E78CD}" destId="{E4512FD3-6385-D941-A820-EF25F1F4973F}" srcOrd="0" destOrd="0" presId="urn:microsoft.com/office/officeart/2008/layout/LinedList"/>
    <dgm:cxn modelId="{DDAD8453-ED05-914C-A6CB-26E0F628AE88}" type="presParOf" srcId="{AD6B603C-AC82-C446-B4D5-0E71D32E78CD}" destId="{B07D2666-456F-7144-81DC-217E357B8B11}" srcOrd="1" destOrd="0" presId="urn:microsoft.com/office/officeart/2008/layout/LinedList"/>
    <dgm:cxn modelId="{92F47F1E-9620-BD4C-ADAB-7C8A5077DB11}" type="presParOf" srcId="{84AE49CD-8A43-C244-8CCE-9AE6C5AF90D8}" destId="{B6DC67A9-8B1E-5545-A32D-2EC6181EEA46}" srcOrd="4" destOrd="0" presId="urn:microsoft.com/office/officeart/2008/layout/LinedList"/>
    <dgm:cxn modelId="{A921F9C5-D745-5346-AB3D-66E70F208C85}" type="presParOf" srcId="{84AE49CD-8A43-C244-8CCE-9AE6C5AF90D8}" destId="{2A2C63E4-A436-6E42-86D0-76233C465260}" srcOrd="5" destOrd="0" presId="urn:microsoft.com/office/officeart/2008/layout/LinedList"/>
    <dgm:cxn modelId="{0565F37D-68CC-6640-9503-F9F5CC9650D1}" type="presParOf" srcId="{2A2C63E4-A436-6E42-86D0-76233C465260}" destId="{22F10A34-081F-F248-AA1D-765AE8BB6997}" srcOrd="0" destOrd="0" presId="urn:microsoft.com/office/officeart/2008/layout/LinedList"/>
    <dgm:cxn modelId="{728EBFCD-C3D7-3F4A-BC81-D6FCE054F35B}" type="presParOf" srcId="{2A2C63E4-A436-6E42-86D0-76233C465260}" destId="{6AEDA162-731D-CB45-AC85-4C4EFDA78596}" srcOrd="1" destOrd="0" presId="urn:microsoft.com/office/officeart/2008/layout/LinedList"/>
    <dgm:cxn modelId="{51354D3F-61CA-4640-A667-75148036704C}" type="presParOf" srcId="{84AE49CD-8A43-C244-8CCE-9AE6C5AF90D8}" destId="{2C0D4046-36A6-024C-9C4C-606F322BF516}" srcOrd="6" destOrd="0" presId="urn:microsoft.com/office/officeart/2008/layout/LinedList"/>
    <dgm:cxn modelId="{52B440AB-3FE0-2F45-9E9B-B54F3C0FB141}" type="presParOf" srcId="{84AE49CD-8A43-C244-8CCE-9AE6C5AF90D8}" destId="{B275C36F-2228-E342-93F7-6D08FAF4849F}" srcOrd="7" destOrd="0" presId="urn:microsoft.com/office/officeart/2008/layout/LinedList"/>
    <dgm:cxn modelId="{B537B031-1D9A-5241-953F-3871E439BC93}" type="presParOf" srcId="{B275C36F-2228-E342-93F7-6D08FAF4849F}" destId="{E3FF1640-C556-4E4A-A012-ABC013BFB432}" srcOrd="0" destOrd="0" presId="urn:microsoft.com/office/officeart/2008/layout/LinedList"/>
    <dgm:cxn modelId="{B1838633-E2F3-8944-A305-AC8774A0C5CC}" type="presParOf" srcId="{B275C36F-2228-E342-93F7-6D08FAF4849F}" destId="{78840861-6CEC-1A45-A046-F752C986FC36}" srcOrd="1" destOrd="0" presId="urn:microsoft.com/office/officeart/2008/layout/LinedList"/>
    <dgm:cxn modelId="{E8215A02-9F0F-074F-A95D-58DA8A34553F}" type="presParOf" srcId="{84AE49CD-8A43-C244-8CCE-9AE6C5AF90D8}" destId="{55FDE84D-8BB1-8F41-9574-D58C15FB5077}" srcOrd="8" destOrd="0" presId="urn:microsoft.com/office/officeart/2008/layout/LinedList"/>
    <dgm:cxn modelId="{1E715DE8-2D69-8E49-9306-3AA30909F0FD}" type="presParOf" srcId="{84AE49CD-8A43-C244-8CCE-9AE6C5AF90D8}" destId="{3E36AD74-DD21-8848-9011-F2BCA05484D7}" srcOrd="9" destOrd="0" presId="urn:microsoft.com/office/officeart/2008/layout/LinedList"/>
    <dgm:cxn modelId="{4E7406D8-2EB3-D441-A31E-9176FEC1ABA3}" type="presParOf" srcId="{3E36AD74-DD21-8848-9011-F2BCA05484D7}" destId="{01ADC9A5-8186-CA4B-9F76-220E7AB36956}" srcOrd="0" destOrd="0" presId="urn:microsoft.com/office/officeart/2008/layout/LinedList"/>
    <dgm:cxn modelId="{0339794D-0B71-EE4E-A876-B6700C50752E}" type="presParOf" srcId="{3E36AD74-DD21-8848-9011-F2BCA05484D7}" destId="{8BB782DB-68EF-6442-8076-8B678338AC97}" srcOrd="1" destOrd="0" presId="urn:microsoft.com/office/officeart/2008/layout/LinedList"/>
    <dgm:cxn modelId="{79B11186-80A2-FA4B-8E6E-6FE13242FA8F}" type="presParOf" srcId="{84AE49CD-8A43-C244-8CCE-9AE6C5AF90D8}" destId="{D31CEB80-7103-574C-B5DB-4F1A30274378}" srcOrd="10" destOrd="0" presId="urn:microsoft.com/office/officeart/2008/layout/LinedList"/>
    <dgm:cxn modelId="{8B764B84-B51D-C845-805A-EEF9EBC6D236}" type="presParOf" srcId="{84AE49CD-8A43-C244-8CCE-9AE6C5AF90D8}" destId="{AFEE0D48-BD9C-054A-BAC5-A8EBB5ECABD3}" srcOrd="11" destOrd="0" presId="urn:microsoft.com/office/officeart/2008/layout/LinedList"/>
    <dgm:cxn modelId="{165CEE9A-2428-F94C-8E80-7F3EF9C4FF1D}" type="presParOf" srcId="{AFEE0D48-BD9C-054A-BAC5-A8EBB5ECABD3}" destId="{F1627D15-F0CE-E44B-82AB-119F46B95623}" srcOrd="0" destOrd="0" presId="urn:microsoft.com/office/officeart/2008/layout/LinedList"/>
    <dgm:cxn modelId="{9BF4F84F-2937-4D45-BA02-7C92B50500A3}" type="presParOf" srcId="{AFEE0D48-BD9C-054A-BAC5-A8EBB5ECABD3}" destId="{22B37164-25E0-BC4C-93A8-5D1D4403561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07AF5-77A8-477B-A4E3-4EE6ADB6A137}">
      <dsp:nvSpPr>
        <dsp:cNvPr id="0" name=""/>
        <dsp:cNvSpPr/>
      </dsp:nvSpPr>
      <dsp:spPr>
        <a:xfrm>
          <a:off x="2044681" y="1187743"/>
          <a:ext cx="4396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965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2751" y="1231112"/>
        <a:ext cx="23512" cy="4702"/>
      </dsp:txXfrm>
    </dsp:sp>
    <dsp:sp modelId="{46B2ABB4-DBE9-4760-85DF-BDD49AC7972F}">
      <dsp:nvSpPr>
        <dsp:cNvPr id="0" name=""/>
        <dsp:cNvSpPr/>
      </dsp:nvSpPr>
      <dsp:spPr>
        <a:xfrm>
          <a:off x="1908" y="620091"/>
          <a:ext cx="2044572" cy="1226743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New Requests</a:t>
          </a:r>
        </a:p>
      </dsp:txBody>
      <dsp:txXfrm>
        <a:off x="1908" y="620091"/>
        <a:ext cx="2044572" cy="1226743"/>
      </dsp:txXfrm>
    </dsp:sp>
    <dsp:sp modelId="{C042F065-10C4-8E43-ADA8-09EB23471956}">
      <dsp:nvSpPr>
        <dsp:cNvPr id="0" name=""/>
        <dsp:cNvSpPr/>
      </dsp:nvSpPr>
      <dsp:spPr>
        <a:xfrm>
          <a:off x="4559506" y="1187743"/>
          <a:ext cx="4396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965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767575" y="1231112"/>
        <a:ext cx="23512" cy="4702"/>
      </dsp:txXfrm>
    </dsp:sp>
    <dsp:sp modelId="{B9857959-084D-5A47-8570-5000E52CCA7A}">
      <dsp:nvSpPr>
        <dsp:cNvPr id="0" name=""/>
        <dsp:cNvSpPr/>
      </dsp:nvSpPr>
      <dsp:spPr>
        <a:xfrm>
          <a:off x="2516733" y="620091"/>
          <a:ext cx="2044572" cy="1226743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Bill Introduction Deadline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(February)</a:t>
          </a:r>
        </a:p>
      </dsp:txBody>
      <dsp:txXfrm>
        <a:off x="2516733" y="620091"/>
        <a:ext cx="2044572" cy="1226743"/>
      </dsp:txXfrm>
    </dsp:sp>
    <dsp:sp modelId="{8FB5BDBD-6F4C-4A42-A4BA-AA6D6A4E447B}">
      <dsp:nvSpPr>
        <dsp:cNvPr id="0" name=""/>
        <dsp:cNvSpPr/>
      </dsp:nvSpPr>
      <dsp:spPr>
        <a:xfrm>
          <a:off x="7074330" y="1187743"/>
          <a:ext cx="4396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965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82400" y="1231112"/>
        <a:ext cx="23512" cy="4702"/>
      </dsp:txXfrm>
    </dsp:sp>
    <dsp:sp modelId="{B231D45E-7318-48A9-83BC-38167290A02A}">
      <dsp:nvSpPr>
        <dsp:cNvPr id="0" name=""/>
        <dsp:cNvSpPr/>
      </dsp:nvSpPr>
      <dsp:spPr>
        <a:xfrm>
          <a:off x="5031557" y="620091"/>
          <a:ext cx="2044572" cy="122674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4">
                  <a:lumMod val="50000"/>
                </a:schemeClr>
              </a:solidFill>
            </a:rPr>
            <a:t>1st House Committee Hearings (March-May)</a:t>
          </a:r>
        </a:p>
      </dsp:txBody>
      <dsp:txXfrm>
        <a:off x="5031557" y="620091"/>
        <a:ext cx="2044572" cy="1226743"/>
      </dsp:txXfrm>
    </dsp:sp>
    <dsp:sp modelId="{15D608A3-646B-774F-9297-CD86CCF447ED}">
      <dsp:nvSpPr>
        <dsp:cNvPr id="0" name=""/>
        <dsp:cNvSpPr/>
      </dsp:nvSpPr>
      <dsp:spPr>
        <a:xfrm>
          <a:off x="1024195" y="1845035"/>
          <a:ext cx="7544473" cy="439651"/>
        </a:xfrm>
        <a:custGeom>
          <a:avLst/>
          <a:gdLst/>
          <a:ahLst/>
          <a:cxnLst/>
          <a:rect l="0" t="0" r="0" b="0"/>
          <a:pathLst>
            <a:path>
              <a:moveTo>
                <a:pt x="7544473" y="0"/>
              </a:moveTo>
              <a:lnTo>
                <a:pt x="7544473" y="236925"/>
              </a:lnTo>
              <a:lnTo>
                <a:pt x="0" y="236925"/>
              </a:lnTo>
              <a:lnTo>
                <a:pt x="0" y="439651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607454" y="2062509"/>
        <a:ext cx="377955" cy="4702"/>
      </dsp:txXfrm>
    </dsp:sp>
    <dsp:sp modelId="{7ECAC1AB-311B-984E-98A0-F61679B98C5B}">
      <dsp:nvSpPr>
        <dsp:cNvPr id="0" name=""/>
        <dsp:cNvSpPr/>
      </dsp:nvSpPr>
      <dsp:spPr>
        <a:xfrm>
          <a:off x="7546382" y="620091"/>
          <a:ext cx="2044572" cy="1226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4">
                  <a:lumMod val="50000"/>
                </a:schemeClr>
              </a:solidFill>
            </a:rPr>
            <a:t>1st House Floor Vote Deadline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4">
                  <a:lumMod val="50000"/>
                </a:schemeClr>
              </a:solidFill>
            </a:rPr>
            <a:t>(May)</a:t>
          </a:r>
        </a:p>
      </dsp:txBody>
      <dsp:txXfrm>
        <a:off x="7546382" y="620091"/>
        <a:ext cx="2044572" cy="1226743"/>
      </dsp:txXfrm>
    </dsp:sp>
    <dsp:sp modelId="{E2E5DCB1-A7B6-4C05-BA10-BAADBCB233E2}">
      <dsp:nvSpPr>
        <dsp:cNvPr id="0" name=""/>
        <dsp:cNvSpPr/>
      </dsp:nvSpPr>
      <dsp:spPr>
        <a:xfrm>
          <a:off x="2044681" y="2884738"/>
          <a:ext cx="4396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965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2751" y="2928107"/>
        <a:ext cx="23512" cy="4702"/>
      </dsp:txXfrm>
    </dsp:sp>
    <dsp:sp modelId="{C982C3D7-E5C1-4B83-85AF-6784F331F714}">
      <dsp:nvSpPr>
        <dsp:cNvPr id="0" name=""/>
        <dsp:cNvSpPr/>
      </dsp:nvSpPr>
      <dsp:spPr>
        <a:xfrm>
          <a:off x="1908" y="2317086"/>
          <a:ext cx="2044572" cy="122674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2nd House Committee Hearings (June-August)</a:t>
          </a:r>
        </a:p>
      </dsp:txBody>
      <dsp:txXfrm>
        <a:off x="1908" y="2317086"/>
        <a:ext cx="2044572" cy="1226743"/>
      </dsp:txXfrm>
    </dsp:sp>
    <dsp:sp modelId="{5DF38D7D-F644-BB4A-9A17-42334351650C}">
      <dsp:nvSpPr>
        <dsp:cNvPr id="0" name=""/>
        <dsp:cNvSpPr/>
      </dsp:nvSpPr>
      <dsp:spPr>
        <a:xfrm>
          <a:off x="4559506" y="2884738"/>
          <a:ext cx="4396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965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767575" y="2928107"/>
        <a:ext cx="23512" cy="4702"/>
      </dsp:txXfrm>
    </dsp:sp>
    <dsp:sp modelId="{1E0FE97C-F15D-8547-9A29-13966505238E}">
      <dsp:nvSpPr>
        <dsp:cNvPr id="0" name=""/>
        <dsp:cNvSpPr/>
      </dsp:nvSpPr>
      <dsp:spPr>
        <a:xfrm>
          <a:off x="2516733" y="2317086"/>
          <a:ext cx="2044572" cy="1226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4">
                  <a:lumMod val="50000"/>
                </a:schemeClr>
              </a:solidFill>
            </a:rPr>
            <a:t>Legislative Deadline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4">
                  <a:lumMod val="50000"/>
                </a:schemeClr>
              </a:solidFill>
            </a:rPr>
            <a:t>(September) </a:t>
          </a:r>
        </a:p>
      </dsp:txBody>
      <dsp:txXfrm>
        <a:off x="2516733" y="2317086"/>
        <a:ext cx="2044572" cy="1226743"/>
      </dsp:txXfrm>
    </dsp:sp>
    <dsp:sp modelId="{A2CA7FD6-84DA-456B-9EE2-D636B8A3FF02}">
      <dsp:nvSpPr>
        <dsp:cNvPr id="0" name=""/>
        <dsp:cNvSpPr/>
      </dsp:nvSpPr>
      <dsp:spPr>
        <a:xfrm>
          <a:off x="7074330" y="2884738"/>
          <a:ext cx="4396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965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82400" y="2928107"/>
        <a:ext cx="23512" cy="4702"/>
      </dsp:txXfrm>
    </dsp:sp>
    <dsp:sp modelId="{DC1BA39C-2EBD-9E4D-AB44-06C00AA2726E}">
      <dsp:nvSpPr>
        <dsp:cNvPr id="0" name=""/>
        <dsp:cNvSpPr/>
      </dsp:nvSpPr>
      <dsp:spPr>
        <a:xfrm>
          <a:off x="5031557" y="2317086"/>
          <a:ext cx="2044572" cy="1226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4">
                  <a:lumMod val="50000"/>
                </a:schemeClr>
              </a:solidFill>
            </a:rPr>
            <a:t>Governor’s Final Actions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4">
                  <a:lumMod val="50000"/>
                </a:schemeClr>
              </a:solidFill>
            </a:rPr>
            <a:t>(October)</a:t>
          </a:r>
        </a:p>
      </dsp:txBody>
      <dsp:txXfrm>
        <a:off x="5031557" y="2317086"/>
        <a:ext cx="2044572" cy="1226743"/>
      </dsp:txXfrm>
    </dsp:sp>
    <dsp:sp modelId="{619CF272-A0DC-4F88-8E3D-421C617761E8}">
      <dsp:nvSpPr>
        <dsp:cNvPr id="0" name=""/>
        <dsp:cNvSpPr/>
      </dsp:nvSpPr>
      <dsp:spPr>
        <a:xfrm>
          <a:off x="7546382" y="2317086"/>
          <a:ext cx="2044572" cy="1226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4">
                  <a:lumMod val="50000"/>
                </a:schemeClr>
              </a:solidFill>
            </a:rPr>
            <a:t>Effective Date of Statutes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4">
                  <a:lumMod val="50000"/>
                </a:schemeClr>
              </a:solidFill>
            </a:rPr>
            <a:t>(January 1)</a:t>
          </a:r>
        </a:p>
      </dsp:txBody>
      <dsp:txXfrm>
        <a:off x="7546382" y="2317086"/>
        <a:ext cx="2044572" cy="1226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60D9D-62B1-2242-A0BB-357872C589AC}">
      <dsp:nvSpPr>
        <dsp:cNvPr id="0" name=""/>
        <dsp:cNvSpPr/>
      </dsp:nvSpPr>
      <dsp:spPr>
        <a:xfrm>
          <a:off x="157054" y="2441"/>
          <a:ext cx="4634772" cy="4634772"/>
        </a:xfrm>
        <a:prstGeom prst="circularArrow">
          <a:avLst>
            <a:gd name="adj1" fmla="val 5274"/>
            <a:gd name="adj2" fmla="val 312630"/>
            <a:gd name="adj3" fmla="val 14298563"/>
            <a:gd name="adj4" fmla="val 17085921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67821-0581-8043-8172-7750063E6D6E}">
      <dsp:nvSpPr>
        <dsp:cNvPr id="0" name=""/>
        <dsp:cNvSpPr/>
      </dsp:nvSpPr>
      <dsp:spPr>
        <a:xfrm>
          <a:off x="1628684" y="9523"/>
          <a:ext cx="1691512" cy="845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Call/Email your representative</a:t>
          </a:r>
        </a:p>
      </dsp:txBody>
      <dsp:txXfrm>
        <a:off x="1669970" y="50809"/>
        <a:ext cx="1608940" cy="763184"/>
      </dsp:txXfrm>
    </dsp:sp>
    <dsp:sp modelId="{B612DF08-3069-2C42-AC2A-3FDBF8FABD7D}">
      <dsp:nvSpPr>
        <dsp:cNvPr id="0" name=""/>
        <dsp:cNvSpPr/>
      </dsp:nvSpPr>
      <dsp:spPr>
        <a:xfrm>
          <a:off x="3257013" y="949639"/>
          <a:ext cx="1691512" cy="845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Ask others to join you</a:t>
          </a:r>
        </a:p>
      </dsp:txBody>
      <dsp:txXfrm>
        <a:off x="3298299" y="990925"/>
        <a:ext cx="1608940" cy="763184"/>
      </dsp:txXfrm>
    </dsp:sp>
    <dsp:sp modelId="{C5483B62-AC3F-DF4C-A3C2-85BD16A6081B}">
      <dsp:nvSpPr>
        <dsp:cNvPr id="0" name=""/>
        <dsp:cNvSpPr/>
      </dsp:nvSpPr>
      <dsp:spPr>
        <a:xfrm>
          <a:off x="3257013" y="2829872"/>
          <a:ext cx="1691512" cy="845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Do your research and be prepared</a:t>
          </a:r>
        </a:p>
      </dsp:txBody>
      <dsp:txXfrm>
        <a:off x="3298299" y="2871158"/>
        <a:ext cx="1608940" cy="763184"/>
      </dsp:txXfrm>
    </dsp:sp>
    <dsp:sp modelId="{0E2B8B50-C6A6-3540-95E9-B134CDD6DA3A}">
      <dsp:nvSpPr>
        <dsp:cNvPr id="0" name=""/>
        <dsp:cNvSpPr/>
      </dsp:nvSpPr>
      <dsp:spPr>
        <a:xfrm>
          <a:off x="1628684" y="3769988"/>
          <a:ext cx="1691512" cy="845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Meet with Representative</a:t>
          </a:r>
        </a:p>
      </dsp:txBody>
      <dsp:txXfrm>
        <a:off x="1669970" y="3811274"/>
        <a:ext cx="1608940" cy="763184"/>
      </dsp:txXfrm>
    </dsp:sp>
    <dsp:sp modelId="{E8EC2576-45D6-9347-AE77-39031A60745C}">
      <dsp:nvSpPr>
        <dsp:cNvPr id="0" name=""/>
        <dsp:cNvSpPr/>
      </dsp:nvSpPr>
      <dsp:spPr>
        <a:xfrm>
          <a:off x="355" y="2829872"/>
          <a:ext cx="1691512" cy="845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Follow up!</a:t>
          </a:r>
        </a:p>
      </dsp:txBody>
      <dsp:txXfrm>
        <a:off x="41641" y="2871158"/>
        <a:ext cx="1608940" cy="763184"/>
      </dsp:txXfrm>
    </dsp:sp>
    <dsp:sp modelId="{520FDED2-485A-9643-B9C1-BF307A0DCAD1}">
      <dsp:nvSpPr>
        <dsp:cNvPr id="0" name=""/>
        <dsp:cNvSpPr/>
      </dsp:nvSpPr>
      <dsp:spPr>
        <a:xfrm>
          <a:off x="355" y="949639"/>
          <a:ext cx="1691512" cy="845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Send a thank you note</a:t>
          </a:r>
        </a:p>
      </dsp:txBody>
      <dsp:txXfrm>
        <a:off x="41641" y="990925"/>
        <a:ext cx="1608940" cy="7631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6F262-11F0-4747-ABB7-19FFBB219052}">
      <dsp:nvSpPr>
        <dsp:cNvPr id="0" name=""/>
        <dsp:cNvSpPr/>
      </dsp:nvSpPr>
      <dsp:spPr>
        <a:xfrm>
          <a:off x="0" y="2144"/>
          <a:ext cx="49488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9263A-7BD2-B74E-AAC6-797E27758FA3}">
      <dsp:nvSpPr>
        <dsp:cNvPr id="0" name=""/>
        <dsp:cNvSpPr/>
      </dsp:nvSpPr>
      <dsp:spPr>
        <a:xfrm>
          <a:off x="0" y="2144"/>
          <a:ext cx="4948881" cy="73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Be prepared, honest, and respectful</a:t>
          </a:r>
        </a:p>
      </dsp:txBody>
      <dsp:txXfrm>
        <a:off x="0" y="2144"/>
        <a:ext cx="4948881" cy="731175"/>
      </dsp:txXfrm>
    </dsp:sp>
    <dsp:sp modelId="{15BC2812-7BCE-A44B-95A1-01BDB8E80181}">
      <dsp:nvSpPr>
        <dsp:cNvPr id="0" name=""/>
        <dsp:cNvSpPr/>
      </dsp:nvSpPr>
      <dsp:spPr>
        <a:xfrm>
          <a:off x="0" y="733319"/>
          <a:ext cx="49488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12FD3-6385-D941-A820-EF25F1F4973F}">
      <dsp:nvSpPr>
        <dsp:cNvPr id="0" name=""/>
        <dsp:cNvSpPr/>
      </dsp:nvSpPr>
      <dsp:spPr>
        <a:xfrm>
          <a:off x="0" y="733319"/>
          <a:ext cx="4948881" cy="73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Breathe </a:t>
          </a:r>
        </a:p>
      </dsp:txBody>
      <dsp:txXfrm>
        <a:off x="0" y="733319"/>
        <a:ext cx="4948881" cy="731175"/>
      </dsp:txXfrm>
    </dsp:sp>
    <dsp:sp modelId="{B6DC67A9-8B1E-5545-A32D-2EC6181EEA46}">
      <dsp:nvSpPr>
        <dsp:cNvPr id="0" name=""/>
        <dsp:cNvSpPr/>
      </dsp:nvSpPr>
      <dsp:spPr>
        <a:xfrm>
          <a:off x="0" y="1464495"/>
          <a:ext cx="49488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10A34-081F-F248-AA1D-765AE8BB6997}">
      <dsp:nvSpPr>
        <dsp:cNvPr id="0" name=""/>
        <dsp:cNvSpPr/>
      </dsp:nvSpPr>
      <dsp:spPr>
        <a:xfrm>
          <a:off x="0" y="1464495"/>
          <a:ext cx="4948881" cy="73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Be reliable</a:t>
          </a:r>
        </a:p>
      </dsp:txBody>
      <dsp:txXfrm>
        <a:off x="0" y="1464495"/>
        <a:ext cx="4948881" cy="731175"/>
      </dsp:txXfrm>
    </dsp:sp>
    <dsp:sp modelId="{2C0D4046-36A6-024C-9C4C-606F322BF516}">
      <dsp:nvSpPr>
        <dsp:cNvPr id="0" name=""/>
        <dsp:cNvSpPr/>
      </dsp:nvSpPr>
      <dsp:spPr>
        <a:xfrm>
          <a:off x="0" y="2195671"/>
          <a:ext cx="49488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F1640-C556-4E4A-A012-ABC013BFB432}">
      <dsp:nvSpPr>
        <dsp:cNvPr id="0" name=""/>
        <dsp:cNvSpPr/>
      </dsp:nvSpPr>
      <dsp:spPr>
        <a:xfrm>
          <a:off x="0" y="2195671"/>
          <a:ext cx="4948881" cy="73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Select a spokesperson</a:t>
          </a:r>
        </a:p>
      </dsp:txBody>
      <dsp:txXfrm>
        <a:off x="0" y="2195671"/>
        <a:ext cx="4948881" cy="731175"/>
      </dsp:txXfrm>
    </dsp:sp>
    <dsp:sp modelId="{55FDE84D-8BB1-8F41-9574-D58C15FB5077}">
      <dsp:nvSpPr>
        <dsp:cNvPr id="0" name=""/>
        <dsp:cNvSpPr/>
      </dsp:nvSpPr>
      <dsp:spPr>
        <a:xfrm>
          <a:off x="0" y="2926847"/>
          <a:ext cx="49488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DC9A5-8186-CA4B-9F76-220E7AB36956}">
      <dsp:nvSpPr>
        <dsp:cNvPr id="0" name=""/>
        <dsp:cNvSpPr/>
      </dsp:nvSpPr>
      <dsp:spPr>
        <a:xfrm>
          <a:off x="0" y="2926847"/>
          <a:ext cx="4948881" cy="73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Ask for support</a:t>
          </a:r>
        </a:p>
      </dsp:txBody>
      <dsp:txXfrm>
        <a:off x="0" y="2926847"/>
        <a:ext cx="4948881" cy="731175"/>
      </dsp:txXfrm>
    </dsp:sp>
    <dsp:sp modelId="{D31CEB80-7103-574C-B5DB-4F1A30274378}">
      <dsp:nvSpPr>
        <dsp:cNvPr id="0" name=""/>
        <dsp:cNvSpPr/>
      </dsp:nvSpPr>
      <dsp:spPr>
        <a:xfrm>
          <a:off x="0" y="3658023"/>
          <a:ext cx="49488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27D15-F0CE-E44B-82AB-119F46B95623}">
      <dsp:nvSpPr>
        <dsp:cNvPr id="0" name=""/>
        <dsp:cNvSpPr/>
      </dsp:nvSpPr>
      <dsp:spPr>
        <a:xfrm>
          <a:off x="0" y="3658023"/>
          <a:ext cx="4948881" cy="73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Leave something behind</a:t>
          </a:r>
        </a:p>
      </dsp:txBody>
      <dsp:txXfrm>
        <a:off x="0" y="3658023"/>
        <a:ext cx="4948881" cy="731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5CB547-D8BB-5C48-8462-FD0CB901A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83E5D-00DF-F041-A84B-D6F1E6295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CC4D2D-8C89-0644-B639-64734A9AF3D2}" type="datetimeFigureOut">
              <a:rPr lang="en-US"/>
              <a:pPr>
                <a:defRPr/>
              </a:pPr>
              <a:t>10/31/21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55CACD-274B-DE4E-99EE-46077CD0BC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FC012-AC68-714B-9724-7A479BC42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355F52-F447-F54A-961B-8E00CCF725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915D97-8592-FF4E-9875-358BF4973D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2FB98-4577-9543-8172-332ACAD91F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A2E8F5-E4C1-6249-8084-6F16D0B19D74}" type="datetimeFigureOut">
              <a:rPr lang="en-US"/>
              <a:pPr>
                <a:defRPr/>
              </a:pPr>
              <a:t>10/31/21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F9F6430-99A5-C04A-A795-F657A57272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1A5CFA7-3E9F-FA48-842F-93F2B1056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F7AEB-216D-7346-A3DF-4423C420B2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5396A-B27A-3E44-8659-67897C8AA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900586E-ECDB-F44A-B6A8-2831118B7B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billNavClient.xhtml?bill_id=202120220AB1111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billNavClient.xhtml?bill_id=202120220AB417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ginfo.legislature.ca.gov/faces/billTextClient.xhtml?bill_id=202120220AB1456" TargetMode="External"/><Relationship Id="rId4" Type="http://schemas.openxmlformats.org/officeDocument/2006/relationships/hyperlink" Target="https://leginfo.legislature.ca.gov/faces/billTextClient.xhtml?bill_id=202120220AB927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07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Wendy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184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02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803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Wendy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434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Wendy – C-ID Course Identification Numbering System developed following SB 1415.</a:t>
            </a:r>
          </a:p>
          <a:p>
            <a:endParaRPr lang="en-US" dirty="0"/>
          </a:p>
          <a:p>
            <a:r>
              <a:rPr lang="en-US" u="sng" dirty="0">
                <a:hlinkClick r:id="rId3"/>
              </a:rPr>
              <a:t>AB 1111 (Berman, 2021)</a:t>
            </a:r>
            <a:r>
              <a:rPr lang="en-US" dirty="0"/>
              <a:t> – Postsecondary education: common course numbering system. </a:t>
            </a:r>
          </a:p>
          <a:p>
            <a:pPr marL="628650" lvl="1" indent="-171450"/>
            <a:r>
              <a:rPr lang="en-US" sz="2000" dirty="0"/>
              <a:t>Require the establishment of a common course numbering system for all GE and transfer pathway courses throughout the CCCs by July 1, 2024;</a:t>
            </a:r>
          </a:p>
          <a:p>
            <a:pPr marL="628650" lvl="1" indent="-171450"/>
            <a:r>
              <a:rPr lang="en-US" sz="2000" dirty="0"/>
              <a:t>Urge the common course numbering workgroup (see above) to consider starting with courses in the current C-ID system and expand from there.</a:t>
            </a:r>
            <a:endParaRPr lang="en-US" dirty="0"/>
          </a:p>
          <a:p>
            <a:r>
              <a:rPr lang="en-US" dirty="0"/>
              <a:t>Trailer Bill Language California Budget 2021-22 </a:t>
            </a:r>
          </a:p>
          <a:p>
            <a:pPr lvl="1"/>
            <a:r>
              <a:rPr lang="en-US" sz="2000" dirty="0"/>
              <a:t>Allocate $10 million to the CCCCO to form a workgroup to support the development and implementation of a common course numbering system throughout the CCCs.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587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Wendy</a:t>
            </a:r>
          </a:p>
          <a:p>
            <a:endParaRPr lang="en-US" dirty="0"/>
          </a:p>
          <a:p>
            <a:pPr rtl="0"/>
            <a:r>
              <a:rPr lang="en-U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AB 417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(McCarty) Rising Scholars Network PASSED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CCCCO to establish a program, named the Rising Scholars Network, to enter into agreements with up to 50 community colleges to provide additional funds for services in support of postsecondary education for justice-involved students</a:t>
            </a:r>
            <a:endParaRPr lang="en-US" b="0" dirty="0">
              <a:effectLst/>
            </a:endParaRPr>
          </a:p>
          <a:p>
            <a:pPr rtl="0"/>
            <a:endParaRPr lang="en-US" sz="1200" b="1" i="0" u="sng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pPr rtl="0"/>
            <a:r>
              <a:rPr lang="en-U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AB 927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(Medina) Statewide baccalaureate degree program PASSED</a:t>
            </a:r>
            <a:endParaRPr lang="en-US" b="0" dirty="0">
              <a:effectLst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Extend the operation of the statewide baccalaureate degree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pilot program indefinitel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y.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Removes the requirements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the program consist of a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maximum of 15 community college district programs and for a student to commence a program by the end of the 2022–23 academic year.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CCC to provide evidence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unmet workforce needs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total of 30 baccalaureate degree programs per academic year in the state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 does not exceed 25% of the total number of associate degree programs offered by the community college district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Consultation with CSUs, UCs, and Private colleges – they can object for duplication.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program in the same subject</a:t>
            </a:r>
            <a:endParaRPr lang="en-US" b="0" dirty="0">
              <a:effectLst/>
            </a:endParaRPr>
          </a:p>
          <a:p>
            <a:pPr rtl="0"/>
            <a:endParaRPr lang="en-US" sz="1200" b="1" i="0" u="sng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5"/>
            </a:endParaRPr>
          </a:p>
          <a:p>
            <a:pPr rtl="0"/>
            <a:r>
              <a:rPr lang="en-U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AB 1456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(Medina) Student financial aid: Cal Grant Reform Act. VETOED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 enact the Cal Grant Reform Act, which would revise and recast the provisions establishing and governing the existing Cal Grant Program into a new Cal Grant Program.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b="0" dirty="0">
                <a:effectLst/>
              </a:rPr>
              <a:t>AB 1456, which was set to take effect in 2024-25, would have further expanded eligibility by getting rid of GPA requirements for community college students and lowering GPA requirements for students attending a CSU or UC campus.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 have simplified the Cal Grant program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expanded aid to 160,000 additional students.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CCC the most because they would no longer have needed a minimum grade point average to be eligible for financial aid.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students would have received more tuition and non tuition grants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676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Wendy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272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r>
              <a:rPr lang="en-US" dirty="0"/>
              <a:t> et al</a:t>
            </a:r>
          </a:p>
          <a:p>
            <a:r>
              <a:rPr lang="en-US" dirty="0"/>
              <a:t>When advocating or taking positions you may want to consider questions such as these.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434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Jeffrey, Christopher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255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Wendy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614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r>
              <a:rPr lang="en-US" dirty="0"/>
              <a:t> et 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631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Christopher, Jeffrey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314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Jeffrey, Christopher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27B832-DDD6-BE44-884F-42302AB9E0F6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517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Wendy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4279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Wendy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155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Wendy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188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Christopher, Jeffrey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1254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2610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22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503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r>
              <a:rPr lang="en-US" dirty="0"/>
              <a:t> – take a picture…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924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r>
              <a:rPr lang="en-US" dirty="0"/>
              <a:t> and Christopher</a:t>
            </a:r>
          </a:p>
          <a:p>
            <a:r>
              <a:rPr lang="en-US" dirty="0" err="1"/>
              <a:t>Ginni</a:t>
            </a:r>
            <a:r>
              <a:rPr lang="en-US" dirty="0"/>
              <a:t> introduces Title 5</a:t>
            </a:r>
          </a:p>
          <a:p>
            <a:r>
              <a:rPr lang="en-US" dirty="0"/>
              <a:t>Christopher discusses Ed Code</a:t>
            </a:r>
          </a:p>
          <a:p>
            <a:r>
              <a:rPr lang="en-US" dirty="0" err="1"/>
              <a:t>Ginni</a:t>
            </a:r>
            <a:r>
              <a:rPr lang="en-US" dirty="0"/>
              <a:t> follows up on Trailer bill/Budget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946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Wendy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372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842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Wendy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27B832-DDD6-BE44-884F-42302AB9E0F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236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65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9005" y="4683512"/>
            <a:ext cx="10432249" cy="173666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61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83F7ED-ADA5-0F4A-8BE2-B1987E86E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356"/>
          <a:stretch/>
        </p:blipFill>
        <p:spPr>
          <a:xfrm>
            <a:off x="0" y="0"/>
            <a:ext cx="3295515" cy="23526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88E9CC-3E5C-1A42-8F10-1C5F7D6F7DCB}"/>
              </a:ext>
            </a:extLst>
          </p:cNvPr>
          <p:cNvSpPr/>
          <p:nvPr userDrawn="1"/>
        </p:nvSpPr>
        <p:spPr>
          <a:xfrm>
            <a:off x="3214777" y="0"/>
            <a:ext cx="8977223" cy="2352690"/>
          </a:xfrm>
          <a:prstGeom prst="rect">
            <a:avLst/>
          </a:prstGeom>
          <a:gradFill flip="none" rotWithShape="1">
            <a:gsLst>
              <a:gs pos="0">
                <a:srgbClr val="30C8E9"/>
              </a:gs>
              <a:gs pos="79000">
                <a:srgbClr val="A9E2E1"/>
              </a:gs>
              <a:gs pos="100000">
                <a:srgbClr val="F0F1DC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E2055A4-D301-6F44-BF4D-9C69B0BAC2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5515" y="403412"/>
            <a:ext cx="8058283" cy="1685768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3C4D22D1-B652-3642-A8BF-57EE1D580D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9F06C-3E18-7D4A-8620-170A4BF719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14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53B915-8011-0845-8F57-66B3733FFC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06C4B8-BC79-8641-AAD2-E2366060EF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55"/>
            <a:ext cx="822325" cy="6852708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4E3D54CA-1BB6-5248-84C6-D1720C6901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79332-CAD7-7B44-A441-F122C39CA0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96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C30B6C9-9E5E-B142-BE67-0050E11B83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BFE2F8CC-2327-B946-B58B-7820E3757D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297E-07AE-1449-BCEE-4C04EBDD19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4FDAF-97DC-AD4A-ACE0-EC98469840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55"/>
            <a:ext cx="822325" cy="68527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4239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C82E804-7C62-714B-934D-34CB036820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B9883AA-8376-3E4F-941E-9AB602480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0EA95-3868-B04B-BC44-37A0E4E4BD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82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Section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4F7D80-DBC0-904C-9E65-7A36551C7D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4008438" cy="6923087"/>
          </a:xfrm>
          <a:prstGeom prst="rect">
            <a:avLst/>
          </a:prstGeom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958F44-9432-314D-AE33-ACB262C2D300}"/>
              </a:ext>
            </a:extLst>
          </p:cNvPr>
          <p:cNvSpPr/>
          <p:nvPr userDrawn="1"/>
        </p:nvSpPr>
        <p:spPr>
          <a:xfrm>
            <a:off x="0" y="1133475"/>
            <a:ext cx="4008438" cy="4619625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  <a:effectLst>
            <a:outerShdw blurRad="393700" dir="11400000" sx="1000" sy="1000" algn="ctr" rotWithShape="0">
              <a:schemeClr val="tx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8B6F3A-AFD0-7641-9CEE-CAB2C0372A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863"/>
          <a:stretch/>
        </p:blipFill>
        <p:spPr>
          <a:xfrm>
            <a:off x="11487150" y="-36513"/>
            <a:ext cx="711200" cy="6961188"/>
          </a:xfrm>
          <a:prstGeom prst="rect">
            <a:avLst/>
          </a:prstGeom>
          <a:effectLst>
            <a:outerShdw blurRad="190500" dist="38100" dir="108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307029-25B3-4242-91F6-1E629F750B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85" y="1335091"/>
            <a:ext cx="3583461" cy="161199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0701" y="1193842"/>
            <a:ext cx="6672648" cy="50917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885" y="2947086"/>
            <a:ext cx="3583461" cy="2575824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973C2A9-E941-1945-8517-AD68E5C2C4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90125" y="6356350"/>
            <a:ext cx="11430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12EA7-8AF5-6D4A-BB65-EDB273F44E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99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9F61EA3-B5F0-3549-9CDE-ACB309495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3E075BF-353E-F148-AA68-3CA99C93E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85FCD8D-1E30-B240-9C71-F2AE6C6B8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24BE405D-08E2-8A46-B448-98EC89699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billNavClient.xhtml?bill_id=202120220AB92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leginfo.legislature.ca.gov/faces/billNavClient.xhtml?bill_id=201320140SB440" TargetMode="External"/><Relationship Id="rId4" Type="http://schemas.openxmlformats.org/officeDocument/2006/relationships/hyperlink" Target="https://leginfo.legislature.ca.gov/faces/billNavClient.xhtml?bill_id=200920100SB144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billNavClient.xhtml?bill_id=202120220AB92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eginfo.legislature.ca.gov/faces/billNavClient.xhtml?bill_id=201920200AB3310" TargetMode="External"/><Relationship Id="rId5" Type="http://schemas.openxmlformats.org/officeDocument/2006/relationships/hyperlink" Target="https://leginfo.legislature.ca.gov/faces/billNavClient.xhtml?bill_id=201920200AB1460" TargetMode="External"/><Relationship Id="rId4" Type="http://schemas.openxmlformats.org/officeDocument/2006/relationships/hyperlink" Target="https://leginfo.legislature.ca.gov/faces/billNavClient.xhtml?bill_id=202120220AB104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billNavClient.xhtml?bill_id=201720180AB70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billNavClient.xhtml?bill_id=202120220AB111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iles.eric.ed.gov/fulltext/ED254137.pdf" TargetMode="External"/><Relationship Id="rId5" Type="http://schemas.openxmlformats.org/officeDocument/2006/relationships/hyperlink" Target="https://www.asccc.org/sites/default/files/publications/CCNF95_0.pdf" TargetMode="External"/><Relationship Id="rId4" Type="http://schemas.openxmlformats.org/officeDocument/2006/relationships/hyperlink" Target="https://leginfo.legislature.ca.gov/faces/billTextClient.xhtml?bill_id=200320040SB1415&amp;search_keywords=common+course+numbe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billNavClient.xhtml?bill_id=202120220AB927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leginfo.legislature.ca.gov/faces/billNavClient.xhtml?bill_id=202120220AB417" TargetMode="External"/><Relationship Id="rId4" Type="http://schemas.openxmlformats.org/officeDocument/2006/relationships/hyperlink" Target="https://leginfo.legislature.ca.gov/faces/billTextClient.xhtml?bill_id=202120220AB145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ccleague.org/advocacy/legislative-actions" TargetMode="External"/><Relationship Id="rId3" Type="http://schemas.openxmlformats.org/officeDocument/2006/relationships/hyperlink" Target="https://www.asccc.org/legislative-positions" TargetMode="External"/><Relationship Id="rId7" Type="http://schemas.openxmlformats.org/officeDocument/2006/relationships/hyperlink" Target="https://www.cccco.edu/About-Us/Chancellors-Office/Divisions/Governmental-Relations-Policy-in-Action/Policy-in-action/State-Relations/Tracked-Legislatio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ca4us.org/issuesandaction/legislationpoliticalaction/" TargetMode="External"/><Relationship Id="rId5" Type="http://schemas.openxmlformats.org/officeDocument/2006/relationships/hyperlink" Target="https://www.cft.org/legislative-updates" TargetMode="External"/><Relationship Id="rId4" Type="http://schemas.openxmlformats.org/officeDocument/2006/relationships/hyperlink" Target="https://ctweb.capitoltrack.com/public/publish.aspx?session=21&amp;id=c46c38e2-40d8-49bb-a9aa-7d7ea2c467ea" TargetMode="External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s://drive.google.com/file/d/1t0Plc6q1vT7LZZggz6cVcurSB6UTJ5C7/view" TargetMode="Externa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4.png"/><Relationship Id="rId9" Type="http://schemas.microsoft.com/office/2007/relationships/diagramDrawing" Target="../diagrams/drawing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sccc.or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ACCCadvocates+subscribe@googlegroups.co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ccc.org/legislative-update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asccc.org" TargetMode="External"/><Relationship Id="rId4" Type="http://schemas.openxmlformats.org/officeDocument/2006/relationships/hyperlink" Target="https://www.asccc.org/liaisons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asccc.org/legislative-liaison" TargetMode="External"/><Relationship Id="rId3" Type="http://schemas.openxmlformats.org/officeDocument/2006/relationships/hyperlink" Target="https://leginfo.legislature.ca.gov/faces/billNavClient.xhtml?bill_id=202120220AB928" TargetMode="External"/><Relationship Id="rId7" Type="http://schemas.openxmlformats.org/officeDocument/2006/relationships/hyperlink" Target="https://leginfo.legislature.ca.gov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egiscan.com/" TargetMode="External"/><Relationship Id="rId5" Type="http://schemas.openxmlformats.org/officeDocument/2006/relationships/hyperlink" Target="http://www.ebudget.ca.gov/2021-22/pdf/Enacted/BudgetSummary/HigherEducation.pdf" TargetMode="External"/><Relationship Id="rId4" Type="http://schemas.openxmlformats.org/officeDocument/2006/relationships/hyperlink" Target="https://leginfo.legislature.ca.gov/faces/billNavClient.xhtml?bill_id=202120220AB111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cco.edu/-/media/CCCCO-Website/Reports/CCCCO_Report_Program_Course_Approval-web-102819.pdf?la=en&amp;hash=06918DD585E9F8C0805334FEA3EB1E6872C22F1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4B549F50-4B9B-4D4D-9C9A-6CB993016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889" y="4657725"/>
            <a:ext cx="11672886" cy="17621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Taking the Lead on Legislation that Impacts Teaching and Learning while </a:t>
            </a:r>
            <a:b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Maintaining a Focus on Students</a:t>
            </a:r>
            <a:br>
              <a:rPr lang="en-US" dirty="0"/>
            </a:b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Thursday, November 4 | General Session | 10:50-12:00</a:t>
            </a:r>
            <a:endParaRPr lang="en-US" altLang="en-US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D603-01BC-544D-9A30-C8599B4D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803" y="365126"/>
            <a:ext cx="9988890" cy="822788"/>
          </a:xfrm>
        </p:spPr>
        <p:txBody>
          <a:bodyPr anchor="ctr"/>
          <a:lstStyle/>
          <a:p>
            <a:pPr algn="ctr"/>
            <a:r>
              <a:rPr lang="en-US" b="1" dirty="0"/>
              <a:t>History of Transfer Legislation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ECC3A2-D7D1-4C45-A2E0-FA79313CE5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34803" y="1297449"/>
            <a:ext cx="10238074" cy="494936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AE011-3F95-DC40-A2FB-3E8AE09D3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878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D603-01BC-544D-9A30-C8599B4D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6"/>
            <a:ext cx="10046043" cy="647246"/>
          </a:xfrm>
        </p:spPr>
        <p:txBody>
          <a:bodyPr anchor="ctr"/>
          <a:lstStyle/>
          <a:p>
            <a:pPr algn="ctr"/>
            <a:r>
              <a:rPr lang="en-US" b="1" dirty="0"/>
              <a:t>Transfer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5BF9C-D232-AF40-B8D9-38E1C1EB2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306285"/>
            <a:ext cx="10058400" cy="4911635"/>
          </a:xfrm>
        </p:spPr>
        <p:txBody>
          <a:bodyPr/>
          <a:lstStyle/>
          <a:p>
            <a:r>
              <a:rPr lang="en-US" dirty="0">
                <a:hlinkClick r:id="rId3"/>
              </a:rPr>
              <a:t>AB 928 (Berman, 2021) </a:t>
            </a:r>
            <a:r>
              <a:rPr lang="en-US" dirty="0"/>
              <a:t>– Transfer Achievement Reform Act of 2021: Associate Degree for Transfer Implementation Committee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Signed by governor October 6, 2021</a:t>
            </a:r>
          </a:p>
          <a:p>
            <a:pPr lvl="1"/>
            <a:r>
              <a:rPr lang="en-US" dirty="0"/>
              <a:t>Implementation Committee by March 1, 2022 – 16 members</a:t>
            </a:r>
          </a:p>
          <a:p>
            <a:pPr lvl="1"/>
            <a:r>
              <a:rPr lang="en-US" dirty="0"/>
              <a:t>One faculty member from each of the CCC, CSU, and UC systems</a:t>
            </a:r>
          </a:p>
          <a:p>
            <a:pPr lvl="1"/>
            <a:r>
              <a:rPr lang="en-US" dirty="0"/>
              <a:t>Single GE Pathway for transfer to CSU/UC by May 31, 2023 The GE pathway may not require more units than the current IGETC (34 semester units)</a:t>
            </a:r>
          </a:p>
          <a:p>
            <a:pPr lvl="1"/>
            <a:r>
              <a:rPr lang="en-US" dirty="0"/>
              <a:t>Students with a goal of transfer for which there exists an ADT </a:t>
            </a:r>
            <a:r>
              <a:rPr lang="en-US" b="1" dirty="0"/>
              <a:t>shall</a:t>
            </a:r>
            <a:r>
              <a:rPr lang="en-US" dirty="0"/>
              <a:t> be placed on that pathway – students may opt out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History:</a:t>
            </a:r>
            <a:endParaRPr lang="en-US" b="1" i="1" dirty="0">
              <a:solidFill>
                <a:schemeClr val="accent2">
                  <a:lumMod val="50000"/>
                </a:schemeClr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51352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 1440 (Padilla, 2010)</a:t>
            </a:r>
            <a:r>
              <a:rPr lang="en-US" dirty="0">
                <a:solidFill>
                  <a:srgbClr val="513526"/>
                </a:solidFill>
              </a:rPr>
              <a:t> Student Transfer Achievement Reform Act</a:t>
            </a:r>
          </a:p>
          <a:p>
            <a:r>
              <a:rPr lang="en-US" dirty="0">
                <a:solidFill>
                  <a:srgbClr val="513526"/>
                </a:solidFill>
                <a:hlinkClick r:id="rId5"/>
              </a:rPr>
              <a:t>SB 440 (Padilla, 2013)</a:t>
            </a:r>
            <a:r>
              <a:rPr lang="en-US" dirty="0">
                <a:solidFill>
                  <a:srgbClr val="513526"/>
                </a:solidFill>
              </a:rPr>
              <a:t> Student Transfer Achievement Reform Act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AE011-3F95-DC40-A2FB-3E8AE09D3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962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80BCE-E953-484F-96F5-36B119078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2489" y="1387929"/>
            <a:ext cx="10046042" cy="4637314"/>
          </a:xfrm>
        </p:spPr>
        <p:txBody>
          <a:bodyPr/>
          <a:lstStyle/>
          <a:p>
            <a:r>
              <a:rPr lang="en-US" u="sng" dirty="0">
                <a:solidFill>
                  <a:srgbClr val="7030A0"/>
                </a:solidFill>
                <a:hlinkClick r:id="rId3"/>
              </a:rPr>
              <a:t>AB 928 (Berman, 2021)</a:t>
            </a:r>
            <a:r>
              <a:rPr lang="en-US" dirty="0"/>
              <a:t> – Student Transfer Achievement Reform Act of 2021: </a:t>
            </a:r>
          </a:p>
          <a:p>
            <a:pPr lvl="1"/>
            <a:r>
              <a:rPr lang="en-US" dirty="0"/>
              <a:t>Single GE Pathway for transfer to CSU/UC by May 31, 2023 The GE pathway may not require more units than the current IGETC (34 semester units)</a:t>
            </a:r>
          </a:p>
          <a:p>
            <a:r>
              <a:rPr lang="en-US" i="1" dirty="0"/>
              <a:t>Title 5 Regulations §55063 approved at July 2021 Board of Governors Meeting – to implement Ethnic Studies Graduation Requirement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AB 1040 (Muratsuchi, 2021)</a:t>
            </a:r>
            <a:r>
              <a:rPr lang="en-US" dirty="0"/>
              <a:t> – CCC Ethnic Studies Requirement</a:t>
            </a:r>
          </a:p>
          <a:p>
            <a:pPr lvl="1"/>
            <a:r>
              <a:rPr lang="en-US" dirty="0"/>
              <a:t>Legislature decided </a:t>
            </a:r>
            <a:r>
              <a:rPr lang="en-US" b="1" dirty="0"/>
              <a:t>bill was not needed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7030A0"/>
                </a:solidFill>
              </a:rPr>
              <a:t>History:</a:t>
            </a:r>
          </a:p>
          <a:p>
            <a:r>
              <a:rPr lang="en-US" dirty="0">
                <a:solidFill>
                  <a:srgbClr val="7030A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 1460 (Weber, 2019)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– CSU Ethnic Studies Requirement: </a:t>
            </a:r>
            <a:r>
              <a:rPr lang="en-US" b="1" dirty="0">
                <a:solidFill>
                  <a:srgbClr val="00B050"/>
                </a:solidFill>
              </a:rPr>
              <a:t>passed</a:t>
            </a:r>
          </a:p>
          <a:p>
            <a:r>
              <a:rPr lang="en-US" dirty="0">
                <a:hlinkClick r:id="rId6"/>
              </a:rPr>
              <a:t>AB 3310 (Muratsuchi, 2020)</a:t>
            </a:r>
            <a:r>
              <a:rPr lang="en-US" dirty="0"/>
              <a:t> – CCC Ethnic Studies Requirement: </a:t>
            </a:r>
            <a:r>
              <a:rPr lang="en-US" b="1" dirty="0">
                <a:solidFill>
                  <a:srgbClr val="FF0000"/>
                </a:solidFill>
              </a:rPr>
              <a:t>did not pass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C722E-2B29-3847-8661-B16E11B90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F297338-F840-FE4E-8749-EDB879DC8C7F}"/>
              </a:ext>
            </a:extLst>
          </p:cNvPr>
          <p:cNvSpPr txBox="1">
            <a:spLocks/>
          </p:cNvSpPr>
          <p:nvPr/>
        </p:nvSpPr>
        <p:spPr bwMode="auto">
          <a:xfrm>
            <a:off x="1502489" y="443295"/>
            <a:ext cx="10046043" cy="76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4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8C77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8C77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8C77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8C77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9pPr>
          </a:lstStyle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Graduation and General Education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1710767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9F398-8EF0-7D4D-9878-FF2DD2378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587" y="447241"/>
            <a:ext cx="10046043" cy="647246"/>
          </a:xfrm>
        </p:spPr>
        <p:txBody>
          <a:bodyPr anchor="ctr">
            <a:normAutofit/>
          </a:bodyPr>
          <a:lstStyle/>
          <a:p>
            <a:pPr algn="ctr"/>
            <a:r>
              <a:rPr lang="en-US" sz="3400" b="1" dirty="0">
                <a:solidFill>
                  <a:schemeClr val="accent5">
                    <a:lumMod val="50000"/>
                  </a:schemeClr>
                </a:solidFill>
              </a:rPr>
              <a:t>Assessment and Placement</a:t>
            </a:r>
            <a:endParaRPr lang="en-US" sz="3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C722E-2B29-3847-8661-B16E11B90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893C7CF-62A5-CF48-9AFD-CA021A6F936F}"/>
              </a:ext>
            </a:extLst>
          </p:cNvPr>
          <p:cNvSpPr txBox="1">
            <a:spLocks/>
          </p:cNvSpPr>
          <p:nvPr/>
        </p:nvSpPr>
        <p:spPr bwMode="auto">
          <a:xfrm>
            <a:off x="1649186" y="1307231"/>
            <a:ext cx="9827443" cy="385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  <a:cs typeface="Gill Sans"/>
                <a:hlinkClick r:id="rId3"/>
              </a:rPr>
              <a:t>AB 705 (Irwin, 2017)</a:t>
            </a:r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  <a:cs typeface="Gill Sans"/>
              </a:rPr>
              <a:t> </a:t>
            </a:r>
            <a:r>
              <a:rPr lang="en-US" dirty="0">
                <a:solidFill>
                  <a:schemeClr val="tx1"/>
                </a:solidFill>
                <a:cs typeface="Gill Sans"/>
              </a:rPr>
              <a:t>– English, Mathematics, ESL placement</a:t>
            </a:r>
          </a:p>
          <a:p>
            <a:pPr lvl="1"/>
            <a:r>
              <a:rPr lang="en-US" b="1" dirty="0">
                <a:solidFill>
                  <a:srgbClr val="00B050"/>
                </a:solidFill>
                <a:cs typeface="Gill Sans"/>
              </a:rPr>
              <a:t>Signed by the governor October 13, 2017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  <a:cs typeface="Gill Sans"/>
              </a:rPr>
              <a:t>maximize the probability that the student will enter and complete transfer-level coursework in English and mathematics within a one-year timeframe,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  <a:cs typeface="Gill Sans"/>
              </a:rPr>
              <a:t>placement via one or more of the following: high school coursework, high school grades, and high school grade point average.</a:t>
            </a:r>
          </a:p>
          <a:p>
            <a:pPr lvl="1"/>
            <a:r>
              <a:rPr lang="en-US" dirty="0"/>
              <a:t>prohibit from requiring students to enroll in remedial coursework that lengthens their time to complete a degree unless placement research shows those students are highly unlikely to succeed</a:t>
            </a:r>
            <a:endParaRPr lang="en-US" dirty="0">
              <a:solidFill>
                <a:schemeClr val="bg2">
                  <a:lumMod val="10000"/>
                </a:schemeClr>
              </a:solidFill>
              <a:cs typeface="Gill Sans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Title 5 Regulations §55063, §55002, §55003, §55522</a:t>
            </a:r>
          </a:p>
          <a:p>
            <a:pPr lvl="1"/>
            <a:r>
              <a:rPr lang="en-US" dirty="0"/>
              <a:t>Approved by Board of Governors March 2019</a:t>
            </a:r>
          </a:p>
          <a:p>
            <a:endParaRPr lang="en-US" i="1" dirty="0"/>
          </a:p>
          <a:p>
            <a:endParaRPr lang="en-US" dirty="0">
              <a:solidFill>
                <a:schemeClr val="tx1"/>
              </a:solidFill>
              <a:cs typeface="Gill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96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B02F1-71A0-BC4A-9FFB-FF61B499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712561"/>
          </a:xfrm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Common Course Numbering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E41E5-CD01-1C47-BDDA-2751BD98A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49" y="1273629"/>
            <a:ext cx="10282979" cy="4963885"/>
          </a:xfrm>
        </p:spPr>
        <p:txBody>
          <a:bodyPr/>
          <a:lstStyle/>
          <a:p>
            <a:r>
              <a:rPr lang="en-US" u="sng" dirty="0">
                <a:hlinkClick r:id="rId3"/>
              </a:rPr>
              <a:t>AB 1111 (Berman, 2021)</a:t>
            </a:r>
            <a:r>
              <a:rPr lang="en-US" dirty="0"/>
              <a:t> – Postsecondary education: common course numbering system. </a:t>
            </a:r>
            <a:r>
              <a:rPr lang="en-US" b="1" dirty="0">
                <a:solidFill>
                  <a:srgbClr val="00B050"/>
                </a:solidFill>
              </a:rPr>
              <a:t>passed</a:t>
            </a:r>
            <a:endParaRPr lang="en-US" dirty="0"/>
          </a:p>
          <a:p>
            <a:r>
              <a:rPr lang="en-US" dirty="0"/>
              <a:t>Trailer Bill Language California Budget 2021-22 </a:t>
            </a:r>
          </a:p>
          <a:p>
            <a:pPr marL="0" indent="0">
              <a:buNone/>
            </a:pPr>
            <a:endParaRPr lang="en-US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7030A0"/>
                </a:solidFill>
              </a:rPr>
              <a:t>History: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SB 1415 (Brulte, 2004) </a:t>
            </a:r>
            <a:r>
              <a:rPr lang="en-US" dirty="0"/>
              <a:t>– Postsecondary Education: Donahoe Higher Education Act: Common course numbering system</a:t>
            </a:r>
          </a:p>
          <a:p>
            <a:r>
              <a:rPr lang="en-US" dirty="0"/>
              <a:t>SB 450 (Solis, 1995) – </a:t>
            </a:r>
            <a:r>
              <a:rPr lang="en-US" i="1" dirty="0">
                <a:hlinkClick r:id="rId5"/>
              </a:rPr>
              <a:t>Towards a Common Course Numbering System</a:t>
            </a:r>
            <a:r>
              <a:rPr lang="en-US" dirty="0"/>
              <a:t>; ASCCC Paper adopted November 1995</a:t>
            </a:r>
          </a:p>
          <a:p>
            <a:r>
              <a:rPr lang="en-US" dirty="0"/>
              <a:t>SB 851 (1983) – </a:t>
            </a:r>
            <a:r>
              <a:rPr lang="en-US" dirty="0">
                <a:hlinkClick r:id="rId6"/>
              </a:rPr>
              <a:t>Common Course-Numbering Systems A Report to the Legislature in Response to SB 851 (1983)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9A0DD-231F-F547-8010-87246A2AF2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548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2445C-7704-0C42-8E8C-B3618D2F6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063985"/>
          </a:xfrm>
        </p:spPr>
        <p:txBody>
          <a:bodyPr anchor="ctr"/>
          <a:lstStyle/>
          <a:p>
            <a:pPr algn="ctr"/>
            <a:r>
              <a:rPr lang="en-US" b="1" dirty="0"/>
              <a:t>Additional Bills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0376-1551-CB4F-96D3-329B4A4AC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567542"/>
            <a:ext cx="10058400" cy="4650377"/>
          </a:xfrm>
        </p:spPr>
        <p:txBody>
          <a:bodyPr/>
          <a:lstStyle/>
          <a:p>
            <a:r>
              <a:rPr lang="en-US" u="sng" dirty="0">
                <a:hlinkClick r:id="rId3"/>
              </a:rPr>
              <a:t>AB 927 (Medina, 2021)</a:t>
            </a:r>
            <a:r>
              <a:rPr lang="en-US" dirty="0"/>
              <a:t> – Public postsecondary education: community colleges: statewide baccalaureate degree pilot program. </a:t>
            </a:r>
            <a:r>
              <a:rPr lang="en-US" b="1" dirty="0">
                <a:solidFill>
                  <a:srgbClr val="00B050"/>
                </a:solidFill>
              </a:rPr>
              <a:t>passed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AB 1456 (Medina, 2021)</a:t>
            </a:r>
            <a:r>
              <a:rPr lang="en-US" dirty="0"/>
              <a:t> – Cal Grant Reform </a:t>
            </a:r>
            <a:r>
              <a:rPr lang="en-US" b="1" dirty="0">
                <a:solidFill>
                  <a:srgbClr val="FF0000"/>
                </a:solidFill>
              </a:rPr>
              <a:t>did not pass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AB 417 (McCarty, 2021)</a:t>
            </a:r>
            <a:r>
              <a:rPr lang="en-US" dirty="0"/>
              <a:t> – Rising Scholars </a:t>
            </a:r>
            <a:r>
              <a:rPr lang="en-US" b="1" dirty="0">
                <a:solidFill>
                  <a:srgbClr val="00B050"/>
                </a:solidFill>
              </a:rPr>
              <a:t>passed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9A6DD-A53F-9049-A176-F836E4A5B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982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44CA2-FCAF-E14F-88B2-169453931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/>
              <a:t>Staying Informed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E2742-EE38-CE47-AFBF-D9D9DD12C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0168" y="431166"/>
            <a:ext cx="6672648" cy="5091744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accent4"/>
                </a:solidFill>
                <a:latin typeface="Palatino" pitchFamily="2" charset="77"/>
                <a:ea typeface="Palatino" pitchFamily="2" charset="77"/>
              </a:rPr>
              <a:t>California Legislature </a:t>
            </a:r>
          </a:p>
          <a:p>
            <a:pPr algn="ctr"/>
            <a:r>
              <a:rPr lang="en-US" sz="3600" b="1" dirty="0">
                <a:solidFill>
                  <a:schemeClr val="accent4"/>
                </a:solidFill>
                <a:latin typeface="Palatino" pitchFamily="2" charset="77"/>
                <a:ea typeface="Palatino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Bill Search Site</a:t>
            </a:r>
            <a:endParaRPr lang="en-US" sz="3600" b="1" dirty="0">
              <a:solidFill>
                <a:schemeClr val="accent4"/>
              </a:solidFill>
              <a:latin typeface="Palatino" pitchFamily="2" charset="77"/>
              <a:ea typeface="Palatino" pitchFamily="2" charset="77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0FF68-4AC5-7E48-BF07-784635335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</a:t>
            </a:r>
          </a:p>
        </p:txBody>
      </p:sp>
      <p:pic>
        <p:nvPicPr>
          <p:cNvPr id="8" name="Picture 7" descr="A model of a space ship&#10;&#10;Description automatically generated with medium confidence">
            <a:extLst>
              <a:ext uri="{FF2B5EF4-FFF2-40B4-BE49-F238E27FC236}">
                <a16:creationId xmlns:a16="http://schemas.microsoft.com/office/drawing/2014/main" id="{461CCA20-E029-3C4F-8BCD-696BB41B3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77" y="2695106"/>
            <a:ext cx="2832855" cy="3113028"/>
          </a:xfrm>
          <a:prstGeom prst="rect">
            <a:avLst/>
          </a:prstGeom>
        </p:spPr>
      </p:pic>
      <p:pic>
        <p:nvPicPr>
          <p:cNvPr id="15" name="Content Placeholder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78FDF90-EAE7-EF45-B67A-6C1C5219D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213457" y="1862724"/>
            <a:ext cx="7086070" cy="442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251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83F32-1E90-E344-9C03-84615FCC5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Student-Centered Advocacy in the Hybrid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46025-34BE-B14E-AB7C-0140FAB58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/>
              <a:t>Questions to consider regarding potential legislation: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does it benefit students?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might it create barriers for students?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data shows the benefit for students?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data shows a barrier for students?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do students say?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do faculty say?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do system partners say?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Who is sponsoring the bill and 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B733B-2E56-C34C-BAF0-42F352A8B3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9F06C-3E18-7D4A-8620-170A4BF71910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164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ADF5C-5FD0-FB48-9CEE-1A6C7AB60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6"/>
            <a:ext cx="10046043" cy="92483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Student-Centered Advocacy</a:t>
            </a:r>
            <a:br>
              <a:rPr lang="en-US" b="1" dirty="0"/>
            </a:br>
            <a:r>
              <a:rPr lang="en-US" b="1" dirty="0"/>
              <a:t>in the Hybrid World – ASCCC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53016-C4C8-7645-97D2-52302594F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0414" y="1420586"/>
            <a:ext cx="4755636" cy="4797334"/>
          </a:xfrm>
        </p:spPr>
        <p:txBody>
          <a:bodyPr/>
          <a:lstStyle/>
          <a:p>
            <a:pPr>
              <a:buClr>
                <a:schemeClr val="tx1">
                  <a:lumMod val="75000"/>
                </a:schemeClr>
              </a:buClr>
            </a:pPr>
            <a:r>
              <a:rPr lang="en-US" dirty="0"/>
              <a:t>Legislative Visits  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dirty="0"/>
              <a:t>Legislative Advocacy Day 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dirty="0"/>
              <a:t>Intersegmental Committee of Academic Senates (ICAS) Advocacy Day 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dirty="0"/>
              <a:t>Information to Local Legislative Liaisons 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dirty="0"/>
              <a:t>ASCCC President, Executive Director, Vice President legislative visits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dirty="0"/>
              <a:t>Collaboration with system partners (</a:t>
            </a:r>
            <a:r>
              <a:rPr lang="en-US" b="1" dirty="0">
                <a:solidFill>
                  <a:srgbClr val="7030A0"/>
                </a:solidFill>
              </a:rPr>
              <a:t>including students!)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F9B0D-225F-B947-9877-4C4EADB384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E84FF6-2D16-1144-97A7-79EC5F74FFBA}"/>
              </a:ext>
            </a:extLst>
          </p:cNvPr>
          <p:cNvSpPr txBox="1">
            <a:spLocks/>
          </p:cNvSpPr>
          <p:nvPr/>
        </p:nvSpPr>
        <p:spPr>
          <a:xfrm>
            <a:off x="1277650" y="1420586"/>
            <a:ext cx="4922537" cy="4562861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75000"/>
                </a:schemeClr>
              </a:buClr>
            </a:pPr>
            <a:r>
              <a:rPr lang="en-US" dirty="0"/>
              <a:t>Focus on the “10+1”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dirty="0"/>
              <a:t>Legislation and Advocacy Committee 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dirty="0"/>
              <a:t>Letters in Opposition or Support 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dirty="0"/>
              <a:t>Resolutions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BDE1CB-4FD7-2E45-BF23-0AB5E597A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631" y="3864560"/>
            <a:ext cx="2205181" cy="220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63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ADF5C-5FD0-FB48-9CEE-1A6C7AB60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6"/>
            <a:ext cx="10046043" cy="92483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Student-Centered Advocacy</a:t>
            </a:r>
            <a:br>
              <a:rPr lang="en-US" b="1" dirty="0"/>
            </a:br>
            <a:r>
              <a:rPr lang="en-US" b="1" dirty="0"/>
              <a:t>in the Hybrid World – FACCC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53016-C4C8-7645-97D2-52302594F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0414" y="1420586"/>
            <a:ext cx="4755636" cy="4797334"/>
          </a:xfrm>
        </p:spPr>
        <p:txBody>
          <a:bodyPr/>
          <a:lstStyle/>
          <a:p>
            <a:pPr>
              <a:buClr>
                <a:schemeClr val="tx1">
                  <a:lumMod val="75000"/>
                </a:schemeClr>
              </a:buClr>
            </a:pPr>
            <a:r>
              <a:rPr lang="en-US" dirty="0"/>
              <a:t>Legislative Visits  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dirty="0"/>
              <a:t>Legislative and Advocacy Conference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dirty="0"/>
              <a:t>ASCCC Legislative Advocacy Day 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dirty="0"/>
              <a:t>Collaboration with system partners (</a:t>
            </a:r>
            <a:r>
              <a:rPr lang="en-US" b="1" dirty="0">
                <a:solidFill>
                  <a:srgbClr val="7030A0"/>
                </a:solidFill>
              </a:rPr>
              <a:t>including students!)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F9B0D-225F-B947-9877-4C4EADB384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E84FF6-2D16-1144-97A7-79EC5F74FFBA}"/>
              </a:ext>
            </a:extLst>
          </p:cNvPr>
          <p:cNvSpPr txBox="1">
            <a:spLocks/>
          </p:cNvSpPr>
          <p:nvPr/>
        </p:nvSpPr>
        <p:spPr>
          <a:xfrm>
            <a:off x="1277650" y="1420586"/>
            <a:ext cx="4922537" cy="4562861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75000"/>
                </a:schemeClr>
              </a:buClr>
            </a:pPr>
            <a:r>
              <a:rPr lang="en-US" dirty="0"/>
              <a:t>Lobbying Organization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dirty="0"/>
              <a:t>Legislation and Advocacy Committee 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dirty="0"/>
              <a:t>Letters in Opposition or Support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BDE1CB-4FD7-2E45-BF23-0AB5E597A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631" y="3864560"/>
            <a:ext cx="2205181" cy="220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13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AF86-B0F8-504B-BD16-177788A40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275" y="403412"/>
            <a:ext cx="8010523" cy="1511113"/>
          </a:xfrm>
        </p:spPr>
        <p:txBody>
          <a:bodyPr>
            <a:normAutofit/>
          </a:bodyPr>
          <a:lstStyle/>
          <a:p>
            <a:pPr algn="ctr"/>
            <a:r>
              <a:rPr lang="en-US" sz="5600" b="1" dirty="0">
                <a:solidFill>
                  <a:schemeClr val="accent2">
                    <a:lumMod val="75000"/>
                  </a:schemeClr>
                </a:solidFill>
              </a:rPr>
              <a:t>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1D228-C658-C44B-B522-FB8309964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2986088"/>
            <a:ext cx="10525125" cy="3245899"/>
          </a:xfrm>
        </p:spPr>
        <p:txBody>
          <a:bodyPr/>
          <a:lstStyle/>
          <a:p>
            <a:r>
              <a:rPr lang="en-US" b="1" dirty="0"/>
              <a:t>Wendy Brill-Wynkoop</a:t>
            </a:r>
            <a:r>
              <a:rPr lang="en-US" dirty="0"/>
              <a:t>, FACCC President</a:t>
            </a:r>
          </a:p>
          <a:p>
            <a:r>
              <a:rPr lang="en-US" b="1" dirty="0"/>
              <a:t>Jeffrey Hernandez</a:t>
            </a:r>
            <a:r>
              <a:rPr lang="en-US" dirty="0"/>
              <a:t>, East Los Angeles College, ASCCC Legislative and Advocacy Committee (virtual)</a:t>
            </a:r>
          </a:p>
          <a:p>
            <a:r>
              <a:rPr lang="en-US" b="1" dirty="0"/>
              <a:t>Christopher Howerton</a:t>
            </a:r>
            <a:r>
              <a:rPr lang="en-US" dirty="0"/>
              <a:t>, ASCCC North Representative, ASCCC Legislative and Advocacy Committee</a:t>
            </a:r>
          </a:p>
          <a:p>
            <a:r>
              <a:rPr lang="en-US" b="1" dirty="0" err="1"/>
              <a:t>Ginni</a:t>
            </a:r>
            <a:r>
              <a:rPr lang="en-US" b="1" dirty="0"/>
              <a:t> May</a:t>
            </a:r>
            <a:r>
              <a:rPr lang="en-US" dirty="0"/>
              <a:t>, ASCCC Vice President, ASCCC Legislative and Advocacy Committee Chair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C4CFD-370D-B341-A67C-8914F41CEA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9F06C-3E18-7D4A-8620-170A4BF7191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427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D432E-7B8B-704F-86E7-0D8FFEF62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6"/>
            <a:ext cx="10046043" cy="90850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1" dirty="0"/>
              <a:t>Working with other Stakeholders and the Legislature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7DB5F-1FD0-4E46-B3CC-219BE1B0C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420586"/>
            <a:ext cx="10380950" cy="4572000"/>
          </a:xfrm>
        </p:spPr>
        <p:txBody>
          <a:bodyPr/>
          <a:lstStyle/>
          <a:p>
            <a:r>
              <a:rPr lang="en-US" b="1" dirty="0"/>
              <a:t>CCA/CCCI/CFT Unions </a:t>
            </a:r>
            <a:r>
              <a:rPr lang="en-US" dirty="0"/>
              <a:t>– Representing faculty in the area of working conditions and compensation</a:t>
            </a:r>
          </a:p>
          <a:p>
            <a:r>
              <a:rPr lang="en-US" b="1" dirty="0"/>
              <a:t>CCCCO</a:t>
            </a:r>
            <a:r>
              <a:rPr lang="en-US" dirty="0"/>
              <a:t> – Systemwide leadership and oversight, as well as advocacy on behalf of system priorities</a:t>
            </a:r>
          </a:p>
          <a:p>
            <a:r>
              <a:rPr lang="en-US" b="1" dirty="0"/>
              <a:t>SSCCC</a:t>
            </a:r>
            <a:r>
              <a:rPr lang="en-US" dirty="0"/>
              <a:t> – statewide voice of students to pursue policies to improve student access, promote student success, engage and empower local student leaders, and enrich the collegiate experience </a:t>
            </a:r>
          </a:p>
          <a:p>
            <a:r>
              <a:rPr lang="en-US" b="1" dirty="0"/>
              <a:t>CCLC</a:t>
            </a:r>
            <a:r>
              <a:rPr lang="en-US" dirty="0"/>
              <a:t> – support locally elected trustees and community college CEOs serve their students and communities by advocating on their behalf at the state and federal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E0236-D05F-654F-B556-074BFBE136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230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714B2-8634-B34D-B9F4-7DAA67B12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/>
              <a:t>It’s a lot to keep up with… so let system partners help. Check positions 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DE578-3E2E-FF42-B5DC-60B485A1F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524000"/>
            <a:ext cx="5411017" cy="48323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ASCCC Legislative Positions </a:t>
            </a:r>
            <a:endParaRPr lang="en-US" sz="2000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FACCC Legislative Positions</a:t>
            </a:r>
            <a:endParaRPr lang="en-US" sz="2000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CFT Legislative Updates</a:t>
            </a:r>
            <a:endParaRPr lang="en-US" sz="2000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CCA Legislation and Political Action</a:t>
            </a:r>
            <a:endParaRPr lang="en-US" sz="2000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CCCCO Tracked Legislation</a:t>
            </a:r>
            <a:endParaRPr lang="en-US" sz="2000" b="1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CCLC Legislative Actions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985BF-BA84-9745-9FF2-3E737AD5E2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EDD817-AB0B-A34C-9FCE-295985F01EC4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278C4A-21BE-CA4E-8198-03B0E2C17B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8610" y="1985286"/>
            <a:ext cx="4065513" cy="409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64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82435-DA92-F549-A2D4-AD0B76FFF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812" y="365125"/>
            <a:ext cx="4948881" cy="1325563"/>
          </a:xfrm>
        </p:spPr>
        <p:txBody>
          <a:bodyPr anchor="ctr"/>
          <a:lstStyle/>
          <a:p>
            <a:pPr algn="ctr"/>
            <a:r>
              <a:rPr lang="en-US" b="1" dirty="0"/>
              <a:t>Advocacy </a:t>
            </a:r>
            <a:r>
              <a:rPr lang="en-US" b="1" dirty="0">
                <a:hlinkClick r:id="rId3"/>
              </a:rPr>
              <a:t>Tool Kit</a:t>
            </a:r>
            <a:endParaRPr lang="en-US" b="1" dirty="0"/>
          </a:p>
        </p:txBody>
      </p:sp>
      <p:pic>
        <p:nvPicPr>
          <p:cNvPr id="5" name="Google Shape;240;p38">
            <a:extLst>
              <a:ext uri="{FF2B5EF4-FFF2-40B4-BE49-F238E27FC236}">
                <a16:creationId xmlns:a16="http://schemas.microsoft.com/office/drawing/2014/main" id="{52AD0660-A99B-9F46-BE41-8845AF7506AD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6771" y="231672"/>
            <a:ext cx="4825387" cy="61246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88C8BACE-EDDD-49CF-B04B-3324A56729ED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388259" y="1564396"/>
          <a:ext cx="4948881" cy="4625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DA3AE-2323-C640-8343-2BEF2453D5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008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6F1E3-50B5-AD4B-A7B5-BCC71B0D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/>
              <a:t>The Do’s and Don’ts of Advocating</a:t>
            </a:r>
          </a:p>
        </p:txBody>
      </p:sp>
      <p:pic>
        <p:nvPicPr>
          <p:cNvPr id="9" name="Content Placeholder 8" descr="Icon&#10;&#10;Description automatically generated">
            <a:extLst>
              <a:ext uri="{FF2B5EF4-FFF2-40B4-BE49-F238E27FC236}">
                <a16:creationId xmlns:a16="http://schemas.microsoft.com/office/drawing/2014/main" id="{F64EB42C-E4A7-D94A-A506-81044A39EC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12717" y="1690688"/>
            <a:ext cx="4391025" cy="4391025"/>
          </a:xfrm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D36ED77-D91C-4533-A940-1DD2463EE1B0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388259" y="1798320"/>
          <a:ext cx="4948881" cy="4391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7E695-472F-B84D-8465-AA8AB211DB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79332-CAD7-7B44-A441-F122C39CA06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777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82435-DA92-F549-A2D4-AD0B76FFF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235" y="403412"/>
            <a:ext cx="8398563" cy="1685768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ASCCC and FACCC Advocacy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Listserves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69F51-52E3-8249-B85F-89C3F441B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414" y="2628900"/>
            <a:ext cx="10488386" cy="3603088"/>
          </a:xfrm>
        </p:spPr>
        <p:txBody>
          <a:bodyPr wrap="square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ASCCC</a:t>
            </a:r>
            <a:br>
              <a:rPr lang="en-US" sz="2200" dirty="0"/>
            </a:br>
            <a:r>
              <a:rPr lang="en-US" sz="2200" dirty="0"/>
              <a:t>Sign up for the ASCCC legislative liaison listserv by emailing </a:t>
            </a:r>
            <a:r>
              <a:rPr lang="en-US" sz="2200" dirty="0">
                <a:hlinkClick r:id="rId3"/>
              </a:rPr>
              <a:t>info@asccc.org</a:t>
            </a:r>
            <a:r>
              <a:rPr lang="en-US" sz="2200" dirty="0"/>
              <a:t>  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FACCC</a:t>
            </a:r>
          </a:p>
          <a:p>
            <a:pPr marL="0" indent="0">
              <a:buNone/>
            </a:pPr>
            <a:r>
              <a:rPr lang="en-US" sz="2200" dirty="0"/>
              <a:t>This is a new two-way listserv where you can post questions and have discussions about legislation</a:t>
            </a:r>
          </a:p>
          <a:p>
            <a:pPr marL="0" indent="0">
              <a:buNone/>
            </a:pPr>
            <a:r>
              <a:rPr lang="en-US" sz="2200" dirty="0"/>
              <a:t>Send email to: </a:t>
            </a:r>
            <a:r>
              <a:rPr lang="en-US" sz="2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FACCCadvocates+subscribe@googlegroups.com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You will receive an automatic email, follow link, click join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CCCCO</a:t>
            </a:r>
          </a:p>
          <a:p>
            <a:r>
              <a:rPr lang="en-US" sz="2200" dirty="0" err="1">
                <a:solidFill>
                  <a:schemeClr val="bg2">
                    <a:lumMod val="10000"/>
                  </a:schemeClr>
                </a:solidFill>
              </a:rPr>
              <a:t>ADVOCATES@listserv.cccnext.net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DA3AE-2323-C640-8343-2BEF2453D5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7813" y="6356350"/>
            <a:ext cx="915987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154297E-07AE-1449-BCEE-4C04EBDD19BF}" type="slidenum">
              <a:rPr lang="en-US" altLang="en-US" smtClean="0"/>
              <a:pPr>
                <a:spcAft>
                  <a:spcPts val="600"/>
                </a:spcAft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39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C0CFA-9369-8F41-8667-AF259C41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871" y="403411"/>
            <a:ext cx="8626927" cy="1735631"/>
          </a:xfrm>
        </p:spPr>
        <p:txBody>
          <a:bodyPr>
            <a:normAutofit/>
          </a:bodyPr>
          <a:lstStyle/>
          <a:p>
            <a:pPr algn="ctr"/>
            <a:r>
              <a:rPr lang="en-US" sz="5600" b="1" dirty="0">
                <a:solidFill>
                  <a:schemeClr val="accent2">
                    <a:lumMod val="75000"/>
                  </a:schemeClr>
                </a:solidFill>
              </a:rPr>
              <a:t>ASCCC Legislative Liaisons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5B148-0B40-684A-8BAE-9145CE203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2432958"/>
            <a:ext cx="11217729" cy="3799030"/>
          </a:xfrm>
        </p:spPr>
        <p:txBody>
          <a:bodyPr/>
          <a:lstStyle/>
          <a:p>
            <a:r>
              <a:rPr lang="en-US" dirty="0"/>
              <a:t>Each local academic senate may establish a legislative liaison – single faculty member or group of faculty</a:t>
            </a:r>
          </a:p>
          <a:p>
            <a:r>
              <a:rPr lang="en-US" dirty="0"/>
              <a:t> Responsibilities may include:</a:t>
            </a:r>
          </a:p>
          <a:p>
            <a:pPr lvl="1"/>
            <a:r>
              <a:rPr lang="en-US" dirty="0"/>
              <a:t>Attend local academic senate meetings; report regularly about legislation and legislative issues</a:t>
            </a:r>
          </a:p>
          <a:p>
            <a:pPr lvl="1"/>
            <a:r>
              <a:rPr lang="en-US" dirty="0"/>
              <a:t>Identify legislative issues of particular concerns</a:t>
            </a:r>
          </a:p>
          <a:p>
            <a:pPr lvl="1"/>
            <a:r>
              <a:rPr lang="en-US" dirty="0"/>
              <a:t>Monitor the ASCCC Legislative Updates page: </a:t>
            </a:r>
            <a:r>
              <a:rPr lang="en-US" dirty="0">
                <a:hlinkClick r:id="rId3"/>
              </a:rPr>
              <a:t>https://www.asccc.org/legislative-updates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More information: </a:t>
            </a:r>
            <a:r>
              <a:rPr lang="en-US" dirty="0">
                <a:hlinkClick r:id="rId4"/>
              </a:rPr>
              <a:t>https://www.asccc.org/liaisons</a:t>
            </a:r>
            <a:r>
              <a:rPr lang="en-US" dirty="0"/>
              <a:t> or email </a:t>
            </a:r>
            <a:r>
              <a:rPr lang="en-US" dirty="0">
                <a:hlinkClick r:id="rId5"/>
              </a:rPr>
              <a:t>info@asccc.org</a:t>
            </a:r>
            <a:r>
              <a:rPr lang="en-US" dirty="0"/>
              <a:t> </a:t>
            </a:r>
          </a:p>
          <a:p>
            <a:r>
              <a:rPr lang="en-US" dirty="0"/>
              <a:t>Contact your local academic senate president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E5DCF-241F-0A47-B465-75B256456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9F06C-3E18-7D4A-8620-170A4BF71910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139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73CD-24D5-1E42-9676-5290A7817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F9CEA-D9E9-9F42-8694-83103A6D71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7030A0"/>
                </a:solidFill>
                <a:hlinkClick r:id="rId3"/>
              </a:rPr>
              <a:t>AB 928 (Berman, 2021)</a:t>
            </a:r>
            <a:r>
              <a:rPr lang="en-US" dirty="0"/>
              <a:t> – Student Transfer Achievement Reform Act of 2021: Associate Degree for Transfer Intersegmental Implementation Committee</a:t>
            </a:r>
          </a:p>
          <a:p>
            <a:r>
              <a:rPr lang="en-US" u="sng" dirty="0">
                <a:hlinkClick r:id="rId4"/>
              </a:rPr>
              <a:t>AB 1111 (Berman, 2021)</a:t>
            </a:r>
            <a:r>
              <a:rPr lang="en-US" dirty="0"/>
              <a:t> – Postsecondary education: common course numbering system. </a:t>
            </a:r>
          </a:p>
          <a:p>
            <a:r>
              <a:rPr lang="en-US" dirty="0">
                <a:hlinkClick r:id="rId5"/>
              </a:rPr>
              <a:t>California Budget 2021-22</a:t>
            </a:r>
            <a:r>
              <a:rPr lang="en-US" dirty="0"/>
              <a:t> – $10M for Common Course Numbering</a:t>
            </a:r>
          </a:p>
          <a:p>
            <a:r>
              <a:rPr lang="en-US" dirty="0" err="1"/>
              <a:t>LegiScan</a:t>
            </a:r>
            <a:r>
              <a:rPr lang="en-US" dirty="0"/>
              <a:t>: </a:t>
            </a:r>
            <a:r>
              <a:rPr lang="en-US" dirty="0">
                <a:hlinkClick r:id="rId6"/>
              </a:rPr>
              <a:t>https://legiscan.com</a:t>
            </a:r>
            <a:endParaRPr lang="en-US" dirty="0"/>
          </a:p>
          <a:p>
            <a:r>
              <a:rPr lang="en-US" dirty="0"/>
              <a:t>California Legislative Information: </a:t>
            </a:r>
            <a:r>
              <a:rPr lang="en-US" dirty="0">
                <a:hlinkClick r:id="rId7"/>
              </a:rPr>
              <a:t>https://leginfo.legislature.ca.gov</a:t>
            </a:r>
            <a:endParaRPr lang="en-US" dirty="0"/>
          </a:p>
          <a:p>
            <a:r>
              <a:rPr lang="en-US" dirty="0"/>
              <a:t>ASCCC Legislative Liaisons: </a:t>
            </a:r>
            <a:r>
              <a:rPr lang="en-US" dirty="0">
                <a:hlinkClick r:id="rId8"/>
              </a:rPr>
              <a:t>https://asccc.org/legislative-liaison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B39EE-7016-E944-94E0-A0223D3ADD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845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1E7F7-4AA3-3B4A-A392-C27A2E1A7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427" y="403412"/>
            <a:ext cx="8955372" cy="1665231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/>
              <a:t>Discussion...</a:t>
            </a:r>
            <a:endParaRPr lang="en-US" sz="48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34068-7AEB-8949-9074-E2BB1CF74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89" y="3282344"/>
            <a:ext cx="10574311" cy="2949643"/>
          </a:xfrm>
        </p:spPr>
        <p:txBody>
          <a:bodyPr/>
          <a:lstStyle/>
          <a:p>
            <a:pPr algn="ctr"/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			</a:t>
            </a:r>
          </a:p>
          <a:p>
            <a:pPr algn="ctr"/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			       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1B488-6E5D-F148-B207-34B576139E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9F06C-3E18-7D4A-8620-170A4BF71910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785756-1B23-3C4E-A615-E470522E0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89" y="3027510"/>
            <a:ext cx="4242215" cy="281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6741-047F-8942-9A4D-0B43B1B6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600" b="1" dirty="0">
                <a:solidFill>
                  <a:schemeClr val="accent6">
                    <a:lumMod val="25000"/>
                  </a:schemeClr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CA008-EFC1-FE4B-91F1-4A9D637F8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86" y="2620108"/>
            <a:ext cx="6928337" cy="3921369"/>
          </a:xfrm>
        </p:spPr>
        <p:txBody>
          <a:bodyPr/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Title 5 and Education Code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Overview of 2021 Legislative Session, Budget Process, and Some History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Student-centered advocacy in the hybrid world 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Working with the other stakeholders and the legislature 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ASCCC/FACCC partnership 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ASCCC Legislative Liaisons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Discussion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A828A-09E7-0F40-86A5-30869D82A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9F06C-3E18-7D4A-8620-170A4BF7191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0936ED-14B9-FD43-B53B-AA822C1E3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645" y="3715339"/>
            <a:ext cx="3253153" cy="178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9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99F3-7E15-AE45-B72F-C3D103877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But wait…an </a:t>
            </a:r>
            <a:r>
              <a:rPr lang="en-US" b="1" dirty="0"/>
              <a:t>Acronym Tutorial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6B01D-7B07-464D-ADB7-961D43B44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0" y="1471614"/>
            <a:ext cx="4922537" cy="4718050"/>
          </a:xfrm>
        </p:spPr>
        <p:txBody>
          <a:bodyPr/>
          <a:lstStyle/>
          <a:p>
            <a:r>
              <a:rPr lang="en-US" dirty="0"/>
              <a:t>ASCCC – Academic Senate for California Community Colleges</a:t>
            </a:r>
          </a:p>
          <a:p>
            <a:r>
              <a:rPr lang="en-US" dirty="0"/>
              <a:t>CCCCO – California Community Colleges Chancellor’s Office </a:t>
            </a:r>
          </a:p>
          <a:p>
            <a:r>
              <a:rPr lang="en-US" dirty="0"/>
              <a:t>FACCC – Faculty Association of California Community Colleges</a:t>
            </a:r>
          </a:p>
          <a:p>
            <a:r>
              <a:rPr lang="en-US" dirty="0"/>
              <a:t>SSCCC – Student Senate for California Community Colleges</a:t>
            </a:r>
          </a:p>
          <a:p>
            <a:r>
              <a:rPr lang="en-US" dirty="0"/>
              <a:t>AB – Assembly Bill</a:t>
            </a:r>
          </a:p>
          <a:p>
            <a:r>
              <a:rPr lang="en-US" dirty="0"/>
              <a:t>SB – Senate Bill</a:t>
            </a:r>
          </a:p>
          <a:p>
            <a:r>
              <a:rPr lang="en-US" dirty="0"/>
              <a:t>CFT – California Federation of Teachers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30624-FFAD-7045-B55E-F6349AA65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8260" y="1471614"/>
            <a:ext cx="4935434" cy="4718049"/>
          </a:xfrm>
        </p:spPr>
        <p:txBody>
          <a:bodyPr/>
          <a:lstStyle/>
          <a:p>
            <a:r>
              <a:rPr lang="en-US" dirty="0"/>
              <a:t>CCA – Community College Association</a:t>
            </a:r>
          </a:p>
          <a:p>
            <a:r>
              <a:rPr lang="en-US" dirty="0"/>
              <a:t>CCCI – California Community Colleges Independents</a:t>
            </a:r>
          </a:p>
          <a:p>
            <a:r>
              <a:rPr lang="en-US" dirty="0"/>
              <a:t>CCLC – Community College League of California</a:t>
            </a:r>
          </a:p>
          <a:p>
            <a:r>
              <a:rPr lang="en-US" dirty="0"/>
              <a:t>TMC – Transfer Model Curriculum</a:t>
            </a:r>
          </a:p>
          <a:p>
            <a:r>
              <a:rPr lang="en-US" dirty="0"/>
              <a:t>ADT – Associate Degree for Transfer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7030A0"/>
                </a:solidFill>
              </a:rPr>
              <a:t>Did we miss any? Put it in the chat…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E2BB1-A1B2-2447-BE5A-B88C70CFD3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79332-CAD7-7B44-A441-F122C39CA06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61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3F077-1B1D-D645-A914-2FE5F785B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/>
              <a:t>Title 5 and Ed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A0A83-3B21-E548-A1BE-EE20D51B2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2228" y="1338943"/>
            <a:ext cx="9833821" cy="4878977"/>
          </a:xfrm>
        </p:spPr>
        <p:txBody>
          <a:bodyPr/>
          <a:lstStyle/>
          <a:p>
            <a:pPr marL="342900" indent="-342900"/>
            <a:r>
              <a:rPr lang="en-US" dirty="0"/>
              <a:t>California Code of Regulations (Title 5)</a:t>
            </a:r>
          </a:p>
          <a:p>
            <a:pPr marL="1028700" lvl="1" indent="-342900"/>
            <a:r>
              <a:rPr lang="en-US" dirty="0"/>
              <a:t>5C (Curriculum Committee)</a:t>
            </a:r>
          </a:p>
          <a:p>
            <a:pPr marL="1028700" lvl="1" indent="-342900"/>
            <a:r>
              <a:rPr lang="en-US" dirty="0"/>
              <a:t>Consultation Council</a:t>
            </a:r>
          </a:p>
          <a:p>
            <a:pPr marL="1028700" lvl="1" indent="-342900"/>
            <a:r>
              <a:rPr lang="en-US" dirty="0"/>
              <a:t>CCC Board of Governors</a:t>
            </a:r>
          </a:p>
          <a:p>
            <a:pPr marL="1028700" lvl="1" indent="-342900"/>
            <a:r>
              <a:rPr lang="en-US" dirty="0"/>
              <a:t>Strength of Law – Intended to </a:t>
            </a:r>
            <a:r>
              <a:rPr lang="en-US" i="1" dirty="0"/>
              <a:t>implement </a:t>
            </a:r>
            <a:r>
              <a:rPr lang="en-US" dirty="0"/>
              <a:t>state law (Ed Code)</a:t>
            </a:r>
          </a:p>
          <a:p>
            <a:pPr marL="342900" indent="-342900"/>
            <a:r>
              <a:rPr lang="en-US" dirty="0"/>
              <a:t>California Education Code (EDC or Ed Code)</a:t>
            </a:r>
          </a:p>
          <a:p>
            <a:pPr marL="1028700" lvl="1" indent="-342900"/>
            <a:r>
              <a:rPr lang="en-US" dirty="0"/>
              <a:t>Enacted by the Legislature</a:t>
            </a:r>
          </a:p>
          <a:p>
            <a:pPr marL="1028700" lvl="1" indent="-342900"/>
            <a:r>
              <a:rPr lang="en-US" dirty="0"/>
              <a:t>Signed by the Governor</a:t>
            </a:r>
          </a:p>
          <a:p>
            <a:pPr marL="1028700" lvl="1" indent="-342900"/>
            <a:r>
              <a:rPr lang="en-US" dirty="0"/>
              <a:t>Often requires regulations and/or funding</a:t>
            </a:r>
          </a:p>
          <a:p>
            <a:pPr marL="1028700" lvl="1" indent="-342900"/>
            <a:r>
              <a:rPr lang="en-US" dirty="0"/>
              <a:t>Takes an act of the legislature to change</a:t>
            </a:r>
          </a:p>
          <a:p>
            <a:pPr marL="342900" indent="-342900"/>
            <a:r>
              <a:rPr lang="en-US" dirty="0"/>
              <a:t>Trailer Bill/Budget Bill Language</a:t>
            </a:r>
          </a:p>
          <a:p>
            <a:pPr marL="1028700" lvl="1" indent="-342900"/>
            <a:r>
              <a:rPr lang="en-US" dirty="0"/>
              <a:t>Intended to implement funding changes or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85713-7588-DB48-817E-B5840765D2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665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9D489-635E-B44E-8660-2E0EBE060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/>
              <a:t>Budget Process – a year long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B2881-F75E-0E4A-AB8D-A0A1D99F0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7086" y="1690688"/>
            <a:ext cx="3918856" cy="4527231"/>
          </a:xfrm>
        </p:spPr>
        <p:txBody>
          <a:bodyPr/>
          <a:lstStyle/>
          <a:p>
            <a:r>
              <a:rPr lang="en-US" sz="1900" dirty="0"/>
              <a:t>Beginning in summer system partners submit budget requests to the CCCCO</a:t>
            </a:r>
          </a:p>
          <a:p>
            <a:r>
              <a:rPr lang="en-US" sz="1900" dirty="0"/>
              <a:t>Board of Governors approves the system budget requests in September</a:t>
            </a:r>
          </a:p>
          <a:p>
            <a:r>
              <a:rPr lang="en-US" sz="1900" dirty="0"/>
              <a:t>System budget requests are submitted to Department of Finance </a:t>
            </a:r>
          </a:p>
          <a:p>
            <a:r>
              <a:rPr lang="en-US" sz="1900" dirty="0"/>
              <a:t>Advocacy begins in January with the release of the Governor’s budget and continues through mid June</a:t>
            </a:r>
          </a:p>
          <a:p>
            <a:r>
              <a:rPr lang="en-US" sz="1900" dirty="0"/>
              <a:t>It is a parallel legislative process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0017C-4FFB-3446-8288-F99B17EDD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FC2D31-EE8E-0E49-8BAA-4BAC515D5029}"/>
              </a:ext>
            </a:extLst>
          </p:cNvPr>
          <p:cNvGrpSpPr/>
          <p:nvPr/>
        </p:nvGrpSpPr>
        <p:grpSpPr>
          <a:xfrm>
            <a:off x="2885471" y="2127853"/>
            <a:ext cx="377648" cy="113321"/>
            <a:chOff x="1612096" y="492814"/>
            <a:chExt cx="339612" cy="91440"/>
          </a:xfrm>
        </p:grpSpPr>
        <p:sp>
          <p:nvSpPr>
            <p:cNvPr id="6" name="Straight Connector 3">
              <a:extLst>
                <a:ext uri="{FF2B5EF4-FFF2-40B4-BE49-F238E27FC236}">
                  <a16:creationId xmlns:a16="http://schemas.microsoft.com/office/drawing/2014/main" id="{C05F216E-D616-1A49-A8C4-9D9E5379F1B5}"/>
                </a:ext>
              </a:extLst>
            </p:cNvPr>
            <p:cNvSpPr/>
            <p:nvPr/>
          </p:nvSpPr>
          <p:spPr>
            <a:xfrm>
              <a:off x="1612096" y="492814"/>
              <a:ext cx="339612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339612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Straight Connector 4">
              <a:extLst>
                <a:ext uri="{FF2B5EF4-FFF2-40B4-BE49-F238E27FC236}">
                  <a16:creationId xmlns:a16="http://schemas.microsoft.com/office/drawing/2014/main" id="{0E55AF9C-C440-3240-8E7F-FE53286C9AFA}"/>
                </a:ext>
              </a:extLst>
            </p:cNvPr>
            <p:cNvSpPr txBox="1"/>
            <p:nvPr/>
          </p:nvSpPr>
          <p:spPr>
            <a:xfrm>
              <a:off x="1772647" y="536683"/>
              <a:ext cx="18510" cy="3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02F6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3EECE19-4930-024D-9645-AAEB7F5358E8}"/>
              </a:ext>
            </a:extLst>
          </p:cNvPr>
          <p:cNvGrpSpPr/>
          <p:nvPr/>
        </p:nvGrpSpPr>
        <p:grpSpPr>
          <a:xfrm>
            <a:off x="1277649" y="1690688"/>
            <a:ext cx="1789895" cy="1196880"/>
            <a:chOff x="4275" y="55648"/>
            <a:chExt cx="1609620" cy="96577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74CF237-5F20-A74E-9DCF-01D18B60A670}"/>
                </a:ext>
              </a:extLst>
            </p:cNvPr>
            <p:cNvSpPr/>
            <p:nvPr/>
          </p:nvSpPr>
          <p:spPr>
            <a:xfrm>
              <a:off x="4275" y="55648"/>
              <a:ext cx="1609620" cy="96577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2B4447-31CF-B641-8343-2AF16B8B8006}"/>
                </a:ext>
              </a:extLst>
            </p:cNvPr>
            <p:cNvSpPr txBox="1"/>
            <p:nvPr/>
          </p:nvSpPr>
          <p:spPr>
            <a:xfrm>
              <a:off x="4275" y="55648"/>
              <a:ext cx="1609620" cy="965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New Requests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112285-B4BF-3041-A736-F674DA30039D}"/>
              </a:ext>
            </a:extLst>
          </p:cNvPr>
          <p:cNvGrpSpPr/>
          <p:nvPr/>
        </p:nvGrpSpPr>
        <p:grpSpPr>
          <a:xfrm>
            <a:off x="4865305" y="2127853"/>
            <a:ext cx="377648" cy="113321"/>
            <a:chOff x="3591930" y="492814"/>
            <a:chExt cx="339612" cy="91440"/>
          </a:xfrm>
        </p:grpSpPr>
        <p:sp>
          <p:nvSpPr>
            <p:cNvPr id="12" name="Straight Connector 7">
              <a:extLst>
                <a:ext uri="{FF2B5EF4-FFF2-40B4-BE49-F238E27FC236}">
                  <a16:creationId xmlns:a16="http://schemas.microsoft.com/office/drawing/2014/main" id="{33070F89-310A-C346-A076-3A65721D57B7}"/>
                </a:ext>
              </a:extLst>
            </p:cNvPr>
            <p:cNvSpPr/>
            <p:nvPr/>
          </p:nvSpPr>
          <p:spPr>
            <a:xfrm>
              <a:off x="3591930" y="492814"/>
              <a:ext cx="339612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339612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Straight Connector 8">
              <a:extLst>
                <a:ext uri="{FF2B5EF4-FFF2-40B4-BE49-F238E27FC236}">
                  <a16:creationId xmlns:a16="http://schemas.microsoft.com/office/drawing/2014/main" id="{131B9B3B-03D0-6D44-8255-E0D938C6B3DC}"/>
                </a:ext>
              </a:extLst>
            </p:cNvPr>
            <p:cNvSpPr txBox="1"/>
            <p:nvPr/>
          </p:nvSpPr>
          <p:spPr>
            <a:xfrm>
              <a:off x="3752481" y="536683"/>
              <a:ext cx="18510" cy="3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2F6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BBEE9B8-C938-5B42-B13F-7173C307092C}"/>
              </a:ext>
            </a:extLst>
          </p:cNvPr>
          <p:cNvGrpSpPr/>
          <p:nvPr/>
        </p:nvGrpSpPr>
        <p:grpSpPr>
          <a:xfrm>
            <a:off x="3257483" y="1690688"/>
            <a:ext cx="1789895" cy="1196880"/>
            <a:chOff x="1984109" y="55648"/>
            <a:chExt cx="1609620" cy="96577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5A3FFB-F1FC-7546-8C63-D83683A8A0B8}"/>
                </a:ext>
              </a:extLst>
            </p:cNvPr>
            <p:cNvSpPr/>
            <p:nvPr/>
          </p:nvSpPr>
          <p:spPr>
            <a:xfrm>
              <a:off x="1984109" y="55648"/>
              <a:ext cx="1609620" cy="96577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911E1F2-A44B-2045-BC04-4767AD882536}"/>
                </a:ext>
              </a:extLst>
            </p:cNvPr>
            <p:cNvSpPr txBox="1"/>
            <p:nvPr/>
          </p:nvSpPr>
          <p:spPr>
            <a:xfrm>
              <a:off x="1984109" y="55648"/>
              <a:ext cx="1609620" cy="965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Release of Governor’s Budget</a:t>
              </a:r>
              <a:b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</a:b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(January 10)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56914D-E178-0A4F-B090-B4C7C53FFF74}"/>
              </a:ext>
            </a:extLst>
          </p:cNvPr>
          <p:cNvGrpSpPr/>
          <p:nvPr/>
        </p:nvGrpSpPr>
        <p:grpSpPr>
          <a:xfrm>
            <a:off x="2082461" y="2654659"/>
            <a:ext cx="4403144" cy="420881"/>
            <a:chOff x="809086" y="1019620"/>
            <a:chExt cx="3959667" cy="339612"/>
          </a:xfrm>
        </p:grpSpPr>
        <p:sp>
          <p:nvSpPr>
            <p:cNvPr id="18" name="Straight Connector 11">
              <a:extLst>
                <a:ext uri="{FF2B5EF4-FFF2-40B4-BE49-F238E27FC236}">
                  <a16:creationId xmlns:a16="http://schemas.microsoft.com/office/drawing/2014/main" id="{78D2FC5B-CBF5-854D-9F4E-B3BEEA950AB6}"/>
                </a:ext>
              </a:extLst>
            </p:cNvPr>
            <p:cNvSpPr/>
            <p:nvPr/>
          </p:nvSpPr>
          <p:spPr>
            <a:xfrm>
              <a:off x="809086" y="1019620"/>
              <a:ext cx="3959667" cy="3396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959667" y="0"/>
                  </a:moveTo>
                  <a:lnTo>
                    <a:pt x="3959667" y="186906"/>
                  </a:lnTo>
                  <a:lnTo>
                    <a:pt x="0" y="186906"/>
                  </a:lnTo>
                  <a:lnTo>
                    <a:pt x="0" y="339612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Straight Connector 12">
              <a:extLst>
                <a:ext uri="{FF2B5EF4-FFF2-40B4-BE49-F238E27FC236}">
                  <a16:creationId xmlns:a16="http://schemas.microsoft.com/office/drawing/2014/main" id="{6D9E052A-16CA-6744-95A7-50D11E571752}"/>
                </a:ext>
              </a:extLst>
            </p:cNvPr>
            <p:cNvSpPr txBox="1"/>
            <p:nvPr/>
          </p:nvSpPr>
          <p:spPr>
            <a:xfrm>
              <a:off x="2689496" y="1187576"/>
              <a:ext cx="198846" cy="3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02F6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B5C1AF-BE97-834D-BDED-13B9C790BCCD}"/>
              </a:ext>
            </a:extLst>
          </p:cNvPr>
          <p:cNvGrpSpPr/>
          <p:nvPr/>
        </p:nvGrpSpPr>
        <p:grpSpPr>
          <a:xfrm>
            <a:off x="5237317" y="1690688"/>
            <a:ext cx="1789895" cy="1196880"/>
            <a:chOff x="3963943" y="55648"/>
            <a:chExt cx="1609620" cy="96577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EBFC11B-620D-854A-900B-CE424C074162}"/>
                </a:ext>
              </a:extLst>
            </p:cNvPr>
            <p:cNvSpPr/>
            <p:nvPr/>
          </p:nvSpPr>
          <p:spPr>
            <a:xfrm>
              <a:off x="3963943" y="55648"/>
              <a:ext cx="1609620" cy="96577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0943F3E-5E26-764F-AB7D-B3DFC0F18A9F}"/>
                </a:ext>
              </a:extLst>
            </p:cNvPr>
            <p:cNvSpPr txBox="1"/>
            <p:nvPr/>
          </p:nvSpPr>
          <p:spPr>
            <a:xfrm>
              <a:off x="3963943" y="55648"/>
              <a:ext cx="1609620" cy="965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Budget Trailer Bills Introduced (January-February)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A93392E-9B33-F54F-A7FA-48783B74F2D6}"/>
              </a:ext>
            </a:extLst>
          </p:cNvPr>
          <p:cNvGrpSpPr/>
          <p:nvPr/>
        </p:nvGrpSpPr>
        <p:grpSpPr>
          <a:xfrm>
            <a:off x="2885471" y="3463839"/>
            <a:ext cx="377648" cy="113321"/>
            <a:chOff x="1612096" y="1828800"/>
            <a:chExt cx="339612" cy="91440"/>
          </a:xfrm>
        </p:grpSpPr>
        <p:sp>
          <p:nvSpPr>
            <p:cNvPr id="24" name="Straight Connector 15">
              <a:extLst>
                <a:ext uri="{FF2B5EF4-FFF2-40B4-BE49-F238E27FC236}">
                  <a16:creationId xmlns:a16="http://schemas.microsoft.com/office/drawing/2014/main" id="{09890500-CD14-6943-9E5E-2D852C20C567}"/>
                </a:ext>
              </a:extLst>
            </p:cNvPr>
            <p:cNvSpPr/>
            <p:nvPr/>
          </p:nvSpPr>
          <p:spPr>
            <a:xfrm>
              <a:off x="1612096" y="1828800"/>
              <a:ext cx="339612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339612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Straight Connector 16">
              <a:extLst>
                <a:ext uri="{FF2B5EF4-FFF2-40B4-BE49-F238E27FC236}">
                  <a16:creationId xmlns:a16="http://schemas.microsoft.com/office/drawing/2014/main" id="{961BD8FC-BF41-3D4D-8A53-8B2E56E7A3A7}"/>
                </a:ext>
              </a:extLst>
            </p:cNvPr>
            <p:cNvSpPr txBox="1"/>
            <p:nvPr/>
          </p:nvSpPr>
          <p:spPr>
            <a:xfrm>
              <a:off x="1772647" y="1872668"/>
              <a:ext cx="18510" cy="3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2F6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5F1FD90-A388-E14E-8828-75244E1ADCC9}"/>
              </a:ext>
            </a:extLst>
          </p:cNvPr>
          <p:cNvSpPr/>
          <p:nvPr/>
        </p:nvSpPr>
        <p:spPr>
          <a:xfrm>
            <a:off x="1277649" y="3026673"/>
            <a:ext cx="1789895" cy="11968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6B2CE7-7D4B-E145-A75A-2219ECBA8DC5}"/>
              </a:ext>
            </a:extLst>
          </p:cNvPr>
          <p:cNvSpPr txBox="1"/>
          <p:nvPr/>
        </p:nvSpPr>
        <p:spPr>
          <a:xfrm>
            <a:off x="1277649" y="3026673"/>
            <a:ext cx="1789895" cy="1196880"/>
          </a:xfrm>
          <a:prstGeom prst="rect">
            <a:avLst/>
          </a:prstGeom>
          <a:solidFill>
            <a:schemeClr val="tx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92456" rIns="92456" bIns="92456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Budget Hearings</a:t>
            </a:r>
          </a:p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(February to June)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9A33C0-8C8C-D14E-9354-E1763D2E10C0}"/>
              </a:ext>
            </a:extLst>
          </p:cNvPr>
          <p:cNvGrpSpPr/>
          <p:nvPr/>
        </p:nvGrpSpPr>
        <p:grpSpPr>
          <a:xfrm>
            <a:off x="4865305" y="3463839"/>
            <a:ext cx="377648" cy="113321"/>
            <a:chOff x="3591930" y="1828800"/>
            <a:chExt cx="339612" cy="91440"/>
          </a:xfrm>
        </p:grpSpPr>
        <p:sp>
          <p:nvSpPr>
            <p:cNvPr id="29" name="Straight Connector 19">
              <a:extLst>
                <a:ext uri="{FF2B5EF4-FFF2-40B4-BE49-F238E27FC236}">
                  <a16:creationId xmlns:a16="http://schemas.microsoft.com/office/drawing/2014/main" id="{CD957AC2-EC87-E640-9A91-D9C51D9F3D2A}"/>
                </a:ext>
              </a:extLst>
            </p:cNvPr>
            <p:cNvSpPr/>
            <p:nvPr/>
          </p:nvSpPr>
          <p:spPr>
            <a:xfrm>
              <a:off x="3591930" y="1828800"/>
              <a:ext cx="339612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339612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Straight Connector 20">
              <a:extLst>
                <a:ext uri="{FF2B5EF4-FFF2-40B4-BE49-F238E27FC236}">
                  <a16:creationId xmlns:a16="http://schemas.microsoft.com/office/drawing/2014/main" id="{3C6F4981-1241-C84D-AA61-AFA576D50EB7}"/>
                </a:ext>
              </a:extLst>
            </p:cNvPr>
            <p:cNvSpPr txBox="1"/>
            <p:nvPr/>
          </p:nvSpPr>
          <p:spPr>
            <a:xfrm>
              <a:off x="3752481" y="1872668"/>
              <a:ext cx="18510" cy="3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2F6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3C861F-F768-3343-9613-15C001E511B3}"/>
              </a:ext>
            </a:extLst>
          </p:cNvPr>
          <p:cNvGrpSpPr/>
          <p:nvPr/>
        </p:nvGrpSpPr>
        <p:grpSpPr>
          <a:xfrm>
            <a:off x="3257483" y="3026673"/>
            <a:ext cx="1789895" cy="1196880"/>
            <a:chOff x="1984109" y="1391633"/>
            <a:chExt cx="1609620" cy="96577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E7DA4EE-FC8A-9B43-B820-EAE281EF69F3}"/>
                </a:ext>
              </a:extLst>
            </p:cNvPr>
            <p:cNvSpPr/>
            <p:nvPr/>
          </p:nvSpPr>
          <p:spPr>
            <a:xfrm>
              <a:off x="1984109" y="1391633"/>
              <a:ext cx="1609620" cy="96577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BBDC503-C05A-B24B-8F1B-14D2339E1E2A}"/>
                </a:ext>
              </a:extLst>
            </p:cNvPr>
            <p:cNvSpPr txBox="1"/>
            <p:nvPr/>
          </p:nvSpPr>
          <p:spPr>
            <a:xfrm>
              <a:off x="1984109" y="1391633"/>
              <a:ext cx="1609620" cy="965772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Governor’s Revisions</a:t>
              </a:r>
            </a:p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(April and May)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3935D57-C591-3544-93F6-67A0292B945F}"/>
              </a:ext>
            </a:extLst>
          </p:cNvPr>
          <p:cNvGrpSpPr/>
          <p:nvPr/>
        </p:nvGrpSpPr>
        <p:grpSpPr>
          <a:xfrm>
            <a:off x="2082461" y="3990645"/>
            <a:ext cx="4403144" cy="420881"/>
            <a:chOff x="809086" y="2355606"/>
            <a:chExt cx="3959667" cy="339612"/>
          </a:xfrm>
        </p:grpSpPr>
        <p:sp>
          <p:nvSpPr>
            <p:cNvPr id="35" name="Straight Connector 23">
              <a:extLst>
                <a:ext uri="{FF2B5EF4-FFF2-40B4-BE49-F238E27FC236}">
                  <a16:creationId xmlns:a16="http://schemas.microsoft.com/office/drawing/2014/main" id="{5B375DAA-0905-D342-9149-2B00638530CF}"/>
                </a:ext>
              </a:extLst>
            </p:cNvPr>
            <p:cNvSpPr/>
            <p:nvPr/>
          </p:nvSpPr>
          <p:spPr>
            <a:xfrm>
              <a:off x="809086" y="2355606"/>
              <a:ext cx="3959667" cy="3396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959667" y="0"/>
                  </a:moveTo>
                  <a:lnTo>
                    <a:pt x="3959667" y="186906"/>
                  </a:lnTo>
                  <a:lnTo>
                    <a:pt x="0" y="186906"/>
                  </a:lnTo>
                  <a:lnTo>
                    <a:pt x="0" y="339612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Straight Connector 24">
              <a:extLst>
                <a:ext uri="{FF2B5EF4-FFF2-40B4-BE49-F238E27FC236}">
                  <a16:creationId xmlns:a16="http://schemas.microsoft.com/office/drawing/2014/main" id="{A4C21E3C-0A29-DF41-AAFC-8AC346708E6D}"/>
                </a:ext>
              </a:extLst>
            </p:cNvPr>
            <p:cNvSpPr txBox="1"/>
            <p:nvPr/>
          </p:nvSpPr>
          <p:spPr>
            <a:xfrm>
              <a:off x="2689496" y="2523561"/>
              <a:ext cx="198846" cy="3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2F6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BAE21C0-FF5F-524C-B26D-96B3967604BC}"/>
              </a:ext>
            </a:extLst>
          </p:cNvPr>
          <p:cNvGrpSpPr/>
          <p:nvPr/>
        </p:nvGrpSpPr>
        <p:grpSpPr>
          <a:xfrm>
            <a:off x="5237317" y="3026673"/>
            <a:ext cx="1789895" cy="1196880"/>
            <a:chOff x="3963943" y="1391633"/>
            <a:chExt cx="1609620" cy="96577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D97B95E-E47F-B44B-BA7D-7B2FAE2297C8}"/>
                </a:ext>
              </a:extLst>
            </p:cNvPr>
            <p:cNvSpPr/>
            <p:nvPr/>
          </p:nvSpPr>
          <p:spPr>
            <a:xfrm>
              <a:off x="3963943" y="1391633"/>
              <a:ext cx="1609620" cy="96577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CE7EA46-80E8-154E-B0DF-36E682BC0755}"/>
                </a:ext>
              </a:extLst>
            </p:cNvPr>
            <p:cNvSpPr txBox="1"/>
            <p:nvPr/>
          </p:nvSpPr>
          <p:spPr>
            <a:xfrm>
              <a:off x="3963943" y="1391633"/>
              <a:ext cx="1609620" cy="965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Legislative Actions</a:t>
              </a:r>
            </a:p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(June)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C9433E2-6208-6443-91FE-EE531CABE20C}"/>
              </a:ext>
            </a:extLst>
          </p:cNvPr>
          <p:cNvGrpSpPr/>
          <p:nvPr/>
        </p:nvGrpSpPr>
        <p:grpSpPr>
          <a:xfrm>
            <a:off x="2885471" y="4799824"/>
            <a:ext cx="377648" cy="113321"/>
            <a:chOff x="1612096" y="3164785"/>
            <a:chExt cx="339612" cy="91440"/>
          </a:xfrm>
        </p:grpSpPr>
        <p:sp>
          <p:nvSpPr>
            <p:cNvPr id="41" name="Straight Connector 27">
              <a:extLst>
                <a:ext uri="{FF2B5EF4-FFF2-40B4-BE49-F238E27FC236}">
                  <a16:creationId xmlns:a16="http://schemas.microsoft.com/office/drawing/2014/main" id="{5E90C1DA-AF51-1D48-8096-7C4FBFAE8B1A}"/>
                </a:ext>
              </a:extLst>
            </p:cNvPr>
            <p:cNvSpPr/>
            <p:nvPr/>
          </p:nvSpPr>
          <p:spPr>
            <a:xfrm>
              <a:off x="1612096" y="3164785"/>
              <a:ext cx="339612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339612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Straight Connector 28">
              <a:extLst>
                <a:ext uri="{FF2B5EF4-FFF2-40B4-BE49-F238E27FC236}">
                  <a16:creationId xmlns:a16="http://schemas.microsoft.com/office/drawing/2014/main" id="{D874975B-7A1B-174C-9A2B-E995283E7F69}"/>
                </a:ext>
              </a:extLst>
            </p:cNvPr>
            <p:cNvSpPr txBox="1"/>
            <p:nvPr/>
          </p:nvSpPr>
          <p:spPr>
            <a:xfrm>
              <a:off x="1772647" y="3208654"/>
              <a:ext cx="18510" cy="3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02F6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F96D797-7FA7-4245-9394-F8F1158E7AFC}"/>
              </a:ext>
            </a:extLst>
          </p:cNvPr>
          <p:cNvGrpSpPr/>
          <p:nvPr/>
        </p:nvGrpSpPr>
        <p:grpSpPr>
          <a:xfrm>
            <a:off x="1277649" y="4362659"/>
            <a:ext cx="1789895" cy="1196880"/>
            <a:chOff x="4275" y="2727619"/>
            <a:chExt cx="1609620" cy="96577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2EA148D-C8AE-854D-8E69-83149AC205D2}"/>
                </a:ext>
              </a:extLst>
            </p:cNvPr>
            <p:cNvSpPr/>
            <p:nvPr/>
          </p:nvSpPr>
          <p:spPr>
            <a:xfrm>
              <a:off x="4275" y="2727619"/>
              <a:ext cx="1609620" cy="96577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B199882-D3C5-854A-ACE6-F13C43F0104C}"/>
                </a:ext>
              </a:extLst>
            </p:cNvPr>
            <p:cNvSpPr txBox="1"/>
            <p:nvPr/>
          </p:nvSpPr>
          <p:spPr>
            <a:xfrm>
              <a:off x="4275" y="2727619"/>
              <a:ext cx="1609620" cy="965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Governor’s Consideration</a:t>
              </a:r>
            </a:p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(June)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7E79741-B9DA-EA4D-B659-5B3A610B5395}"/>
              </a:ext>
            </a:extLst>
          </p:cNvPr>
          <p:cNvGrpSpPr/>
          <p:nvPr/>
        </p:nvGrpSpPr>
        <p:grpSpPr>
          <a:xfrm>
            <a:off x="3257483" y="4362659"/>
            <a:ext cx="1789895" cy="1196880"/>
            <a:chOff x="1984109" y="2727619"/>
            <a:chExt cx="1609620" cy="96577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5EA9383-F7C6-754C-A823-AFDAFE43D477}"/>
                </a:ext>
              </a:extLst>
            </p:cNvPr>
            <p:cNvSpPr/>
            <p:nvPr/>
          </p:nvSpPr>
          <p:spPr>
            <a:xfrm>
              <a:off x="1984109" y="2727619"/>
              <a:ext cx="1609620" cy="96577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0CBB1F3-249D-1A4F-ADEF-0E519CB7B641}"/>
                </a:ext>
              </a:extLst>
            </p:cNvPr>
            <p:cNvSpPr txBox="1"/>
            <p:nvPr/>
          </p:nvSpPr>
          <p:spPr>
            <a:xfrm>
              <a:off x="1984109" y="2727619"/>
              <a:ext cx="1609620" cy="965772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Budget Year Begins</a:t>
              </a:r>
            </a:p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(July 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311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63F1-DCAA-8F43-8257-FF9BA3B7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/>
              <a:t>Legislative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A8735-0C2C-7C4E-8F0D-EF4CE3EA73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8557" y="2021659"/>
            <a:ext cx="10037904" cy="37261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87AA1-AC6A-7E4C-9BE7-304F3BE80A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90B7F70-8914-8043-BB44-CB76304C6C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20536"/>
              </p:ext>
            </p:extLst>
          </p:nvPr>
        </p:nvGraphicFramePr>
        <p:xfrm>
          <a:off x="1730829" y="1583871"/>
          <a:ext cx="9592864" cy="4163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4948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DDF89-7ACA-484C-A714-101CAB8FA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6"/>
            <a:ext cx="10046043" cy="2056342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The Legislative Process</a:t>
            </a:r>
            <a:br>
              <a:rPr lang="en-US" b="1" dirty="0"/>
            </a:br>
            <a:r>
              <a:rPr lang="en-US" sz="2700" dirty="0"/>
              <a:t>Assembly Members and Senators are limited to introducing fifty and forty bills (each, respectively) per two-year session. </a:t>
            </a:r>
            <a:br>
              <a:rPr lang="en-US" sz="2700" dirty="0"/>
            </a:br>
            <a:r>
              <a:rPr lang="en-US" sz="2700" dirty="0"/>
              <a:t>Possible 5,600 bills per two-year cycle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6F7C5-EDF0-204B-853E-776D9D532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581" y="2421466"/>
            <a:ext cx="5093949" cy="3329264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n-US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2,379 Bills introduced in the state legislature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203 bills introduced tracked by CCCCO Tracked Legislation Website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836 made it to the Governor’s desk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770 became law, 66 vetoed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91 of them pertinent to CCCs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339D4-C7B2-B449-8AA6-4593FEAAED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15428-05F8-DC41-B5EF-349301B1AAC7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EF603C-C784-D648-93C0-6143DE68C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77650" y="2421466"/>
            <a:ext cx="4948881" cy="3329265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2020</a:t>
            </a:r>
            <a:r>
              <a:rPr lang="en-US" sz="2200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 </a:t>
            </a:r>
            <a:r>
              <a:rPr lang="en-US" sz="1800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Bills significantly reduced due to Covid</a:t>
            </a:r>
          </a:p>
          <a:p>
            <a:r>
              <a:rPr lang="en-US" sz="2200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2,390 Bills introduced in the state legislature 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231 bills introduced tracked by CCCCO Matrix</a:t>
            </a:r>
          </a:p>
          <a:p>
            <a:r>
              <a:rPr lang="en-US" sz="2200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513 made it to the Governor’s desk</a:t>
            </a:r>
          </a:p>
          <a:p>
            <a:r>
              <a:rPr lang="en-US" sz="2200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457 became law, 56 vetoed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37 of them pertinent to CCCs</a:t>
            </a:r>
          </a:p>
          <a:p>
            <a:endParaRPr lang="en-US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2469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4D769-CBA5-0247-963E-FB2B8911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120775"/>
          </a:xfrm>
        </p:spPr>
        <p:txBody>
          <a:bodyPr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Overview of 2021 Legislative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D93EB-D482-7A45-9516-19C0583785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Curricular Requirements: Where are they?</a:t>
            </a:r>
          </a:p>
          <a:p>
            <a:pPr marL="342900" indent="-342900"/>
            <a:r>
              <a:rPr lang="en-US" dirty="0"/>
              <a:t>Local governing board policies and regulations</a:t>
            </a:r>
          </a:p>
          <a:p>
            <a:pPr marL="342900" indent="-342900"/>
            <a:r>
              <a:rPr lang="en-US" dirty="0"/>
              <a:t>Chancellor’s Office Guidelines</a:t>
            </a:r>
          </a:p>
          <a:p>
            <a:pPr marL="342900" indent="-342900"/>
            <a:r>
              <a:rPr lang="en-US" dirty="0">
                <a:hlinkClick r:id="rId3"/>
              </a:rPr>
              <a:t>Program and Course Approval Handbook 2019</a:t>
            </a:r>
            <a:endParaRPr lang="en-US" dirty="0"/>
          </a:p>
          <a:p>
            <a:pPr marL="342900" indent="-342900"/>
            <a:r>
              <a:rPr lang="en-US" dirty="0"/>
              <a:t>Title 5 Regulations</a:t>
            </a:r>
          </a:p>
          <a:p>
            <a:pPr marL="342900" indent="-342900"/>
            <a:r>
              <a:rPr lang="en-US" dirty="0"/>
              <a:t>Legislation</a:t>
            </a:r>
          </a:p>
          <a:p>
            <a:pPr marL="342900" indent="-342900"/>
            <a:endParaRPr lang="en-US" dirty="0"/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More and more they are popping up in Legislation…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DE703-E921-8941-8BC3-95A48770F6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646981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Plenary Fall 2021 1">
      <a:dk1>
        <a:srgbClr val="2E58AA"/>
      </a:dk1>
      <a:lt1>
        <a:srgbClr val="FFFFFF"/>
      </a:lt1>
      <a:dk2>
        <a:srgbClr val="397FB4"/>
      </a:dk2>
      <a:lt2>
        <a:srgbClr val="D6E5D2"/>
      </a:lt2>
      <a:accent1>
        <a:srgbClr val="FFD66C"/>
      </a:accent1>
      <a:accent2>
        <a:srgbClr val="BF75E7"/>
      </a:accent2>
      <a:accent3>
        <a:srgbClr val="009BB9"/>
      </a:accent3>
      <a:accent4>
        <a:srgbClr val="64CCDD"/>
      </a:accent4>
      <a:accent5>
        <a:srgbClr val="7FC3FF"/>
      </a:accent5>
      <a:accent6>
        <a:srgbClr val="B1DAF4"/>
      </a:accent6>
      <a:hlink>
        <a:srgbClr val="2E57AA"/>
      </a:hlink>
      <a:folHlink>
        <a:srgbClr val="118E8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king the Lead on Legislation that Impacts Teaching and Learning while   Maintaining a Focus on Students v1" id="{6803AC75-42DE-D443-9254-2C8217464A09}" vid="{D3E470F9-3A08-B643-8F86-EBBDD1DD32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2376</Words>
  <Application>Microsoft Macintosh PowerPoint</Application>
  <PresentationFormat>Widescreen</PresentationFormat>
  <Paragraphs>369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Rounded MT Bold</vt:lpstr>
      <vt:lpstr>Calibri</vt:lpstr>
      <vt:lpstr>Gill Sans</vt:lpstr>
      <vt:lpstr>Palatino</vt:lpstr>
      <vt:lpstr>Source Sans Pro</vt:lpstr>
      <vt:lpstr>ASCCC Curriculum Inst. 2020 Theme</vt:lpstr>
      <vt:lpstr>Taking the Lead on Legislation that Impacts Teaching and Learning while  Maintaining a Focus on Students Thursday, November 4 | General Session | 10:50-12:00</vt:lpstr>
      <vt:lpstr>Presenters</vt:lpstr>
      <vt:lpstr>Agenda</vt:lpstr>
      <vt:lpstr>But wait…an Acronym Tutorial</vt:lpstr>
      <vt:lpstr>Title 5 and Ed Code</vt:lpstr>
      <vt:lpstr>Budget Process – a year long</vt:lpstr>
      <vt:lpstr>Legislative Process</vt:lpstr>
      <vt:lpstr>The Legislative Process Assembly Members and Senators are limited to introducing fifty and forty bills (each, respectively) per two-year session.  Possible 5,600 bills per two-year cycle</vt:lpstr>
      <vt:lpstr>Overview of 2021 Legislative Session</vt:lpstr>
      <vt:lpstr>History of Transfer Legislation</vt:lpstr>
      <vt:lpstr>Transfer Legislation</vt:lpstr>
      <vt:lpstr>PowerPoint Presentation</vt:lpstr>
      <vt:lpstr>Assessment and Placement</vt:lpstr>
      <vt:lpstr>Common Course Numbering</vt:lpstr>
      <vt:lpstr>Additional Bills</vt:lpstr>
      <vt:lpstr>Staying Informed</vt:lpstr>
      <vt:lpstr>Student-Centered Advocacy in the Hybrid World</vt:lpstr>
      <vt:lpstr>Student-Centered Advocacy in the Hybrid World – ASCCC </vt:lpstr>
      <vt:lpstr>Student-Centered Advocacy in the Hybrid World – FACCC </vt:lpstr>
      <vt:lpstr>Working with other Stakeholders and the Legislature</vt:lpstr>
      <vt:lpstr>It’s a lot to keep up with… so let system partners help. Check positions on </vt:lpstr>
      <vt:lpstr>Advocacy Tool Kit</vt:lpstr>
      <vt:lpstr>The Do’s and Don’ts of Advocating</vt:lpstr>
      <vt:lpstr>ASCCC and FACCC Advocacy Listserves</vt:lpstr>
      <vt:lpstr>ASCCC Legislative Liaisons</vt:lpstr>
      <vt:lpstr>Resources</vt:lpstr>
      <vt:lpstr>Discussion...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the Lead on Legislation that Impacts Teaching and Learning while  Maintaining a Focus on Students Thursday, November 4 | General Session | 10:50-12:00</dc:title>
  <dc:creator>Virginia May</dc:creator>
  <cp:lastModifiedBy>Virginia May</cp:lastModifiedBy>
  <cp:revision>31</cp:revision>
  <cp:lastPrinted>2020-11-24T19:39:26Z</cp:lastPrinted>
  <dcterms:created xsi:type="dcterms:W3CDTF">2021-10-24T00:48:39Z</dcterms:created>
  <dcterms:modified xsi:type="dcterms:W3CDTF">2021-10-31T14:00:13Z</dcterms:modified>
</cp:coreProperties>
</file>