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2"/>
    <p:restoredTop sz="92105"/>
  </p:normalViewPr>
  <p:slideViewPr>
    <p:cSldViewPr snapToGrid="0" snapToObjects="1">
      <p:cViewPr varScale="1">
        <p:scale>
          <a:sx n="50" d="100"/>
          <a:sy n="50" d="100"/>
        </p:scale>
        <p:origin x="169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7A88F2-43F3-D44B-B56E-ADA915A61B6A}" type="datetimeFigureOut">
              <a:rPr lang="en-US" smtClean="0"/>
              <a:t>8/3/17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10A89-E2E9-CE4C-8664-D211530A7B16}"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7A88F2-43F3-D44B-B56E-ADA915A61B6A}" type="datetimeFigureOut">
              <a:rPr lang="en-US" smtClean="0"/>
              <a:t>8/3/17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10A89-E2E9-CE4C-8664-D211530A7B1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7A88F2-43F3-D44B-B56E-ADA915A61B6A}" type="datetimeFigureOut">
              <a:rPr lang="en-US" smtClean="0"/>
              <a:t>8/3/17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10A89-E2E9-CE4C-8664-D211530A7B1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7A88F2-43F3-D44B-B56E-ADA915A61B6A}" type="datetimeFigureOut">
              <a:rPr lang="en-US" smtClean="0"/>
              <a:t>8/3/17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10A89-E2E9-CE4C-8664-D211530A7B1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7A88F2-43F3-D44B-B56E-ADA915A61B6A}" type="datetimeFigureOut">
              <a:rPr lang="en-US" smtClean="0"/>
              <a:t>8/3/17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10A89-E2E9-CE4C-8664-D211530A7B16}"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7A88F2-43F3-D44B-B56E-ADA915A61B6A}" type="datetimeFigureOut">
              <a:rPr lang="en-US" smtClean="0"/>
              <a:t>8/3/17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910A89-E2E9-CE4C-8664-D211530A7B1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7A88F2-43F3-D44B-B56E-ADA915A61B6A}" type="datetimeFigureOut">
              <a:rPr lang="en-US" smtClean="0"/>
              <a:t>8/3/17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910A89-E2E9-CE4C-8664-D211530A7B16}"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7A88F2-43F3-D44B-B56E-ADA915A61B6A}" type="datetimeFigureOut">
              <a:rPr lang="en-US" smtClean="0"/>
              <a:t>8/3/17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910A89-E2E9-CE4C-8664-D211530A7B1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A88F2-43F3-D44B-B56E-ADA915A61B6A}" type="datetimeFigureOut">
              <a:rPr lang="en-US" smtClean="0"/>
              <a:t>8/3/17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910A89-E2E9-CE4C-8664-D211530A7B1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7A88F2-43F3-D44B-B56E-ADA915A61B6A}" type="datetimeFigureOut">
              <a:rPr lang="en-US" smtClean="0"/>
              <a:t>8/3/17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910A89-E2E9-CE4C-8664-D211530A7B16}"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7A88F2-43F3-D44B-B56E-ADA915A61B6A}" type="datetimeFigureOut">
              <a:rPr lang="en-US" smtClean="0"/>
              <a:t>8/3/17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910A89-E2E9-CE4C-8664-D211530A7B1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BE7A88F2-43F3-D44B-B56E-ADA915A61B6A}" type="datetimeFigureOut">
              <a:rPr lang="en-US" smtClean="0"/>
              <a:t>8/3/17</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50910A89-E2E9-CE4C-8664-D211530A7B16}" type="slidenum">
              <a:rPr lang="en-US" smtClean="0"/>
              <a:t>‹#›</a:t>
            </a:fld>
            <a:endParaRPr lang="en-US"/>
          </a:p>
        </p:txBody>
      </p:sp>
    </p:spTree>
    <p:extLst>
      <p:ext uri="{BB962C8B-B14F-4D97-AF65-F5344CB8AC3E}">
        <p14:creationId xmlns:p14="http://schemas.microsoft.com/office/powerpoint/2010/main" val="5658691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aschenbach@lassencollege.edu" TargetMode="External"/><Relationship Id="rId3" Type="http://schemas.openxmlformats.org/officeDocument/2006/relationships/hyperlink" Target="mailto:rutan_craig@sccolleg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Professional Confidence and Enhancing Your Teaching Skills</a:t>
            </a:r>
            <a:endParaRPr lang="en-US" dirty="0"/>
          </a:p>
        </p:txBody>
      </p:sp>
      <p:sp>
        <p:nvSpPr>
          <p:cNvPr id="3" name="Subtitle 2"/>
          <p:cNvSpPr>
            <a:spLocks noGrp="1"/>
          </p:cNvSpPr>
          <p:nvPr>
            <p:ph type="subTitle" idx="1"/>
          </p:nvPr>
        </p:nvSpPr>
        <p:spPr>
          <a:xfrm>
            <a:off x="2889770" y="4329659"/>
            <a:ext cx="8534400" cy="1752600"/>
          </a:xfrm>
        </p:spPr>
        <p:txBody>
          <a:bodyPr>
            <a:normAutofit lnSpcReduction="10000"/>
          </a:bodyPr>
          <a:lstStyle/>
          <a:p>
            <a:pPr algn="r"/>
            <a:r>
              <a:rPr lang="en-US" dirty="0" smtClean="0"/>
              <a:t>Cheryl </a:t>
            </a:r>
            <a:r>
              <a:rPr lang="en-US" dirty="0" err="1" smtClean="0"/>
              <a:t>Aschenbach</a:t>
            </a:r>
            <a:r>
              <a:rPr lang="en-US" dirty="0" smtClean="0"/>
              <a:t>, ASCCC North Representative</a:t>
            </a:r>
          </a:p>
          <a:p>
            <a:pPr algn="r"/>
            <a:r>
              <a:rPr lang="en-US" dirty="0" smtClean="0"/>
              <a:t>Craig Rutan, ASCCC Area D Representative</a:t>
            </a:r>
          </a:p>
          <a:p>
            <a:pPr algn="r"/>
            <a:endParaRPr lang="en-US" dirty="0"/>
          </a:p>
          <a:p>
            <a:pPr algn="r"/>
            <a:r>
              <a:rPr lang="en-US" dirty="0" smtClean="0"/>
              <a:t>2017 ASCCC Part Time Faculty Leadership Institute</a:t>
            </a:r>
            <a:endParaRPr lang="en-US" dirty="0"/>
          </a:p>
        </p:txBody>
      </p:sp>
    </p:spTree>
    <p:extLst>
      <p:ext uri="{BB962C8B-B14F-4D97-AF65-F5344CB8AC3E}">
        <p14:creationId xmlns:p14="http://schemas.microsoft.com/office/powerpoint/2010/main" val="1056701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Get Involved with the Department</a:t>
            </a:r>
            <a:endParaRPr lang="en-US" b="1" dirty="0"/>
          </a:p>
        </p:txBody>
      </p:sp>
      <p:sp>
        <p:nvSpPr>
          <p:cNvPr id="3" name="Content Placeholder 2"/>
          <p:cNvSpPr>
            <a:spLocks noGrp="1"/>
          </p:cNvSpPr>
          <p:nvPr>
            <p:ph idx="1"/>
          </p:nvPr>
        </p:nvSpPr>
        <p:spPr/>
        <p:txBody>
          <a:bodyPr>
            <a:normAutofit lnSpcReduction="10000"/>
          </a:bodyPr>
          <a:lstStyle/>
          <a:p>
            <a:r>
              <a:rPr lang="en-US" sz="2800" dirty="0" smtClean="0"/>
              <a:t>It is often difficult for part time faculty to be involved beyond the classroom, but try to be engaged</a:t>
            </a:r>
          </a:p>
          <a:p>
            <a:r>
              <a:rPr lang="en-US" sz="2800" dirty="0" smtClean="0"/>
              <a:t>Be an active part of SLO assessment and offer suggestions if you have any</a:t>
            </a:r>
          </a:p>
          <a:p>
            <a:r>
              <a:rPr lang="en-US" sz="2800" dirty="0" smtClean="0"/>
              <a:t>Give feedback on the curriculum and make suggestions for possible changes</a:t>
            </a:r>
          </a:p>
          <a:p>
            <a:r>
              <a:rPr lang="en-US" sz="2800" dirty="0" smtClean="0"/>
              <a:t>Attend department meetings if you are able. When you are visible, you will get a better sense of what it is like to be a full time faculty </a:t>
            </a:r>
            <a:r>
              <a:rPr lang="en-US" sz="2800" dirty="0" smtClean="0"/>
              <a:t>member</a:t>
            </a:r>
          </a:p>
          <a:p>
            <a:r>
              <a:rPr lang="en-US" sz="2800" dirty="0" smtClean="0"/>
              <a:t>Attend flex activities and committee meetings if you are able. Be visible.</a:t>
            </a:r>
            <a:endParaRPr lang="en-US" sz="2800" dirty="0"/>
          </a:p>
        </p:txBody>
      </p:sp>
    </p:spTree>
    <p:extLst>
      <p:ext uri="{BB962C8B-B14F-4D97-AF65-F5344CB8AC3E}">
        <p14:creationId xmlns:p14="http://schemas.microsoft.com/office/powerpoint/2010/main" val="1317344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Service Outside of the Department</a:t>
            </a:r>
            <a:endParaRPr lang="en-US" b="1" dirty="0"/>
          </a:p>
        </p:txBody>
      </p:sp>
      <p:sp>
        <p:nvSpPr>
          <p:cNvPr id="3" name="Content Placeholder 2"/>
          <p:cNvSpPr>
            <a:spLocks noGrp="1"/>
          </p:cNvSpPr>
          <p:nvPr>
            <p:ph idx="1"/>
          </p:nvPr>
        </p:nvSpPr>
        <p:spPr/>
        <p:txBody>
          <a:bodyPr>
            <a:normAutofit/>
          </a:bodyPr>
          <a:lstStyle/>
          <a:p>
            <a:r>
              <a:rPr lang="en-US" sz="2800" dirty="0" smtClean="0"/>
              <a:t>Some colleges welcome the participation of part time faculty as members of groups like the academic </a:t>
            </a:r>
            <a:r>
              <a:rPr lang="en-US" sz="2800" dirty="0"/>
              <a:t>s</a:t>
            </a:r>
            <a:r>
              <a:rPr lang="en-US" sz="2800" dirty="0" smtClean="0"/>
              <a:t>enate </a:t>
            </a:r>
            <a:r>
              <a:rPr lang="mr-IN" sz="2800" dirty="0" smtClean="0"/>
              <a:t>–</a:t>
            </a:r>
            <a:r>
              <a:rPr lang="en-US" sz="2800" dirty="0" smtClean="0"/>
              <a:t> some even offer compensation</a:t>
            </a:r>
          </a:p>
          <a:p>
            <a:r>
              <a:rPr lang="en-US" sz="2800" dirty="0" smtClean="0"/>
              <a:t>Whether you are able to be an official committee member or not, meetings like the academic senate are open and a great place to learn about the college and how college governance works</a:t>
            </a:r>
          </a:p>
          <a:p>
            <a:r>
              <a:rPr lang="en-US" sz="2800" dirty="0"/>
              <a:t> </a:t>
            </a:r>
            <a:r>
              <a:rPr lang="en-US" sz="2800" dirty="0" smtClean="0"/>
              <a:t>Questions about committee work or governance could be part of your full time interview!</a:t>
            </a:r>
            <a:endParaRPr lang="en-US" sz="2800" dirty="0"/>
          </a:p>
        </p:txBody>
      </p:sp>
    </p:spTree>
    <p:extLst>
      <p:ext uri="{BB962C8B-B14F-4D97-AF65-F5344CB8AC3E}">
        <p14:creationId xmlns:p14="http://schemas.microsoft.com/office/powerpoint/2010/main" val="836659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Professional Development</a:t>
            </a:r>
            <a:endParaRPr lang="en-US" b="1" dirty="0"/>
          </a:p>
        </p:txBody>
      </p:sp>
      <p:sp>
        <p:nvSpPr>
          <p:cNvPr id="3" name="Content Placeholder 2"/>
          <p:cNvSpPr>
            <a:spLocks noGrp="1"/>
          </p:cNvSpPr>
          <p:nvPr>
            <p:ph idx="1"/>
          </p:nvPr>
        </p:nvSpPr>
        <p:spPr/>
        <p:txBody>
          <a:bodyPr>
            <a:normAutofit/>
          </a:bodyPr>
          <a:lstStyle/>
          <a:p>
            <a:r>
              <a:rPr lang="en-US" sz="2800" dirty="0" smtClean="0"/>
              <a:t>As academics, we are always trying to learn</a:t>
            </a:r>
          </a:p>
          <a:p>
            <a:r>
              <a:rPr lang="en-US" sz="2800" dirty="0" smtClean="0"/>
              <a:t>Look for professional development opportunities in your discipline or around teaching</a:t>
            </a:r>
          </a:p>
          <a:p>
            <a:r>
              <a:rPr lang="en-US" sz="2800" dirty="0" smtClean="0"/>
              <a:t>Many colleges offer opportunities to attend conferences to part time faculty </a:t>
            </a:r>
            <a:r>
              <a:rPr lang="mr-IN" sz="2800" dirty="0" smtClean="0"/>
              <a:t>–</a:t>
            </a:r>
            <a:r>
              <a:rPr lang="en-US" sz="2800" dirty="0" smtClean="0"/>
              <a:t> make sure to let your dean know that you would be interested</a:t>
            </a:r>
          </a:p>
          <a:p>
            <a:r>
              <a:rPr lang="en-US" sz="2800" dirty="0" smtClean="0"/>
              <a:t>Whether you are seeking to be a full time faculty member or want to stay part time, we all have things that we can do better!</a:t>
            </a:r>
            <a:endParaRPr lang="en-US" sz="2800" dirty="0"/>
          </a:p>
        </p:txBody>
      </p:sp>
    </p:spTree>
    <p:extLst>
      <p:ext uri="{BB962C8B-B14F-4D97-AF65-F5344CB8AC3E}">
        <p14:creationId xmlns:p14="http://schemas.microsoft.com/office/powerpoint/2010/main" val="872749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endParaRPr lang="en-US" b="1" dirty="0"/>
          </a:p>
        </p:txBody>
      </p:sp>
      <p:sp>
        <p:nvSpPr>
          <p:cNvPr id="3" name="Content Placeholder 2"/>
          <p:cNvSpPr>
            <a:spLocks noGrp="1"/>
          </p:cNvSpPr>
          <p:nvPr>
            <p:ph idx="1"/>
          </p:nvPr>
        </p:nvSpPr>
        <p:spPr/>
        <p:txBody>
          <a:bodyPr>
            <a:normAutofit/>
          </a:bodyPr>
          <a:lstStyle/>
          <a:p>
            <a:r>
              <a:rPr lang="en-US" sz="2800" dirty="0" smtClean="0"/>
              <a:t>Even when you are starting something new, you are the expert in the room</a:t>
            </a:r>
          </a:p>
          <a:p>
            <a:r>
              <a:rPr lang="en-US" sz="2800" dirty="0" smtClean="0"/>
              <a:t>It is natural to be nervous, even when you are an experienced faculty member</a:t>
            </a:r>
          </a:p>
          <a:p>
            <a:r>
              <a:rPr lang="en-US" sz="2800" dirty="0" smtClean="0"/>
              <a:t>Always be prepared and show your students respect</a:t>
            </a:r>
          </a:p>
          <a:p>
            <a:r>
              <a:rPr lang="en-US" sz="2800" dirty="0" smtClean="0"/>
              <a:t>Expand your teaching repertoire</a:t>
            </a:r>
          </a:p>
          <a:p>
            <a:r>
              <a:rPr lang="en-US" sz="2800" dirty="0" smtClean="0"/>
              <a:t>Get involved on campus</a:t>
            </a:r>
          </a:p>
          <a:p>
            <a:r>
              <a:rPr lang="en-US" sz="2800" dirty="0" smtClean="0"/>
              <a:t>Seek out opportunities to improve</a:t>
            </a:r>
            <a:endParaRPr lang="en-US" sz="2800" dirty="0"/>
          </a:p>
        </p:txBody>
      </p:sp>
    </p:spTree>
    <p:extLst>
      <p:ext uri="{BB962C8B-B14F-4D97-AF65-F5344CB8AC3E}">
        <p14:creationId xmlns:p14="http://schemas.microsoft.com/office/powerpoint/2010/main" val="741627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Thank You for Coming</a:t>
            </a:r>
            <a:endParaRPr lang="en-US" b="1" dirty="0"/>
          </a:p>
        </p:txBody>
      </p:sp>
      <p:sp>
        <p:nvSpPr>
          <p:cNvPr id="3" name="Content Placeholder 2"/>
          <p:cNvSpPr>
            <a:spLocks noGrp="1"/>
          </p:cNvSpPr>
          <p:nvPr>
            <p:ph idx="1"/>
          </p:nvPr>
        </p:nvSpPr>
        <p:spPr/>
        <p:txBody>
          <a:bodyPr>
            <a:normAutofit/>
          </a:bodyPr>
          <a:lstStyle/>
          <a:p>
            <a:r>
              <a:rPr lang="en-US" sz="2800" dirty="0" smtClean="0"/>
              <a:t>Do you have any questions?</a:t>
            </a:r>
          </a:p>
          <a:p>
            <a:endParaRPr lang="en-US" sz="2800" dirty="0"/>
          </a:p>
          <a:p>
            <a:r>
              <a:rPr lang="en-US" sz="2800" dirty="0" smtClean="0"/>
              <a:t>Cheryl </a:t>
            </a:r>
            <a:r>
              <a:rPr lang="en-US" sz="2800" dirty="0" err="1" smtClean="0"/>
              <a:t>Aschenbach</a:t>
            </a:r>
            <a:r>
              <a:rPr lang="en-US" sz="2800" dirty="0" smtClean="0"/>
              <a:t> </a:t>
            </a:r>
            <a:r>
              <a:rPr lang="mr-IN" sz="2800" dirty="0" smtClean="0"/>
              <a:t>–</a:t>
            </a:r>
            <a:r>
              <a:rPr lang="en-US" sz="2800" dirty="0" smtClean="0"/>
              <a:t> </a:t>
            </a:r>
            <a:r>
              <a:rPr lang="en-US" sz="2800" dirty="0" smtClean="0">
                <a:hlinkClick r:id="rId2"/>
              </a:rPr>
              <a:t>caschenbach@lassencollege.edu</a:t>
            </a:r>
            <a:endParaRPr lang="en-US" sz="2800" dirty="0" smtClean="0"/>
          </a:p>
          <a:p>
            <a:endParaRPr lang="en-US" sz="2800" dirty="0"/>
          </a:p>
          <a:p>
            <a:r>
              <a:rPr lang="en-US" sz="2800" dirty="0" smtClean="0"/>
              <a:t>Craig Rutan </a:t>
            </a:r>
            <a:r>
              <a:rPr lang="mr-IN" sz="2800" dirty="0" smtClean="0"/>
              <a:t>–</a:t>
            </a:r>
            <a:r>
              <a:rPr lang="en-US" sz="2800" dirty="0" smtClean="0"/>
              <a:t> </a:t>
            </a:r>
            <a:r>
              <a:rPr lang="en-US" sz="2800" dirty="0" smtClean="0">
                <a:hlinkClick r:id="rId3"/>
              </a:rPr>
              <a:t>rutan_craig@sccollege.edu</a:t>
            </a:r>
            <a:endParaRPr lang="en-US" sz="2800" dirty="0" smtClean="0"/>
          </a:p>
          <a:p>
            <a:endParaRPr lang="en-US" sz="2800" dirty="0"/>
          </a:p>
        </p:txBody>
      </p:sp>
    </p:spTree>
    <p:extLst>
      <p:ext uri="{BB962C8B-B14F-4D97-AF65-F5344CB8AC3E}">
        <p14:creationId xmlns:p14="http://schemas.microsoft.com/office/powerpoint/2010/main" val="432308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Welcome</a:t>
            </a:r>
            <a:endParaRPr lang="en-US" b="1" dirty="0"/>
          </a:p>
        </p:txBody>
      </p:sp>
      <p:sp>
        <p:nvSpPr>
          <p:cNvPr id="3" name="Content Placeholder 2"/>
          <p:cNvSpPr>
            <a:spLocks noGrp="1"/>
          </p:cNvSpPr>
          <p:nvPr>
            <p:ph idx="1"/>
          </p:nvPr>
        </p:nvSpPr>
        <p:spPr/>
        <p:txBody>
          <a:bodyPr>
            <a:normAutofit/>
          </a:bodyPr>
          <a:lstStyle/>
          <a:p>
            <a:r>
              <a:rPr lang="en-US" sz="2800" dirty="0" smtClean="0"/>
              <a:t>How long have you been teaching?</a:t>
            </a:r>
          </a:p>
          <a:p>
            <a:pPr lvl="1"/>
            <a:r>
              <a:rPr lang="en-US" sz="2400" dirty="0" smtClean="0"/>
              <a:t>Less than one year</a:t>
            </a:r>
          </a:p>
          <a:p>
            <a:pPr lvl="1"/>
            <a:r>
              <a:rPr lang="en-US" sz="2400" dirty="0" smtClean="0"/>
              <a:t>One to three years</a:t>
            </a:r>
          </a:p>
          <a:p>
            <a:pPr lvl="1"/>
            <a:r>
              <a:rPr lang="en-US" sz="2400" dirty="0" smtClean="0"/>
              <a:t>More than three years</a:t>
            </a:r>
          </a:p>
          <a:p>
            <a:r>
              <a:rPr lang="en-US" sz="2800" dirty="0" smtClean="0"/>
              <a:t>How many colleges have you taught at?</a:t>
            </a:r>
          </a:p>
          <a:p>
            <a:pPr lvl="1"/>
            <a:r>
              <a:rPr lang="en-US" sz="2400" dirty="0" smtClean="0"/>
              <a:t>One</a:t>
            </a:r>
          </a:p>
          <a:p>
            <a:pPr lvl="1"/>
            <a:r>
              <a:rPr lang="en-US" sz="2400" dirty="0" smtClean="0"/>
              <a:t>Two</a:t>
            </a:r>
          </a:p>
          <a:p>
            <a:pPr lvl="1"/>
            <a:r>
              <a:rPr lang="en-US" sz="2400" dirty="0" smtClean="0"/>
              <a:t>Three</a:t>
            </a:r>
          </a:p>
          <a:p>
            <a:pPr lvl="1"/>
            <a:r>
              <a:rPr lang="en-US" sz="2400" dirty="0" smtClean="0"/>
              <a:t>Four or more</a:t>
            </a:r>
            <a:endParaRPr lang="en-US" sz="2400" dirty="0"/>
          </a:p>
        </p:txBody>
      </p:sp>
    </p:spTree>
    <p:extLst>
      <p:ext uri="{BB962C8B-B14F-4D97-AF65-F5344CB8AC3E}">
        <p14:creationId xmlns:p14="http://schemas.microsoft.com/office/powerpoint/2010/main" val="1506005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Teaching</a:t>
            </a:r>
            <a:endParaRPr lang="en-US" b="1" dirty="0"/>
          </a:p>
        </p:txBody>
      </p:sp>
      <p:sp>
        <p:nvSpPr>
          <p:cNvPr id="3" name="Content Placeholder 2"/>
          <p:cNvSpPr>
            <a:spLocks noGrp="1"/>
          </p:cNvSpPr>
          <p:nvPr>
            <p:ph idx="1"/>
          </p:nvPr>
        </p:nvSpPr>
        <p:spPr/>
        <p:txBody>
          <a:bodyPr>
            <a:normAutofit/>
          </a:bodyPr>
          <a:lstStyle/>
          <a:p>
            <a:r>
              <a:rPr lang="en-US" sz="2800" dirty="0" smtClean="0"/>
              <a:t>No matter what has brought you to teaching, we all want to do the best job that we can</a:t>
            </a:r>
          </a:p>
          <a:p>
            <a:r>
              <a:rPr lang="en-US" sz="2800" dirty="0" smtClean="0"/>
              <a:t>How do some teachers seem so natural when they are in front of a classroom?</a:t>
            </a:r>
          </a:p>
          <a:p>
            <a:r>
              <a:rPr lang="en-US" sz="2800" dirty="0" smtClean="0"/>
              <a:t>How do you keep the attention of your students, no matter how boring the topic?</a:t>
            </a:r>
          </a:p>
          <a:p>
            <a:r>
              <a:rPr lang="en-US" sz="2800" dirty="0" smtClean="0"/>
              <a:t>How do you go from being a part time to </a:t>
            </a:r>
            <a:r>
              <a:rPr lang="en-US" sz="2800" smtClean="0"/>
              <a:t>a full time faculty member?</a:t>
            </a:r>
            <a:endParaRPr lang="en-US" sz="2800"/>
          </a:p>
        </p:txBody>
      </p:sp>
    </p:spTree>
    <p:extLst>
      <p:ext uri="{BB962C8B-B14F-4D97-AF65-F5344CB8AC3E}">
        <p14:creationId xmlns:p14="http://schemas.microsoft.com/office/powerpoint/2010/main" val="1435859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Confidence</a:t>
            </a:r>
            <a:endParaRPr lang="en-US" b="1" dirty="0"/>
          </a:p>
        </p:txBody>
      </p:sp>
      <p:sp>
        <p:nvSpPr>
          <p:cNvPr id="3" name="Content Placeholder 2"/>
          <p:cNvSpPr>
            <a:spLocks noGrp="1"/>
          </p:cNvSpPr>
          <p:nvPr>
            <p:ph idx="1"/>
          </p:nvPr>
        </p:nvSpPr>
        <p:spPr/>
        <p:txBody>
          <a:bodyPr>
            <a:normAutofit/>
          </a:bodyPr>
          <a:lstStyle/>
          <a:p>
            <a:r>
              <a:rPr lang="en-US" sz="2800" dirty="0" smtClean="0"/>
              <a:t>Very few people enter a new environment with confidence</a:t>
            </a:r>
          </a:p>
          <a:p>
            <a:r>
              <a:rPr lang="en-US" sz="2800" dirty="0" smtClean="0"/>
              <a:t>Confidence is built upon years of training and experience to know that you will be able to adapt and adjust to the unknown</a:t>
            </a:r>
          </a:p>
          <a:p>
            <a:r>
              <a:rPr lang="en-US" sz="2800" dirty="0" smtClean="0"/>
              <a:t>No matter what situation you will encounter, preparation is the key to overcoming nervousness and fear</a:t>
            </a:r>
            <a:endParaRPr lang="en-US" sz="2800" dirty="0"/>
          </a:p>
        </p:txBody>
      </p:sp>
    </p:spTree>
    <p:extLst>
      <p:ext uri="{BB962C8B-B14F-4D97-AF65-F5344CB8AC3E}">
        <p14:creationId xmlns:p14="http://schemas.microsoft.com/office/powerpoint/2010/main" val="1184830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Everyone Starts Somewhere</a:t>
            </a:r>
            <a:endParaRPr lang="en-US" b="1" dirty="0"/>
          </a:p>
        </p:txBody>
      </p:sp>
      <p:sp>
        <p:nvSpPr>
          <p:cNvPr id="3" name="Content Placeholder 2"/>
          <p:cNvSpPr>
            <a:spLocks noGrp="1"/>
          </p:cNvSpPr>
          <p:nvPr>
            <p:ph idx="1"/>
          </p:nvPr>
        </p:nvSpPr>
        <p:spPr/>
        <p:txBody>
          <a:bodyPr>
            <a:normAutofit/>
          </a:bodyPr>
          <a:lstStyle/>
          <a:p>
            <a:r>
              <a:rPr lang="en-US" sz="2800" dirty="0" smtClean="0"/>
              <a:t>Very few people were born to be a teacher</a:t>
            </a:r>
          </a:p>
          <a:p>
            <a:r>
              <a:rPr lang="en-US" sz="2800" dirty="0" smtClean="0"/>
              <a:t>Becoming an effective teacher will take a lot of work and dedication</a:t>
            </a:r>
          </a:p>
          <a:p>
            <a:r>
              <a:rPr lang="en-US" sz="2800" dirty="0" smtClean="0"/>
              <a:t>Everyone has to teach their first class and no one is perfect the first time out</a:t>
            </a:r>
          </a:p>
          <a:p>
            <a:r>
              <a:rPr lang="en-US" sz="2800" dirty="0" smtClean="0"/>
              <a:t>When you are starting, be willing to admit to your mistakes and be willing to try something else</a:t>
            </a:r>
          </a:p>
        </p:txBody>
      </p:sp>
    </p:spTree>
    <p:extLst>
      <p:ext uri="{BB962C8B-B14F-4D97-AF65-F5344CB8AC3E}">
        <p14:creationId xmlns:p14="http://schemas.microsoft.com/office/powerpoint/2010/main" val="1530466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Each Class is an Opportunity</a:t>
            </a:r>
            <a:endParaRPr lang="en-US" b="1" dirty="0"/>
          </a:p>
        </p:txBody>
      </p:sp>
      <p:sp>
        <p:nvSpPr>
          <p:cNvPr id="3" name="Content Placeholder 2"/>
          <p:cNvSpPr>
            <a:spLocks noGrp="1"/>
          </p:cNvSpPr>
          <p:nvPr>
            <p:ph idx="1"/>
          </p:nvPr>
        </p:nvSpPr>
        <p:spPr/>
        <p:txBody>
          <a:bodyPr>
            <a:normAutofit/>
          </a:bodyPr>
          <a:lstStyle/>
          <a:p>
            <a:r>
              <a:rPr lang="en-US" sz="2800" dirty="0" smtClean="0"/>
              <a:t>Each class is an opportunity to engage with your students</a:t>
            </a:r>
          </a:p>
          <a:p>
            <a:r>
              <a:rPr lang="en-US" sz="2800" dirty="0" smtClean="0"/>
              <a:t>Students will disengage if you give the impression that you don’t want to be there, are nervous, or if you are not </a:t>
            </a:r>
            <a:r>
              <a:rPr lang="en-US" sz="2800" dirty="0" smtClean="0"/>
              <a:t>prepared</a:t>
            </a:r>
          </a:p>
          <a:p>
            <a:r>
              <a:rPr lang="en-US" sz="2800" dirty="0" smtClean="0"/>
              <a:t>Be willing to seek feedback from students on new activities or assignments</a:t>
            </a:r>
          </a:p>
          <a:p>
            <a:r>
              <a:rPr lang="en-US" sz="2800" dirty="0" smtClean="0"/>
              <a:t>Be </a:t>
            </a:r>
            <a:r>
              <a:rPr lang="en-US" sz="2800" dirty="0" smtClean="0"/>
              <a:t>professional and always be prepared for class! Whether you use prepared notes or not, plan out what you are hoping to cover that day. Don’t just wing it because they will know.</a:t>
            </a:r>
            <a:endParaRPr lang="en-US" sz="2800" dirty="0"/>
          </a:p>
        </p:txBody>
      </p:sp>
    </p:spTree>
    <p:extLst>
      <p:ext uri="{BB962C8B-B14F-4D97-AF65-F5344CB8AC3E}">
        <p14:creationId xmlns:p14="http://schemas.microsoft.com/office/powerpoint/2010/main" val="618377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Respect Your Students</a:t>
            </a:r>
            <a:endParaRPr lang="en-US" b="1" dirty="0"/>
          </a:p>
        </p:txBody>
      </p:sp>
      <p:sp>
        <p:nvSpPr>
          <p:cNvPr id="3" name="Content Placeholder 2"/>
          <p:cNvSpPr>
            <a:spLocks noGrp="1"/>
          </p:cNvSpPr>
          <p:nvPr>
            <p:ph idx="1"/>
          </p:nvPr>
        </p:nvSpPr>
        <p:spPr/>
        <p:txBody>
          <a:bodyPr>
            <a:normAutofit/>
          </a:bodyPr>
          <a:lstStyle/>
          <a:p>
            <a:r>
              <a:rPr lang="en-US" sz="2800" dirty="0" smtClean="0"/>
              <a:t>Your students are there to learn and they need your help to get there</a:t>
            </a:r>
          </a:p>
          <a:p>
            <a:r>
              <a:rPr lang="en-US" sz="2800" dirty="0" smtClean="0"/>
              <a:t>Be yourself and be prepared</a:t>
            </a:r>
          </a:p>
          <a:p>
            <a:r>
              <a:rPr lang="en-US" sz="2800" dirty="0" smtClean="0"/>
              <a:t>Keep students engaged by asking them questions </a:t>
            </a:r>
            <a:r>
              <a:rPr lang="mr-IN" sz="2800" dirty="0" smtClean="0"/>
              <a:t>–</a:t>
            </a:r>
            <a:r>
              <a:rPr lang="en-US" sz="2800" dirty="0" smtClean="0"/>
              <a:t> make sure you learn their names because you expect them to learn </a:t>
            </a:r>
            <a:r>
              <a:rPr lang="en-US" sz="2800" dirty="0" smtClean="0"/>
              <a:t>yours</a:t>
            </a:r>
          </a:p>
          <a:p>
            <a:r>
              <a:rPr lang="en-US" sz="2800" dirty="0" smtClean="0"/>
              <a:t>Arrive early enough to greet students and engage with them individually as they arrive for class; engage with them during breaks and after class as appropriate</a:t>
            </a:r>
          </a:p>
          <a:p>
            <a:r>
              <a:rPr lang="en-US" sz="2800" dirty="0" smtClean="0"/>
              <a:t>Provide feedback throughout the semester</a:t>
            </a:r>
            <a:endParaRPr lang="en-US" sz="2800" dirty="0" smtClean="0"/>
          </a:p>
          <a:p>
            <a:r>
              <a:rPr lang="en-US" sz="2800" dirty="0" smtClean="0"/>
              <a:t>Return graded work as quickly as possible!</a:t>
            </a:r>
            <a:endParaRPr lang="en-US" sz="2800" dirty="0"/>
          </a:p>
        </p:txBody>
      </p:sp>
    </p:spTree>
    <p:extLst>
      <p:ext uri="{BB962C8B-B14F-4D97-AF65-F5344CB8AC3E}">
        <p14:creationId xmlns:p14="http://schemas.microsoft.com/office/powerpoint/2010/main" val="2060066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Seek Help From Other Faculty</a:t>
            </a:r>
            <a:endParaRPr lang="en-US" b="1" dirty="0"/>
          </a:p>
        </p:txBody>
      </p:sp>
      <p:sp>
        <p:nvSpPr>
          <p:cNvPr id="3" name="Content Placeholder 2"/>
          <p:cNvSpPr>
            <a:spLocks noGrp="1"/>
          </p:cNvSpPr>
          <p:nvPr>
            <p:ph idx="1"/>
          </p:nvPr>
        </p:nvSpPr>
        <p:spPr/>
        <p:txBody>
          <a:bodyPr>
            <a:normAutofit/>
          </a:bodyPr>
          <a:lstStyle/>
          <a:p>
            <a:r>
              <a:rPr lang="en-US" sz="2800" dirty="0" smtClean="0"/>
              <a:t>Other faculty members in your department are there to help</a:t>
            </a:r>
          </a:p>
          <a:p>
            <a:r>
              <a:rPr lang="en-US" sz="2800" dirty="0" smtClean="0"/>
              <a:t>Ask for advice about the class that you are teaching</a:t>
            </a:r>
          </a:p>
          <a:p>
            <a:pPr lvl="1"/>
            <a:r>
              <a:rPr lang="en-US" sz="2400" dirty="0" smtClean="0"/>
              <a:t>Are there topics where students struggle?</a:t>
            </a:r>
          </a:p>
          <a:p>
            <a:pPr lvl="1"/>
            <a:r>
              <a:rPr lang="en-US" sz="2400" dirty="0" smtClean="0"/>
              <a:t>Are there some topics where you should spend more time?</a:t>
            </a:r>
          </a:p>
          <a:p>
            <a:pPr lvl="1"/>
            <a:r>
              <a:rPr lang="en-US" sz="2400" dirty="0" smtClean="0"/>
              <a:t>Are there some topics that are essential for the next class?</a:t>
            </a:r>
          </a:p>
          <a:p>
            <a:r>
              <a:rPr lang="en-US" sz="2800" dirty="0" smtClean="0"/>
              <a:t>Ask a faculty member you trust to come and observe your class. </a:t>
            </a:r>
            <a:endParaRPr lang="en-US" sz="2800" dirty="0"/>
          </a:p>
          <a:p>
            <a:pPr lvl="1"/>
            <a:r>
              <a:rPr lang="en-US" sz="2400" dirty="0" smtClean="0"/>
              <a:t>Get classroom advice from an experienced teacher</a:t>
            </a:r>
          </a:p>
          <a:p>
            <a:pPr lvl="1"/>
            <a:r>
              <a:rPr lang="en-US" sz="2400" dirty="0" smtClean="0"/>
              <a:t>Help with your natural anxiety about being </a:t>
            </a:r>
            <a:r>
              <a:rPr lang="en-US" sz="2400" dirty="0" smtClean="0"/>
              <a:t>observed</a:t>
            </a:r>
          </a:p>
          <a:p>
            <a:r>
              <a:rPr lang="en-US" sz="2800" dirty="0" smtClean="0"/>
              <a:t>Ask to watch other faculty members teach their classes, including in disciplines very different than your own</a:t>
            </a:r>
            <a:endParaRPr lang="en-US" sz="2800" dirty="0" smtClean="0"/>
          </a:p>
          <a:p>
            <a:pPr lvl="1"/>
            <a:endParaRPr lang="en-US" sz="2400" dirty="0"/>
          </a:p>
        </p:txBody>
      </p:sp>
    </p:spTree>
    <p:extLst>
      <p:ext uri="{BB962C8B-B14F-4D97-AF65-F5344CB8AC3E}">
        <p14:creationId xmlns:p14="http://schemas.microsoft.com/office/powerpoint/2010/main" val="1970685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Expand Your Teaching</a:t>
            </a:r>
            <a:endParaRPr lang="en-US" b="1" dirty="0"/>
          </a:p>
        </p:txBody>
      </p:sp>
      <p:sp>
        <p:nvSpPr>
          <p:cNvPr id="3" name="Content Placeholder 2"/>
          <p:cNvSpPr>
            <a:spLocks noGrp="1"/>
          </p:cNvSpPr>
          <p:nvPr>
            <p:ph idx="1"/>
          </p:nvPr>
        </p:nvSpPr>
        <p:spPr/>
        <p:txBody>
          <a:bodyPr>
            <a:normAutofit/>
          </a:bodyPr>
          <a:lstStyle/>
          <a:p>
            <a:r>
              <a:rPr lang="en-US" sz="2800" dirty="0" smtClean="0"/>
              <a:t>We all have classes that we love to teach, but if you only ever teach a single class you are less likely to get a full time position</a:t>
            </a:r>
          </a:p>
          <a:p>
            <a:r>
              <a:rPr lang="en-US" sz="2800" dirty="0" smtClean="0"/>
              <a:t>Go to the department chair and make it clear that you are willing and wanting to teach any class</a:t>
            </a:r>
          </a:p>
          <a:p>
            <a:r>
              <a:rPr lang="en-US" sz="2800" dirty="0" smtClean="0"/>
              <a:t>Teaching new classes every semester requires more work, but it forces you out of your comfort zone and expands your </a:t>
            </a:r>
            <a:r>
              <a:rPr lang="en-US" sz="2800" dirty="0" smtClean="0"/>
              <a:t>repertoire</a:t>
            </a:r>
          </a:p>
          <a:p>
            <a:r>
              <a:rPr lang="en-US" sz="2800" dirty="0"/>
              <a:t>S</a:t>
            </a:r>
            <a:r>
              <a:rPr lang="en-US" sz="2800" dirty="0" smtClean="0"/>
              <a:t>eek continual improvement of the classes you teach</a:t>
            </a:r>
          </a:p>
          <a:p>
            <a:pPr lvl="1"/>
            <a:r>
              <a:rPr lang="en-US" sz="2400" dirty="0" smtClean="0"/>
              <a:t>Make adjustments to content, delivery, and assignments</a:t>
            </a:r>
          </a:p>
          <a:p>
            <a:pPr lvl="1"/>
            <a:r>
              <a:rPr lang="en-US" sz="2400" dirty="0"/>
              <a:t>D</a:t>
            </a:r>
            <a:r>
              <a:rPr lang="en-US" sz="2400" dirty="0" smtClean="0"/>
              <a:t>on’t let your class become static from semester to semester</a:t>
            </a:r>
            <a:endParaRPr lang="en-US" sz="2400" dirty="0" smtClean="0"/>
          </a:p>
          <a:p>
            <a:endParaRPr lang="en-US" sz="2800" dirty="0"/>
          </a:p>
        </p:txBody>
      </p:sp>
    </p:spTree>
    <p:extLst>
      <p:ext uri="{BB962C8B-B14F-4D97-AF65-F5344CB8AC3E}">
        <p14:creationId xmlns:p14="http://schemas.microsoft.com/office/powerpoint/2010/main" val="13994322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docProps/app.xml><?xml version="1.0" encoding="utf-8"?>
<Properties xmlns="http://schemas.openxmlformats.org/officeDocument/2006/extended-properties" xmlns:vt="http://schemas.openxmlformats.org/officeDocument/2006/docPropsVTypes">
  <Template>ASCCC</Template>
  <TotalTime>1389</TotalTime>
  <Words>929</Words>
  <Application>Microsoft Macintosh PowerPoint</Application>
  <PresentationFormat>Widescreen</PresentationFormat>
  <Paragraphs>86</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Mangal</vt:lpstr>
      <vt:lpstr>Arial</vt:lpstr>
      <vt:lpstr>ASCCC</vt:lpstr>
      <vt:lpstr>Professional Confidence and Enhancing Your Teaching Skills</vt:lpstr>
      <vt:lpstr>Welcome</vt:lpstr>
      <vt:lpstr>Teaching</vt:lpstr>
      <vt:lpstr>Confidence</vt:lpstr>
      <vt:lpstr>Everyone Starts Somewhere</vt:lpstr>
      <vt:lpstr>Each Class is an Opportunity</vt:lpstr>
      <vt:lpstr>Respect Your Students</vt:lpstr>
      <vt:lpstr>Seek Help From Other Faculty</vt:lpstr>
      <vt:lpstr>Expand Your Teaching</vt:lpstr>
      <vt:lpstr>Get Involved with the Department</vt:lpstr>
      <vt:lpstr>Service Outside of the Department</vt:lpstr>
      <vt:lpstr>Professional Development</vt:lpstr>
      <vt:lpstr>Summary</vt:lpstr>
      <vt:lpstr>Thank You for Coming</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Confidence and Enhancing Your Teaching Skills</dc:title>
  <dc:creator>Craig Rutan</dc:creator>
  <cp:lastModifiedBy>Microsoft Office User</cp:lastModifiedBy>
  <cp:revision>10</cp:revision>
  <dcterms:created xsi:type="dcterms:W3CDTF">2017-07-31T03:02:48Z</dcterms:created>
  <dcterms:modified xsi:type="dcterms:W3CDTF">2017-08-04T05:04:44Z</dcterms:modified>
</cp:coreProperties>
</file>