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0" r:id="rId3"/>
    <p:sldId id="261" r:id="rId4"/>
    <p:sldId id="257" r:id="rId5"/>
    <p:sldId id="258" r:id="rId6"/>
    <p:sldId id="259" r:id="rId7"/>
    <p:sldId id="266" r:id="rId8"/>
    <p:sldId id="265" r:id="rId9"/>
    <p:sldId id="272" r:id="rId10"/>
    <p:sldId id="271" r:id="rId11"/>
    <p:sldId id="274" r:id="rId12"/>
    <p:sldId id="275" r:id="rId13"/>
    <p:sldId id="284" r:id="rId14"/>
    <p:sldId id="285" r:id="rId15"/>
    <p:sldId id="273" r:id="rId16"/>
    <p:sldId id="276" r:id="rId17"/>
    <p:sldId id="277" r:id="rId18"/>
    <p:sldId id="278" r:id="rId19"/>
    <p:sldId id="279" r:id="rId20"/>
    <p:sldId id="280" r:id="rId21"/>
    <p:sldId id="281" r:id="rId22"/>
    <p:sldId id="282" r:id="rId23"/>
    <p:sldId id="283" r:id="rId24"/>
    <p:sldId id="287" r:id="rId25"/>
    <p:sldId id="267" r:id="rId26"/>
    <p:sldId id="268" r:id="rId27"/>
    <p:sldId id="269" r:id="rId28"/>
    <p:sldId id="270" r:id="rId29"/>
    <p:sldId id="286" r:id="rId30"/>
    <p:sldId id="2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p:cViewPr varScale="1">
        <p:scale>
          <a:sx n="96" d="100"/>
          <a:sy n="96" d="100"/>
        </p:scale>
        <p:origin x="13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43B6B-93DF-4782-9CA5-C3353BC76E74}"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27302418-82BD-4443-8BE9-6E8C87836031}">
      <dgm:prSet phldrT="[Text]"/>
      <dgm:spPr/>
      <dgm:t>
        <a:bodyPr/>
        <a:lstStyle/>
        <a:p>
          <a:r>
            <a:rPr lang="en-US" dirty="0"/>
            <a:t>Faculty &amp; instructional staff </a:t>
          </a:r>
        </a:p>
      </dgm:t>
    </dgm:pt>
    <dgm:pt modelId="{87F85F37-E301-4ABD-87F8-D3A52A2F7C90}" type="parTrans" cxnId="{951127FF-C9AD-4839-A563-2BE8587F79C1}">
      <dgm:prSet/>
      <dgm:spPr/>
      <dgm:t>
        <a:bodyPr/>
        <a:lstStyle/>
        <a:p>
          <a:endParaRPr lang="en-US"/>
        </a:p>
      </dgm:t>
    </dgm:pt>
    <dgm:pt modelId="{F3B7208A-0D52-4EF3-B2C8-D4242B599236}" type="sibTrans" cxnId="{951127FF-C9AD-4839-A563-2BE8587F79C1}">
      <dgm:prSet/>
      <dgm:spPr/>
      <dgm:t>
        <a:bodyPr/>
        <a:lstStyle/>
        <a:p>
          <a:endParaRPr lang="en-US"/>
        </a:p>
      </dgm:t>
    </dgm:pt>
    <dgm:pt modelId="{0D0ED5FA-607A-4E6E-B38B-AAD8A655285D}">
      <dgm:prSet phldrT="[Text]"/>
      <dgm:spPr/>
      <dgm:t>
        <a:bodyPr/>
        <a:lstStyle/>
        <a:p>
          <a:r>
            <a:rPr lang="en-US" dirty="0"/>
            <a:t>Student Affairs staff</a:t>
          </a:r>
        </a:p>
      </dgm:t>
    </dgm:pt>
    <dgm:pt modelId="{48B6C5A6-D222-4238-9D25-19BC501CDA5C}" type="parTrans" cxnId="{3A3274FB-A4CE-4BAF-9557-C4F48A63A949}">
      <dgm:prSet/>
      <dgm:spPr/>
      <dgm:t>
        <a:bodyPr/>
        <a:lstStyle/>
        <a:p>
          <a:endParaRPr lang="en-US"/>
        </a:p>
      </dgm:t>
    </dgm:pt>
    <dgm:pt modelId="{C0D7329C-8687-4160-94F2-3B09F0283225}" type="sibTrans" cxnId="{3A3274FB-A4CE-4BAF-9557-C4F48A63A949}">
      <dgm:prSet/>
      <dgm:spPr/>
      <dgm:t>
        <a:bodyPr/>
        <a:lstStyle/>
        <a:p>
          <a:endParaRPr lang="en-US"/>
        </a:p>
      </dgm:t>
    </dgm:pt>
    <dgm:pt modelId="{ED595727-CB64-4497-9980-DDCD6005D981}">
      <dgm:prSet phldrT="[Text]"/>
      <dgm:spPr/>
      <dgm:t>
        <a:bodyPr/>
        <a:lstStyle/>
        <a:p>
          <a:r>
            <a:rPr lang="en-US" dirty="0"/>
            <a:t>Students &amp; Alumni</a:t>
          </a:r>
        </a:p>
      </dgm:t>
    </dgm:pt>
    <dgm:pt modelId="{79EB69E3-975B-450E-9558-E8CE8BAA2924}" type="parTrans" cxnId="{83BADDBA-B82A-4774-AFF3-51FBD869FD73}">
      <dgm:prSet/>
      <dgm:spPr/>
      <dgm:t>
        <a:bodyPr/>
        <a:lstStyle/>
        <a:p>
          <a:endParaRPr lang="en-US"/>
        </a:p>
      </dgm:t>
    </dgm:pt>
    <dgm:pt modelId="{CF49039D-BC83-447F-8BD3-61DEEF5C5287}" type="sibTrans" cxnId="{83BADDBA-B82A-4774-AFF3-51FBD869FD73}">
      <dgm:prSet/>
      <dgm:spPr/>
      <dgm:t>
        <a:bodyPr/>
        <a:lstStyle/>
        <a:p>
          <a:endParaRPr lang="en-US"/>
        </a:p>
      </dgm:t>
    </dgm:pt>
    <dgm:pt modelId="{2582B677-5293-4E02-92E1-5035318332F6}">
      <dgm:prSet/>
      <dgm:spPr/>
      <dgm:t>
        <a:bodyPr/>
        <a:lstStyle/>
        <a:p>
          <a:r>
            <a:rPr lang="en-US" dirty="0"/>
            <a:t>Accreditors, governing boards</a:t>
          </a:r>
        </a:p>
      </dgm:t>
    </dgm:pt>
    <dgm:pt modelId="{80BD5A41-1FE7-4589-9890-639AE2266CE0}" type="parTrans" cxnId="{AE6F4208-9B5F-408E-94C8-DA68E6B05276}">
      <dgm:prSet/>
      <dgm:spPr/>
      <dgm:t>
        <a:bodyPr/>
        <a:lstStyle/>
        <a:p>
          <a:endParaRPr lang="en-US"/>
        </a:p>
      </dgm:t>
    </dgm:pt>
    <dgm:pt modelId="{684EA131-0940-479B-9C77-0AC6AEBC40C9}" type="sibTrans" cxnId="{AE6F4208-9B5F-408E-94C8-DA68E6B05276}">
      <dgm:prSet/>
      <dgm:spPr/>
      <dgm:t>
        <a:bodyPr/>
        <a:lstStyle/>
        <a:p>
          <a:endParaRPr lang="en-US"/>
        </a:p>
      </dgm:t>
    </dgm:pt>
    <dgm:pt modelId="{6134A109-B599-45D2-BCC6-520902322080}">
      <dgm:prSet/>
      <dgm:spPr/>
      <dgm:t>
        <a:bodyPr/>
        <a:lstStyle/>
        <a:p>
          <a:r>
            <a:rPr lang="en-US" dirty="0"/>
            <a:t>Employers, subsequent institutions</a:t>
          </a:r>
        </a:p>
      </dgm:t>
    </dgm:pt>
    <dgm:pt modelId="{35AB8D30-6AA4-45CA-B64C-1716A62C77C7}" type="parTrans" cxnId="{C669958E-08B8-45D3-A579-47F1C3E6504A}">
      <dgm:prSet/>
      <dgm:spPr/>
      <dgm:t>
        <a:bodyPr/>
        <a:lstStyle/>
        <a:p>
          <a:endParaRPr lang="en-US"/>
        </a:p>
      </dgm:t>
    </dgm:pt>
    <dgm:pt modelId="{545C8AA8-EF53-468C-9FCE-6D2F050B9C8C}" type="sibTrans" cxnId="{C669958E-08B8-45D3-A579-47F1C3E6504A}">
      <dgm:prSet/>
      <dgm:spPr/>
      <dgm:t>
        <a:bodyPr/>
        <a:lstStyle/>
        <a:p>
          <a:endParaRPr lang="en-US"/>
        </a:p>
      </dgm:t>
    </dgm:pt>
    <dgm:pt modelId="{5AFD7392-ECAA-4690-8F16-D12103C8087C}" type="pres">
      <dgm:prSet presAssocID="{A7043B6B-93DF-4782-9CA5-C3353BC76E74}" presName="cycle" presStyleCnt="0">
        <dgm:presLayoutVars>
          <dgm:dir/>
          <dgm:resizeHandles val="exact"/>
        </dgm:presLayoutVars>
      </dgm:prSet>
      <dgm:spPr/>
      <dgm:t>
        <a:bodyPr/>
        <a:lstStyle/>
        <a:p>
          <a:endParaRPr lang="en-US"/>
        </a:p>
      </dgm:t>
    </dgm:pt>
    <dgm:pt modelId="{1A1A119F-5160-4B83-ACF4-0856D1A58846}" type="pres">
      <dgm:prSet presAssocID="{27302418-82BD-4443-8BE9-6E8C87836031}" presName="node" presStyleLbl="node1" presStyleIdx="0" presStyleCnt="5">
        <dgm:presLayoutVars>
          <dgm:bulletEnabled val="1"/>
        </dgm:presLayoutVars>
      </dgm:prSet>
      <dgm:spPr/>
      <dgm:t>
        <a:bodyPr/>
        <a:lstStyle/>
        <a:p>
          <a:endParaRPr lang="en-US"/>
        </a:p>
      </dgm:t>
    </dgm:pt>
    <dgm:pt modelId="{47720910-7614-4E78-A23C-1C2FF8C667F5}" type="pres">
      <dgm:prSet presAssocID="{27302418-82BD-4443-8BE9-6E8C87836031}" presName="spNode" presStyleCnt="0"/>
      <dgm:spPr/>
    </dgm:pt>
    <dgm:pt modelId="{F08C3B97-2924-4C02-A6B0-64F6DAEA47D3}" type="pres">
      <dgm:prSet presAssocID="{F3B7208A-0D52-4EF3-B2C8-D4242B599236}" presName="sibTrans" presStyleLbl="sibTrans1D1" presStyleIdx="0" presStyleCnt="5"/>
      <dgm:spPr/>
      <dgm:t>
        <a:bodyPr/>
        <a:lstStyle/>
        <a:p>
          <a:endParaRPr lang="en-US"/>
        </a:p>
      </dgm:t>
    </dgm:pt>
    <dgm:pt modelId="{E9573588-7291-4926-B660-3A261960D745}" type="pres">
      <dgm:prSet presAssocID="{0D0ED5FA-607A-4E6E-B38B-AAD8A655285D}" presName="node" presStyleLbl="node1" presStyleIdx="1" presStyleCnt="5">
        <dgm:presLayoutVars>
          <dgm:bulletEnabled val="1"/>
        </dgm:presLayoutVars>
      </dgm:prSet>
      <dgm:spPr/>
      <dgm:t>
        <a:bodyPr/>
        <a:lstStyle/>
        <a:p>
          <a:endParaRPr lang="en-US"/>
        </a:p>
      </dgm:t>
    </dgm:pt>
    <dgm:pt modelId="{A7FA869F-9B3B-4C94-8DB2-C29D9D73B770}" type="pres">
      <dgm:prSet presAssocID="{0D0ED5FA-607A-4E6E-B38B-AAD8A655285D}" presName="spNode" presStyleCnt="0"/>
      <dgm:spPr/>
    </dgm:pt>
    <dgm:pt modelId="{B4B2EB12-1FC1-401B-99BC-9F115D76A17A}" type="pres">
      <dgm:prSet presAssocID="{C0D7329C-8687-4160-94F2-3B09F0283225}" presName="sibTrans" presStyleLbl="sibTrans1D1" presStyleIdx="1" presStyleCnt="5"/>
      <dgm:spPr/>
      <dgm:t>
        <a:bodyPr/>
        <a:lstStyle/>
        <a:p>
          <a:endParaRPr lang="en-US"/>
        </a:p>
      </dgm:t>
    </dgm:pt>
    <dgm:pt modelId="{2B0BA19E-C65D-4A73-9520-780423EE8CCB}" type="pres">
      <dgm:prSet presAssocID="{2582B677-5293-4E02-92E1-5035318332F6}" presName="node" presStyleLbl="node1" presStyleIdx="2" presStyleCnt="5">
        <dgm:presLayoutVars>
          <dgm:bulletEnabled val="1"/>
        </dgm:presLayoutVars>
      </dgm:prSet>
      <dgm:spPr/>
      <dgm:t>
        <a:bodyPr/>
        <a:lstStyle/>
        <a:p>
          <a:endParaRPr lang="en-US"/>
        </a:p>
      </dgm:t>
    </dgm:pt>
    <dgm:pt modelId="{CC1AA505-8F3F-4B30-AA09-A08AB15DE4E2}" type="pres">
      <dgm:prSet presAssocID="{2582B677-5293-4E02-92E1-5035318332F6}" presName="spNode" presStyleCnt="0"/>
      <dgm:spPr/>
    </dgm:pt>
    <dgm:pt modelId="{22472E31-CD64-4654-969C-C08ABBD9A51C}" type="pres">
      <dgm:prSet presAssocID="{684EA131-0940-479B-9C77-0AC6AEBC40C9}" presName="sibTrans" presStyleLbl="sibTrans1D1" presStyleIdx="2" presStyleCnt="5"/>
      <dgm:spPr/>
      <dgm:t>
        <a:bodyPr/>
        <a:lstStyle/>
        <a:p>
          <a:endParaRPr lang="en-US"/>
        </a:p>
      </dgm:t>
    </dgm:pt>
    <dgm:pt modelId="{383F41BD-834A-44BB-8C03-1A18391C9D27}" type="pres">
      <dgm:prSet presAssocID="{6134A109-B599-45D2-BCC6-520902322080}" presName="node" presStyleLbl="node1" presStyleIdx="3" presStyleCnt="5">
        <dgm:presLayoutVars>
          <dgm:bulletEnabled val="1"/>
        </dgm:presLayoutVars>
      </dgm:prSet>
      <dgm:spPr/>
      <dgm:t>
        <a:bodyPr/>
        <a:lstStyle/>
        <a:p>
          <a:endParaRPr lang="en-US"/>
        </a:p>
      </dgm:t>
    </dgm:pt>
    <dgm:pt modelId="{843A28EC-B432-4824-A1A6-8E02B2089E4A}" type="pres">
      <dgm:prSet presAssocID="{6134A109-B599-45D2-BCC6-520902322080}" presName="spNode" presStyleCnt="0"/>
      <dgm:spPr/>
    </dgm:pt>
    <dgm:pt modelId="{3FF7AC3D-47EA-4A12-AACD-C82555BF197F}" type="pres">
      <dgm:prSet presAssocID="{545C8AA8-EF53-468C-9FCE-6D2F050B9C8C}" presName="sibTrans" presStyleLbl="sibTrans1D1" presStyleIdx="3" presStyleCnt="5"/>
      <dgm:spPr/>
      <dgm:t>
        <a:bodyPr/>
        <a:lstStyle/>
        <a:p>
          <a:endParaRPr lang="en-US"/>
        </a:p>
      </dgm:t>
    </dgm:pt>
    <dgm:pt modelId="{0AD3E7FD-1E2C-422A-B9B6-8AE88FD829C1}" type="pres">
      <dgm:prSet presAssocID="{ED595727-CB64-4497-9980-DDCD6005D981}" presName="node" presStyleLbl="node1" presStyleIdx="4" presStyleCnt="5">
        <dgm:presLayoutVars>
          <dgm:bulletEnabled val="1"/>
        </dgm:presLayoutVars>
      </dgm:prSet>
      <dgm:spPr/>
      <dgm:t>
        <a:bodyPr/>
        <a:lstStyle/>
        <a:p>
          <a:endParaRPr lang="en-US"/>
        </a:p>
      </dgm:t>
    </dgm:pt>
    <dgm:pt modelId="{85839587-F800-4674-96E2-5B005736A72B}" type="pres">
      <dgm:prSet presAssocID="{ED595727-CB64-4497-9980-DDCD6005D981}" presName="spNode" presStyleCnt="0"/>
      <dgm:spPr/>
    </dgm:pt>
    <dgm:pt modelId="{C1388F82-8513-460D-BF16-555B74F5BA5B}" type="pres">
      <dgm:prSet presAssocID="{CF49039D-BC83-447F-8BD3-61DEEF5C5287}" presName="sibTrans" presStyleLbl="sibTrans1D1" presStyleIdx="4" presStyleCnt="5"/>
      <dgm:spPr/>
      <dgm:t>
        <a:bodyPr/>
        <a:lstStyle/>
        <a:p>
          <a:endParaRPr lang="en-US"/>
        </a:p>
      </dgm:t>
    </dgm:pt>
  </dgm:ptLst>
  <dgm:cxnLst>
    <dgm:cxn modelId="{AE6F4208-9B5F-408E-94C8-DA68E6B05276}" srcId="{A7043B6B-93DF-4782-9CA5-C3353BC76E74}" destId="{2582B677-5293-4E02-92E1-5035318332F6}" srcOrd="2" destOrd="0" parTransId="{80BD5A41-1FE7-4589-9890-639AE2266CE0}" sibTransId="{684EA131-0940-479B-9C77-0AC6AEBC40C9}"/>
    <dgm:cxn modelId="{868A1965-A7AE-40C8-9568-1F3CEB51D520}" type="presOf" srcId="{684EA131-0940-479B-9C77-0AC6AEBC40C9}" destId="{22472E31-CD64-4654-969C-C08ABBD9A51C}" srcOrd="0" destOrd="0" presId="urn:microsoft.com/office/officeart/2005/8/layout/cycle6"/>
    <dgm:cxn modelId="{30391A02-2B18-4947-9F8D-AB3B81E4FA84}" type="presOf" srcId="{F3B7208A-0D52-4EF3-B2C8-D4242B599236}" destId="{F08C3B97-2924-4C02-A6B0-64F6DAEA47D3}" srcOrd="0" destOrd="0" presId="urn:microsoft.com/office/officeart/2005/8/layout/cycle6"/>
    <dgm:cxn modelId="{C669958E-08B8-45D3-A579-47F1C3E6504A}" srcId="{A7043B6B-93DF-4782-9CA5-C3353BC76E74}" destId="{6134A109-B599-45D2-BCC6-520902322080}" srcOrd="3" destOrd="0" parTransId="{35AB8D30-6AA4-45CA-B64C-1716A62C77C7}" sibTransId="{545C8AA8-EF53-468C-9FCE-6D2F050B9C8C}"/>
    <dgm:cxn modelId="{76FD8527-5358-4C1A-99ED-68AB18613F49}" type="presOf" srcId="{CF49039D-BC83-447F-8BD3-61DEEF5C5287}" destId="{C1388F82-8513-460D-BF16-555B74F5BA5B}" srcOrd="0" destOrd="0" presId="urn:microsoft.com/office/officeart/2005/8/layout/cycle6"/>
    <dgm:cxn modelId="{3A3274FB-A4CE-4BAF-9557-C4F48A63A949}" srcId="{A7043B6B-93DF-4782-9CA5-C3353BC76E74}" destId="{0D0ED5FA-607A-4E6E-B38B-AAD8A655285D}" srcOrd="1" destOrd="0" parTransId="{48B6C5A6-D222-4238-9D25-19BC501CDA5C}" sibTransId="{C0D7329C-8687-4160-94F2-3B09F0283225}"/>
    <dgm:cxn modelId="{1686CA3B-64B9-4C6B-BC0C-85AF0BAB9287}" type="presOf" srcId="{A7043B6B-93DF-4782-9CA5-C3353BC76E74}" destId="{5AFD7392-ECAA-4690-8F16-D12103C8087C}" srcOrd="0" destOrd="0" presId="urn:microsoft.com/office/officeart/2005/8/layout/cycle6"/>
    <dgm:cxn modelId="{98B75141-C0F5-40F9-BC62-0371BB73EF18}" type="presOf" srcId="{545C8AA8-EF53-468C-9FCE-6D2F050B9C8C}" destId="{3FF7AC3D-47EA-4A12-AACD-C82555BF197F}" srcOrd="0" destOrd="0" presId="urn:microsoft.com/office/officeart/2005/8/layout/cycle6"/>
    <dgm:cxn modelId="{1694BFD3-921D-4FF8-880E-639B000C2317}" type="presOf" srcId="{C0D7329C-8687-4160-94F2-3B09F0283225}" destId="{B4B2EB12-1FC1-401B-99BC-9F115D76A17A}" srcOrd="0" destOrd="0" presId="urn:microsoft.com/office/officeart/2005/8/layout/cycle6"/>
    <dgm:cxn modelId="{6E95C4C1-C983-4F21-8705-F335F24B8D6D}" type="presOf" srcId="{0D0ED5FA-607A-4E6E-B38B-AAD8A655285D}" destId="{E9573588-7291-4926-B660-3A261960D745}" srcOrd="0" destOrd="0" presId="urn:microsoft.com/office/officeart/2005/8/layout/cycle6"/>
    <dgm:cxn modelId="{3D743423-E47D-4A15-808D-5908400B1846}" type="presOf" srcId="{6134A109-B599-45D2-BCC6-520902322080}" destId="{383F41BD-834A-44BB-8C03-1A18391C9D27}" srcOrd="0" destOrd="0" presId="urn:microsoft.com/office/officeart/2005/8/layout/cycle6"/>
    <dgm:cxn modelId="{704986DE-EA22-4432-9733-014E3814737F}" type="presOf" srcId="{27302418-82BD-4443-8BE9-6E8C87836031}" destId="{1A1A119F-5160-4B83-ACF4-0856D1A58846}" srcOrd="0" destOrd="0" presId="urn:microsoft.com/office/officeart/2005/8/layout/cycle6"/>
    <dgm:cxn modelId="{2DA38085-BA57-48EA-AF3A-68DB47DA9212}" type="presOf" srcId="{ED595727-CB64-4497-9980-DDCD6005D981}" destId="{0AD3E7FD-1E2C-422A-B9B6-8AE88FD829C1}" srcOrd="0" destOrd="0" presId="urn:microsoft.com/office/officeart/2005/8/layout/cycle6"/>
    <dgm:cxn modelId="{E080BE18-A67D-4BD3-937E-01F6E0241694}" type="presOf" srcId="{2582B677-5293-4E02-92E1-5035318332F6}" destId="{2B0BA19E-C65D-4A73-9520-780423EE8CCB}" srcOrd="0" destOrd="0" presId="urn:microsoft.com/office/officeart/2005/8/layout/cycle6"/>
    <dgm:cxn modelId="{83BADDBA-B82A-4774-AFF3-51FBD869FD73}" srcId="{A7043B6B-93DF-4782-9CA5-C3353BC76E74}" destId="{ED595727-CB64-4497-9980-DDCD6005D981}" srcOrd="4" destOrd="0" parTransId="{79EB69E3-975B-450E-9558-E8CE8BAA2924}" sibTransId="{CF49039D-BC83-447F-8BD3-61DEEF5C5287}"/>
    <dgm:cxn modelId="{951127FF-C9AD-4839-A563-2BE8587F79C1}" srcId="{A7043B6B-93DF-4782-9CA5-C3353BC76E74}" destId="{27302418-82BD-4443-8BE9-6E8C87836031}" srcOrd="0" destOrd="0" parTransId="{87F85F37-E301-4ABD-87F8-D3A52A2F7C90}" sibTransId="{F3B7208A-0D52-4EF3-B2C8-D4242B599236}"/>
    <dgm:cxn modelId="{62DAA539-F4F6-41F9-AB4D-0B935092372C}" type="presParOf" srcId="{5AFD7392-ECAA-4690-8F16-D12103C8087C}" destId="{1A1A119F-5160-4B83-ACF4-0856D1A58846}" srcOrd="0" destOrd="0" presId="urn:microsoft.com/office/officeart/2005/8/layout/cycle6"/>
    <dgm:cxn modelId="{29C1CF5C-C5D6-47C0-ABAA-1B50329590C9}" type="presParOf" srcId="{5AFD7392-ECAA-4690-8F16-D12103C8087C}" destId="{47720910-7614-4E78-A23C-1C2FF8C667F5}" srcOrd="1" destOrd="0" presId="urn:microsoft.com/office/officeart/2005/8/layout/cycle6"/>
    <dgm:cxn modelId="{99EC38E1-148B-46A6-99FA-C5518FEEF16B}" type="presParOf" srcId="{5AFD7392-ECAA-4690-8F16-D12103C8087C}" destId="{F08C3B97-2924-4C02-A6B0-64F6DAEA47D3}" srcOrd="2" destOrd="0" presId="urn:microsoft.com/office/officeart/2005/8/layout/cycle6"/>
    <dgm:cxn modelId="{4DD727A1-9BA2-443C-83F7-C71547381EE7}" type="presParOf" srcId="{5AFD7392-ECAA-4690-8F16-D12103C8087C}" destId="{E9573588-7291-4926-B660-3A261960D745}" srcOrd="3" destOrd="0" presId="urn:microsoft.com/office/officeart/2005/8/layout/cycle6"/>
    <dgm:cxn modelId="{4E97DC0A-3FFE-496D-972A-993AA30648DF}" type="presParOf" srcId="{5AFD7392-ECAA-4690-8F16-D12103C8087C}" destId="{A7FA869F-9B3B-4C94-8DB2-C29D9D73B770}" srcOrd="4" destOrd="0" presId="urn:microsoft.com/office/officeart/2005/8/layout/cycle6"/>
    <dgm:cxn modelId="{18F7CADE-7ADD-4F5D-9B3D-6754294D8987}" type="presParOf" srcId="{5AFD7392-ECAA-4690-8F16-D12103C8087C}" destId="{B4B2EB12-1FC1-401B-99BC-9F115D76A17A}" srcOrd="5" destOrd="0" presId="urn:microsoft.com/office/officeart/2005/8/layout/cycle6"/>
    <dgm:cxn modelId="{52E84686-BCDC-454C-9AB0-07F61AF6F5AC}" type="presParOf" srcId="{5AFD7392-ECAA-4690-8F16-D12103C8087C}" destId="{2B0BA19E-C65D-4A73-9520-780423EE8CCB}" srcOrd="6" destOrd="0" presId="urn:microsoft.com/office/officeart/2005/8/layout/cycle6"/>
    <dgm:cxn modelId="{ACA766CB-A552-411E-AD91-870AA17C5891}" type="presParOf" srcId="{5AFD7392-ECAA-4690-8F16-D12103C8087C}" destId="{CC1AA505-8F3F-4B30-AA09-A08AB15DE4E2}" srcOrd="7" destOrd="0" presId="urn:microsoft.com/office/officeart/2005/8/layout/cycle6"/>
    <dgm:cxn modelId="{29958D8B-AF5B-4E08-BF9F-00E487D7B6D4}" type="presParOf" srcId="{5AFD7392-ECAA-4690-8F16-D12103C8087C}" destId="{22472E31-CD64-4654-969C-C08ABBD9A51C}" srcOrd="8" destOrd="0" presId="urn:microsoft.com/office/officeart/2005/8/layout/cycle6"/>
    <dgm:cxn modelId="{1B49037E-BBDD-4AF1-A5A5-8D9770F76D44}" type="presParOf" srcId="{5AFD7392-ECAA-4690-8F16-D12103C8087C}" destId="{383F41BD-834A-44BB-8C03-1A18391C9D27}" srcOrd="9" destOrd="0" presId="urn:microsoft.com/office/officeart/2005/8/layout/cycle6"/>
    <dgm:cxn modelId="{786EF68A-3003-4C84-A9B5-603388FBD0CE}" type="presParOf" srcId="{5AFD7392-ECAA-4690-8F16-D12103C8087C}" destId="{843A28EC-B432-4824-A1A6-8E02B2089E4A}" srcOrd="10" destOrd="0" presId="urn:microsoft.com/office/officeart/2005/8/layout/cycle6"/>
    <dgm:cxn modelId="{4EFBABC1-FF51-4739-B2BC-4C2819476573}" type="presParOf" srcId="{5AFD7392-ECAA-4690-8F16-D12103C8087C}" destId="{3FF7AC3D-47EA-4A12-AACD-C82555BF197F}" srcOrd="11" destOrd="0" presId="urn:microsoft.com/office/officeart/2005/8/layout/cycle6"/>
    <dgm:cxn modelId="{8D5AEC5E-D5B9-4040-93FA-C1A7DC80A209}" type="presParOf" srcId="{5AFD7392-ECAA-4690-8F16-D12103C8087C}" destId="{0AD3E7FD-1E2C-422A-B9B6-8AE88FD829C1}" srcOrd="12" destOrd="0" presId="urn:microsoft.com/office/officeart/2005/8/layout/cycle6"/>
    <dgm:cxn modelId="{47B57BA6-A0CA-44D3-B787-79D327B933DF}" type="presParOf" srcId="{5AFD7392-ECAA-4690-8F16-D12103C8087C}" destId="{85839587-F800-4674-96E2-5B005736A72B}" srcOrd="13" destOrd="0" presId="urn:microsoft.com/office/officeart/2005/8/layout/cycle6"/>
    <dgm:cxn modelId="{4C408024-569C-40BB-AD63-FC13DBE0823F}" type="presParOf" srcId="{5AFD7392-ECAA-4690-8F16-D12103C8087C}" destId="{C1388F82-8513-460D-BF16-555B74F5BA5B}"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A119F-5160-4B83-ACF4-0856D1A58846}">
      <dsp:nvSpPr>
        <dsp:cNvPr id="0" name=""/>
        <dsp:cNvSpPr/>
      </dsp:nvSpPr>
      <dsp:spPr>
        <a:xfrm>
          <a:off x="2355793" y="1475"/>
          <a:ext cx="1080327" cy="70221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Faculty &amp; instructional staff </a:t>
          </a:r>
        </a:p>
      </dsp:txBody>
      <dsp:txXfrm>
        <a:off x="2390072" y="35754"/>
        <a:ext cx="1011769" cy="633655"/>
      </dsp:txXfrm>
    </dsp:sp>
    <dsp:sp modelId="{F08C3B97-2924-4C02-A6B0-64F6DAEA47D3}">
      <dsp:nvSpPr>
        <dsp:cNvPr id="0" name=""/>
        <dsp:cNvSpPr/>
      </dsp:nvSpPr>
      <dsp:spPr>
        <a:xfrm>
          <a:off x="1492990" y="352581"/>
          <a:ext cx="2805932" cy="2805932"/>
        </a:xfrm>
        <a:custGeom>
          <a:avLst/>
          <a:gdLst/>
          <a:ahLst/>
          <a:cxnLst/>
          <a:rect l="0" t="0" r="0" b="0"/>
          <a:pathLst>
            <a:path>
              <a:moveTo>
                <a:pt x="1950551" y="111275"/>
              </a:moveTo>
              <a:arcTo wR="1402966" hR="1402966" stAng="17578411" swAng="1961511"/>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573588-7291-4926-B660-3A261960D745}">
      <dsp:nvSpPr>
        <dsp:cNvPr id="0" name=""/>
        <dsp:cNvSpPr/>
      </dsp:nvSpPr>
      <dsp:spPr>
        <a:xfrm>
          <a:off x="3690093" y="970900"/>
          <a:ext cx="1080327" cy="702213"/>
        </a:xfrm>
        <a:prstGeom prst="roundRect">
          <a:avLst/>
        </a:prstGeom>
        <a:solidFill>
          <a:schemeClr val="accent5">
            <a:hueOff val="531780"/>
            <a:satOff val="-5973"/>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Student Affairs staff</a:t>
          </a:r>
        </a:p>
      </dsp:txBody>
      <dsp:txXfrm>
        <a:off x="3724372" y="1005179"/>
        <a:ext cx="1011769" cy="633655"/>
      </dsp:txXfrm>
    </dsp:sp>
    <dsp:sp modelId="{B4B2EB12-1FC1-401B-99BC-9F115D76A17A}">
      <dsp:nvSpPr>
        <dsp:cNvPr id="0" name=""/>
        <dsp:cNvSpPr/>
      </dsp:nvSpPr>
      <dsp:spPr>
        <a:xfrm>
          <a:off x="1492990" y="352581"/>
          <a:ext cx="2805932" cy="2805932"/>
        </a:xfrm>
        <a:custGeom>
          <a:avLst/>
          <a:gdLst/>
          <a:ahLst/>
          <a:cxnLst/>
          <a:rect l="0" t="0" r="0" b="0"/>
          <a:pathLst>
            <a:path>
              <a:moveTo>
                <a:pt x="2804007" y="1329500"/>
              </a:moveTo>
              <a:arcTo wR="1402966" hR="1402966" stAng="21419901" swAng="2196282"/>
            </a:path>
          </a:pathLst>
        </a:custGeom>
        <a:noFill/>
        <a:ln w="12700" cap="flat" cmpd="sng" algn="ctr">
          <a:solidFill>
            <a:schemeClr val="accent5">
              <a:hueOff val="531780"/>
              <a:satOff val="-5973"/>
              <a:lumOff val="-1275"/>
              <a:alphaOff val="0"/>
            </a:schemeClr>
          </a:solidFill>
          <a:prstDash val="solid"/>
        </a:ln>
        <a:effectLst/>
      </dsp:spPr>
      <dsp:style>
        <a:lnRef idx="1">
          <a:scrgbClr r="0" g="0" b="0"/>
        </a:lnRef>
        <a:fillRef idx="0">
          <a:scrgbClr r="0" g="0" b="0"/>
        </a:fillRef>
        <a:effectRef idx="0">
          <a:scrgbClr r="0" g="0" b="0"/>
        </a:effectRef>
        <a:fontRef idx="minor"/>
      </dsp:style>
    </dsp:sp>
    <dsp:sp modelId="{2B0BA19E-C65D-4A73-9520-780423EE8CCB}">
      <dsp:nvSpPr>
        <dsp:cNvPr id="0" name=""/>
        <dsp:cNvSpPr/>
      </dsp:nvSpPr>
      <dsp:spPr>
        <a:xfrm>
          <a:off x="3180435" y="2539464"/>
          <a:ext cx="1080327" cy="702213"/>
        </a:xfrm>
        <a:prstGeom prst="roundRect">
          <a:avLst/>
        </a:prstGeom>
        <a:solidFill>
          <a:schemeClr val="accent5">
            <a:hueOff val="1063559"/>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Accreditors, governing boards</a:t>
          </a:r>
        </a:p>
      </dsp:txBody>
      <dsp:txXfrm>
        <a:off x="3214714" y="2573743"/>
        <a:ext cx="1011769" cy="633655"/>
      </dsp:txXfrm>
    </dsp:sp>
    <dsp:sp modelId="{22472E31-CD64-4654-969C-C08ABBD9A51C}">
      <dsp:nvSpPr>
        <dsp:cNvPr id="0" name=""/>
        <dsp:cNvSpPr/>
      </dsp:nvSpPr>
      <dsp:spPr>
        <a:xfrm>
          <a:off x="1492990" y="352581"/>
          <a:ext cx="2805932" cy="2805932"/>
        </a:xfrm>
        <a:custGeom>
          <a:avLst/>
          <a:gdLst/>
          <a:ahLst/>
          <a:cxnLst/>
          <a:rect l="0" t="0" r="0" b="0"/>
          <a:pathLst>
            <a:path>
              <a:moveTo>
                <a:pt x="1681871" y="2777929"/>
              </a:moveTo>
              <a:arcTo wR="1402966" hR="1402966" stAng="4712003" swAng="1375993"/>
            </a:path>
          </a:pathLst>
        </a:custGeom>
        <a:noFill/>
        <a:ln w="12700" cap="flat" cmpd="sng" algn="ctr">
          <a:solidFill>
            <a:schemeClr val="accent5">
              <a:hueOff val="1063559"/>
              <a:satOff val="-11946"/>
              <a:lumOff val="-2549"/>
              <a:alphaOff val="0"/>
            </a:schemeClr>
          </a:solidFill>
          <a:prstDash val="solid"/>
        </a:ln>
        <a:effectLst/>
      </dsp:spPr>
      <dsp:style>
        <a:lnRef idx="1">
          <a:scrgbClr r="0" g="0" b="0"/>
        </a:lnRef>
        <a:fillRef idx="0">
          <a:scrgbClr r="0" g="0" b="0"/>
        </a:fillRef>
        <a:effectRef idx="0">
          <a:scrgbClr r="0" g="0" b="0"/>
        </a:effectRef>
        <a:fontRef idx="minor"/>
      </dsp:style>
    </dsp:sp>
    <dsp:sp modelId="{383F41BD-834A-44BB-8C03-1A18391C9D27}">
      <dsp:nvSpPr>
        <dsp:cNvPr id="0" name=""/>
        <dsp:cNvSpPr/>
      </dsp:nvSpPr>
      <dsp:spPr>
        <a:xfrm>
          <a:off x="1531150" y="2539464"/>
          <a:ext cx="1080327" cy="702213"/>
        </a:xfrm>
        <a:prstGeom prst="roundRect">
          <a:avLst/>
        </a:prstGeom>
        <a:solidFill>
          <a:schemeClr val="accent5">
            <a:hueOff val="1595339"/>
            <a:satOff val="-17918"/>
            <a:lumOff val="-3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Employers, subsequent institutions</a:t>
          </a:r>
        </a:p>
      </dsp:txBody>
      <dsp:txXfrm>
        <a:off x="1565429" y="2573743"/>
        <a:ext cx="1011769" cy="633655"/>
      </dsp:txXfrm>
    </dsp:sp>
    <dsp:sp modelId="{3FF7AC3D-47EA-4A12-AACD-C82555BF197F}">
      <dsp:nvSpPr>
        <dsp:cNvPr id="0" name=""/>
        <dsp:cNvSpPr/>
      </dsp:nvSpPr>
      <dsp:spPr>
        <a:xfrm>
          <a:off x="1492990" y="352581"/>
          <a:ext cx="2805932" cy="2805932"/>
        </a:xfrm>
        <a:custGeom>
          <a:avLst/>
          <a:gdLst/>
          <a:ahLst/>
          <a:cxnLst/>
          <a:rect l="0" t="0" r="0" b="0"/>
          <a:pathLst>
            <a:path>
              <a:moveTo>
                <a:pt x="234447" y="2179417"/>
              </a:moveTo>
              <a:arcTo wR="1402966" hR="1402966" stAng="8783817" swAng="2196282"/>
            </a:path>
          </a:pathLst>
        </a:custGeom>
        <a:noFill/>
        <a:ln w="12700" cap="flat" cmpd="sng" algn="ctr">
          <a:solidFill>
            <a:schemeClr val="accent5">
              <a:hueOff val="1595339"/>
              <a:satOff val="-17918"/>
              <a:lumOff val="-3824"/>
              <a:alphaOff val="0"/>
            </a:schemeClr>
          </a:solidFill>
          <a:prstDash val="solid"/>
        </a:ln>
        <a:effectLst/>
      </dsp:spPr>
      <dsp:style>
        <a:lnRef idx="1">
          <a:scrgbClr r="0" g="0" b="0"/>
        </a:lnRef>
        <a:fillRef idx="0">
          <a:scrgbClr r="0" g="0" b="0"/>
        </a:fillRef>
        <a:effectRef idx="0">
          <a:scrgbClr r="0" g="0" b="0"/>
        </a:effectRef>
        <a:fontRef idx="minor"/>
      </dsp:style>
    </dsp:sp>
    <dsp:sp modelId="{0AD3E7FD-1E2C-422A-B9B6-8AE88FD829C1}">
      <dsp:nvSpPr>
        <dsp:cNvPr id="0" name=""/>
        <dsp:cNvSpPr/>
      </dsp:nvSpPr>
      <dsp:spPr>
        <a:xfrm>
          <a:off x="1021493" y="970900"/>
          <a:ext cx="1080327" cy="702213"/>
        </a:xfrm>
        <a:prstGeom prst="roundRect">
          <a:avLst/>
        </a:prstGeom>
        <a:solidFill>
          <a:schemeClr val="accent5">
            <a:hueOff val="2127119"/>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Students &amp; Alumni</a:t>
          </a:r>
        </a:p>
      </dsp:txBody>
      <dsp:txXfrm>
        <a:off x="1055772" y="1005179"/>
        <a:ext cx="1011769" cy="633655"/>
      </dsp:txXfrm>
    </dsp:sp>
    <dsp:sp modelId="{C1388F82-8513-460D-BF16-555B74F5BA5B}">
      <dsp:nvSpPr>
        <dsp:cNvPr id="0" name=""/>
        <dsp:cNvSpPr/>
      </dsp:nvSpPr>
      <dsp:spPr>
        <a:xfrm>
          <a:off x="1492990" y="352581"/>
          <a:ext cx="2805932" cy="2805932"/>
        </a:xfrm>
        <a:custGeom>
          <a:avLst/>
          <a:gdLst/>
          <a:ahLst/>
          <a:cxnLst/>
          <a:rect l="0" t="0" r="0" b="0"/>
          <a:pathLst>
            <a:path>
              <a:moveTo>
                <a:pt x="244456" y="611657"/>
              </a:moveTo>
              <a:arcTo wR="1402966" hR="1402966" stAng="12860078" swAng="1961511"/>
            </a:path>
          </a:pathLst>
        </a:custGeom>
        <a:noFill/>
        <a:ln w="12700" cap="flat" cmpd="sng" algn="ctr">
          <a:solidFill>
            <a:schemeClr val="accent5">
              <a:hueOff val="2127119"/>
              <a:satOff val="-23891"/>
              <a:lumOff val="-509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0799A-DAC1-4CE3-A9D7-8C79E7B5417D}" type="datetimeFigureOut">
              <a:rPr lang="en-US" smtClean="0"/>
              <a:t>2/2/17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30B02-4359-4282-BB3E-BA21FC47A760}" type="slidenum">
              <a:rPr lang="en-US" smtClean="0"/>
              <a:t>‹#›</a:t>
            </a:fld>
            <a:endParaRPr lang="en-US"/>
          </a:p>
        </p:txBody>
      </p:sp>
    </p:spTree>
    <p:extLst>
      <p:ext uri="{BB962C8B-B14F-4D97-AF65-F5344CB8AC3E}">
        <p14:creationId xmlns:p14="http://schemas.microsoft.com/office/powerpoint/2010/main" val="20050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ollege.usatoday.com/2015/12/10/is-college-worth-it-goldman-sachs-says-not-so-much/" TargetMode="External"/><Relationship Id="rId4" Type="http://schemas.openxmlformats.org/officeDocument/2006/relationships/hyperlink" Target="http://www.nytimes.com/2014/05/27/upshot/is-college-worth-it-clearly-new-data-say.html?_r=0" TargetMode="External"/><Relationship Id="rId5" Type="http://schemas.openxmlformats.org/officeDocument/2006/relationships/hyperlink" Target="http://time.com/money/4061150/college-degree-worth-it/"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www.learningoutcomesassessment.org/TransparencyFramework.htm"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1143000" y="685800"/>
            <a:ext cx="4572000" cy="3429000"/>
          </a:xfrm>
          <a:ln/>
        </p:spPr>
      </p:sp>
      <p:sp>
        <p:nvSpPr>
          <p:cNvPr id="212995" name="Notes Placeholder 2"/>
          <p:cNvSpPr>
            <a:spLocks noGrp="1"/>
          </p:cNvSpPr>
          <p:nvPr>
            <p:ph type="body" idx="1"/>
          </p:nvPr>
        </p:nvSpPr>
        <p:spPr>
          <a:noFill/>
          <a:ln/>
        </p:spPr>
        <p:txBody>
          <a:bodyPr/>
          <a:lstStyle/>
          <a:p>
            <a:pPr lvl="1" eaLnBrk="1" hangingPunct="1"/>
            <a:endParaRPr lang="en-US" sz="1500" dirty="0"/>
          </a:p>
          <a:p>
            <a:pPr eaLnBrk="1" hangingPunct="1">
              <a:spcBef>
                <a:spcPct val="0"/>
              </a:spcBef>
            </a:pPr>
            <a:r>
              <a:rPr lang="en-US" dirty="0" smtClean="0"/>
              <a:t>Our background and purpose, where located and</a:t>
            </a:r>
            <a:r>
              <a:rPr lang="en-US" baseline="0" dirty="0" smtClean="0"/>
              <a:t> when founded, what we do –a bit about NILOA</a:t>
            </a:r>
            <a:endParaRPr lang="en-US" dirty="0" smtClean="0"/>
          </a:p>
        </p:txBody>
      </p:sp>
      <p:sp>
        <p:nvSpPr>
          <p:cNvPr id="212996" name="Slide Number Placeholder 3"/>
          <p:cNvSpPr>
            <a:spLocks noGrp="1"/>
          </p:cNvSpPr>
          <p:nvPr>
            <p:ph type="sldNum" sz="quarter" idx="5"/>
          </p:nvPr>
        </p:nvSpPr>
        <p:spPr>
          <a:noFill/>
        </p:spPr>
        <p:txBody>
          <a:bodyPr/>
          <a:lstStyle/>
          <a:p>
            <a:fld id="{89F6CAA5-91E5-46E0-813F-DE21065528E4}" type="slidenum">
              <a:rPr lang="en-US" smtClean="0">
                <a:solidFill>
                  <a:srgbClr val="1F497D"/>
                </a:solidFill>
              </a:rPr>
              <a:pPr/>
              <a:t>2</a:t>
            </a:fld>
            <a:endParaRPr lang="en-US" dirty="0" smtClean="0">
              <a:solidFill>
                <a:srgbClr val="1F497D"/>
              </a:solidFill>
            </a:endParaRPr>
          </a:p>
        </p:txBody>
      </p:sp>
    </p:spTree>
    <p:extLst>
      <p:ext uri="{BB962C8B-B14F-4D97-AF65-F5344CB8AC3E}">
        <p14:creationId xmlns:p14="http://schemas.microsoft.com/office/powerpoint/2010/main" val="228505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other issues of causality that are beyond the realm of considering because we can’t randomly assign students to courses, we can’t force faculty to teach exactly the same way and try out an</a:t>
            </a:r>
            <a:r>
              <a:rPr lang="en-US" baseline="0" dirty="0" smtClean="0"/>
              <a:t> intervention, </a:t>
            </a:r>
            <a:endParaRPr lang="en-US" dirty="0" smtClean="0"/>
          </a:p>
          <a:p>
            <a:endParaRPr lang="en-US" dirty="0" smtClean="0"/>
          </a:p>
          <a:p>
            <a:r>
              <a:rPr lang="en-US" dirty="0" smtClean="0"/>
              <a:t>Issues of change management – most of these are related in some way to issues</a:t>
            </a:r>
            <a:r>
              <a:rPr lang="en-US" baseline="0" dirty="0" smtClean="0"/>
              <a:t> of change management and sometimes it is helpful to think of assessment from a change management perspective (loosely-coupled – org theory; or change management in organizations; systems thinking)</a:t>
            </a:r>
          </a:p>
          <a:p>
            <a:endParaRPr lang="en-US" baseline="0" dirty="0" smtClean="0"/>
          </a:p>
          <a:p>
            <a:r>
              <a:rPr lang="en-US" baseline="0" dirty="0" smtClean="0"/>
              <a:t>While this may seem messy, it is less messy and more complex. There are many moving parts, there is the co-curricular and the curricular, there is the life that happens as students are moving through institutions of higher education</a:t>
            </a:r>
          </a:p>
          <a:p>
            <a:endParaRPr lang="en-US" baseline="0" dirty="0" smtClean="0"/>
          </a:p>
          <a:p>
            <a:r>
              <a:rPr lang="en-US" baseline="0" dirty="0" smtClean="0"/>
              <a:t>Maybe what we need is a different way to think about it – a different way to tell or make the case that what we changed or did differently led to any increase in student learning – a different approach to get to impact or improvement</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94261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starting place is to engage in thinking about what</a:t>
            </a:r>
            <a:r>
              <a:rPr lang="en-US" baseline="0" dirty="0" smtClean="0"/>
              <a:t> is our theory of change – why is it that we believe that adding a course, changing the reading, increasing advising, adding a program, </a:t>
            </a:r>
            <a:r>
              <a:rPr lang="en-US" baseline="0" dirty="0" err="1" smtClean="0"/>
              <a:t>etc</a:t>
            </a:r>
            <a:r>
              <a:rPr lang="en-US" baseline="0" dirty="0" smtClean="0"/>
              <a:t> will have the desired impact of enhanced student learning?</a:t>
            </a:r>
          </a:p>
          <a:p>
            <a:r>
              <a:rPr lang="en-US" baseline="0" dirty="0" smtClean="0"/>
              <a:t>What is the assumed mechanisms or levers of change?</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65439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changes the way of thinking about initiatives from what you are doing to what you want to achieve and starts there.</a:t>
            </a:r>
          </a:p>
          <a:p>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63720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covered the content in my course, therefore my students learned it – if they</a:t>
            </a:r>
            <a:r>
              <a:rPr lang="en-US" baseline="0" dirty="0" smtClean="0"/>
              <a:t> didn’t learn it then I need to add an assignment or a course and cover it again</a:t>
            </a:r>
          </a:p>
          <a:p>
            <a:endParaRPr lang="en-US" baseline="0" dirty="0" smtClean="0"/>
          </a:p>
          <a:p>
            <a:r>
              <a:rPr lang="en-US" baseline="0" dirty="0" smtClean="0"/>
              <a:t>We provide all our students with opportunities and a writing center, support services, </a:t>
            </a:r>
            <a:r>
              <a:rPr lang="en-US" baseline="0" dirty="0" err="1" smtClean="0"/>
              <a:t>etc</a:t>
            </a:r>
            <a:r>
              <a:rPr lang="en-US" baseline="0" dirty="0" smtClean="0"/>
              <a:t> and we have now extended the hours and increased staff, and this will help students</a:t>
            </a:r>
          </a:p>
          <a:p>
            <a:endParaRPr lang="en-US" baseline="0" dirty="0" smtClean="0"/>
          </a:p>
          <a:p>
            <a:r>
              <a:rPr lang="en-US" baseline="0" dirty="0" smtClean="0"/>
              <a:t>Now you have the pathway and pipeline – so if we create intentional, coherent, aligned pathways it will help students to see what we want and how to get there and then they will learn more – it is also a mechanism that is structurally useful to being able to make stronger causal arguments because outcomes are aligned and mapped throughout the curriculum </a:t>
            </a:r>
          </a:p>
          <a:p>
            <a:endParaRPr lang="en-US" baseline="0" dirty="0" smtClean="0"/>
          </a:p>
          <a:p>
            <a:r>
              <a:rPr lang="en-US" baseline="0" dirty="0" smtClean="0"/>
              <a:t>But that is what we believe…how do we get others to agree that it is what we are doing and not something else that is leading to enhanced student learning – first we have to track student learning over time, but really what we need to do is tell our theory of change story – we need to be able to justify the changes that were made as something that we believed would enhance student learning</a:t>
            </a:r>
          </a:p>
          <a:p>
            <a:endParaRPr lang="en-US" baseline="0" dirty="0" smtClean="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85757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of outlining a theory of change, engaging in root cause analysis…we can think of warrant and arguments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are doing, is selecting a variety of evidence,</a:t>
            </a:r>
            <a:r>
              <a:rPr lang="en-US" baseline="0" dirty="0" smtClean="0"/>
              <a:t> which may change depending on the audience, and providing that in relation to a claim made about improvement of student learning. The warrant involves outlining and justifying why we think this change, for these students, at this institution, at this time, led to the improvement we are seeing in student learning. Or why we think it will. </a:t>
            </a:r>
            <a:endParaRPr lang="en-US" dirty="0" smtClean="0"/>
          </a:p>
          <a:p>
            <a:endParaRPr lang="en-US" dirty="0" smtClean="0"/>
          </a:p>
          <a:p>
            <a:r>
              <a:rPr lang="en-US" dirty="0" smtClean="0"/>
              <a:t>What are</a:t>
            </a:r>
            <a:r>
              <a:rPr lang="en-US" baseline="0" dirty="0" smtClean="0"/>
              <a:t> we seeing in practice?</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06609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This is also a story to alert those</a:t>
            </a:r>
            <a:r>
              <a:rPr lang="en-US" baseline="0" dirty="0" smtClean="0"/>
              <a:t> on campus as to what good assessment practice looks like for this institution, what does use of student learning evidence look like here, what counts as evidence for decision-making here</a:t>
            </a:r>
          </a:p>
          <a:p>
            <a:endParaRPr lang="en-US" baseline="0" dirty="0" smtClean="0"/>
          </a:p>
          <a:p>
            <a:r>
              <a:rPr lang="en-US" baseline="0" dirty="0" smtClean="0"/>
              <a:t>Go over each bold piece briefly </a:t>
            </a:r>
          </a:p>
          <a:p>
            <a:r>
              <a:rPr lang="en-US" baseline="0" dirty="0" smtClean="0"/>
              <a:t>It is a way to bring together improvement and accountability in a meaningful mechanism</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11209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ability of a campus to clearly and convincingly communicate the learning outcomes of all their graduates, regardless of program of study, is paramount to the success of our students, institutions, and larger national economic and competitive priorities. Policymakers and external stakeholders are increasingly questioning the value of higher education experiences as a whole, focusing on labor market outcomes to hold certain types of programs or majors up as preferred. Institutions and the higher education industry as a whole have struggled to push back on these claims, citing the complexity of evaluating student learning across varied and disparate programs in easily comparable ways. </a:t>
            </a:r>
          </a:p>
          <a:p>
            <a:r>
              <a:rPr lang="en-US" sz="1200" kern="1200" dirty="0">
                <a:solidFill>
                  <a:schemeClr val="tx1"/>
                </a:solidFill>
                <a:effectLst/>
                <a:latin typeface="+mn-lt"/>
                <a:ea typeface="+mn-ea"/>
                <a:cs typeface="+mn-cs"/>
              </a:rPr>
              <a:t>See for example: USA Today College (December 10, 2015). “Is college worth it? Goldman Sachs says not so much”: </a:t>
            </a:r>
            <a:r>
              <a:rPr lang="en-US" sz="1200" u="sng" kern="1200" dirty="0">
                <a:solidFill>
                  <a:schemeClr val="tx1"/>
                </a:solidFill>
                <a:effectLst/>
                <a:latin typeface="+mn-lt"/>
                <a:ea typeface="+mn-ea"/>
                <a:cs typeface="+mn-cs"/>
                <a:hlinkClick r:id="rId3"/>
              </a:rPr>
              <a:t>http://college.usatoday.com/2015/12/10/is-college-worth-it-goldman-sachs-says-not-so-much/</a:t>
            </a:r>
            <a:r>
              <a:rPr lang="en-US" sz="1200" kern="1200" dirty="0">
                <a:solidFill>
                  <a:schemeClr val="tx1"/>
                </a:solidFill>
                <a:effectLst/>
                <a:latin typeface="+mn-lt"/>
                <a:ea typeface="+mn-ea"/>
                <a:cs typeface="+mn-cs"/>
              </a:rPr>
              <a:t>; The New York Times </a:t>
            </a:r>
            <a:r>
              <a:rPr lang="en-US" sz="1200" kern="1200" dirty="0" err="1">
                <a:solidFill>
                  <a:schemeClr val="tx1"/>
                </a:solidFill>
                <a:effectLst/>
                <a:latin typeface="+mn-lt"/>
                <a:ea typeface="+mn-ea"/>
                <a:cs typeface="+mn-cs"/>
              </a:rPr>
              <a:t>TheUpshot</a:t>
            </a:r>
            <a:r>
              <a:rPr lang="en-US" sz="1200" kern="1200" dirty="0">
                <a:solidFill>
                  <a:schemeClr val="tx1"/>
                </a:solidFill>
                <a:effectLst/>
                <a:latin typeface="+mn-lt"/>
                <a:ea typeface="+mn-ea"/>
                <a:cs typeface="+mn-cs"/>
              </a:rPr>
              <a:t> (May 27, 2014). “Is College Worth It? Clearly, New Data Say”: </a:t>
            </a:r>
            <a:r>
              <a:rPr lang="en-US" sz="1200" u="sng" kern="1200" dirty="0">
                <a:solidFill>
                  <a:schemeClr val="tx1"/>
                </a:solidFill>
                <a:effectLst/>
                <a:latin typeface="+mn-lt"/>
                <a:ea typeface="+mn-ea"/>
                <a:cs typeface="+mn-cs"/>
                <a:hlinkClick r:id="rId4"/>
              </a:rPr>
              <a:t>http://www.nytimes.com/2014/05/27/upshot/is-college-worth-it-clearly-new-data-say.html?_r=0</a:t>
            </a:r>
            <a:r>
              <a:rPr lang="en-US" sz="1200" kern="1200" dirty="0">
                <a:solidFill>
                  <a:schemeClr val="tx1"/>
                </a:solidFill>
                <a:effectLst/>
                <a:latin typeface="+mn-lt"/>
                <a:ea typeface="+mn-ea"/>
                <a:cs typeface="+mn-cs"/>
              </a:rPr>
              <a:t>; and Money (October 5, 2015). “Why College is Still Worth It Even Though It Costs Too Much”: </a:t>
            </a:r>
            <a:r>
              <a:rPr lang="en-US" sz="1200" u="sng" kern="1200" dirty="0">
                <a:solidFill>
                  <a:schemeClr val="tx1"/>
                </a:solidFill>
                <a:effectLst/>
                <a:latin typeface="+mn-lt"/>
                <a:ea typeface="+mn-ea"/>
                <a:cs typeface="+mn-cs"/>
                <a:hlinkClick r:id="rId5"/>
              </a:rPr>
              <a:t>http://time.com/money/4061150/college-degree-worth-it/</a:t>
            </a:r>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Carnevale</a:t>
            </a:r>
            <a:r>
              <a:rPr lang="en-US" sz="1200" kern="1200" dirty="0">
                <a:solidFill>
                  <a:schemeClr val="tx1"/>
                </a:solidFill>
                <a:effectLst/>
                <a:latin typeface="+mn-lt"/>
                <a:ea typeface="+mn-ea"/>
                <a:cs typeface="+mn-cs"/>
              </a:rPr>
              <a:t>, A.P., </a:t>
            </a:r>
            <a:r>
              <a:rPr lang="en-US" sz="1200" kern="1200" dirty="0" err="1">
                <a:solidFill>
                  <a:schemeClr val="tx1"/>
                </a:solidFill>
                <a:effectLst/>
                <a:latin typeface="+mn-lt"/>
                <a:ea typeface="+mn-ea"/>
                <a:cs typeface="+mn-cs"/>
              </a:rPr>
              <a:t>Cheah</a:t>
            </a:r>
            <a:r>
              <a:rPr lang="en-US" sz="1200" kern="1200" dirty="0">
                <a:solidFill>
                  <a:schemeClr val="tx1"/>
                </a:solidFill>
                <a:effectLst/>
                <a:latin typeface="+mn-lt"/>
                <a:ea typeface="+mn-ea"/>
                <a:cs typeface="+mn-cs"/>
              </a:rPr>
              <a:t>, B., &amp; Hanson, A.R. (2015). </a:t>
            </a:r>
            <a:r>
              <a:rPr lang="en-US" sz="1200" b="1" i="1" u="sng" kern="1200" dirty="0">
                <a:solidFill>
                  <a:schemeClr val="tx1"/>
                </a:solidFill>
                <a:effectLst/>
                <a:latin typeface="+mn-lt"/>
                <a:ea typeface="+mn-ea"/>
                <a:cs typeface="+mn-cs"/>
              </a:rPr>
              <a:t>The Economic Value of College Majors</a:t>
            </a:r>
            <a:r>
              <a:rPr lang="en-US" sz="1200" kern="1200" dirty="0">
                <a:solidFill>
                  <a:schemeClr val="tx1"/>
                </a:solidFill>
                <a:effectLst/>
                <a:latin typeface="+mn-lt"/>
                <a:ea typeface="+mn-ea"/>
                <a:cs typeface="+mn-cs"/>
              </a:rPr>
              <a:t>. Washington, DC: Georgetown University, Center on Education and the Workforce.</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26</a:t>
            </a:fld>
            <a:endParaRPr lang="en-US"/>
          </a:p>
        </p:txBody>
      </p:sp>
    </p:spTree>
    <p:extLst>
      <p:ext uri="{BB962C8B-B14F-4D97-AF65-F5344CB8AC3E}">
        <p14:creationId xmlns:p14="http://schemas.microsoft.com/office/powerpoint/2010/main" val="171008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Despite these challenges, many campuses are successfully designing and implementing campus-wide assessment systems that provide evidence of the learning of all students. These systems are horizontally and vertically integrated to encompass learning both in and outside of the classroom, and are validated by participation and evaluation of external stakeholders, including alumni, employers, and schools their students subsequently attend for additional study. By incorporating all areas of campus, not just the academic experiences that occur in the classroom, institutions are able to confidently assert the competency of their students in areas of leadership and teamwork, essential outcomes for employers in today’s diverse workplaces.</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Building intentionally integrated layered systems that rest on the foundational work of faculty in the classroom, campuses are able to provide deep and rich evidence of students’ knowledge, skills, and abilities.</a:t>
            </a:r>
          </a:p>
          <a:p>
            <a:r>
              <a:rPr lang="en-US" sz="1200" kern="1200" dirty="0">
                <a:solidFill>
                  <a:schemeClr val="tx1"/>
                </a:solidFill>
                <a:effectLst/>
                <a:latin typeface="+mn-lt"/>
                <a:ea typeface="+mn-ea"/>
                <a:cs typeface="+mn-cs"/>
              </a:rPr>
              <a:t>Hart Research Associates. (2015). </a:t>
            </a:r>
            <a:r>
              <a:rPr lang="en-US" sz="1200" b="1" i="1" u="sng" kern="1200" dirty="0">
                <a:solidFill>
                  <a:schemeClr val="tx1"/>
                </a:solidFill>
                <a:effectLst/>
                <a:latin typeface="+mn-lt"/>
                <a:ea typeface="+mn-ea"/>
                <a:cs typeface="+mn-cs"/>
              </a:rPr>
              <a:t>Falling Short? College Learning and Career Success.</a:t>
            </a:r>
            <a:r>
              <a:rPr lang="en-US" sz="1200" kern="1200" dirty="0">
                <a:solidFill>
                  <a:schemeClr val="tx1"/>
                </a:solidFill>
                <a:effectLst/>
                <a:latin typeface="+mn-lt"/>
                <a:ea typeface="+mn-ea"/>
                <a:cs typeface="+mn-cs"/>
              </a:rPr>
              <a:t> Washington, DC: Association of American Colleges &amp; Universities (AAC&amp;U).</a:t>
            </a:r>
          </a:p>
          <a:p>
            <a:r>
              <a:rPr lang="en-US" sz="1200" kern="1200" dirty="0">
                <a:solidFill>
                  <a:schemeClr val="tx1"/>
                </a:solidFill>
                <a:effectLst/>
                <a:latin typeface="+mn-lt"/>
                <a:ea typeface="+mn-ea"/>
                <a:cs typeface="+mn-cs"/>
              </a:rPr>
              <a:t>Deming, D.J. (2015). </a:t>
            </a:r>
            <a:r>
              <a:rPr lang="en-US" sz="1200" b="1" i="1" u="sng" kern="1200" dirty="0">
                <a:solidFill>
                  <a:schemeClr val="tx1"/>
                </a:solidFill>
                <a:effectLst/>
                <a:latin typeface="+mn-lt"/>
                <a:ea typeface="+mn-ea"/>
                <a:cs typeface="+mn-cs"/>
              </a:rPr>
              <a:t>The Growing Importance of Social Skills in the Labor Market.</a:t>
            </a:r>
            <a:r>
              <a:rPr lang="en-US" sz="1200" kern="1200" dirty="0">
                <a:solidFill>
                  <a:schemeClr val="tx1"/>
                </a:solidFill>
                <a:effectLst/>
                <a:latin typeface="+mn-lt"/>
                <a:ea typeface="+mn-ea"/>
                <a:cs typeface="+mn-cs"/>
              </a:rPr>
              <a:t> Cambridge, MA: Harvard University and NBER.</a:t>
            </a:r>
          </a:p>
          <a:p>
            <a:endParaRPr lang="en-US" dirty="0"/>
          </a:p>
          <a:p>
            <a:r>
              <a:rPr lang="en-US" sz="1200" kern="1200" dirty="0">
                <a:solidFill>
                  <a:schemeClr val="tx1"/>
                </a:solidFill>
                <a:effectLst/>
                <a:latin typeface="+mn-lt"/>
                <a:ea typeface="+mn-ea"/>
                <a:cs typeface="+mn-cs"/>
              </a:rPr>
              <a:t>Campus-level assessment is often thought of as an accountability or accreditation concern that is somewhat removed from the work of faculty teaching in specific programs or classes. Faculty may be disinvested from the administration of a campus-wide assessment instrument, at best seeing it as a benign requirement to appease external cries for accountability. The EIA program, however, understands that campus-level assessment builds from a foundation of faculty assessment of student learning, as an integrated component designed to serve as a “tip of the iceberg” indicator for the depth and breadth of student learning happening on our campuses (Figure 1).</a:t>
            </a:r>
          </a:p>
          <a:p>
            <a:r>
              <a:rPr lang="en-US" sz="1200" kern="1200" dirty="0" err="1">
                <a:solidFill>
                  <a:schemeClr val="tx1"/>
                </a:solidFill>
                <a:effectLst/>
                <a:latin typeface="+mn-lt"/>
                <a:ea typeface="+mn-ea"/>
                <a:cs typeface="+mn-cs"/>
              </a:rPr>
              <a:t>Kuh</a:t>
            </a:r>
            <a:r>
              <a:rPr lang="en-US" sz="1200" kern="1200" dirty="0">
                <a:solidFill>
                  <a:schemeClr val="tx1"/>
                </a:solidFill>
                <a:effectLst/>
                <a:latin typeface="+mn-lt"/>
                <a:ea typeface="+mn-ea"/>
                <a:cs typeface="+mn-cs"/>
              </a:rPr>
              <a:t>, G. D., Jankowski, N., </a:t>
            </a:r>
            <a:r>
              <a:rPr lang="en-US" sz="1200" kern="1200" dirty="0" err="1">
                <a:solidFill>
                  <a:schemeClr val="tx1"/>
                </a:solidFill>
                <a:effectLst/>
                <a:latin typeface="+mn-lt"/>
                <a:ea typeface="+mn-ea"/>
                <a:cs typeface="+mn-cs"/>
              </a:rPr>
              <a:t>Ikenberry</a:t>
            </a:r>
            <a:r>
              <a:rPr lang="en-US" sz="1200" kern="1200" dirty="0">
                <a:solidFill>
                  <a:schemeClr val="tx1"/>
                </a:solidFill>
                <a:effectLst/>
                <a:latin typeface="+mn-lt"/>
                <a:ea typeface="+mn-ea"/>
                <a:cs typeface="+mn-cs"/>
              </a:rPr>
              <a:t>, S. O., &amp; Kinzie, J. (2014).</a:t>
            </a:r>
            <a:r>
              <a:rPr lang="en-US" sz="1200" i="1" kern="1200" dirty="0">
                <a:solidFill>
                  <a:schemeClr val="tx1"/>
                </a:solidFill>
                <a:effectLst/>
                <a:latin typeface="+mn-lt"/>
                <a:ea typeface="+mn-ea"/>
                <a:cs typeface="+mn-cs"/>
              </a:rPr>
              <a:t> </a:t>
            </a:r>
            <a:r>
              <a:rPr lang="en-US" sz="1200" b="1" i="1" u="sng" kern="1200" dirty="0">
                <a:solidFill>
                  <a:schemeClr val="tx1"/>
                </a:solidFill>
                <a:effectLst/>
                <a:latin typeface="+mn-lt"/>
                <a:ea typeface="+mn-ea"/>
                <a:cs typeface="+mn-cs"/>
                <a:hlinkClick r:id="rId3" invalidUrl="http://www.learningoutcomesassessment.org/documents/2013 Survey Report Final 10-20.pdf"/>
              </a:rPr>
              <a:t>Knowing What Students Know and Can Do: The Current State of Student Learning Outcomes Assessment in US Colleges and Universities</a:t>
            </a:r>
            <a:r>
              <a:rPr lang="en-US" sz="1200" b="1" u="sng" kern="1200" dirty="0">
                <a:solidFill>
                  <a:schemeClr val="tx1"/>
                </a:solidFill>
                <a:effectLst/>
                <a:latin typeface="+mn-lt"/>
                <a:ea typeface="+mn-ea"/>
                <a:cs typeface="+mn-cs"/>
                <a:hlinkClick r:id="rId4" invalidUrl="http://www.learningoutcomesassessment.org/documents/2013 Survey Report Final.pdf"/>
              </a:rPr>
              <a:t>.</a:t>
            </a:r>
            <a:r>
              <a:rPr lang="en-US" sz="1200" kern="1200" dirty="0">
                <a:solidFill>
                  <a:schemeClr val="tx1"/>
                </a:solidFill>
                <a:effectLst/>
                <a:latin typeface="+mn-lt"/>
                <a:ea typeface="+mn-ea"/>
                <a:cs typeface="+mn-cs"/>
              </a:rPr>
              <a:t> Urbana, IL: University of Illinois and Indiana University, National Institute for Learning Outcomes Assessment (NILOA).</a:t>
            </a:r>
          </a:p>
          <a:p>
            <a:r>
              <a:rPr lang="en-US" sz="1200" kern="1200" dirty="0">
                <a:solidFill>
                  <a:schemeClr val="tx1"/>
                </a:solidFill>
                <a:effectLst/>
                <a:latin typeface="+mn-lt"/>
                <a:ea typeface="+mn-ea"/>
                <a:cs typeface="+mn-cs"/>
              </a:rPr>
              <a:t>Campus-level assessment does not necessarily consist of use of an identical or standardized assessment instrument administered to all students, but represents a broader and deeper assessment plan that is integrated across departments and programs. An ideal campus-wide assessment plan would consist of aligned outcomes at the student-, course-, program-/major-, and degree-levels. What that looks like for any given campus may be varied and diverse, and recognizing the multiple right paths to demonstrating student outcomes is the goal of the EIA designations.</a:t>
            </a:r>
          </a:p>
          <a:p>
            <a:r>
              <a:rPr lang="en-US" sz="1200" kern="1200" dirty="0">
                <a:solidFill>
                  <a:schemeClr val="tx1"/>
                </a:solidFill>
                <a:effectLst/>
                <a:latin typeface="+mn-lt"/>
                <a:ea typeface="+mn-ea"/>
                <a:cs typeface="+mn-cs"/>
              </a:rPr>
              <a:t>In this view, assessment activities occur at multiple levels where each level is related to and either builds from or supports the levels below and above it, creating a scaffold of evidence across all students. The nature and setting of assessment activities at each level may or may not be different, e.g., assessment of campus-level learning outcomes may occur within the context and setting of an individual capstone course or it may occur in a separate, proctored exam depending on the program and institution. </a:t>
            </a:r>
          </a:p>
          <a:p>
            <a:r>
              <a:rPr lang="en-US" sz="1200" kern="1200" dirty="0">
                <a:solidFill>
                  <a:schemeClr val="tx1"/>
                </a:solidFill>
                <a:effectLst/>
                <a:latin typeface="+mn-lt"/>
                <a:ea typeface="+mn-ea"/>
                <a:cs typeface="+mn-cs"/>
              </a:rPr>
              <a:t>The results of the assessment at each level, however, need to be comparable across all students so results can be interpreted and used to identify the need for, and guide the implementation of, program and curricular improvements. Just as all students in an Accounting program need to pass a licensure exam to ensure that they have all learned the knowledge, skills, and abilities necessary to perform as a Certified Public Accountant, all students at an institution should be assessed with approaches that provide results comparable to each other to ensure all students have learned the core knowledge, skills, and abilities the institution has identified as necessary to earn a degree.</a:t>
            </a:r>
          </a:p>
          <a:p>
            <a:r>
              <a:rPr lang="en-US" sz="1200" kern="1200" dirty="0">
                <a:solidFill>
                  <a:schemeClr val="tx1"/>
                </a:solidFill>
                <a:effectLst/>
                <a:latin typeface="+mn-lt"/>
                <a:ea typeface="+mn-ea"/>
                <a:cs typeface="+mn-cs"/>
              </a:rPr>
              <a:t>Ideally, scaffolding of learning outcomes occurs across courses and programs such that the assessment work from an individual course can link to and inform the assessment work of a program. This scaffolding allows for fewer assessment activities to occur at higher levels of the pyramid than at lower levels–the evidence built from beneath serves to support the evidence provided at the top. This explains, in part, why a single representative sample of campus-level assessment outcomes is one way to reliably represent the learning of all students on campus.</a:t>
            </a:r>
          </a:p>
          <a:p>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27</a:t>
            </a:fld>
            <a:endParaRPr lang="en-US"/>
          </a:p>
        </p:txBody>
      </p:sp>
    </p:spTree>
    <p:extLst>
      <p:ext uri="{BB962C8B-B14F-4D97-AF65-F5344CB8AC3E}">
        <p14:creationId xmlns:p14="http://schemas.microsoft.com/office/powerpoint/2010/main" val="26884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main goals of the EIA program is to create a national recognition for campuses that are successfully integrating assessment practices across campus to provide evidence of student learning outcomes that are representative of all students who attend their institution. There is currently no such recognition, which hinders our efforts in at least three areas. </a:t>
            </a:r>
          </a:p>
          <a:p>
            <a:r>
              <a:rPr lang="en-US" sz="1200" kern="1200" dirty="0">
                <a:solidFill>
                  <a:schemeClr val="tx1"/>
                </a:solidFill>
                <a:effectLst/>
                <a:latin typeface="+mn-lt"/>
                <a:ea typeface="+mn-ea"/>
                <a:cs typeface="+mn-cs"/>
              </a:rPr>
              <a:t>First, if we can’t identify more than a handful of institutions that have become known for their assessment work, we limit the models available to campuses to consider. There is not one right way to implement a broad and deep assessment plan on all campuses, but rather many right ways. Not only does this limit our examples, it limits our ability to celebrate the work being done on campuses that contributes to student success. Assessment done well is integrated throughout the work of many campus faculty and staff; by offering a national recognition of those institutions doing exemplary work, the EIA designations create an opportunity to reward and celebrate those efforts.</a:t>
            </a:r>
          </a:p>
          <a:p>
            <a:r>
              <a:rPr lang="en-US" sz="1200" kern="1200" dirty="0">
                <a:solidFill>
                  <a:schemeClr val="tx1"/>
                </a:solidFill>
                <a:effectLst/>
                <a:latin typeface="+mn-lt"/>
                <a:ea typeface="+mn-ea"/>
                <a:cs typeface="+mn-cs"/>
              </a:rPr>
              <a:t>Second, because we can’t universally identify campuses who are engaged in good assessment practice, we can’t connect individual institutions with other institutions who may be similarly situated to help foster learning and sharing of what works and what doesn’t. By explicitly recognizing that there are many models for effective assessment of student learning, the EIA designations serve as both celebration of the work these campuses have accomplished as well as guideposts for other campuses looking to improve their own evaluation of student learning. The EIA designations are open to all regionally accredited institutions and the goal is to identify a plethora of examples from across sectors and levels to share broadly. By actively seeking to identify those institutions who are doing this work, we will create a larger network of examples for other campuses to explore.</a:t>
            </a:r>
          </a:p>
          <a:p>
            <a:r>
              <a:rPr lang="en-US" sz="1200" kern="1200" dirty="0">
                <a:solidFill>
                  <a:schemeClr val="tx1"/>
                </a:solidFill>
                <a:effectLst/>
                <a:latin typeface="+mn-lt"/>
                <a:ea typeface="+mn-ea"/>
                <a:cs typeface="+mn-cs"/>
              </a:rPr>
              <a:t>Third, the lack of a common, national recognition program for campus assessment limits our ability to engage with external stakeholders and hold up concrete examples of the good assessment work our campuses are engaged in. We are continually questioned about the value of higher education for our students, but lack a nationally recognized and respected means to rebut the claims that we are disorganized and muddled. While still respecting the diversity of what good assessment looks like in practice, the EIA designations provide a signal and a standard for external audiences to look to.</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28</a:t>
            </a:fld>
            <a:endParaRPr lang="en-US"/>
          </a:p>
        </p:txBody>
      </p:sp>
    </p:spTree>
    <p:extLst>
      <p:ext uri="{BB962C8B-B14F-4D97-AF65-F5344CB8AC3E}">
        <p14:creationId xmlns:p14="http://schemas.microsoft.com/office/powerpoint/2010/main" val="25983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99620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doing good integrated assessment is only half the job. We need to be better at communicating what we’re doing, how we’re supporting it on our campuses, and what</a:t>
            </a:r>
            <a:r>
              <a:rPr lang="en-US" baseline="0" dirty="0"/>
              <a:t> it all means to our stakeholders – both on-campus and off.</a:t>
            </a:r>
          </a:p>
          <a:p>
            <a:endParaRPr lang="en-US" baseline="0" dirty="0"/>
          </a:p>
          <a:p>
            <a:r>
              <a:rPr lang="en-US" dirty="0"/>
              <a:t>NILOA Report (January 2014): Knowing What Students Know and</a:t>
            </a:r>
            <a:r>
              <a:rPr lang="en-US" baseline="0" dirty="0"/>
              <a:t> Can Do: The Current State of Student Learning Outcomes Assessment in US Colleges and Universities</a:t>
            </a:r>
          </a:p>
          <a:p>
            <a:r>
              <a:rPr lang="en-US" dirty="0"/>
              <a:t>http://www.learningoutcomeassessment.org/documents/2013%20Abridged%20Survey%20Report%20Final.pdf</a:t>
            </a:r>
          </a:p>
          <a:p>
            <a:endParaRPr lang="en-US" dirty="0"/>
          </a:p>
          <a:p>
            <a:r>
              <a:rPr lang="en-US" dirty="0"/>
              <a:t>In keeping with the original vision of the VSA to help institutions</a:t>
            </a:r>
            <a:r>
              <a:rPr lang="en-US" baseline="0" dirty="0"/>
              <a:t> better tell their stories, therefore, the EIA Designations use a rubric developed from the NILOA Transparency Framework to evaluate campus applications, creating intention focus on communication of assessment processes and results.</a:t>
            </a:r>
          </a:p>
          <a:p>
            <a:endParaRPr lang="en-US" baseline="0" dirty="0"/>
          </a:p>
          <a:p>
            <a:r>
              <a:rPr lang="en-US" sz="1200" kern="1200" dirty="0">
                <a:solidFill>
                  <a:schemeClr val="tx1"/>
                </a:solidFill>
                <a:effectLst/>
                <a:latin typeface="+mn-lt"/>
                <a:ea typeface="+mn-ea"/>
                <a:cs typeface="+mn-cs"/>
              </a:rPr>
              <a:t>Even those campuses that are engaged in intentionally aligned assessment of student learning struggle to tell their stories to the variety of stakeholders they are accountable to. While most campuses now make a practice of publicly stating what their learning outcomes are, they generally share assessment findings internally, and frequently only to faculty or assessment committees. Rarely are assessment plans or rationales shared even with students or alumni, much less with external stakeholders such as employers, institutions who accept students for continued study, state legislators, or the public. Put another way, campuses talk about assessment to themselves when they talk about it at all.</a:t>
            </a:r>
          </a:p>
          <a:p>
            <a:r>
              <a:rPr lang="en-US" sz="1200" kern="1200" dirty="0">
                <a:solidFill>
                  <a:schemeClr val="tx1"/>
                </a:solidFill>
                <a:effectLst/>
                <a:latin typeface="+mn-lt"/>
                <a:ea typeface="+mn-ea"/>
                <a:cs typeface="+mn-cs"/>
              </a:rPr>
              <a:t>The National Institute for Learning Outcomes Assessment (NILOA) created the Transparency Framework “to help institutions evaluate the extent to which they are making evidence of student accomplishment readily accessible and potentially useful and meaningful to various audiences.” Based on a national review of campus assessment websites, the Transparency Framework consists of six components centered around a set of underlying principles common to all components (Figure 2). Guidance on the NILOA website includes key questions institutions can ask to help ensure they are making evidence of their assessment and student learning readily accessible and useful to both internal and external audiences.</a:t>
            </a:r>
          </a:p>
          <a:p>
            <a:r>
              <a:rPr lang="en-US" sz="1200" kern="1200" dirty="0" err="1">
                <a:solidFill>
                  <a:schemeClr val="tx1"/>
                </a:solidFill>
                <a:effectLst/>
                <a:latin typeface="+mn-lt"/>
                <a:ea typeface="+mn-ea"/>
                <a:cs typeface="+mn-cs"/>
              </a:rPr>
              <a:t>Kuh</a:t>
            </a:r>
            <a:r>
              <a:rPr lang="en-US" sz="1200" kern="1200" dirty="0">
                <a:solidFill>
                  <a:schemeClr val="tx1"/>
                </a:solidFill>
                <a:effectLst/>
                <a:latin typeface="+mn-lt"/>
                <a:ea typeface="+mn-ea"/>
                <a:cs typeface="+mn-cs"/>
              </a:rPr>
              <a:t>, G. D., Jankowski, N., </a:t>
            </a:r>
            <a:r>
              <a:rPr lang="en-US" sz="1200" kern="1200" dirty="0" err="1">
                <a:solidFill>
                  <a:schemeClr val="tx1"/>
                </a:solidFill>
                <a:effectLst/>
                <a:latin typeface="+mn-lt"/>
                <a:ea typeface="+mn-ea"/>
                <a:cs typeface="+mn-cs"/>
              </a:rPr>
              <a:t>Ikenberry</a:t>
            </a:r>
            <a:r>
              <a:rPr lang="en-US" sz="1200" kern="1200" dirty="0">
                <a:solidFill>
                  <a:schemeClr val="tx1"/>
                </a:solidFill>
                <a:effectLst/>
                <a:latin typeface="+mn-lt"/>
                <a:ea typeface="+mn-ea"/>
                <a:cs typeface="+mn-cs"/>
              </a:rPr>
              <a:t>, S. O., &amp; Kinzie, J. (2014).</a:t>
            </a:r>
            <a:r>
              <a:rPr lang="en-US" sz="1200" i="1" kern="1200" dirty="0">
                <a:solidFill>
                  <a:schemeClr val="tx1"/>
                </a:solidFill>
                <a:effectLst/>
                <a:latin typeface="+mn-lt"/>
                <a:ea typeface="+mn-ea"/>
                <a:cs typeface="+mn-cs"/>
              </a:rPr>
              <a:t> </a:t>
            </a:r>
            <a:r>
              <a:rPr lang="en-US" sz="1200" b="1" i="1" u="sng" kern="1200" dirty="0">
                <a:solidFill>
                  <a:schemeClr val="tx1"/>
                </a:solidFill>
                <a:effectLst/>
                <a:latin typeface="+mn-lt"/>
                <a:ea typeface="+mn-ea"/>
                <a:cs typeface="+mn-cs"/>
                <a:hlinkClick r:id="rId3" invalidUrl="http://www.learningoutcomesassessment.org/documents/2013 Survey Report Final 10-20.pdf"/>
              </a:rPr>
              <a:t>Knowing What Students Know and Can Do: The Current State of Student Learning Outcomes Assessment in US Colleges and Universities</a:t>
            </a:r>
            <a:r>
              <a:rPr lang="en-US" sz="1200" b="1" u="sng" kern="1200" dirty="0">
                <a:solidFill>
                  <a:schemeClr val="tx1"/>
                </a:solidFill>
                <a:effectLst/>
                <a:latin typeface="+mn-lt"/>
                <a:ea typeface="+mn-ea"/>
                <a:cs typeface="+mn-cs"/>
                <a:hlinkClick r:id="rId4" invalidUrl="http://www.learningoutcomesassessment.org/documents/2013 Survey Report Final.pdf"/>
              </a:rPr>
              <a:t>.</a:t>
            </a:r>
            <a:r>
              <a:rPr lang="en-US" sz="1200" kern="1200" dirty="0">
                <a:solidFill>
                  <a:schemeClr val="tx1"/>
                </a:solidFill>
                <a:effectLst/>
                <a:latin typeface="+mn-lt"/>
                <a:ea typeface="+mn-ea"/>
                <a:cs typeface="+mn-cs"/>
              </a:rPr>
              <a:t> Urbana, IL: University of Illinois and Indiana University, National Institute for Learning Outcomes Assessment (NILOA).</a:t>
            </a:r>
          </a:p>
          <a:p>
            <a:r>
              <a:rPr lang="en-US" sz="1200" kern="1200" dirty="0">
                <a:solidFill>
                  <a:schemeClr val="tx1"/>
                </a:solidFill>
                <a:effectLst/>
                <a:latin typeface="+mn-lt"/>
                <a:ea typeface="+mn-ea"/>
                <a:cs typeface="+mn-cs"/>
              </a:rPr>
              <a:t>National Institute for Learning Outcomes Assessment. (2011). Transparency Framework. Urbana, IL: University of Illinois and Indiana University, National Institute for Learning Outcomes Assessment (NILOA). Retrieved from: </a:t>
            </a:r>
            <a:r>
              <a:rPr lang="en-US" sz="1200" u="sng" kern="1200" dirty="0">
                <a:solidFill>
                  <a:schemeClr val="tx1"/>
                </a:solidFill>
                <a:effectLst/>
                <a:latin typeface="+mn-lt"/>
                <a:ea typeface="+mn-ea"/>
                <a:cs typeface="+mn-cs"/>
                <a:hlinkClick r:id="rId5"/>
              </a:rPr>
              <a:t>http://www.learningoutcomesassessment.org/TransparencyFramework.htm</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394519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t>11</a:t>
            </a:fld>
            <a:endParaRPr lang="en-US"/>
          </a:p>
        </p:txBody>
      </p:sp>
    </p:spTree>
    <p:extLst>
      <p:ext uri="{BB962C8B-B14F-4D97-AF65-F5344CB8AC3E}">
        <p14:creationId xmlns:p14="http://schemas.microsoft.com/office/powerpoint/2010/main" val="146926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t>12</a:t>
            </a:fld>
            <a:endParaRPr lang="en-US"/>
          </a:p>
        </p:txBody>
      </p:sp>
    </p:spTree>
    <p:extLst>
      <p:ext uri="{BB962C8B-B14F-4D97-AF65-F5344CB8AC3E}">
        <p14:creationId xmlns:p14="http://schemas.microsoft.com/office/powerpoint/2010/main" val="69512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t>13</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t>14</a:t>
            </a:fld>
            <a:endParaRPr lang="en-US"/>
          </a:p>
        </p:txBody>
      </p:sp>
    </p:spTree>
    <p:extLst>
      <p:ext uri="{BB962C8B-B14F-4D97-AF65-F5344CB8AC3E}">
        <p14:creationId xmlns:p14="http://schemas.microsoft.com/office/powerpoint/2010/main" val="204600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ask a random grouping of people in this room what it means to assess and while the opening bit may have a different tone or focus to it, they will end with - improvement.</a:t>
            </a:r>
            <a:endParaRPr lang="en-US" dirty="0"/>
          </a:p>
        </p:txBody>
      </p:sp>
      <p:sp>
        <p:nvSpPr>
          <p:cNvPr id="4" name="Slide Number Placeholder 3"/>
          <p:cNvSpPr>
            <a:spLocks noGrp="1"/>
          </p:cNvSpPr>
          <p:nvPr>
            <p:ph type="sldNum" sz="quarter" idx="10"/>
          </p:nvPr>
        </p:nvSpPr>
        <p:spPr/>
        <p:txBody>
          <a:bodyPr/>
          <a:lstStyle/>
          <a:p>
            <a:fld id="{AF7A91BD-9BAD-6942-8404-D1895D351816}" type="slidenum">
              <a:rPr lang="en-US" smtClean="0"/>
              <a:t>15</a:t>
            </a:fld>
            <a:endParaRPr lang="en-US"/>
          </a:p>
        </p:txBody>
      </p:sp>
    </p:spTree>
    <p:extLst>
      <p:ext uri="{BB962C8B-B14F-4D97-AF65-F5344CB8AC3E}">
        <p14:creationId xmlns:p14="http://schemas.microsoft.com/office/powerpoint/2010/main" val="1178737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a:t>
            </a:r>
            <a:r>
              <a:rPr lang="en-US" baseline="0" dirty="0" smtClean="0"/>
              <a:t> what we mean by closing the loop or using evidence of student learning to improve is causal in nature – we want to be able to make causal statements that our change in practice, behavior, course offerings, </a:t>
            </a:r>
            <a:r>
              <a:rPr lang="en-US" baseline="0" dirty="0" err="1" smtClean="0"/>
              <a:t>etc</a:t>
            </a:r>
            <a:r>
              <a:rPr lang="en-US" baseline="0" dirty="0" smtClean="0"/>
              <a:t> all lead directly to enhanced student learning</a:t>
            </a:r>
          </a:p>
          <a:p>
            <a:endParaRPr lang="en-US" baseline="0" dirty="0" smtClean="0"/>
          </a:p>
          <a:p>
            <a:r>
              <a:rPr lang="en-US" baseline="0" dirty="0" smtClean="0"/>
              <a:t>We are making causal claims about our impact on students</a:t>
            </a:r>
          </a:p>
          <a:p>
            <a:endParaRPr lang="en-US" baseline="0" dirty="0" smtClean="0"/>
          </a:p>
          <a:p>
            <a:r>
              <a:rPr lang="en-US" baseline="0" dirty="0" smtClean="0"/>
              <a:t>But this is hard to know</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21113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5E9B32-FDAD-4ADD-9FA1-0AE89CF91DA2}"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BD5B-2566-4ADC-BB42-488D55617B4C}"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48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E9B32-FDAD-4ADD-9FA1-0AE89CF91DA2}"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BD5B-2566-4ADC-BB42-488D55617B4C}" type="slidenum">
              <a:rPr lang="en-US" smtClean="0"/>
              <a:t>‹#›</a:t>
            </a:fld>
            <a:endParaRPr lang="en-US"/>
          </a:p>
        </p:txBody>
      </p:sp>
    </p:spTree>
    <p:extLst>
      <p:ext uri="{BB962C8B-B14F-4D97-AF65-F5344CB8AC3E}">
        <p14:creationId xmlns:p14="http://schemas.microsoft.com/office/powerpoint/2010/main" val="301623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E9B32-FDAD-4ADD-9FA1-0AE89CF91DA2}"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BD5B-2566-4ADC-BB42-488D55617B4C}" type="slidenum">
              <a:rPr lang="en-US" smtClean="0"/>
              <a:t>‹#›</a:t>
            </a:fld>
            <a:endParaRPr lang="en-US"/>
          </a:p>
        </p:txBody>
      </p:sp>
    </p:spTree>
    <p:extLst>
      <p:ext uri="{BB962C8B-B14F-4D97-AF65-F5344CB8AC3E}">
        <p14:creationId xmlns:p14="http://schemas.microsoft.com/office/powerpoint/2010/main" val="178615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E9B32-FDAD-4ADD-9FA1-0AE89CF91DA2}"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BD5B-2566-4ADC-BB42-488D55617B4C}" type="slidenum">
              <a:rPr lang="en-US" smtClean="0"/>
              <a:t>‹#›</a:t>
            </a:fld>
            <a:endParaRPr lang="en-US"/>
          </a:p>
        </p:txBody>
      </p:sp>
    </p:spTree>
    <p:extLst>
      <p:ext uri="{BB962C8B-B14F-4D97-AF65-F5344CB8AC3E}">
        <p14:creationId xmlns:p14="http://schemas.microsoft.com/office/powerpoint/2010/main" val="294003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E9B32-FDAD-4ADD-9FA1-0AE89CF91DA2}"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2BD5B-2566-4ADC-BB42-488D55617B4C}"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8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5E9B32-FDAD-4ADD-9FA1-0AE89CF91DA2}"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2BD5B-2566-4ADC-BB42-488D55617B4C}" type="slidenum">
              <a:rPr lang="en-US" smtClean="0"/>
              <a:t>‹#›</a:t>
            </a:fld>
            <a:endParaRPr lang="en-US"/>
          </a:p>
        </p:txBody>
      </p:sp>
    </p:spTree>
    <p:extLst>
      <p:ext uri="{BB962C8B-B14F-4D97-AF65-F5344CB8AC3E}">
        <p14:creationId xmlns:p14="http://schemas.microsoft.com/office/powerpoint/2010/main" val="358120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5E9B32-FDAD-4ADD-9FA1-0AE89CF91DA2}"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2BD5B-2566-4ADC-BB42-488D55617B4C}" type="slidenum">
              <a:rPr lang="en-US" smtClean="0"/>
              <a:t>‹#›</a:t>
            </a:fld>
            <a:endParaRPr lang="en-US"/>
          </a:p>
        </p:txBody>
      </p:sp>
    </p:spTree>
    <p:extLst>
      <p:ext uri="{BB962C8B-B14F-4D97-AF65-F5344CB8AC3E}">
        <p14:creationId xmlns:p14="http://schemas.microsoft.com/office/powerpoint/2010/main" val="62529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5E9B32-FDAD-4ADD-9FA1-0AE89CF91DA2}"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2BD5B-2566-4ADC-BB42-488D55617B4C}" type="slidenum">
              <a:rPr lang="en-US" smtClean="0"/>
              <a:t>‹#›</a:t>
            </a:fld>
            <a:endParaRPr lang="en-US"/>
          </a:p>
        </p:txBody>
      </p:sp>
    </p:spTree>
    <p:extLst>
      <p:ext uri="{BB962C8B-B14F-4D97-AF65-F5344CB8AC3E}">
        <p14:creationId xmlns:p14="http://schemas.microsoft.com/office/powerpoint/2010/main" val="132865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5E9B32-FDAD-4ADD-9FA1-0AE89CF91DA2}" type="datetimeFigureOut">
              <a:rPr lang="en-US" smtClean="0"/>
              <a:t>2/2/17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B82BD5B-2566-4ADC-BB42-488D55617B4C}" type="slidenum">
              <a:rPr lang="en-US" smtClean="0"/>
              <a:t>‹#›</a:t>
            </a:fld>
            <a:endParaRPr lang="en-US"/>
          </a:p>
        </p:txBody>
      </p:sp>
    </p:spTree>
    <p:extLst>
      <p:ext uri="{BB962C8B-B14F-4D97-AF65-F5344CB8AC3E}">
        <p14:creationId xmlns:p14="http://schemas.microsoft.com/office/powerpoint/2010/main" val="235877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A5E9B32-FDAD-4ADD-9FA1-0AE89CF91DA2}" type="datetimeFigureOut">
              <a:rPr lang="en-US" smtClean="0"/>
              <a:t>2/2/17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82BD5B-2566-4ADC-BB42-488D55617B4C}" type="slidenum">
              <a:rPr lang="en-US" smtClean="0"/>
              <a:t>‹#›</a:t>
            </a:fld>
            <a:endParaRPr lang="en-US"/>
          </a:p>
        </p:txBody>
      </p:sp>
    </p:spTree>
    <p:extLst>
      <p:ext uri="{BB962C8B-B14F-4D97-AF65-F5344CB8AC3E}">
        <p14:creationId xmlns:p14="http://schemas.microsoft.com/office/powerpoint/2010/main" val="34815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email">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E9B32-FDAD-4ADD-9FA1-0AE89CF91DA2}"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2BD5B-2566-4ADC-BB42-488D55617B4C}" type="slidenum">
              <a:rPr lang="en-US" smtClean="0"/>
              <a:t>‹#›</a:t>
            </a:fld>
            <a:endParaRPr lang="en-US"/>
          </a:p>
        </p:txBody>
      </p:sp>
    </p:spTree>
    <p:extLst>
      <p:ext uri="{BB962C8B-B14F-4D97-AF65-F5344CB8AC3E}">
        <p14:creationId xmlns:p14="http://schemas.microsoft.com/office/powerpoint/2010/main" val="33144816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A5E9B32-FDAD-4ADD-9FA1-0AE89CF91DA2}" type="datetimeFigureOut">
              <a:rPr lang="en-US" smtClean="0"/>
              <a:t>2/2/17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B82BD5B-2566-4ADC-BB42-488D55617B4C}"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29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4" Type="http://schemas.openxmlformats.org/officeDocument/2006/relationships/image" Target="../media/image2.jpeg"/><Relationship Id="rId5" Type="http://schemas.openxmlformats.org/officeDocument/2006/relationships/hyperlink" Target="http://www.learningoutcomesassessment.org/index.html"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g"/><Relationship Id="rId5" Type="http://schemas.openxmlformats.org/officeDocument/2006/relationships/image" Target="../media/image27.pn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4" Type="http://schemas.openxmlformats.org/officeDocument/2006/relationships/hyperlink" Target="http://www.assignmentlibrary.org/" TargetMode="External"/><Relationship Id="rId5" Type="http://schemas.openxmlformats.org/officeDocument/2006/relationships/hyperlink" Target="http://www.degreeprofile.org/" TargetMode="External"/><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mailto:njankow2@illinoi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Telling our Stories: Narratives of Student Learning</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Dr. Natasha Jankowski</a:t>
            </a:r>
          </a:p>
          <a:p>
            <a:r>
              <a:rPr lang="en-US" dirty="0" smtClean="0"/>
              <a:t>Director, National Institute for Learning Outcomes Assessment</a:t>
            </a:r>
            <a:endParaRPr lang="en-US" dirty="0"/>
          </a:p>
        </p:txBody>
      </p:sp>
    </p:spTree>
    <p:extLst>
      <p:ext uri="{BB962C8B-B14F-4D97-AF65-F5344CB8AC3E}">
        <p14:creationId xmlns:p14="http://schemas.microsoft.com/office/powerpoint/2010/main" val="77704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students?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93531" y="1737361"/>
            <a:ext cx="3556939" cy="4619812"/>
          </a:xfrm>
          <a:prstGeom prst="rect">
            <a:avLst/>
          </a:prstGeom>
        </p:spPr>
      </p:pic>
    </p:spTree>
    <p:extLst>
      <p:ext uri="{BB962C8B-B14F-4D97-AF65-F5344CB8AC3E}">
        <p14:creationId xmlns:p14="http://schemas.microsoft.com/office/powerpoint/2010/main" val="360712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1607151"/>
            <a:ext cx="1409319" cy="68991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81458" y="5698565"/>
            <a:ext cx="1440262" cy="27343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3200400"/>
            <a:ext cx="1409319" cy="68991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706126" y="2326667"/>
            <a:ext cx="1922766"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Starting Institution </a:t>
            </a:r>
          </a:p>
        </p:txBody>
      </p:sp>
      <p:sp>
        <p:nvSpPr>
          <p:cNvPr id="9" name="TextBox 8"/>
          <p:cNvSpPr txBox="1"/>
          <p:nvPr/>
        </p:nvSpPr>
        <p:spPr>
          <a:xfrm>
            <a:off x="4013076" y="3915054"/>
            <a:ext cx="196308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Transfer Institution</a:t>
            </a:r>
          </a:p>
        </p:txBody>
      </p:sp>
      <p:sp>
        <p:nvSpPr>
          <p:cNvPr id="8" name="Oval 7"/>
          <p:cNvSpPr/>
          <p:nvPr/>
        </p:nvSpPr>
        <p:spPr>
          <a:xfrm>
            <a:off x="2480831" y="1199987"/>
            <a:ext cx="596416" cy="5075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Oval 10"/>
          <p:cNvSpPr/>
          <p:nvPr/>
        </p:nvSpPr>
        <p:spPr>
          <a:xfrm>
            <a:off x="1855722" y="1461941"/>
            <a:ext cx="628650" cy="5715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Oval 11"/>
          <p:cNvSpPr/>
          <p:nvPr/>
        </p:nvSpPr>
        <p:spPr>
          <a:xfrm>
            <a:off x="2572264" y="1926499"/>
            <a:ext cx="792919" cy="6899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Oval 12"/>
          <p:cNvSpPr/>
          <p:nvPr/>
        </p:nvSpPr>
        <p:spPr>
          <a:xfrm>
            <a:off x="1887889" y="2092361"/>
            <a:ext cx="564319" cy="5184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TextBox 13"/>
          <p:cNvSpPr txBox="1"/>
          <p:nvPr/>
        </p:nvSpPr>
        <p:spPr>
          <a:xfrm>
            <a:off x="2177891" y="2578576"/>
            <a:ext cx="976368"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Courses</a:t>
            </a:r>
          </a:p>
        </p:txBody>
      </p:sp>
      <p:sp>
        <p:nvSpPr>
          <p:cNvPr id="10" name="Rectangle 9"/>
          <p:cNvSpPr/>
          <p:nvPr/>
        </p:nvSpPr>
        <p:spPr>
          <a:xfrm>
            <a:off x="1828800" y="4743450"/>
            <a:ext cx="41148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TextBox 15"/>
          <p:cNvSpPr txBox="1"/>
          <p:nvPr/>
        </p:nvSpPr>
        <p:spPr>
          <a:xfrm>
            <a:off x="3371850" y="5037951"/>
            <a:ext cx="160020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Employment</a:t>
            </a:r>
          </a:p>
        </p:txBody>
      </p:sp>
      <p:sp>
        <p:nvSpPr>
          <p:cNvPr id="15" name="Triangle 14"/>
          <p:cNvSpPr/>
          <p:nvPr/>
        </p:nvSpPr>
        <p:spPr>
          <a:xfrm>
            <a:off x="6686550" y="3609201"/>
            <a:ext cx="857250" cy="791349"/>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TextBox 17"/>
          <p:cNvSpPr txBox="1"/>
          <p:nvPr/>
        </p:nvSpPr>
        <p:spPr>
          <a:xfrm>
            <a:off x="6354198" y="4400550"/>
            <a:ext cx="160020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 Co-Curriculum</a:t>
            </a:r>
          </a:p>
        </p:txBody>
      </p:sp>
      <p:pic>
        <p:nvPicPr>
          <p:cNvPr id="19" name="Picture 18" descr="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1728" y="1236710"/>
            <a:ext cx="1568865" cy="1063965"/>
          </a:xfrm>
          <a:prstGeom prst="rect">
            <a:avLst/>
          </a:prstGeom>
          <a:ln>
            <a:noFill/>
          </a:ln>
          <a:effectLst>
            <a:outerShdw blurRad="292100" dist="139700" dir="2700000" algn="tl" rotWithShape="0">
              <a:srgbClr val="333333">
                <a:alpha val="65000"/>
              </a:srgbClr>
            </a:outerShdw>
          </a:effectLst>
        </p:spPr>
      </p:pic>
      <p:cxnSp>
        <p:nvCxnSpPr>
          <p:cNvPr id="20" name="Straight Arrow Connector 19"/>
          <p:cNvCxnSpPr/>
          <p:nvPr/>
        </p:nvCxnSpPr>
        <p:spPr>
          <a:xfrm>
            <a:off x="5187742" y="1800225"/>
            <a:ext cx="641558" cy="195911"/>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3" name="Straight Arrow Connector 22"/>
          <p:cNvCxnSpPr/>
          <p:nvPr/>
        </p:nvCxnSpPr>
        <p:spPr>
          <a:xfrm>
            <a:off x="4800600" y="2435565"/>
            <a:ext cx="171450" cy="59750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6" name="Straight Arrow Connector 25"/>
          <p:cNvCxnSpPr/>
          <p:nvPr/>
        </p:nvCxnSpPr>
        <p:spPr>
          <a:xfrm flipH="1">
            <a:off x="2880829" y="1437263"/>
            <a:ext cx="652325" cy="362963"/>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1" name="Straight Arrow Connector 30"/>
          <p:cNvCxnSpPr/>
          <p:nvPr/>
        </p:nvCxnSpPr>
        <p:spPr>
          <a:xfrm flipH="1">
            <a:off x="3657600" y="2425340"/>
            <a:ext cx="114300" cy="211371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3" name="Straight Arrow Connector 32"/>
          <p:cNvCxnSpPr/>
          <p:nvPr/>
        </p:nvCxnSpPr>
        <p:spPr>
          <a:xfrm>
            <a:off x="5130592" y="2343151"/>
            <a:ext cx="1555958" cy="117363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2052" name="TextBox 2051"/>
          <p:cNvSpPr txBox="1"/>
          <p:nvPr/>
        </p:nvSpPr>
        <p:spPr>
          <a:xfrm>
            <a:off x="1871701" y="5322406"/>
            <a:ext cx="5772149" cy="369332"/>
          </a:xfrm>
          <a:prstGeom prst="rect">
            <a:avLst/>
          </a:prstGeom>
          <a:noFill/>
        </p:spPr>
        <p:txBody>
          <a:bodyPr wrap="square" rtlCol="0">
            <a:spAutoFit/>
          </a:bodyPr>
          <a:lstStyle/>
          <a:p>
            <a:r>
              <a:rPr lang="en-US" b="1" dirty="0">
                <a:solidFill>
                  <a:srgbClr val="0070C0"/>
                </a:solidFill>
                <a:latin typeface="Calibri" panose="020F0502020204030204" pitchFamily="34" charset="0"/>
                <a:cs typeface="Calibri" panose="020F0502020204030204" pitchFamily="34" charset="0"/>
              </a:rPr>
              <a:t>CURRENT STUDENT EXPERIENCE OF HIGHER EDUCATION</a:t>
            </a:r>
          </a:p>
        </p:txBody>
      </p:sp>
      <p:cxnSp>
        <p:nvCxnSpPr>
          <p:cNvPr id="24" name="Straight Arrow Connector 23"/>
          <p:cNvCxnSpPr/>
          <p:nvPr/>
        </p:nvCxnSpPr>
        <p:spPr>
          <a:xfrm flipH="1">
            <a:off x="2880829" y="2310841"/>
            <a:ext cx="841736" cy="109613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3" name="Rectangle: Rounded Corners 2"/>
          <p:cNvSpPr/>
          <p:nvPr/>
        </p:nvSpPr>
        <p:spPr bwMode="auto">
          <a:xfrm>
            <a:off x="1655676" y="3516783"/>
            <a:ext cx="500832" cy="38023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7" name="Rectangle: Rounded Corners 26"/>
          <p:cNvSpPr/>
          <p:nvPr/>
        </p:nvSpPr>
        <p:spPr bwMode="auto">
          <a:xfrm>
            <a:off x="2284244" y="3441684"/>
            <a:ext cx="400256" cy="29093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8" name="Rectangle: Rounded Corners 27"/>
          <p:cNvSpPr/>
          <p:nvPr/>
        </p:nvSpPr>
        <p:spPr bwMode="auto">
          <a:xfrm>
            <a:off x="2260260" y="3834814"/>
            <a:ext cx="606643" cy="42649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9" name="TextBox 28"/>
          <p:cNvSpPr txBox="1"/>
          <p:nvPr/>
        </p:nvSpPr>
        <p:spPr>
          <a:xfrm>
            <a:off x="1744864" y="4211839"/>
            <a:ext cx="1368974"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Assignments</a:t>
            </a:r>
          </a:p>
        </p:txBody>
      </p:sp>
    </p:spTree>
    <p:extLst>
      <p:ext uri="{BB962C8B-B14F-4D97-AF65-F5344CB8AC3E}">
        <p14:creationId xmlns:p14="http://schemas.microsoft.com/office/powerpoint/2010/main" val="113969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1607151"/>
            <a:ext cx="1409319" cy="68991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81458" y="5698565"/>
            <a:ext cx="1440262" cy="27343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3200400"/>
            <a:ext cx="1409319" cy="68991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706126" y="2326667"/>
            <a:ext cx="1922766"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Starting Institution </a:t>
            </a:r>
          </a:p>
        </p:txBody>
      </p:sp>
      <p:sp>
        <p:nvSpPr>
          <p:cNvPr id="9" name="TextBox 8"/>
          <p:cNvSpPr txBox="1"/>
          <p:nvPr/>
        </p:nvSpPr>
        <p:spPr>
          <a:xfrm>
            <a:off x="4013076" y="3915054"/>
            <a:ext cx="196308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Transfer Institution</a:t>
            </a:r>
          </a:p>
        </p:txBody>
      </p:sp>
      <p:sp>
        <p:nvSpPr>
          <p:cNvPr id="8" name="Oval 7"/>
          <p:cNvSpPr/>
          <p:nvPr/>
        </p:nvSpPr>
        <p:spPr>
          <a:xfrm>
            <a:off x="2480831" y="1199987"/>
            <a:ext cx="596416" cy="5075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Oval 10"/>
          <p:cNvSpPr/>
          <p:nvPr/>
        </p:nvSpPr>
        <p:spPr>
          <a:xfrm>
            <a:off x="1855722" y="1461941"/>
            <a:ext cx="628650" cy="5715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Oval 11"/>
          <p:cNvSpPr/>
          <p:nvPr/>
        </p:nvSpPr>
        <p:spPr>
          <a:xfrm>
            <a:off x="2572264" y="1926499"/>
            <a:ext cx="792919" cy="6899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Oval 12"/>
          <p:cNvSpPr/>
          <p:nvPr/>
        </p:nvSpPr>
        <p:spPr>
          <a:xfrm>
            <a:off x="1887889" y="2092361"/>
            <a:ext cx="564319" cy="5184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TextBox 13"/>
          <p:cNvSpPr txBox="1"/>
          <p:nvPr/>
        </p:nvSpPr>
        <p:spPr>
          <a:xfrm>
            <a:off x="2177891" y="2578576"/>
            <a:ext cx="976368"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Courses</a:t>
            </a:r>
          </a:p>
        </p:txBody>
      </p:sp>
      <p:sp>
        <p:nvSpPr>
          <p:cNvPr id="10" name="Rectangle 9"/>
          <p:cNvSpPr/>
          <p:nvPr/>
        </p:nvSpPr>
        <p:spPr>
          <a:xfrm>
            <a:off x="1828800" y="4743450"/>
            <a:ext cx="41148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TextBox 15"/>
          <p:cNvSpPr txBox="1"/>
          <p:nvPr/>
        </p:nvSpPr>
        <p:spPr>
          <a:xfrm>
            <a:off x="3371850" y="5037951"/>
            <a:ext cx="160020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Employment</a:t>
            </a:r>
          </a:p>
        </p:txBody>
      </p:sp>
      <p:sp>
        <p:nvSpPr>
          <p:cNvPr id="15" name="Triangle 14"/>
          <p:cNvSpPr/>
          <p:nvPr/>
        </p:nvSpPr>
        <p:spPr>
          <a:xfrm>
            <a:off x="6686550" y="3609201"/>
            <a:ext cx="857250" cy="791349"/>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TextBox 17"/>
          <p:cNvSpPr txBox="1"/>
          <p:nvPr/>
        </p:nvSpPr>
        <p:spPr>
          <a:xfrm>
            <a:off x="6354198" y="4400550"/>
            <a:ext cx="160020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 Co-Curriculum</a:t>
            </a:r>
          </a:p>
        </p:txBody>
      </p:sp>
      <p:pic>
        <p:nvPicPr>
          <p:cNvPr id="19" name="Picture 18" descr="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1728" y="1236710"/>
            <a:ext cx="1568865" cy="1063965"/>
          </a:xfrm>
          <a:prstGeom prst="rect">
            <a:avLst/>
          </a:prstGeom>
          <a:ln>
            <a:noFill/>
          </a:ln>
          <a:effectLst>
            <a:outerShdw blurRad="292100" dist="139700" dir="2700000" algn="tl" rotWithShape="0">
              <a:srgbClr val="333333">
                <a:alpha val="65000"/>
              </a:srgbClr>
            </a:outerShdw>
          </a:effectLst>
        </p:spPr>
      </p:pic>
      <p:cxnSp>
        <p:nvCxnSpPr>
          <p:cNvPr id="20" name="Straight Arrow Connector 19"/>
          <p:cNvCxnSpPr/>
          <p:nvPr/>
        </p:nvCxnSpPr>
        <p:spPr>
          <a:xfrm>
            <a:off x="5187742" y="1800225"/>
            <a:ext cx="641558" cy="195911"/>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3" name="Straight Arrow Connector 22"/>
          <p:cNvCxnSpPr/>
          <p:nvPr/>
        </p:nvCxnSpPr>
        <p:spPr>
          <a:xfrm>
            <a:off x="4800600" y="2435565"/>
            <a:ext cx="171450" cy="59750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6" name="Straight Arrow Connector 25"/>
          <p:cNvCxnSpPr/>
          <p:nvPr/>
        </p:nvCxnSpPr>
        <p:spPr>
          <a:xfrm flipH="1">
            <a:off x="2880829" y="1437263"/>
            <a:ext cx="652325" cy="362963"/>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1" name="Straight Arrow Connector 30"/>
          <p:cNvCxnSpPr/>
          <p:nvPr/>
        </p:nvCxnSpPr>
        <p:spPr>
          <a:xfrm flipH="1">
            <a:off x="3657600" y="2425340"/>
            <a:ext cx="114300" cy="211371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3" name="Straight Arrow Connector 32"/>
          <p:cNvCxnSpPr/>
          <p:nvPr/>
        </p:nvCxnSpPr>
        <p:spPr>
          <a:xfrm>
            <a:off x="5130592" y="2343151"/>
            <a:ext cx="1555958" cy="117363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2052" name="TextBox 2051"/>
          <p:cNvSpPr txBox="1"/>
          <p:nvPr/>
        </p:nvSpPr>
        <p:spPr>
          <a:xfrm>
            <a:off x="1871701" y="5322406"/>
            <a:ext cx="5772149" cy="369332"/>
          </a:xfrm>
          <a:prstGeom prst="rect">
            <a:avLst/>
          </a:prstGeom>
          <a:noFill/>
        </p:spPr>
        <p:txBody>
          <a:bodyPr wrap="square" rtlCol="0">
            <a:spAutoFit/>
          </a:bodyPr>
          <a:lstStyle/>
          <a:p>
            <a:r>
              <a:rPr lang="en-US" b="1" dirty="0">
                <a:solidFill>
                  <a:srgbClr val="0070C0"/>
                </a:solidFill>
                <a:latin typeface="Calibri" panose="020F0502020204030204" pitchFamily="34" charset="0"/>
                <a:cs typeface="Calibri" panose="020F0502020204030204" pitchFamily="34" charset="0"/>
              </a:rPr>
              <a:t>	    </a:t>
            </a:r>
            <a:r>
              <a:rPr lang="en-US" b="1" dirty="0">
                <a:solidFill>
                  <a:schemeClr val="accent3"/>
                </a:solidFill>
                <a:latin typeface="Calibri" panose="020F0502020204030204" pitchFamily="34" charset="0"/>
                <a:cs typeface="Calibri" panose="020F0502020204030204" pitchFamily="34" charset="0"/>
              </a:rPr>
              <a:t>HOW WE WORK IN HIGHER EDUCATION</a:t>
            </a:r>
          </a:p>
        </p:txBody>
      </p:sp>
      <p:cxnSp>
        <p:nvCxnSpPr>
          <p:cNvPr id="24" name="Straight Arrow Connector 23"/>
          <p:cNvCxnSpPr/>
          <p:nvPr/>
        </p:nvCxnSpPr>
        <p:spPr>
          <a:xfrm flipH="1">
            <a:off x="2880829" y="2310841"/>
            <a:ext cx="841736" cy="109613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3" name="Rectangle: Rounded Corners 2"/>
          <p:cNvSpPr/>
          <p:nvPr/>
        </p:nvSpPr>
        <p:spPr bwMode="auto">
          <a:xfrm>
            <a:off x="1655676" y="3516783"/>
            <a:ext cx="500832" cy="38023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7" name="Rectangle: Rounded Corners 26"/>
          <p:cNvSpPr/>
          <p:nvPr/>
        </p:nvSpPr>
        <p:spPr bwMode="auto">
          <a:xfrm>
            <a:off x="2284244" y="3441684"/>
            <a:ext cx="400256" cy="29093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8" name="Rectangle: Rounded Corners 27"/>
          <p:cNvSpPr/>
          <p:nvPr/>
        </p:nvSpPr>
        <p:spPr bwMode="auto">
          <a:xfrm>
            <a:off x="2260260" y="3834814"/>
            <a:ext cx="606643" cy="42649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9" name="TextBox 28"/>
          <p:cNvSpPr txBox="1"/>
          <p:nvPr/>
        </p:nvSpPr>
        <p:spPr>
          <a:xfrm>
            <a:off x="1744864" y="4211839"/>
            <a:ext cx="1368974"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Assignments</a:t>
            </a:r>
          </a:p>
        </p:txBody>
      </p:sp>
      <p:sp>
        <p:nvSpPr>
          <p:cNvPr id="2" name="Oval 1"/>
          <p:cNvSpPr/>
          <p:nvPr/>
        </p:nvSpPr>
        <p:spPr>
          <a:xfrm>
            <a:off x="1472800" y="974363"/>
            <a:ext cx="2088929" cy="20587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04822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1607151"/>
            <a:ext cx="1409319" cy="68991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81458" y="5698565"/>
            <a:ext cx="1440262" cy="27343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3200400"/>
            <a:ext cx="1409319" cy="68991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706126" y="2326667"/>
            <a:ext cx="1922766"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Starting Institution </a:t>
            </a:r>
          </a:p>
        </p:txBody>
      </p:sp>
      <p:sp>
        <p:nvSpPr>
          <p:cNvPr id="9" name="TextBox 8"/>
          <p:cNvSpPr txBox="1"/>
          <p:nvPr/>
        </p:nvSpPr>
        <p:spPr>
          <a:xfrm>
            <a:off x="4013076" y="3915054"/>
            <a:ext cx="196308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Transfer Institution</a:t>
            </a:r>
          </a:p>
        </p:txBody>
      </p:sp>
      <p:sp>
        <p:nvSpPr>
          <p:cNvPr id="8" name="Oval 7"/>
          <p:cNvSpPr/>
          <p:nvPr/>
        </p:nvSpPr>
        <p:spPr>
          <a:xfrm>
            <a:off x="2480831" y="1199987"/>
            <a:ext cx="596416" cy="5075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Oval 10"/>
          <p:cNvSpPr/>
          <p:nvPr/>
        </p:nvSpPr>
        <p:spPr>
          <a:xfrm>
            <a:off x="1855722" y="1461941"/>
            <a:ext cx="628650" cy="5715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Oval 11"/>
          <p:cNvSpPr/>
          <p:nvPr/>
        </p:nvSpPr>
        <p:spPr>
          <a:xfrm>
            <a:off x="2572264" y="1926499"/>
            <a:ext cx="792919" cy="6899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Oval 12"/>
          <p:cNvSpPr/>
          <p:nvPr/>
        </p:nvSpPr>
        <p:spPr>
          <a:xfrm>
            <a:off x="1887889" y="2092361"/>
            <a:ext cx="564319" cy="5184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TextBox 13"/>
          <p:cNvSpPr txBox="1"/>
          <p:nvPr/>
        </p:nvSpPr>
        <p:spPr>
          <a:xfrm>
            <a:off x="2177891" y="2578576"/>
            <a:ext cx="976368"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Courses</a:t>
            </a:r>
          </a:p>
        </p:txBody>
      </p:sp>
      <p:sp>
        <p:nvSpPr>
          <p:cNvPr id="10" name="Rectangle 9"/>
          <p:cNvSpPr/>
          <p:nvPr/>
        </p:nvSpPr>
        <p:spPr>
          <a:xfrm>
            <a:off x="1828800" y="4743450"/>
            <a:ext cx="41148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TextBox 15"/>
          <p:cNvSpPr txBox="1"/>
          <p:nvPr/>
        </p:nvSpPr>
        <p:spPr>
          <a:xfrm>
            <a:off x="3371850" y="5037951"/>
            <a:ext cx="160020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Employment</a:t>
            </a:r>
          </a:p>
        </p:txBody>
      </p:sp>
      <p:sp>
        <p:nvSpPr>
          <p:cNvPr id="15" name="Triangle 14"/>
          <p:cNvSpPr/>
          <p:nvPr/>
        </p:nvSpPr>
        <p:spPr>
          <a:xfrm>
            <a:off x="6686550" y="3609201"/>
            <a:ext cx="857250" cy="791349"/>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TextBox 17"/>
          <p:cNvSpPr txBox="1"/>
          <p:nvPr/>
        </p:nvSpPr>
        <p:spPr>
          <a:xfrm>
            <a:off x="6354198" y="4400550"/>
            <a:ext cx="160020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 Co-Curriculum</a:t>
            </a:r>
          </a:p>
        </p:txBody>
      </p:sp>
      <p:pic>
        <p:nvPicPr>
          <p:cNvPr id="19" name="Picture 18" descr="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1728" y="1236710"/>
            <a:ext cx="1568865" cy="1063965"/>
          </a:xfrm>
          <a:prstGeom prst="rect">
            <a:avLst/>
          </a:prstGeom>
          <a:ln>
            <a:noFill/>
          </a:ln>
          <a:effectLst>
            <a:outerShdw blurRad="292100" dist="139700" dir="2700000" algn="tl" rotWithShape="0">
              <a:srgbClr val="333333">
                <a:alpha val="65000"/>
              </a:srgbClr>
            </a:outerShdw>
          </a:effectLst>
        </p:spPr>
      </p:pic>
      <p:cxnSp>
        <p:nvCxnSpPr>
          <p:cNvPr id="20" name="Straight Arrow Connector 19"/>
          <p:cNvCxnSpPr/>
          <p:nvPr/>
        </p:nvCxnSpPr>
        <p:spPr>
          <a:xfrm>
            <a:off x="5187742" y="1800225"/>
            <a:ext cx="641558" cy="195911"/>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3" name="Straight Arrow Connector 22"/>
          <p:cNvCxnSpPr/>
          <p:nvPr/>
        </p:nvCxnSpPr>
        <p:spPr>
          <a:xfrm>
            <a:off x="4800600" y="2435565"/>
            <a:ext cx="171450" cy="59750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6" name="Straight Arrow Connector 25"/>
          <p:cNvCxnSpPr/>
          <p:nvPr/>
        </p:nvCxnSpPr>
        <p:spPr>
          <a:xfrm flipH="1">
            <a:off x="2880829" y="1437263"/>
            <a:ext cx="652325" cy="362963"/>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1" name="Straight Arrow Connector 30"/>
          <p:cNvCxnSpPr/>
          <p:nvPr/>
        </p:nvCxnSpPr>
        <p:spPr>
          <a:xfrm flipH="1">
            <a:off x="3657600" y="2425340"/>
            <a:ext cx="114300" cy="211371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3" name="Straight Arrow Connector 32"/>
          <p:cNvCxnSpPr/>
          <p:nvPr/>
        </p:nvCxnSpPr>
        <p:spPr>
          <a:xfrm>
            <a:off x="5130592" y="2343151"/>
            <a:ext cx="1555958" cy="117363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2052" name="TextBox 2051"/>
          <p:cNvSpPr txBox="1"/>
          <p:nvPr/>
        </p:nvSpPr>
        <p:spPr>
          <a:xfrm>
            <a:off x="1871701" y="5322406"/>
            <a:ext cx="5772149" cy="369332"/>
          </a:xfrm>
          <a:prstGeom prst="rect">
            <a:avLst/>
          </a:prstGeom>
          <a:noFill/>
        </p:spPr>
        <p:txBody>
          <a:bodyPr wrap="square" rtlCol="0">
            <a:spAutoFit/>
          </a:bodyPr>
          <a:lstStyle/>
          <a:p>
            <a:r>
              <a:rPr lang="en-US" b="1" dirty="0">
                <a:solidFill>
                  <a:srgbClr val="0070C0"/>
                </a:solidFill>
                <a:latin typeface="Calibri" panose="020F0502020204030204" pitchFamily="34" charset="0"/>
                <a:cs typeface="Calibri" panose="020F0502020204030204" pitchFamily="34" charset="0"/>
              </a:rPr>
              <a:t>	    </a:t>
            </a:r>
            <a:r>
              <a:rPr lang="en-US" b="1" dirty="0">
                <a:solidFill>
                  <a:schemeClr val="accent3"/>
                </a:solidFill>
                <a:latin typeface="Calibri" panose="020F0502020204030204" pitchFamily="34" charset="0"/>
                <a:cs typeface="Calibri" panose="020F0502020204030204" pitchFamily="34" charset="0"/>
              </a:rPr>
              <a:t>HOW WE WORK IN HIGHER EDUCATION</a:t>
            </a:r>
          </a:p>
        </p:txBody>
      </p:sp>
      <p:cxnSp>
        <p:nvCxnSpPr>
          <p:cNvPr id="24" name="Straight Arrow Connector 23"/>
          <p:cNvCxnSpPr/>
          <p:nvPr/>
        </p:nvCxnSpPr>
        <p:spPr>
          <a:xfrm flipH="1">
            <a:off x="2880829" y="2310841"/>
            <a:ext cx="841736" cy="109613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3" name="Rectangle: Rounded Corners 2"/>
          <p:cNvSpPr/>
          <p:nvPr/>
        </p:nvSpPr>
        <p:spPr bwMode="auto">
          <a:xfrm>
            <a:off x="1655676" y="3516783"/>
            <a:ext cx="500832" cy="38023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7" name="Rectangle: Rounded Corners 26"/>
          <p:cNvSpPr/>
          <p:nvPr/>
        </p:nvSpPr>
        <p:spPr bwMode="auto">
          <a:xfrm>
            <a:off x="2284244" y="3441684"/>
            <a:ext cx="400256" cy="29093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8" name="Rectangle: Rounded Corners 27"/>
          <p:cNvSpPr/>
          <p:nvPr/>
        </p:nvSpPr>
        <p:spPr bwMode="auto">
          <a:xfrm>
            <a:off x="2260260" y="3834814"/>
            <a:ext cx="606643" cy="42649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9" name="TextBox 28"/>
          <p:cNvSpPr txBox="1"/>
          <p:nvPr/>
        </p:nvSpPr>
        <p:spPr>
          <a:xfrm>
            <a:off x="1744864" y="4211839"/>
            <a:ext cx="1368974"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Assignments</a:t>
            </a:r>
          </a:p>
        </p:txBody>
      </p:sp>
      <p:sp>
        <p:nvSpPr>
          <p:cNvPr id="2" name="Oval 1"/>
          <p:cNvSpPr/>
          <p:nvPr/>
        </p:nvSpPr>
        <p:spPr>
          <a:xfrm>
            <a:off x="1181458" y="974363"/>
            <a:ext cx="2380271" cy="370318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911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1607151"/>
            <a:ext cx="1409319" cy="68991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81458" y="5698565"/>
            <a:ext cx="1440262" cy="27343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Natasha\AppData\Local\Microsoft\Windows\Temporary Internet Files\Content.IE5\ET4Q0B1Z\MC9000567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3200400"/>
            <a:ext cx="1409319" cy="68991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706126" y="2326667"/>
            <a:ext cx="1922766"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Starting Institution </a:t>
            </a:r>
          </a:p>
        </p:txBody>
      </p:sp>
      <p:sp>
        <p:nvSpPr>
          <p:cNvPr id="9" name="TextBox 8"/>
          <p:cNvSpPr txBox="1"/>
          <p:nvPr/>
        </p:nvSpPr>
        <p:spPr>
          <a:xfrm>
            <a:off x="4013076" y="3915054"/>
            <a:ext cx="196308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Transfer Institution</a:t>
            </a:r>
          </a:p>
        </p:txBody>
      </p:sp>
      <p:sp>
        <p:nvSpPr>
          <p:cNvPr id="8" name="Oval 7"/>
          <p:cNvSpPr/>
          <p:nvPr/>
        </p:nvSpPr>
        <p:spPr>
          <a:xfrm>
            <a:off x="2480831" y="1199987"/>
            <a:ext cx="596416" cy="50753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1" name="Oval 10"/>
          <p:cNvSpPr/>
          <p:nvPr/>
        </p:nvSpPr>
        <p:spPr>
          <a:xfrm>
            <a:off x="1855722" y="1461941"/>
            <a:ext cx="628650" cy="5715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Oval 11"/>
          <p:cNvSpPr/>
          <p:nvPr/>
        </p:nvSpPr>
        <p:spPr>
          <a:xfrm>
            <a:off x="2572264" y="1926499"/>
            <a:ext cx="792919" cy="6899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Oval 12"/>
          <p:cNvSpPr/>
          <p:nvPr/>
        </p:nvSpPr>
        <p:spPr>
          <a:xfrm>
            <a:off x="1887889" y="2092361"/>
            <a:ext cx="564319" cy="5184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TextBox 13"/>
          <p:cNvSpPr txBox="1"/>
          <p:nvPr/>
        </p:nvSpPr>
        <p:spPr>
          <a:xfrm>
            <a:off x="2177891" y="2578576"/>
            <a:ext cx="976368"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Courses</a:t>
            </a:r>
          </a:p>
        </p:txBody>
      </p:sp>
      <p:sp>
        <p:nvSpPr>
          <p:cNvPr id="10" name="Rectangle 9"/>
          <p:cNvSpPr/>
          <p:nvPr/>
        </p:nvSpPr>
        <p:spPr>
          <a:xfrm>
            <a:off x="1828800" y="4743450"/>
            <a:ext cx="41148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6" name="TextBox 15"/>
          <p:cNvSpPr txBox="1"/>
          <p:nvPr/>
        </p:nvSpPr>
        <p:spPr>
          <a:xfrm>
            <a:off x="3371850" y="5037951"/>
            <a:ext cx="160020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Employment</a:t>
            </a:r>
          </a:p>
        </p:txBody>
      </p:sp>
      <p:sp>
        <p:nvSpPr>
          <p:cNvPr id="15" name="Triangle 14"/>
          <p:cNvSpPr/>
          <p:nvPr/>
        </p:nvSpPr>
        <p:spPr>
          <a:xfrm>
            <a:off x="6686550" y="3609201"/>
            <a:ext cx="857250" cy="791349"/>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8" name="TextBox 17"/>
          <p:cNvSpPr txBox="1"/>
          <p:nvPr/>
        </p:nvSpPr>
        <p:spPr>
          <a:xfrm>
            <a:off x="6354198" y="4400550"/>
            <a:ext cx="1600200"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 Co-Curriculum</a:t>
            </a:r>
          </a:p>
        </p:txBody>
      </p:sp>
      <p:pic>
        <p:nvPicPr>
          <p:cNvPr id="19" name="Picture 18" descr="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1728" y="1236710"/>
            <a:ext cx="1568865" cy="1063965"/>
          </a:xfrm>
          <a:prstGeom prst="rect">
            <a:avLst/>
          </a:prstGeom>
          <a:ln>
            <a:noFill/>
          </a:ln>
          <a:effectLst>
            <a:outerShdw blurRad="292100" dist="139700" dir="2700000" algn="tl" rotWithShape="0">
              <a:srgbClr val="333333">
                <a:alpha val="65000"/>
              </a:srgbClr>
            </a:outerShdw>
          </a:effectLst>
        </p:spPr>
      </p:pic>
      <p:cxnSp>
        <p:nvCxnSpPr>
          <p:cNvPr id="20" name="Straight Arrow Connector 19"/>
          <p:cNvCxnSpPr/>
          <p:nvPr/>
        </p:nvCxnSpPr>
        <p:spPr>
          <a:xfrm>
            <a:off x="5187742" y="1800225"/>
            <a:ext cx="641558" cy="195911"/>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3" name="Straight Arrow Connector 22"/>
          <p:cNvCxnSpPr/>
          <p:nvPr/>
        </p:nvCxnSpPr>
        <p:spPr>
          <a:xfrm>
            <a:off x="4800600" y="2435565"/>
            <a:ext cx="171450" cy="59750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26" name="Straight Arrow Connector 25"/>
          <p:cNvCxnSpPr/>
          <p:nvPr/>
        </p:nvCxnSpPr>
        <p:spPr>
          <a:xfrm flipH="1">
            <a:off x="2880829" y="1437263"/>
            <a:ext cx="652325" cy="362963"/>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1" name="Straight Arrow Connector 30"/>
          <p:cNvCxnSpPr/>
          <p:nvPr/>
        </p:nvCxnSpPr>
        <p:spPr>
          <a:xfrm flipH="1">
            <a:off x="3657600" y="2425340"/>
            <a:ext cx="114300" cy="211371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33" name="Straight Arrow Connector 32"/>
          <p:cNvCxnSpPr/>
          <p:nvPr/>
        </p:nvCxnSpPr>
        <p:spPr>
          <a:xfrm>
            <a:off x="5130592" y="2343151"/>
            <a:ext cx="1555958" cy="117363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2052" name="TextBox 2051"/>
          <p:cNvSpPr txBox="1"/>
          <p:nvPr/>
        </p:nvSpPr>
        <p:spPr>
          <a:xfrm>
            <a:off x="1871701" y="5322406"/>
            <a:ext cx="5772149" cy="369332"/>
          </a:xfrm>
          <a:prstGeom prst="rect">
            <a:avLst/>
          </a:prstGeom>
          <a:noFill/>
        </p:spPr>
        <p:txBody>
          <a:bodyPr wrap="square" rtlCol="0">
            <a:spAutoFit/>
          </a:bodyPr>
          <a:lstStyle/>
          <a:p>
            <a:r>
              <a:rPr lang="en-US" b="1" dirty="0">
                <a:solidFill>
                  <a:srgbClr val="0070C0"/>
                </a:solidFill>
                <a:latin typeface="Calibri" panose="020F0502020204030204" pitchFamily="34" charset="0"/>
                <a:cs typeface="Calibri" panose="020F0502020204030204" pitchFamily="34" charset="0"/>
              </a:rPr>
              <a:t>	    </a:t>
            </a:r>
            <a:r>
              <a:rPr lang="en-US" b="1" dirty="0">
                <a:solidFill>
                  <a:schemeClr val="accent3"/>
                </a:solidFill>
                <a:latin typeface="Calibri" panose="020F0502020204030204" pitchFamily="34" charset="0"/>
                <a:cs typeface="Calibri" panose="020F0502020204030204" pitchFamily="34" charset="0"/>
              </a:rPr>
              <a:t>HOW WE WORK IN HIGHER EDUCATION</a:t>
            </a:r>
          </a:p>
        </p:txBody>
      </p:sp>
      <p:cxnSp>
        <p:nvCxnSpPr>
          <p:cNvPr id="24" name="Straight Arrow Connector 23"/>
          <p:cNvCxnSpPr/>
          <p:nvPr/>
        </p:nvCxnSpPr>
        <p:spPr>
          <a:xfrm flipH="1">
            <a:off x="2880829" y="2310841"/>
            <a:ext cx="841736" cy="1096132"/>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sp>
        <p:nvSpPr>
          <p:cNvPr id="3" name="Rectangle: Rounded Corners 2"/>
          <p:cNvSpPr/>
          <p:nvPr/>
        </p:nvSpPr>
        <p:spPr bwMode="auto">
          <a:xfrm>
            <a:off x="1655676" y="3516783"/>
            <a:ext cx="500832" cy="38023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7" name="Rectangle: Rounded Corners 26"/>
          <p:cNvSpPr/>
          <p:nvPr/>
        </p:nvSpPr>
        <p:spPr bwMode="auto">
          <a:xfrm>
            <a:off x="2284244" y="3441684"/>
            <a:ext cx="400256" cy="29093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8" name="Rectangle: Rounded Corners 27"/>
          <p:cNvSpPr/>
          <p:nvPr/>
        </p:nvSpPr>
        <p:spPr bwMode="auto">
          <a:xfrm>
            <a:off x="2260260" y="3834814"/>
            <a:ext cx="606643" cy="42649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a:solidFill>
                <a:schemeClr val="tx1"/>
              </a:solidFill>
              <a:latin typeface="TUOS Stephenson" pitchFamily="-128" charset="0"/>
            </a:endParaRPr>
          </a:p>
        </p:txBody>
      </p:sp>
      <p:sp>
        <p:nvSpPr>
          <p:cNvPr id="29" name="TextBox 28"/>
          <p:cNvSpPr txBox="1"/>
          <p:nvPr/>
        </p:nvSpPr>
        <p:spPr>
          <a:xfrm>
            <a:off x="1744864" y="4211839"/>
            <a:ext cx="1368974" cy="300082"/>
          </a:xfrm>
          <a:prstGeom prst="rect">
            <a:avLst/>
          </a:prstGeom>
          <a:noFill/>
        </p:spPr>
        <p:txBody>
          <a:bodyPr wrap="square" rtlCol="0">
            <a:spAutoFit/>
          </a:bodyPr>
          <a:lstStyle/>
          <a:p>
            <a:r>
              <a:rPr lang="en-US" sz="1350" dirty="0">
                <a:solidFill>
                  <a:srgbClr val="0070C0"/>
                </a:solidFill>
                <a:latin typeface="Calibri" panose="020F0502020204030204" pitchFamily="34" charset="0"/>
                <a:cs typeface="Calibri" panose="020F0502020204030204" pitchFamily="34" charset="0"/>
              </a:rPr>
              <a:t>Assignments</a:t>
            </a:r>
          </a:p>
        </p:txBody>
      </p:sp>
      <p:sp>
        <p:nvSpPr>
          <p:cNvPr id="2" name="Oval 1"/>
          <p:cNvSpPr/>
          <p:nvPr/>
        </p:nvSpPr>
        <p:spPr>
          <a:xfrm rot="2095015">
            <a:off x="5082515" y="763662"/>
            <a:ext cx="1689391" cy="42221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2209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Learning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200" dirty="0" smtClean="0"/>
              <a:t>Yet, we claim that assessment is about </a:t>
            </a:r>
            <a:r>
              <a:rPr lang="en-US" sz="3200" i="1" dirty="0" smtClean="0"/>
              <a:t>improving student learning</a:t>
            </a:r>
          </a:p>
          <a:p>
            <a:pPr marL="0" indent="0">
              <a:buNone/>
            </a:pPr>
            <a:endParaRPr lang="en-US" sz="3200" dirty="0" smtClean="0"/>
          </a:p>
          <a:p>
            <a:pPr marL="0" indent="0" algn="ctr">
              <a:buNone/>
            </a:pPr>
            <a:r>
              <a:rPr lang="en-US" sz="3200" dirty="0" smtClean="0"/>
              <a:t>But </a:t>
            </a:r>
            <a:r>
              <a:rPr lang="en-US" sz="3200" dirty="0"/>
              <a:t>what does that mean? </a:t>
            </a:r>
            <a:endParaRPr lang="en-US" sz="3200" dirty="0" smtClean="0"/>
          </a:p>
          <a:p>
            <a:pPr marL="0" indent="0" algn="ctr">
              <a:buNone/>
            </a:pPr>
            <a:endParaRPr lang="en-US" sz="3200" dirty="0"/>
          </a:p>
          <a:p>
            <a:pPr marL="0" indent="0" algn="ctr">
              <a:buNone/>
            </a:pPr>
            <a:r>
              <a:rPr lang="en-US" sz="3200" dirty="0" smtClean="0"/>
              <a:t>If </a:t>
            </a:r>
            <a:r>
              <a:rPr lang="en-US" sz="3200" dirty="0"/>
              <a:t>we want to make the argument that our institutions are advancing student learning - first of all can we, and if we can, what </a:t>
            </a:r>
            <a:r>
              <a:rPr lang="en-US" sz="3200" dirty="0" smtClean="0"/>
              <a:t>are </a:t>
            </a:r>
            <a:r>
              <a:rPr lang="en-US" sz="3200" dirty="0"/>
              <a:t>we arguing for</a:t>
            </a:r>
            <a:r>
              <a:rPr lang="en-US" sz="3200" dirty="0" smtClean="0"/>
              <a:t>?</a:t>
            </a:r>
          </a:p>
          <a:p>
            <a:pPr marL="0" indent="0" algn="ctr">
              <a:buNone/>
            </a:pPr>
            <a:r>
              <a:rPr lang="en-US" sz="3200" dirty="0" smtClean="0"/>
              <a:t>How can we argue for the ways we go about assessing student learning?</a:t>
            </a:r>
            <a:endParaRPr lang="en-US" sz="3200" dirty="0"/>
          </a:p>
        </p:txBody>
      </p:sp>
    </p:spTree>
    <p:extLst>
      <p:ext uri="{BB962C8B-B14F-4D97-AF65-F5344CB8AC3E}">
        <p14:creationId xmlns:p14="http://schemas.microsoft.com/office/powerpoint/2010/main" val="20669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74156"/>
            <a:ext cx="7408333" cy="3450696"/>
          </a:xfrm>
        </p:spPr>
        <p:txBody>
          <a:bodyPr/>
          <a:lstStyle/>
          <a:p>
            <a:pPr marL="114300" indent="0">
              <a:buNone/>
            </a:pPr>
            <a:r>
              <a:rPr lang="en-US" dirty="0" smtClean="0"/>
              <a:t>The ability to make causal claims about our impact on students and their learning</a:t>
            </a:r>
          </a:p>
          <a:p>
            <a:pPr marL="114300" indent="0">
              <a:buNone/>
            </a:pPr>
            <a:endParaRPr lang="en-US" dirty="0" smtClean="0"/>
          </a:p>
          <a:p>
            <a:pPr marL="114300" indent="0">
              <a:buNone/>
            </a:pPr>
            <a:r>
              <a:rPr lang="en-US" dirty="0" smtClean="0"/>
              <a:t>Institutional structures and support + student = enhanced learning</a:t>
            </a:r>
            <a:endParaRPr lang="en-US" dirty="0"/>
          </a:p>
        </p:txBody>
      </p:sp>
      <p:sp>
        <p:nvSpPr>
          <p:cNvPr id="3" name="Title 2"/>
          <p:cNvSpPr>
            <a:spLocks noGrp="1"/>
          </p:cNvSpPr>
          <p:nvPr>
            <p:ph type="title"/>
          </p:nvPr>
        </p:nvSpPr>
        <p:spPr/>
        <p:txBody>
          <a:bodyPr/>
          <a:lstStyle/>
          <a:p>
            <a:r>
              <a:rPr lang="en-US" dirty="0" smtClean="0"/>
              <a:t>Causal Statements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858" y="3699504"/>
            <a:ext cx="3714750" cy="21806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69059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Mobility of students</a:t>
            </a:r>
          </a:p>
          <a:p>
            <a:r>
              <a:rPr lang="en-US" dirty="0" smtClean="0"/>
              <a:t>Untracked changes</a:t>
            </a:r>
          </a:p>
          <a:p>
            <a:r>
              <a:rPr lang="en-US" dirty="0" smtClean="0"/>
              <a:t>Changes in courses add up to program level change</a:t>
            </a:r>
          </a:p>
          <a:p>
            <a:r>
              <a:rPr lang="en-US" dirty="0"/>
              <a:t>Lack of clarity on what even counts as a program</a:t>
            </a:r>
          </a:p>
          <a:p>
            <a:r>
              <a:rPr lang="en-US" dirty="0"/>
              <a:t>Life</a:t>
            </a:r>
          </a:p>
          <a:p>
            <a:r>
              <a:rPr lang="en-US" dirty="0" smtClean="0"/>
              <a:t>Levels at which use occurs</a:t>
            </a:r>
          </a:p>
          <a:p>
            <a:r>
              <a:rPr lang="en-US" dirty="0" smtClean="0"/>
              <a:t>Longer than a year cycle</a:t>
            </a:r>
          </a:p>
          <a:p>
            <a:r>
              <a:rPr lang="en-US" dirty="0" smtClean="0"/>
              <a:t>Loosely coupled relationships</a:t>
            </a:r>
          </a:p>
          <a:p>
            <a:endParaRPr lang="en-US" dirty="0"/>
          </a:p>
        </p:txBody>
      </p:sp>
      <p:sp>
        <p:nvSpPr>
          <p:cNvPr id="3" name="Title 2"/>
          <p:cNvSpPr>
            <a:spLocks noGrp="1"/>
          </p:cNvSpPr>
          <p:nvPr>
            <p:ph type="title"/>
          </p:nvPr>
        </p:nvSpPr>
        <p:spPr/>
        <p:txBody>
          <a:bodyPr>
            <a:normAutofit/>
          </a:bodyPr>
          <a:lstStyle/>
          <a:p>
            <a:r>
              <a:rPr lang="en-US" dirty="0" smtClean="0"/>
              <a:t>Difficulty of Causal Statements</a:t>
            </a:r>
            <a:endParaRPr lang="en-US" dirty="0"/>
          </a:p>
        </p:txBody>
      </p:sp>
      <p:pic>
        <p:nvPicPr>
          <p:cNvPr id="3074" name="Picture 2" descr="C:\Users\Natasha\AppData\Local\Microsoft\Windows\Temporary Internet Files\Content.IE5\ET4Q0B1Z\MC9002813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136" y="3713724"/>
            <a:ext cx="1865014" cy="2480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21046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do we think the changes we make will lead to better outcomes?</a:t>
            </a:r>
          </a:p>
          <a:p>
            <a:r>
              <a:rPr lang="en-US" dirty="0" smtClean="0"/>
              <a:t>What is assumed in the changes we select as it relates to how students understand and navigate higher education?</a:t>
            </a:r>
            <a:endParaRPr lang="en-US" dirty="0"/>
          </a:p>
        </p:txBody>
      </p:sp>
      <p:sp>
        <p:nvSpPr>
          <p:cNvPr id="3" name="Title 2"/>
          <p:cNvSpPr>
            <a:spLocks noGrp="1"/>
          </p:cNvSpPr>
          <p:nvPr>
            <p:ph type="title"/>
          </p:nvPr>
        </p:nvSpPr>
        <p:spPr/>
        <p:txBody>
          <a:bodyPr/>
          <a:lstStyle/>
          <a:p>
            <a:r>
              <a:rPr lang="en-US" dirty="0" smtClean="0"/>
              <a:t>Theories of Change</a:t>
            </a:r>
            <a:endParaRPr lang="en-US" dirty="0"/>
          </a:p>
        </p:txBody>
      </p:sp>
      <p:pic>
        <p:nvPicPr>
          <p:cNvPr id="6146" name="Picture 2" descr="C:\Users\Natasha\AppData\Local\Microsoft\Windows\Temporary Internet Files\Content.IE5\MMUXSNX0\MC9000788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052" y="3457048"/>
            <a:ext cx="2209800" cy="2628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7848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08152"/>
            <a:ext cx="7408333" cy="3450696"/>
          </a:xfrm>
        </p:spPr>
        <p:txBody>
          <a:bodyPr>
            <a:normAutofit/>
          </a:bodyPr>
          <a:lstStyle/>
          <a:p>
            <a:pPr fontAlgn="base"/>
            <a:r>
              <a:rPr lang="en-US" dirty="0" smtClean="0"/>
              <a:t>A process of outlining causal pathways by specifying what is needed for goals to be achieved (Carman, 2012)</a:t>
            </a:r>
            <a:endParaRPr lang="en-US" dirty="0"/>
          </a:p>
          <a:p>
            <a:pPr fontAlgn="base"/>
            <a:r>
              <a:rPr lang="en-US" dirty="0" smtClean="0"/>
              <a:t>It </a:t>
            </a:r>
            <a:r>
              <a:rPr lang="en-US" dirty="0"/>
              <a:t>requires </a:t>
            </a:r>
            <a:r>
              <a:rPr lang="en-US" dirty="0" smtClean="0"/>
              <a:t>articulating underlying </a:t>
            </a:r>
            <a:r>
              <a:rPr lang="en-US" dirty="0"/>
              <a:t>assumptions which can be tested and </a:t>
            </a:r>
            <a:r>
              <a:rPr lang="en-US" dirty="0" smtClean="0"/>
              <a:t>measured (Jones, 2010)</a:t>
            </a:r>
            <a:endParaRPr lang="en-US" dirty="0"/>
          </a:p>
          <a:p>
            <a:pPr fontAlgn="base"/>
            <a:r>
              <a:rPr lang="en-US" dirty="0" smtClean="0"/>
              <a:t>A </a:t>
            </a:r>
            <a:r>
              <a:rPr lang="en-US" dirty="0"/>
              <a:t>Theory of Change provides a roadmap </a:t>
            </a:r>
            <a:r>
              <a:rPr lang="en-US" dirty="0" smtClean="0"/>
              <a:t>outlining how one thinks or conceptualizes getting from point A to point B over time (</a:t>
            </a:r>
            <a:r>
              <a:rPr lang="en-US" dirty="0" err="1" smtClean="0"/>
              <a:t>Ployhart</a:t>
            </a:r>
            <a:r>
              <a:rPr lang="en-US" dirty="0" smtClean="0"/>
              <a:t> &amp; </a:t>
            </a:r>
            <a:r>
              <a:rPr lang="en-US" dirty="0" err="1" smtClean="0"/>
              <a:t>Vandenburg</a:t>
            </a:r>
            <a:r>
              <a:rPr lang="en-US" dirty="0" smtClean="0"/>
              <a:t>,  2010)</a:t>
            </a:r>
            <a:endParaRPr lang="en-US" dirty="0"/>
          </a:p>
        </p:txBody>
      </p:sp>
      <p:sp>
        <p:nvSpPr>
          <p:cNvPr id="3" name="Title 2"/>
          <p:cNvSpPr>
            <a:spLocks noGrp="1"/>
          </p:cNvSpPr>
          <p:nvPr>
            <p:ph type="title"/>
          </p:nvPr>
        </p:nvSpPr>
        <p:spPr/>
        <p:txBody>
          <a:bodyPr/>
          <a:lstStyle/>
          <a:p>
            <a:r>
              <a:rPr lang="en-US" dirty="0" smtClean="0"/>
              <a:t>Theory of Change (TOC)</a:t>
            </a:r>
            <a:endParaRPr lang="en-US" dirty="0"/>
          </a:p>
        </p:txBody>
      </p:sp>
      <p:sp>
        <p:nvSpPr>
          <p:cNvPr id="4" name="Right Arrow 3"/>
          <p:cNvSpPr/>
          <p:nvPr/>
        </p:nvSpPr>
        <p:spPr>
          <a:xfrm>
            <a:off x="372455" y="5342041"/>
            <a:ext cx="2286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 name="Right Arrow 4"/>
          <p:cNvSpPr/>
          <p:nvPr/>
        </p:nvSpPr>
        <p:spPr>
          <a:xfrm>
            <a:off x="3299389" y="5311061"/>
            <a:ext cx="2286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Right Arrow 5"/>
          <p:cNvSpPr/>
          <p:nvPr/>
        </p:nvSpPr>
        <p:spPr>
          <a:xfrm>
            <a:off x="6338843" y="5280081"/>
            <a:ext cx="2286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Tree>
    <p:extLst>
      <p:ext uri="{BB962C8B-B14F-4D97-AF65-F5344CB8AC3E}">
        <p14:creationId xmlns:p14="http://schemas.microsoft.com/office/powerpoint/2010/main" val="550718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normAutofit fontScale="90000"/>
          </a:bodyPr>
          <a:lstStyle/>
          <a:p>
            <a:pPr algn="r" eaLnBrk="1" hangingPunct="1"/>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t/>
            </a:r>
            <a:br>
              <a:rPr lang="en-US" sz="1600" dirty="0" smtClean="0"/>
            </a:br>
            <a:endParaRPr lang="en-US" sz="1600" dirty="0" smtClean="0">
              <a:solidFill>
                <a:srgbClr val="7B9899"/>
              </a:solidFill>
            </a:endParaRPr>
          </a:p>
        </p:txBody>
      </p:sp>
      <p:sp>
        <p:nvSpPr>
          <p:cNvPr id="18435" name="Content Placeholder 2"/>
          <p:cNvSpPr>
            <a:spLocks noGrp="1"/>
          </p:cNvSpPr>
          <p:nvPr>
            <p:ph idx="1"/>
          </p:nvPr>
        </p:nvSpPr>
        <p:spPr>
          <a:xfrm>
            <a:off x="228600" y="1371600"/>
            <a:ext cx="8610600" cy="5486400"/>
          </a:xfrm>
        </p:spPr>
        <p:txBody>
          <a:bodyPr>
            <a:normAutofit fontScale="92500"/>
          </a:bodyPr>
          <a:lstStyle/>
          <a:p>
            <a:pPr eaLnBrk="1" hangingPunct="1">
              <a:defRPr/>
            </a:pPr>
            <a:endParaRPr lang="en-US" sz="1000" dirty="0" smtClean="0"/>
          </a:p>
          <a:p>
            <a:pPr marL="274320" indent="-274320" algn="ctr" eaLnBrk="1" fontAlgn="auto" hangingPunct="1">
              <a:spcAft>
                <a:spcPts val="0"/>
              </a:spcAft>
              <a:buFont typeface="Wingdings 2"/>
              <a:buNone/>
              <a:defRPr/>
            </a:pPr>
            <a:r>
              <a:rPr lang="en-US" sz="3900" b="1" dirty="0" smtClean="0">
                <a:solidFill>
                  <a:srgbClr val="CC6600"/>
                </a:solidFill>
              </a:rPr>
              <a:t>NILOA</a:t>
            </a:r>
          </a:p>
          <a:p>
            <a:pPr algn="ctr" eaLnBrk="1" hangingPunct="1">
              <a:buFont typeface="Wingdings 2" pitchFamily="18" charset="2"/>
              <a:buNone/>
              <a:defRPr/>
            </a:pPr>
            <a:r>
              <a:rPr lang="en-US" sz="2900" dirty="0" smtClean="0"/>
              <a:t>	</a:t>
            </a:r>
            <a:r>
              <a:rPr lang="en-US" sz="2800" b="1" dirty="0" smtClean="0"/>
              <a:t> NILOA’s mission is to discover and disseminate effective use of assessment data to strengthen undergraduate education and support institutions in their assessment efforts.</a:t>
            </a:r>
          </a:p>
          <a:p>
            <a:pPr eaLnBrk="1" hangingPunct="1">
              <a:buFont typeface="Wingdings 2" pitchFamily="18" charset="2"/>
              <a:buNone/>
              <a:defRPr/>
            </a:pPr>
            <a:endParaRPr lang="en-US" sz="2800" dirty="0" smtClean="0">
              <a:solidFill>
                <a:schemeClr val="accent1"/>
              </a:solidFill>
            </a:endParaRPr>
          </a:p>
          <a:p>
            <a:pPr algn="ctr">
              <a:spcBef>
                <a:spcPts val="0"/>
              </a:spcBef>
              <a:buNone/>
              <a:defRPr/>
            </a:pPr>
            <a:r>
              <a:rPr lang="en-US" sz="2800" dirty="0" smtClean="0">
                <a:solidFill>
                  <a:schemeClr val="accent1"/>
                </a:solidFill>
              </a:rPr>
              <a:t>	</a:t>
            </a:r>
            <a:r>
              <a:rPr lang="en-US" sz="2600" b="1" cap="small" dirty="0" smtClean="0">
                <a:solidFill>
                  <a:srgbClr val="002060"/>
                </a:solidFill>
              </a:rPr>
              <a:t>●</a:t>
            </a:r>
            <a:r>
              <a:rPr lang="en-US" b="1" cap="small" dirty="0" smtClean="0">
                <a:solidFill>
                  <a:srgbClr val="002060"/>
                </a:solidFill>
              </a:rPr>
              <a:t> </a:t>
            </a:r>
            <a:r>
              <a:rPr lang="en-US" sz="2600" b="1" cap="small" dirty="0" smtClean="0">
                <a:solidFill>
                  <a:srgbClr val="002060"/>
                </a:solidFill>
              </a:rPr>
              <a:t>Surveys ● Web Scans ● Case Studies ● Focus Groups </a:t>
            </a:r>
          </a:p>
          <a:p>
            <a:pPr algn="ctr">
              <a:spcBef>
                <a:spcPts val="0"/>
              </a:spcBef>
              <a:buNone/>
              <a:defRPr/>
            </a:pPr>
            <a:r>
              <a:rPr lang="en-US" sz="2600" b="1" cap="small" dirty="0" smtClean="0">
                <a:solidFill>
                  <a:srgbClr val="002060"/>
                </a:solidFill>
              </a:rPr>
              <a:t>   ●  Occasional Papers ● Website ●  Resources ●  Newsletter  ● Presentations ●  Transparency Framework  ●  Featured Websites ●  Accreditation Resources ●  Assessment Event Calendar ●  Assessment News ●  Measuring Quality Inventory ● Policy Analysis </a:t>
            </a:r>
            <a:r>
              <a:rPr lang="en-US" sz="2600" b="1" dirty="0" smtClean="0">
                <a:solidFill>
                  <a:srgbClr val="002060"/>
                </a:solidFill>
              </a:rPr>
              <a:t>●  </a:t>
            </a:r>
            <a:r>
              <a:rPr lang="en-US" sz="2600" b="1" cap="small" dirty="0" smtClean="0">
                <a:solidFill>
                  <a:srgbClr val="002060"/>
                </a:solidFill>
              </a:rPr>
              <a:t>Environmental Scan ● Degree Qualifications Profile ● Tuning</a:t>
            </a:r>
            <a:endParaRPr lang="en-US" sz="2600" b="1" i="1" cap="small" dirty="0" smtClean="0">
              <a:solidFill>
                <a:srgbClr val="CC6600"/>
              </a:solidFill>
              <a:effectLst>
                <a:outerShdw blurRad="38100" dist="38100" dir="2700000" algn="tl">
                  <a:srgbClr val="000000">
                    <a:alpha val="43137"/>
                  </a:srgbClr>
                </a:outerShdw>
              </a:effectLst>
            </a:endParaRPr>
          </a:p>
          <a:p>
            <a:pPr>
              <a:spcBef>
                <a:spcPts val="0"/>
              </a:spcBef>
              <a:buNone/>
              <a:defRPr/>
            </a:pPr>
            <a:r>
              <a:rPr lang="en-US" sz="2600" b="1" i="1" cap="small" dirty="0" smtClean="0">
                <a:solidFill>
                  <a:srgbClr val="CC6600"/>
                </a:solidFill>
                <a:effectLst>
                  <a:outerShdw blurRad="38100" dist="38100" dir="2700000" algn="tl">
                    <a:srgbClr val="000000">
                      <a:alpha val="43137"/>
                    </a:srgbClr>
                  </a:outerShdw>
                </a:effectLst>
              </a:rPr>
              <a:t>   </a:t>
            </a:r>
            <a:endParaRPr lang="en-US" sz="3000" b="1" i="1" cap="small" dirty="0" smtClean="0">
              <a:solidFill>
                <a:srgbClr val="CC6600"/>
              </a:solidFill>
              <a:effectLst>
                <a:outerShdw blurRad="38100" dist="38100" dir="2700000" algn="tl">
                  <a:srgbClr val="000000">
                    <a:alpha val="43137"/>
                  </a:srgbClr>
                </a:outerShdw>
              </a:effectLst>
            </a:endParaRPr>
          </a:p>
          <a:p>
            <a:pPr lvl="1" algn="ctr" eaLnBrk="1" hangingPunct="1">
              <a:buFont typeface="Wingdings" pitchFamily="2" charset="2"/>
              <a:buNone/>
              <a:defRPr/>
            </a:pPr>
            <a:r>
              <a:rPr lang="en-US" sz="2400" b="1" dirty="0" smtClean="0">
                <a:solidFill>
                  <a:schemeClr val="accent6"/>
                </a:solidFill>
                <a:hlinkClick r:id="rId3"/>
              </a:rPr>
              <a:t>www.learningoutcomesassessment.org</a:t>
            </a:r>
            <a:endParaRPr lang="en-US" sz="2400" b="1" dirty="0" smtClean="0">
              <a:solidFill>
                <a:schemeClr val="accent6"/>
              </a:solidFill>
            </a:endParaRPr>
          </a:p>
          <a:p>
            <a:pPr lvl="1" eaLnBrk="1" hangingPunct="1">
              <a:defRPr/>
            </a:pPr>
            <a:endParaRPr lang="en-US" sz="2400" b="1" dirty="0" smtClean="0"/>
          </a:p>
        </p:txBody>
      </p:sp>
      <p:pic>
        <p:nvPicPr>
          <p:cNvPr id="6" name="Picture 5" descr="image"/>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9400" y="76200"/>
            <a:ext cx="2362200" cy="1600200"/>
          </a:xfrm>
          <a:prstGeom prst="rect">
            <a:avLst/>
          </a:prstGeom>
          <a:ln>
            <a:noFill/>
          </a:ln>
          <a:effectLst>
            <a:outerShdw blurRad="292100" dist="139700" dir="2700000" algn="tl" rotWithShape="0">
              <a:srgbClr val="333333">
                <a:alpha val="65000"/>
              </a:srgbClr>
            </a:outerShdw>
          </a:effectLst>
        </p:spPr>
      </p:pic>
      <p:pic>
        <p:nvPicPr>
          <p:cNvPr id="7" name="Picture 2" descr="National Institute for Learning Outcomes Assessmen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228600"/>
            <a:ext cx="6417533" cy="1219200"/>
          </a:xfrm>
          <a:prstGeom prst="rect">
            <a:avLst/>
          </a:prstGeom>
          <a:noFill/>
        </p:spPr>
      </p:pic>
    </p:spTree>
    <p:extLst>
      <p:ext uri="{BB962C8B-B14F-4D97-AF65-F5344CB8AC3E}">
        <p14:creationId xmlns:p14="http://schemas.microsoft.com/office/powerpoint/2010/main" val="1873156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18435">
                                            <p:txEl>
                                              <p:pRg st="6" end="6"/>
                                            </p:txEl>
                                          </p:spTgt>
                                        </p:tgtEl>
                                        <p:attrNameLst>
                                          <p:attrName>style.visibility</p:attrName>
                                        </p:attrNameLst>
                                      </p:cBhvr>
                                      <p:to>
                                        <p:strVal val="visible"/>
                                      </p:to>
                                    </p:set>
                                    <p:anim calcmode="lin" valueType="num">
                                      <p:cBhvr>
                                        <p:cTn id="7" dur="5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Coverage and content</a:t>
            </a:r>
          </a:p>
          <a:p>
            <a:r>
              <a:rPr lang="en-US" dirty="0" smtClean="0"/>
              <a:t>Opportunities and support</a:t>
            </a:r>
          </a:p>
          <a:p>
            <a:r>
              <a:rPr lang="en-US" dirty="0" smtClean="0"/>
              <a:t>Intentional, coherent, aligned pathways</a:t>
            </a:r>
          </a:p>
          <a:p>
            <a:endParaRPr lang="en-US" dirty="0"/>
          </a:p>
          <a:p>
            <a:r>
              <a:rPr lang="en-US" dirty="0"/>
              <a:t>Within each of these is the belief </a:t>
            </a:r>
            <a:r>
              <a:rPr lang="en-US" dirty="0" smtClean="0"/>
              <a:t>about </a:t>
            </a:r>
            <a:r>
              <a:rPr lang="en-US" b="1" u="sng" dirty="0"/>
              <a:t>root </a:t>
            </a:r>
            <a:r>
              <a:rPr lang="en-US" b="1" u="sng" dirty="0" smtClean="0"/>
              <a:t>causes </a:t>
            </a:r>
            <a:r>
              <a:rPr lang="en-US" dirty="0"/>
              <a:t>– why students were not learning or not meeting the outcome and the mechanism by which the institution can help them succeed</a:t>
            </a:r>
          </a:p>
          <a:p>
            <a:endParaRPr lang="en-US" dirty="0"/>
          </a:p>
        </p:txBody>
      </p:sp>
      <p:sp>
        <p:nvSpPr>
          <p:cNvPr id="3" name="Title 2"/>
          <p:cNvSpPr>
            <a:spLocks noGrp="1"/>
          </p:cNvSpPr>
          <p:nvPr>
            <p:ph type="title"/>
          </p:nvPr>
        </p:nvSpPr>
        <p:spPr/>
        <p:txBody>
          <a:bodyPr/>
          <a:lstStyle/>
          <a:p>
            <a:r>
              <a:rPr lang="en-US" dirty="0" smtClean="0"/>
              <a:t>For instance…</a:t>
            </a:r>
            <a:endParaRPr lang="en-US" dirty="0"/>
          </a:p>
        </p:txBody>
      </p:sp>
    </p:spTree>
    <p:extLst>
      <p:ext uri="{BB962C8B-B14F-4D97-AF65-F5344CB8AC3E}">
        <p14:creationId xmlns:p14="http://schemas.microsoft.com/office/powerpoint/2010/main" val="342622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process of exploring not only that something happened, but why it happened the way that it did (Rooney &amp; </a:t>
            </a:r>
            <a:r>
              <a:rPr lang="en-US" dirty="0" err="1" smtClean="0"/>
              <a:t>Heuvel</a:t>
            </a:r>
            <a:r>
              <a:rPr lang="en-US" dirty="0" smtClean="0"/>
              <a:t>, 2004)</a:t>
            </a:r>
          </a:p>
          <a:p>
            <a:pPr fontAlgn="base"/>
            <a:r>
              <a:rPr lang="en-US" dirty="0" smtClean="0"/>
              <a:t>Moves beyond surface-level problem identification and examines assumptions in order to prevent reoccurrences (</a:t>
            </a:r>
            <a:r>
              <a:rPr lang="en-US" dirty="0" err="1" smtClean="0"/>
              <a:t>Taitz</a:t>
            </a:r>
            <a:r>
              <a:rPr lang="en-US" dirty="0" smtClean="0"/>
              <a:t>, </a:t>
            </a:r>
            <a:r>
              <a:rPr lang="en-US" dirty="0" err="1" smtClean="0"/>
              <a:t>Genn</a:t>
            </a:r>
            <a:r>
              <a:rPr lang="en-US" dirty="0" smtClean="0"/>
              <a:t>, Brooks, Ross, Ryan, </a:t>
            </a:r>
            <a:r>
              <a:rPr lang="en-US" dirty="0" err="1" smtClean="0"/>
              <a:t>Shumack</a:t>
            </a:r>
            <a:r>
              <a:rPr lang="en-US" dirty="0" smtClean="0"/>
              <a:t>, Burrell, &amp; Kennedy, 2010)  </a:t>
            </a:r>
          </a:p>
          <a:p>
            <a:endParaRPr lang="en-US" dirty="0"/>
          </a:p>
        </p:txBody>
      </p:sp>
      <p:sp>
        <p:nvSpPr>
          <p:cNvPr id="3" name="Title 2"/>
          <p:cNvSpPr>
            <a:spLocks noGrp="1"/>
          </p:cNvSpPr>
          <p:nvPr>
            <p:ph type="title"/>
          </p:nvPr>
        </p:nvSpPr>
        <p:spPr/>
        <p:txBody>
          <a:bodyPr/>
          <a:lstStyle/>
          <a:p>
            <a:r>
              <a:rPr lang="en-US" dirty="0" smtClean="0"/>
              <a:t>Root Causes</a:t>
            </a:r>
            <a:endParaRPr lang="en-US" dirty="0"/>
          </a:p>
        </p:txBody>
      </p:sp>
      <p:pic>
        <p:nvPicPr>
          <p:cNvPr id="1027" name="Picture 3" descr="C:\Users\Natasha\AppData\Local\Microsoft\Windows\Temporary Internet Files\Content.IE5\QVHUQQ78\MC9004418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638" y="4381074"/>
            <a:ext cx="182880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8516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dirty="0" err="1"/>
              <a:t>Toulmin</a:t>
            </a:r>
            <a:r>
              <a:rPr lang="en-US" dirty="0"/>
              <a:t> (2003)</a:t>
            </a:r>
          </a:p>
          <a:p>
            <a:endParaRPr lang="en-US" dirty="0"/>
          </a:p>
          <a:p>
            <a:pPr marL="0" indent="0" algn="ctr">
              <a:buNone/>
            </a:pPr>
            <a:r>
              <a:rPr lang="en-US" dirty="0" smtClean="0"/>
              <a:t>Evidence			  Claim</a:t>
            </a:r>
          </a:p>
          <a:p>
            <a:pPr marL="0" indent="0" algn="ctr">
              <a:buNone/>
            </a:pPr>
            <a:r>
              <a:rPr lang="en-US" dirty="0"/>
              <a:t>	</a:t>
            </a:r>
            <a:r>
              <a:rPr lang="en-US" dirty="0" smtClean="0"/>
              <a:t>	</a:t>
            </a:r>
          </a:p>
          <a:p>
            <a:pPr marL="0" indent="0" algn="ctr">
              <a:buNone/>
            </a:pPr>
            <a:r>
              <a:rPr lang="en-US" dirty="0" smtClean="0"/>
              <a:t>Warrant</a:t>
            </a:r>
          </a:p>
          <a:p>
            <a:endParaRPr lang="en-US" dirty="0" smtClean="0"/>
          </a:p>
          <a:p>
            <a:r>
              <a:rPr lang="en-US" dirty="0" smtClean="0"/>
              <a:t>Warrants </a:t>
            </a:r>
          </a:p>
          <a:p>
            <a:r>
              <a:rPr lang="en-US" dirty="0" smtClean="0"/>
              <a:t>Arguments</a:t>
            </a:r>
            <a:endParaRPr lang="en-US" dirty="0"/>
          </a:p>
        </p:txBody>
      </p:sp>
      <p:sp>
        <p:nvSpPr>
          <p:cNvPr id="3" name="Title 2"/>
          <p:cNvSpPr>
            <a:spLocks noGrp="1"/>
          </p:cNvSpPr>
          <p:nvPr>
            <p:ph type="title"/>
          </p:nvPr>
        </p:nvSpPr>
        <p:spPr/>
        <p:txBody>
          <a:bodyPr/>
          <a:lstStyle/>
          <a:p>
            <a:r>
              <a:rPr lang="en-US" dirty="0" smtClean="0"/>
              <a:t>But…</a:t>
            </a:r>
            <a:endParaRPr lang="en-US" dirty="0"/>
          </a:p>
        </p:txBody>
      </p:sp>
      <p:grpSp>
        <p:nvGrpSpPr>
          <p:cNvPr id="8" name="Group 7"/>
          <p:cNvGrpSpPr/>
          <p:nvPr/>
        </p:nvGrpSpPr>
        <p:grpSpPr>
          <a:xfrm>
            <a:off x="3733800" y="2725210"/>
            <a:ext cx="2133600" cy="685800"/>
            <a:chOff x="2438400" y="3810000"/>
            <a:chExt cx="2133600" cy="685800"/>
          </a:xfrm>
        </p:grpSpPr>
        <p:cxnSp>
          <p:nvCxnSpPr>
            <p:cNvPr id="5" name="Straight Arrow Connector 4"/>
            <p:cNvCxnSpPr/>
            <p:nvPr/>
          </p:nvCxnSpPr>
          <p:spPr>
            <a:xfrm>
              <a:off x="2438400" y="3810000"/>
              <a:ext cx="2133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352800" y="3810000"/>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375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59" y="1845733"/>
            <a:ext cx="7543801" cy="4268463"/>
          </a:xfrm>
        </p:spPr>
        <p:txBody>
          <a:bodyPr>
            <a:normAutofit lnSpcReduction="10000"/>
          </a:bodyPr>
          <a:lstStyle/>
          <a:p>
            <a:pPr marL="0" indent="0" algn="ctr">
              <a:buNone/>
            </a:pPr>
            <a:r>
              <a:rPr lang="en-US" sz="3600" dirty="0"/>
              <a:t>Evidence of student learning is used </a:t>
            </a:r>
            <a:r>
              <a:rPr lang="en-US" sz="3600" dirty="0" smtClean="0"/>
              <a:t>in </a:t>
            </a:r>
            <a:r>
              <a:rPr lang="en-US" sz="3600" b="1" dirty="0"/>
              <a:t>support of claims or arguments </a:t>
            </a:r>
            <a:r>
              <a:rPr lang="en-US" sz="3600" b="1" dirty="0" smtClean="0"/>
              <a:t> </a:t>
            </a:r>
            <a:r>
              <a:rPr lang="en-US" sz="3600" dirty="0" smtClean="0"/>
              <a:t>about </a:t>
            </a:r>
            <a:r>
              <a:rPr lang="en-US" sz="3600" b="1" dirty="0"/>
              <a:t>improvement </a:t>
            </a:r>
            <a:r>
              <a:rPr lang="en-US" sz="3600" b="1" dirty="0" smtClean="0"/>
              <a:t>and accountability </a:t>
            </a:r>
            <a:r>
              <a:rPr lang="en-US" sz="3600" dirty="0"/>
              <a:t>told through </a:t>
            </a:r>
            <a:r>
              <a:rPr lang="en-US" sz="3600" b="1" dirty="0"/>
              <a:t>stories</a:t>
            </a:r>
            <a:r>
              <a:rPr lang="en-US" sz="3600" dirty="0"/>
              <a:t> to </a:t>
            </a:r>
            <a:r>
              <a:rPr lang="en-US" sz="3600" b="1" dirty="0" smtClean="0"/>
              <a:t>persuade </a:t>
            </a:r>
            <a:r>
              <a:rPr lang="en-US" sz="3600" b="1" dirty="0"/>
              <a:t>a specific </a:t>
            </a:r>
            <a:r>
              <a:rPr lang="en-US" sz="3600" b="1" dirty="0" smtClean="0"/>
              <a:t>audience. </a:t>
            </a:r>
          </a:p>
          <a:p>
            <a:pPr marL="0" indent="0" algn="ctr">
              <a:buNone/>
            </a:pPr>
            <a:endParaRPr lang="en-US" sz="3600" b="1" dirty="0"/>
          </a:p>
          <a:p>
            <a:pPr marL="0" indent="0" algn="ctr">
              <a:buNone/>
            </a:pPr>
            <a:r>
              <a:rPr lang="en-US" sz="3600" b="1" dirty="0" smtClean="0"/>
              <a:t>Need to tell our story and help students tell theirs.</a:t>
            </a:r>
          </a:p>
        </p:txBody>
      </p:sp>
      <p:sp>
        <p:nvSpPr>
          <p:cNvPr id="3" name="Title 2"/>
          <p:cNvSpPr>
            <a:spLocks noGrp="1"/>
          </p:cNvSpPr>
          <p:nvPr>
            <p:ph type="title"/>
          </p:nvPr>
        </p:nvSpPr>
        <p:spPr/>
        <p:txBody>
          <a:bodyPr/>
          <a:lstStyle/>
          <a:p>
            <a:r>
              <a:rPr lang="en-US" dirty="0" smtClean="0"/>
              <a:t>Evidence-based Storytelling</a:t>
            </a:r>
            <a:endParaRPr lang="en-US" dirty="0"/>
          </a:p>
        </p:txBody>
      </p:sp>
    </p:spTree>
    <p:extLst>
      <p:ext uri="{BB962C8B-B14F-4D97-AF65-F5344CB8AC3E}">
        <p14:creationId xmlns:p14="http://schemas.microsoft.com/office/powerpoint/2010/main" val="41543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good assessment look like for us here?</a:t>
            </a:r>
            <a:endParaRPr lang="en-US" dirty="0"/>
          </a:p>
        </p:txBody>
      </p:sp>
      <p:sp>
        <p:nvSpPr>
          <p:cNvPr id="3" name="Content Placeholder 2"/>
          <p:cNvSpPr>
            <a:spLocks noGrp="1"/>
          </p:cNvSpPr>
          <p:nvPr>
            <p:ph idx="1"/>
          </p:nvPr>
        </p:nvSpPr>
        <p:spPr/>
        <p:txBody>
          <a:bodyPr/>
          <a:lstStyle/>
          <a:p>
            <a:r>
              <a:rPr lang="en-US" sz="4000" dirty="0" smtClean="0"/>
              <a:t>Why </a:t>
            </a:r>
            <a:r>
              <a:rPr lang="en-US" sz="4000" dirty="0"/>
              <a:t>do we think that what we are doing, for these students, will lead to enhanced learning, at this time?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465" y="3736489"/>
            <a:ext cx="1970709" cy="2240978"/>
          </a:xfrm>
          <a:prstGeom prst="rect">
            <a:avLst/>
          </a:prstGeom>
        </p:spPr>
      </p:pic>
    </p:spTree>
    <p:extLst>
      <p:ext uri="{BB962C8B-B14F-4D97-AF65-F5344CB8AC3E}">
        <p14:creationId xmlns:p14="http://schemas.microsoft.com/office/powerpoint/2010/main" val="141759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101" dirty="0"/>
              <a:t>National recognition program for campus assessment leaders</a:t>
            </a:r>
          </a:p>
          <a:p>
            <a:r>
              <a:rPr lang="en-US" sz="1951" dirty="0"/>
              <a:t>Evaluation based on the National Institute for Learning Outcomes Assessment (NILOA) Transparency Framework</a:t>
            </a:r>
          </a:p>
          <a:p>
            <a:r>
              <a:rPr lang="en-US" sz="1951" dirty="0"/>
              <a:t>Focus on campus-wide assessment – including student affairs &amp; external </a:t>
            </a:r>
            <a:r>
              <a:rPr lang="en-US" sz="1951" dirty="0" smtClean="0"/>
              <a:t>stakeholders </a:t>
            </a:r>
            <a:r>
              <a:rPr lang="mr-IN" sz="1951" dirty="0" smtClean="0"/>
              <a:t>–</a:t>
            </a:r>
            <a:r>
              <a:rPr lang="en-US" sz="1951" dirty="0" smtClean="0"/>
              <a:t> and narrative</a:t>
            </a:r>
            <a:endParaRPr lang="en-US" sz="1951" dirty="0"/>
          </a:p>
          <a:p>
            <a:r>
              <a:rPr lang="en-US" sz="1951" dirty="0"/>
              <a:t>Joint project of the VSA, NILOA, and the Association of American Colleges &amp; Universities (AAC&amp;U)</a:t>
            </a:r>
            <a:endParaRPr lang="en-US" sz="2251" dirty="0"/>
          </a:p>
        </p:txBody>
      </p:sp>
      <p:sp>
        <p:nvSpPr>
          <p:cNvPr id="3" name="Title 2"/>
          <p:cNvSpPr>
            <a:spLocks noGrp="1"/>
          </p:cNvSpPr>
          <p:nvPr>
            <p:ph type="title"/>
          </p:nvPr>
        </p:nvSpPr>
        <p:spPr/>
        <p:txBody>
          <a:bodyPr/>
          <a:lstStyle/>
          <a:p>
            <a:r>
              <a:rPr lang="en-US" dirty="0"/>
              <a:t>Excellence in Assessment Designations</a:t>
            </a:r>
          </a:p>
        </p:txBody>
      </p:sp>
      <p:pic>
        <p:nvPicPr>
          <p:cNvPr id="1026" name="Picture 2" descr="http://www.learningoutcomesassessment.org/EIA%20Designation/Logo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75" y="4160837"/>
            <a:ext cx="38290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81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did we create the EIA Designations?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99734" y="2737590"/>
            <a:ext cx="4469580" cy="1644087"/>
          </a:xfrm>
          <a:prstGeom prst="rect">
            <a:avLst/>
          </a:prstGeom>
        </p:spPr>
      </p:pic>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1084942" y="2228538"/>
            <a:ext cx="7202776" cy="1216767"/>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0623243">
            <a:off x="1928937" y="3203530"/>
            <a:ext cx="6373885" cy="1631187"/>
          </a:xfrm>
          <a:prstGeom prst="rect">
            <a:avLst/>
          </a:prstGeom>
        </p:spPr>
      </p:pic>
    </p:spTree>
    <p:extLst>
      <p:ext uri="{BB962C8B-B14F-4D97-AF65-F5344CB8AC3E}">
        <p14:creationId xmlns:p14="http://schemas.microsoft.com/office/powerpoint/2010/main" val="297924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did we create the EIA Designations?</a:t>
            </a:r>
          </a:p>
        </p:txBody>
      </p:sp>
      <p:pic>
        <p:nvPicPr>
          <p:cNvPr id="4" name="Content Placeholder 3"/>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a:xfrm>
            <a:off x="2419186" y="2228538"/>
            <a:ext cx="4001542" cy="3315563"/>
          </a:xfrm>
          <a:prstGeom prst="rect">
            <a:avLst/>
          </a:prstGeom>
        </p:spPr>
      </p:pic>
      <p:graphicFrame>
        <p:nvGraphicFramePr>
          <p:cNvPr id="5" name="Diagram 4"/>
          <p:cNvGraphicFramePr/>
          <p:nvPr>
            <p:extLst/>
          </p:nvPr>
        </p:nvGraphicFramePr>
        <p:xfrm>
          <a:off x="1524001" y="2171372"/>
          <a:ext cx="5791914" cy="3289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07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mph" presetSubtype="0" fill="hold" nodeType="withEffect">
                                  <p:stCondLst>
                                    <p:cond delay="0"/>
                                  </p:stCondLst>
                                  <p:childTnLst>
                                    <p:animScale>
                                      <p:cBhvr>
                                        <p:cTn id="13" dur="20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319" y="1973235"/>
            <a:ext cx="2801079" cy="2100810"/>
          </a:xfrm>
          <a:prstGeom prst="rect">
            <a:avLst/>
          </a:prstGeom>
        </p:spPr>
      </p:pic>
      <p:sp>
        <p:nvSpPr>
          <p:cNvPr id="3" name="Title 2"/>
          <p:cNvSpPr>
            <a:spLocks noGrp="1"/>
          </p:cNvSpPr>
          <p:nvPr>
            <p:ph type="title"/>
          </p:nvPr>
        </p:nvSpPr>
        <p:spPr/>
        <p:txBody>
          <a:bodyPr/>
          <a:lstStyle/>
          <a:p>
            <a:r>
              <a:rPr lang="en-US" dirty="0"/>
              <a:t>Why did we create the EIA Designations?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789" y="2160961"/>
            <a:ext cx="2953519" cy="177211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29319" y="3933072"/>
            <a:ext cx="2922555" cy="16434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5373" y="4172143"/>
            <a:ext cx="2007187" cy="1257628"/>
          </a:xfrm>
          <a:prstGeom prst="rect">
            <a:avLst/>
          </a:prstGeom>
        </p:spPr>
      </p:pic>
    </p:spTree>
    <p:extLst>
      <p:ext uri="{BB962C8B-B14F-4D97-AF65-F5344CB8AC3E}">
        <p14:creationId xmlns:p14="http://schemas.microsoft.com/office/powerpoint/2010/main" val="22989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resources are available?</a:t>
            </a:r>
            <a:endParaRPr lang="en-US" dirty="0"/>
          </a:p>
        </p:txBody>
      </p:sp>
      <p:sp>
        <p:nvSpPr>
          <p:cNvPr id="3" name="Content Placeholder 2"/>
          <p:cNvSpPr>
            <a:spLocks noGrp="1"/>
          </p:cNvSpPr>
          <p:nvPr>
            <p:ph idx="1"/>
          </p:nvPr>
        </p:nvSpPr>
        <p:spPr/>
        <p:txBody>
          <a:bodyPr>
            <a:normAutofit/>
          </a:bodyPr>
          <a:lstStyle/>
          <a:p>
            <a:r>
              <a:rPr lang="en-US" sz="3200" dirty="0" smtClean="0"/>
              <a:t>What do you need?</a:t>
            </a:r>
            <a:endParaRPr lang="en-US" sz="3200" dirty="0"/>
          </a:p>
        </p:txBody>
      </p:sp>
      <p:pic>
        <p:nvPicPr>
          <p:cNvPr id="4"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788" y="2540255"/>
            <a:ext cx="2301704" cy="343721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0697" y="1961819"/>
            <a:ext cx="2531730" cy="3791190"/>
          </a:xfrm>
          <a:prstGeom prst="rect">
            <a:avLst/>
          </a:prstGeom>
        </p:spPr>
      </p:pic>
      <p:pic>
        <p:nvPicPr>
          <p:cNvPr id="6" name="Picture 5"/>
          <p:cNvPicPr/>
          <p:nvPr/>
        </p:nvPicPr>
        <p:blipFill rotWithShape="1">
          <a:blip r:embed="rId4" cstate="print">
            <a:extLst>
              <a:ext uri="{28A0092B-C50C-407E-A947-70E740481C1C}">
                <a14:useLocalDpi xmlns:a14="http://schemas.microsoft.com/office/drawing/2010/main" val="0"/>
              </a:ext>
            </a:extLst>
          </a:blip>
          <a:srcRect/>
          <a:stretch/>
        </p:blipFill>
        <p:spPr bwMode="auto">
          <a:xfrm>
            <a:off x="4193956" y="286604"/>
            <a:ext cx="4758975" cy="44377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822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a:stretch/>
        </p:blipFill>
        <p:spPr bwMode="auto">
          <a:xfrm>
            <a:off x="822959" y="0"/>
            <a:ext cx="7150100" cy="6553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2707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Content Placeholder 2"/>
          <p:cNvSpPr>
            <a:spLocks noGrp="1"/>
          </p:cNvSpPr>
          <p:nvPr>
            <p:ph idx="1"/>
          </p:nvPr>
        </p:nvSpPr>
        <p:spPr/>
        <p:txBody>
          <a:bodyPr/>
          <a:lstStyle/>
          <a:p>
            <a:r>
              <a:rPr lang="en-US" dirty="0"/>
              <a:t>Email: </a:t>
            </a:r>
            <a:r>
              <a:rPr lang="en-US" dirty="0">
                <a:hlinkClick r:id="rId2"/>
              </a:rPr>
              <a:t>njankow2@illinois.edu</a:t>
            </a:r>
            <a:r>
              <a:rPr lang="en-US" dirty="0"/>
              <a:t>  </a:t>
            </a:r>
            <a:endParaRPr lang="en-US" dirty="0" smtClean="0"/>
          </a:p>
          <a:p>
            <a:endParaRPr lang="en-US" dirty="0"/>
          </a:p>
          <a:p>
            <a:endParaRPr lang="en-US" dirty="0"/>
          </a:p>
          <a:p>
            <a:r>
              <a:rPr lang="en-US" dirty="0" smtClean="0">
                <a:hlinkClick r:id="rId3"/>
              </a:rPr>
              <a:t>http</a:t>
            </a:r>
            <a:r>
              <a:rPr lang="en-US" dirty="0">
                <a:hlinkClick r:id="rId3"/>
              </a:rPr>
              <a:t>://</a:t>
            </a:r>
            <a:r>
              <a:rPr lang="en-US" dirty="0" smtClean="0">
                <a:hlinkClick r:id="rId3"/>
              </a:rPr>
              <a:t>www.learningoutcomesassessment.org</a:t>
            </a:r>
            <a:r>
              <a:rPr lang="en-US" dirty="0"/>
              <a:t> </a:t>
            </a:r>
            <a:endParaRPr lang="en-US" dirty="0" smtClean="0"/>
          </a:p>
          <a:p>
            <a:r>
              <a:rPr lang="en-US" dirty="0" smtClean="0">
                <a:hlinkClick r:id="rId4"/>
              </a:rPr>
              <a:t>www.assignmentlibrary.org</a:t>
            </a:r>
            <a:r>
              <a:rPr lang="en-US" dirty="0" smtClean="0"/>
              <a:t> </a:t>
            </a:r>
          </a:p>
          <a:p>
            <a:r>
              <a:rPr lang="en-US" dirty="0" smtClean="0">
                <a:hlinkClick r:id="rId5"/>
              </a:rPr>
              <a:t>www.degreeprofile.org</a:t>
            </a:r>
            <a:r>
              <a:rPr lang="en-US" dirty="0" smtClean="0"/>
              <a:t> </a:t>
            </a:r>
          </a:p>
          <a:p>
            <a:endParaRPr lang="en-US" dirty="0"/>
          </a:p>
          <a:p>
            <a:endParaRPr lang="en-US" dirty="0"/>
          </a:p>
          <a:p>
            <a:endParaRPr lang="en-US" dirty="0" smtClean="0"/>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3800" y="2189393"/>
            <a:ext cx="2857500" cy="2857500"/>
          </a:xfrm>
          <a:prstGeom prst="rect">
            <a:avLst/>
          </a:prstGeom>
        </p:spPr>
      </p:pic>
    </p:spTree>
    <p:extLst>
      <p:ext uri="{BB962C8B-B14F-4D97-AF65-F5344CB8AC3E}">
        <p14:creationId xmlns:p14="http://schemas.microsoft.com/office/powerpoint/2010/main" val="763555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we even have a communication issue?</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084" y="1845734"/>
            <a:ext cx="3777833" cy="4295937"/>
          </a:xfrm>
          <a:prstGeom prst="rect">
            <a:avLst/>
          </a:prstGeom>
        </p:spPr>
      </p:pic>
    </p:spTree>
    <p:extLst>
      <p:ext uri="{BB962C8B-B14F-4D97-AF65-F5344CB8AC3E}">
        <p14:creationId xmlns:p14="http://schemas.microsoft.com/office/powerpoint/2010/main" val="308273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make things public!</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3842" y="1965018"/>
            <a:ext cx="5656316" cy="4012449"/>
          </a:xfrm>
          <a:prstGeom prst="rect">
            <a:avLst/>
          </a:prstGeom>
        </p:spPr>
      </p:pic>
    </p:spTree>
    <p:extLst>
      <p:ext uri="{BB962C8B-B14F-4D97-AF65-F5344CB8AC3E}">
        <p14:creationId xmlns:p14="http://schemas.microsoft.com/office/powerpoint/2010/main" val="3783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this?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23306" y="1746682"/>
            <a:ext cx="4497388" cy="4514686"/>
          </a:xfrm>
          <a:prstGeom prst="rect">
            <a:avLst/>
          </a:prstGeom>
        </p:spPr>
      </p:pic>
    </p:spTree>
    <p:extLst>
      <p:ext uri="{BB962C8B-B14F-4D97-AF65-F5344CB8AC3E}">
        <p14:creationId xmlns:p14="http://schemas.microsoft.com/office/powerpoint/2010/main" val="259589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9480" y="5612680"/>
            <a:ext cx="6345304" cy="514484"/>
          </a:xfrm>
        </p:spPr>
        <p:txBody>
          <a:bodyPr>
            <a:normAutofit/>
          </a:bodyPr>
          <a:lstStyle/>
          <a:p>
            <a:pPr marL="0" indent="0" algn="ctr">
              <a:buNone/>
            </a:pPr>
            <a:r>
              <a:rPr lang="en-US" sz="1800" dirty="0"/>
              <a:t>2017 application period now open!</a:t>
            </a:r>
          </a:p>
        </p:txBody>
      </p:sp>
      <p:sp>
        <p:nvSpPr>
          <p:cNvPr id="4" name="Title 3"/>
          <p:cNvSpPr>
            <a:spLocks noGrp="1"/>
          </p:cNvSpPr>
          <p:nvPr>
            <p:ph type="title"/>
          </p:nvPr>
        </p:nvSpPr>
        <p:spPr>
          <a:xfrm>
            <a:off x="1142108" y="1256734"/>
            <a:ext cx="7202776" cy="400154"/>
          </a:xfrm>
        </p:spPr>
        <p:txBody>
          <a:bodyPr>
            <a:normAutofit fontScale="90000"/>
          </a:bodyPr>
          <a:lstStyle/>
          <a:p>
            <a:r>
              <a:rPr lang="en-US" dirty="0"/>
              <a:t>Inaugural Designees Announced August 2016</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58213" y="2149595"/>
            <a:ext cx="5916566" cy="3313277"/>
          </a:xfrm>
          <a:prstGeom prst="rect">
            <a:avLst/>
          </a:prstGeom>
        </p:spPr>
      </p:pic>
    </p:spTree>
    <p:extLst>
      <p:ext uri="{BB962C8B-B14F-4D97-AF65-F5344CB8AC3E}">
        <p14:creationId xmlns:p14="http://schemas.microsoft.com/office/powerpoint/2010/main" val="36202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1" dirty="0"/>
              <a:t>How does the NILOA Transparency Framework fit in?</a:t>
            </a:r>
          </a:p>
        </p:txBody>
      </p:sp>
      <p:sp>
        <p:nvSpPr>
          <p:cNvPr id="3" name="Content Placeholder 2"/>
          <p:cNvSpPr>
            <a:spLocks noGrp="1"/>
          </p:cNvSpPr>
          <p:nvPr>
            <p:ph idx="1"/>
          </p:nvPr>
        </p:nvSpPr>
        <p:spPr>
          <a:xfrm>
            <a:off x="1142108" y="2228537"/>
            <a:ext cx="7202776" cy="3144069"/>
          </a:xfrm>
        </p:spPr>
        <p:txBody>
          <a:bodyPr>
            <a:normAutofit/>
          </a:bodyPr>
          <a:lstStyle/>
          <a:p>
            <a:pPr marL="85748" indent="0">
              <a:buNone/>
            </a:pPr>
            <a:r>
              <a:rPr lang="en-US" sz="2401" dirty="0"/>
              <a:t>Institutions more frequently report assessment results internally than to external audiences.</a:t>
            </a:r>
            <a:r>
              <a:rPr lang="en-US" sz="2701" dirty="0"/>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2108" y="3156285"/>
            <a:ext cx="3729850" cy="158578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979" y="2981487"/>
            <a:ext cx="2858244" cy="2869238"/>
          </a:xfrm>
          <a:prstGeom prst="rect">
            <a:avLst/>
          </a:prstGeom>
        </p:spPr>
      </p:pic>
    </p:spTree>
    <p:extLst>
      <p:ext uri="{BB962C8B-B14F-4D97-AF65-F5344CB8AC3E}">
        <p14:creationId xmlns:p14="http://schemas.microsoft.com/office/powerpoint/2010/main" val="312880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
        <p:nvSpPr>
          <p:cNvPr id="3" name="Content Placeholder 2"/>
          <p:cNvSpPr>
            <a:spLocks noGrp="1"/>
          </p:cNvSpPr>
          <p:nvPr>
            <p:ph idx="1"/>
          </p:nvPr>
        </p:nvSpPr>
        <p:spPr/>
        <p:txBody>
          <a:bodyPr>
            <a:normAutofit/>
          </a:bodyPr>
          <a:lstStyle/>
          <a:p>
            <a:pPr marL="114300" indent="0" algn="ctr">
              <a:buNone/>
            </a:pPr>
            <a:r>
              <a:rPr lang="en-US" sz="3200" dirty="0" smtClean="0"/>
              <a:t>Awareness of Learning Outcome Statements</a:t>
            </a:r>
          </a:p>
          <a:p>
            <a:pPr marL="114300" indent="0" algn="ctr">
              <a:buNone/>
            </a:pPr>
            <a:endParaRPr lang="en-US" sz="3200" dirty="0"/>
          </a:p>
          <a:p>
            <a:pPr marL="114300" indent="0" algn="ctr">
              <a:buNone/>
            </a:pPr>
            <a:endParaRPr lang="en-US" sz="4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276600"/>
            <a:ext cx="3606800" cy="2247900"/>
          </a:xfrm>
          <a:prstGeom prst="rect">
            <a:avLst/>
          </a:prstGeom>
        </p:spPr>
      </p:pic>
    </p:spTree>
    <p:extLst>
      <p:ext uri="{BB962C8B-B14F-4D97-AF65-F5344CB8AC3E}">
        <p14:creationId xmlns:p14="http://schemas.microsoft.com/office/powerpoint/2010/main" val="1075342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TotalTime>
  <Words>2805</Words>
  <Application>Microsoft Macintosh PowerPoint</Application>
  <PresentationFormat>On-screen Show (4:3)</PresentationFormat>
  <Paragraphs>207</Paragraphs>
  <Slides>30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Calibri Light</vt:lpstr>
      <vt:lpstr>Century Gothic</vt:lpstr>
      <vt:lpstr>Mangal</vt:lpstr>
      <vt:lpstr>TUOS Stephenson</vt:lpstr>
      <vt:lpstr>Wingdings</vt:lpstr>
      <vt:lpstr>Wingdings 2</vt:lpstr>
      <vt:lpstr>Retrospect</vt:lpstr>
      <vt:lpstr>Telling our Stories: Narratives of Student Learning</vt:lpstr>
      <vt:lpstr>                 </vt:lpstr>
      <vt:lpstr>PowerPoint Presentation</vt:lpstr>
      <vt:lpstr>Do we even have a communication issue?</vt:lpstr>
      <vt:lpstr>But we make things public!</vt:lpstr>
      <vt:lpstr>What about this?</vt:lpstr>
      <vt:lpstr>Inaugural Designees Announced August 2016</vt:lpstr>
      <vt:lpstr>How does the NILOA Transparency Framework fit in?</vt:lpstr>
      <vt:lpstr>Transparency</vt:lpstr>
      <vt:lpstr>And students?</vt:lpstr>
      <vt:lpstr>PowerPoint Presentation</vt:lpstr>
      <vt:lpstr>PowerPoint Presentation</vt:lpstr>
      <vt:lpstr>PowerPoint Presentation</vt:lpstr>
      <vt:lpstr>PowerPoint Presentation</vt:lpstr>
      <vt:lpstr>Assessment and Learning </vt:lpstr>
      <vt:lpstr>Causal Statements</vt:lpstr>
      <vt:lpstr>Difficulty of Causal Statements</vt:lpstr>
      <vt:lpstr>Theories of Change</vt:lpstr>
      <vt:lpstr>Theory of Change (TOC)</vt:lpstr>
      <vt:lpstr>For instance…</vt:lpstr>
      <vt:lpstr>Root Causes</vt:lpstr>
      <vt:lpstr>But…</vt:lpstr>
      <vt:lpstr>Evidence-based Storytelling</vt:lpstr>
      <vt:lpstr>What does good assessment look like for us here?</vt:lpstr>
      <vt:lpstr>Excellence in Assessment Designations</vt:lpstr>
      <vt:lpstr>Why did we create the EIA Designations? </vt:lpstr>
      <vt:lpstr>Why did we create the EIA Designations?</vt:lpstr>
      <vt:lpstr>Why did we create the EIA Designations?</vt:lpstr>
      <vt:lpstr>What resources are available?</vt:lpstr>
      <vt:lpstr>Questions and discussion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our Stories: Narratives of Student Learning</dc:title>
  <dc:creator>Jankowski, Natasha A</dc:creator>
  <cp:lastModifiedBy>Microsoft Office User</cp:lastModifiedBy>
  <cp:revision>7</cp:revision>
  <dcterms:created xsi:type="dcterms:W3CDTF">2017-02-01T21:18:28Z</dcterms:created>
  <dcterms:modified xsi:type="dcterms:W3CDTF">2017-02-02T21:00:06Z</dcterms:modified>
</cp:coreProperties>
</file>