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761" r:id="rId7"/>
    <p:sldId id="760" r:id="rId8"/>
    <p:sldId id="767" r:id="rId9"/>
    <p:sldId id="261" r:id="rId10"/>
    <p:sldId id="758" r:id="rId11"/>
    <p:sldId id="759" r:id="rId12"/>
    <p:sldId id="762" r:id="rId13"/>
    <p:sldId id="270" r:id="rId14"/>
    <p:sldId id="763" r:id="rId15"/>
    <p:sldId id="265" r:id="rId16"/>
    <p:sldId id="764" r:id="rId17"/>
    <p:sldId id="765" r:id="rId18"/>
    <p:sldId id="766" r:id="rId19"/>
    <p:sldId id="269"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5"/>
    <p:restoredTop sz="85929"/>
  </p:normalViewPr>
  <p:slideViewPr>
    <p:cSldViewPr snapToGrid="0" snapToObjects="1">
      <p:cViewPr varScale="1">
        <p:scale>
          <a:sx n="77" d="100"/>
          <a:sy n="77" d="100"/>
        </p:scale>
        <p:origin x="1120" y="18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Guided</a:t>
            </a:r>
            <a:r>
              <a:rPr lang="en-US" baseline="0" dirty="0"/>
              <a:t> Pathways Funding</a:t>
            </a:r>
          </a:p>
          <a:p>
            <a:pPr>
              <a:defRPr/>
            </a:pPr>
            <a:r>
              <a:rPr lang="en-US" sz="1000" baseline="0" dirty="0"/>
              <a:t>in millions of dollars</a:t>
            </a:r>
            <a:endParaRPr lang="en-US" sz="1000"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Sheet1!$A$3:$A$7</c:f>
              <c:strCache>
                <c:ptCount val="5"/>
                <c:pt idx="0">
                  <c:v>Year 1</c:v>
                </c:pt>
                <c:pt idx="1">
                  <c:v>Year 2</c:v>
                </c:pt>
                <c:pt idx="2">
                  <c:v>Year 3</c:v>
                </c:pt>
                <c:pt idx="3">
                  <c:v>Year 4</c:v>
                </c:pt>
                <c:pt idx="4">
                  <c:v>Year 5</c:v>
                </c:pt>
              </c:strCache>
            </c:strRef>
          </c:cat>
          <c:val>
            <c:numRef>
              <c:f>Sheet1!$B$3:$B$7</c:f>
              <c:numCache>
                <c:formatCode>General</c:formatCode>
                <c:ptCount val="5"/>
                <c:pt idx="0">
                  <c:v>33.75</c:v>
                </c:pt>
                <c:pt idx="1">
                  <c:v>40.5</c:v>
                </c:pt>
                <c:pt idx="2">
                  <c:v>33.75</c:v>
                </c:pt>
                <c:pt idx="3">
                  <c:v>13.5</c:v>
                </c:pt>
                <c:pt idx="4">
                  <c:v>13.5</c:v>
                </c:pt>
              </c:numCache>
            </c:numRef>
          </c:val>
          <c:extLst>
            <c:ext xmlns:c16="http://schemas.microsoft.com/office/drawing/2014/chart" uri="{C3380CC4-5D6E-409C-BE32-E72D297353CC}">
              <c16:uniqueId val="{00000000-0549-5242-A34C-1E30D7198551}"/>
            </c:ext>
          </c:extLst>
        </c:ser>
        <c:dLbls>
          <c:dLblPos val="inEnd"/>
          <c:showLegendKey val="0"/>
          <c:showVal val="1"/>
          <c:showCatName val="0"/>
          <c:showSerName val="0"/>
          <c:showPercent val="0"/>
          <c:showBubbleSize val="0"/>
        </c:dLbls>
        <c:gapWidth val="41"/>
        <c:axId val="488479312"/>
        <c:axId val="441987864"/>
      </c:barChart>
      <c:catAx>
        <c:axId val="488479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41987864"/>
        <c:crosses val="autoZero"/>
        <c:auto val="1"/>
        <c:lblAlgn val="ctr"/>
        <c:lblOffset val="100"/>
        <c:noMultiLvlLbl val="0"/>
      </c:catAx>
      <c:valAx>
        <c:axId val="441987864"/>
        <c:scaling>
          <c:orientation val="minMax"/>
        </c:scaling>
        <c:delete val="1"/>
        <c:axPos val="l"/>
        <c:numFmt formatCode="General" sourceLinked="1"/>
        <c:majorTickMark val="none"/>
        <c:minorTickMark val="none"/>
        <c:tickLblPos val="nextTo"/>
        <c:crossAx val="48847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DD02F-543C-9048-857A-4D4AA59E33A2}" type="doc">
      <dgm:prSet loTypeId="urn:microsoft.com/office/officeart/2005/8/layout/venn2" loCatId="" qsTypeId="urn:microsoft.com/office/officeart/2005/8/quickstyle/3d3" qsCatId="3D" csTypeId="urn:microsoft.com/office/officeart/2005/8/colors/accent1_3" csCatId="accent1" phldr="1"/>
      <dgm:spPr/>
      <dgm:t>
        <a:bodyPr/>
        <a:lstStyle/>
        <a:p>
          <a:endParaRPr lang="en-US"/>
        </a:p>
      </dgm:t>
    </dgm:pt>
    <dgm:pt modelId="{2D5E8155-81CF-B844-8530-9EFD54387379}">
      <dgm:prSet phldrT="[Text]" custT="1"/>
      <dgm:spPr/>
      <dgm:t>
        <a:bodyPr/>
        <a:lstStyle/>
        <a:p>
          <a:r>
            <a:rPr lang="en-US" sz="1500" dirty="0"/>
            <a:t>Teaching and Learning</a:t>
          </a:r>
        </a:p>
      </dgm:t>
    </dgm:pt>
    <dgm:pt modelId="{44226D6F-BAB5-2B4A-BBE9-E57662D6AF40}" type="parTrans" cxnId="{4F09B87D-B67F-8C4D-BAB3-628E12439052}">
      <dgm:prSet/>
      <dgm:spPr/>
      <dgm:t>
        <a:bodyPr/>
        <a:lstStyle/>
        <a:p>
          <a:endParaRPr lang="en-US"/>
        </a:p>
      </dgm:t>
    </dgm:pt>
    <dgm:pt modelId="{8F73A845-C49C-BA42-82D6-8E61F276E712}" type="sibTrans" cxnId="{4F09B87D-B67F-8C4D-BAB3-628E12439052}">
      <dgm:prSet/>
      <dgm:spPr/>
      <dgm:t>
        <a:bodyPr/>
        <a:lstStyle/>
        <a:p>
          <a:endParaRPr lang="en-US"/>
        </a:p>
      </dgm:t>
    </dgm:pt>
    <dgm:pt modelId="{63B77EE6-8D0B-044C-8618-B69690800460}">
      <dgm:prSet phldrT="[Text]" custT="1"/>
      <dgm:spPr/>
      <dgm:t>
        <a:bodyPr/>
        <a:lstStyle/>
        <a:p>
          <a:r>
            <a:rPr lang="en-US" sz="1500" dirty="0"/>
            <a:t>Guided Exploration and Progression</a:t>
          </a:r>
        </a:p>
      </dgm:t>
    </dgm:pt>
    <dgm:pt modelId="{59A1B77A-7024-2642-AF52-DBA1CBB17642}" type="parTrans" cxnId="{D66BFB7A-65C2-2940-AED2-7850A14AB7FD}">
      <dgm:prSet/>
      <dgm:spPr/>
      <dgm:t>
        <a:bodyPr/>
        <a:lstStyle/>
        <a:p>
          <a:endParaRPr lang="en-US"/>
        </a:p>
      </dgm:t>
    </dgm:pt>
    <dgm:pt modelId="{A78AFB3D-9689-DC47-A79E-BCC371F8D12E}" type="sibTrans" cxnId="{D66BFB7A-65C2-2940-AED2-7850A14AB7FD}">
      <dgm:prSet/>
      <dgm:spPr/>
      <dgm:t>
        <a:bodyPr/>
        <a:lstStyle/>
        <a:p>
          <a:endParaRPr lang="en-US"/>
        </a:p>
      </dgm:t>
    </dgm:pt>
    <dgm:pt modelId="{E3091F65-39B6-7E45-AB20-263698335C8B}">
      <dgm:prSet phldrT="[Text]" custT="1"/>
      <dgm:spPr/>
      <dgm:t>
        <a:bodyPr/>
        <a:lstStyle/>
        <a:p>
          <a:r>
            <a:rPr lang="en-US" sz="1500" dirty="0"/>
            <a:t>Academic and Student Support</a:t>
          </a:r>
        </a:p>
      </dgm:t>
    </dgm:pt>
    <dgm:pt modelId="{761AE660-E340-FC45-A47D-0786B5408EAD}" type="parTrans" cxnId="{E7DC4F5B-3DBB-3F4C-920F-1127D4A7A659}">
      <dgm:prSet/>
      <dgm:spPr/>
      <dgm:t>
        <a:bodyPr/>
        <a:lstStyle/>
        <a:p>
          <a:endParaRPr lang="en-US"/>
        </a:p>
      </dgm:t>
    </dgm:pt>
    <dgm:pt modelId="{F0B446A5-9663-DD49-A1D9-955BDA52EEF8}" type="sibTrans" cxnId="{E7DC4F5B-3DBB-3F4C-920F-1127D4A7A659}">
      <dgm:prSet/>
      <dgm:spPr/>
      <dgm:t>
        <a:bodyPr/>
        <a:lstStyle/>
        <a:p>
          <a:endParaRPr lang="en-US"/>
        </a:p>
      </dgm:t>
    </dgm:pt>
    <dgm:pt modelId="{9B384389-ED1E-4845-AC5B-B0B12A7FAE1E}">
      <dgm:prSet phldrT="[Text]" custT="1"/>
      <dgm:spPr/>
      <dgm:t>
        <a:bodyPr/>
        <a:lstStyle/>
        <a:p>
          <a:r>
            <a:rPr lang="en-US" sz="1500" dirty="0"/>
            <a:t>Clear Pathways and Programs</a:t>
          </a:r>
        </a:p>
      </dgm:t>
    </dgm:pt>
    <dgm:pt modelId="{F52065EC-A7A0-E94D-98F9-8C596233DA0D}" type="parTrans" cxnId="{3359892C-B3CA-7B45-85B8-1D4785E53B86}">
      <dgm:prSet/>
      <dgm:spPr/>
      <dgm:t>
        <a:bodyPr/>
        <a:lstStyle/>
        <a:p>
          <a:endParaRPr lang="en-US"/>
        </a:p>
      </dgm:t>
    </dgm:pt>
    <dgm:pt modelId="{08D955EA-E638-764E-B122-025701CAEAD6}" type="sibTrans" cxnId="{3359892C-B3CA-7B45-85B8-1D4785E53B86}">
      <dgm:prSet/>
      <dgm:spPr/>
      <dgm:t>
        <a:bodyPr/>
        <a:lstStyle/>
        <a:p>
          <a:endParaRPr lang="en-US"/>
        </a:p>
      </dgm:t>
    </dgm:pt>
    <dgm:pt modelId="{86A7DA33-F633-0D4E-A688-4A32D48977B9}" type="pres">
      <dgm:prSet presAssocID="{CAEDD02F-543C-9048-857A-4D4AA59E33A2}" presName="Name0" presStyleCnt="0">
        <dgm:presLayoutVars>
          <dgm:chMax val="7"/>
          <dgm:resizeHandles val="exact"/>
        </dgm:presLayoutVars>
      </dgm:prSet>
      <dgm:spPr/>
    </dgm:pt>
    <dgm:pt modelId="{DC92DC6A-5F67-484A-870A-FBC0B39EE1C2}" type="pres">
      <dgm:prSet presAssocID="{CAEDD02F-543C-9048-857A-4D4AA59E33A2}" presName="comp1" presStyleCnt="0"/>
      <dgm:spPr/>
    </dgm:pt>
    <dgm:pt modelId="{F07C9814-9B91-5741-B178-F0FDEAA64758}" type="pres">
      <dgm:prSet presAssocID="{CAEDD02F-543C-9048-857A-4D4AA59E33A2}" presName="circle1" presStyleLbl="node1" presStyleIdx="0" presStyleCnt="4" custScaleX="102724" custScaleY="100000"/>
      <dgm:spPr/>
    </dgm:pt>
    <dgm:pt modelId="{3E808BA1-5309-9D45-BCCF-AE7918784F86}" type="pres">
      <dgm:prSet presAssocID="{CAEDD02F-543C-9048-857A-4D4AA59E33A2}" presName="c1text" presStyleLbl="node1" presStyleIdx="0" presStyleCnt="4">
        <dgm:presLayoutVars>
          <dgm:bulletEnabled val="1"/>
        </dgm:presLayoutVars>
      </dgm:prSet>
      <dgm:spPr/>
    </dgm:pt>
    <dgm:pt modelId="{4D8D0F9B-6C34-1B42-8D0B-5FA3F6290512}" type="pres">
      <dgm:prSet presAssocID="{CAEDD02F-543C-9048-857A-4D4AA59E33A2}" presName="comp2" presStyleCnt="0"/>
      <dgm:spPr/>
    </dgm:pt>
    <dgm:pt modelId="{3DE69643-09D7-6B40-9E84-8C61B40B08FB}" type="pres">
      <dgm:prSet presAssocID="{CAEDD02F-543C-9048-857A-4D4AA59E33A2}" presName="circle2" presStyleLbl="node1" presStyleIdx="1" presStyleCnt="4" custScaleY="104123"/>
      <dgm:spPr/>
    </dgm:pt>
    <dgm:pt modelId="{3011F837-8987-2B40-B269-8D9637FCEAE1}" type="pres">
      <dgm:prSet presAssocID="{CAEDD02F-543C-9048-857A-4D4AA59E33A2}" presName="c2text" presStyleLbl="node1" presStyleIdx="1" presStyleCnt="4">
        <dgm:presLayoutVars>
          <dgm:bulletEnabled val="1"/>
        </dgm:presLayoutVars>
      </dgm:prSet>
      <dgm:spPr/>
    </dgm:pt>
    <dgm:pt modelId="{1953254F-B826-AA4F-96E3-F6214AF95A2D}" type="pres">
      <dgm:prSet presAssocID="{CAEDD02F-543C-9048-857A-4D4AA59E33A2}" presName="comp3" presStyleCnt="0"/>
      <dgm:spPr/>
    </dgm:pt>
    <dgm:pt modelId="{37FCEEA9-EBD0-A64D-BC69-A8817EF10F75}" type="pres">
      <dgm:prSet presAssocID="{CAEDD02F-543C-9048-857A-4D4AA59E33A2}" presName="circle3" presStyleLbl="node1" presStyleIdx="2" presStyleCnt="4"/>
      <dgm:spPr/>
    </dgm:pt>
    <dgm:pt modelId="{72A9DF4D-E85E-5A4F-BB93-D323A9F20366}" type="pres">
      <dgm:prSet presAssocID="{CAEDD02F-543C-9048-857A-4D4AA59E33A2}" presName="c3text" presStyleLbl="node1" presStyleIdx="2" presStyleCnt="4">
        <dgm:presLayoutVars>
          <dgm:bulletEnabled val="1"/>
        </dgm:presLayoutVars>
      </dgm:prSet>
      <dgm:spPr/>
    </dgm:pt>
    <dgm:pt modelId="{ECD9CEE1-4FF2-8649-94EF-EB085375CBD0}" type="pres">
      <dgm:prSet presAssocID="{CAEDD02F-543C-9048-857A-4D4AA59E33A2}" presName="comp4" presStyleCnt="0"/>
      <dgm:spPr/>
    </dgm:pt>
    <dgm:pt modelId="{8783FBD2-5703-A345-9B9C-B40519C17842}" type="pres">
      <dgm:prSet presAssocID="{CAEDD02F-543C-9048-857A-4D4AA59E33A2}" presName="circle4" presStyleLbl="node1" presStyleIdx="3" presStyleCnt="4"/>
      <dgm:spPr/>
    </dgm:pt>
    <dgm:pt modelId="{07189B08-9685-0146-8E35-5811CFF013E8}" type="pres">
      <dgm:prSet presAssocID="{CAEDD02F-543C-9048-857A-4D4AA59E33A2}" presName="c4text" presStyleLbl="node1" presStyleIdx="3" presStyleCnt="4">
        <dgm:presLayoutVars>
          <dgm:bulletEnabled val="1"/>
        </dgm:presLayoutVars>
      </dgm:prSet>
      <dgm:spPr/>
    </dgm:pt>
  </dgm:ptLst>
  <dgm:cxnLst>
    <dgm:cxn modelId="{41456627-4B17-BE43-BBB8-6AEB427BACAF}" type="presOf" srcId="{9B384389-ED1E-4845-AC5B-B0B12A7FAE1E}" destId="{07189B08-9685-0146-8E35-5811CFF013E8}" srcOrd="1" destOrd="0" presId="urn:microsoft.com/office/officeart/2005/8/layout/venn2"/>
    <dgm:cxn modelId="{865B7A27-4DA7-CD40-A346-48229B678859}" type="presOf" srcId="{2D5E8155-81CF-B844-8530-9EFD54387379}" destId="{3E808BA1-5309-9D45-BCCF-AE7918784F86}" srcOrd="1" destOrd="0" presId="urn:microsoft.com/office/officeart/2005/8/layout/venn2"/>
    <dgm:cxn modelId="{3359892C-B3CA-7B45-85B8-1D4785E53B86}" srcId="{CAEDD02F-543C-9048-857A-4D4AA59E33A2}" destId="{9B384389-ED1E-4845-AC5B-B0B12A7FAE1E}" srcOrd="3" destOrd="0" parTransId="{F52065EC-A7A0-E94D-98F9-8C596233DA0D}" sibTransId="{08D955EA-E638-764E-B122-025701CAEAD6}"/>
    <dgm:cxn modelId="{B3DC2830-88CE-154C-B950-D0629D40680E}" type="presOf" srcId="{2D5E8155-81CF-B844-8530-9EFD54387379}" destId="{F07C9814-9B91-5741-B178-F0FDEAA64758}" srcOrd="0" destOrd="0" presId="urn:microsoft.com/office/officeart/2005/8/layout/venn2"/>
    <dgm:cxn modelId="{577A5131-C029-4D40-8BB1-E6C772354193}" type="presOf" srcId="{CAEDD02F-543C-9048-857A-4D4AA59E33A2}" destId="{86A7DA33-F633-0D4E-A688-4A32D48977B9}" srcOrd="0" destOrd="0" presId="urn:microsoft.com/office/officeart/2005/8/layout/venn2"/>
    <dgm:cxn modelId="{49681C47-900A-DE4C-AF64-806019F52AF1}" type="presOf" srcId="{9B384389-ED1E-4845-AC5B-B0B12A7FAE1E}" destId="{8783FBD2-5703-A345-9B9C-B40519C17842}" srcOrd="0" destOrd="0" presId="urn:microsoft.com/office/officeart/2005/8/layout/venn2"/>
    <dgm:cxn modelId="{A14D4454-C21D-8449-B85A-066F53A9FAFB}" type="presOf" srcId="{63B77EE6-8D0B-044C-8618-B69690800460}" destId="{3DE69643-09D7-6B40-9E84-8C61B40B08FB}" srcOrd="0" destOrd="0" presId="urn:microsoft.com/office/officeart/2005/8/layout/venn2"/>
    <dgm:cxn modelId="{1CA7C75A-ECD6-8843-AF22-72CABD28EBC2}" type="presOf" srcId="{E3091F65-39B6-7E45-AB20-263698335C8B}" destId="{37FCEEA9-EBD0-A64D-BC69-A8817EF10F75}" srcOrd="0" destOrd="0" presId="urn:microsoft.com/office/officeart/2005/8/layout/venn2"/>
    <dgm:cxn modelId="{E7DC4F5B-3DBB-3F4C-920F-1127D4A7A659}" srcId="{CAEDD02F-543C-9048-857A-4D4AA59E33A2}" destId="{E3091F65-39B6-7E45-AB20-263698335C8B}" srcOrd="2" destOrd="0" parTransId="{761AE660-E340-FC45-A47D-0786B5408EAD}" sibTransId="{F0B446A5-9663-DD49-A1D9-955BDA52EEF8}"/>
    <dgm:cxn modelId="{D66BFB7A-65C2-2940-AED2-7850A14AB7FD}" srcId="{CAEDD02F-543C-9048-857A-4D4AA59E33A2}" destId="{63B77EE6-8D0B-044C-8618-B69690800460}" srcOrd="1" destOrd="0" parTransId="{59A1B77A-7024-2642-AF52-DBA1CBB17642}" sibTransId="{A78AFB3D-9689-DC47-A79E-BCC371F8D12E}"/>
    <dgm:cxn modelId="{4F09B87D-B67F-8C4D-BAB3-628E12439052}" srcId="{CAEDD02F-543C-9048-857A-4D4AA59E33A2}" destId="{2D5E8155-81CF-B844-8530-9EFD54387379}" srcOrd="0" destOrd="0" parTransId="{44226D6F-BAB5-2B4A-BBE9-E57662D6AF40}" sibTransId="{8F73A845-C49C-BA42-82D6-8E61F276E712}"/>
    <dgm:cxn modelId="{4129FA9E-6D0C-DE4C-BE67-39B2C65C880F}" type="presOf" srcId="{E3091F65-39B6-7E45-AB20-263698335C8B}" destId="{72A9DF4D-E85E-5A4F-BB93-D323A9F20366}" srcOrd="1" destOrd="0" presId="urn:microsoft.com/office/officeart/2005/8/layout/venn2"/>
    <dgm:cxn modelId="{3BB992F6-5FAD-1649-9427-D1C1415AA5F1}" type="presOf" srcId="{63B77EE6-8D0B-044C-8618-B69690800460}" destId="{3011F837-8987-2B40-B269-8D9637FCEAE1}" srcOrd="1" destOrd="0" presId="urn:microsoft.com/office/officeart/2005/8/layout/venn2"/>
    <dgm:cxn modelId="{FB2FED64-97AB-C94C-8E8C-4EFF67ADB2AB}" type="presParOf" srcId="{86A7DA33-F633-0D4E-A688-4A32D48977B9}" destId="{DC92DC6A-5F67-484A-870A-FBC0B39EE1C2}" srcOrd="0" destOrd="0" presId="urn:microsoft.com/office/officeart/2005/8/layout/venn2"/>
    <dgm:cxn modelId="{FBAF45FA-76B5-3C41-8CE7-686ACAF77823}" type="presParOf" srcId="{DC92DC6A-5F67-484A-870A-FBC0B39EE1C2}" destId="{F07C9814-9B91-5741-B178-F0FDEAA64758}" srcOrd="0" destOrd="0" presId="urn:microsoft.com/office/officeart/2005/8/layout/venn2"/>
    <dgm:cxn modelId="{2C3D4611-E3B0-5346-B83E-44C066D1BB32}" type="presParOf" srcId="{DC92DC6A-5F67-484A-870A-FBC0B39EE1C2}" destId="{3E808BA1-5309-9D45-BCCF-AE7918784F86}" srcOrd="1" destOrd="0" presId="urn:microsoft.com/office/officeart/2005/8/layout/venn2"/>
    <dgm:cxn modelId="{E31CAA2B-D775-5D4C-9106-33430DCE1933}" type="presParOf" srcId="{86A7DA33-F633-0D4E-A688-4A32D48977B9}" destId="{4D8D0F9B-6C34-1B42-8D0B-5FA3F6290512}" srcOrd="1" destOrd="0" presId="urn:microsoft.com/office/officeart/2005/8/layout/venn2"/>
    <dgm:cxn modelId="{574F3B38-E8D6-8C4C-BA3E-C244C937C74D}" type="presParOf" srcId="{4D8D0F9B-6C34-1B42-8D0B-5FA3F6290512}" destId="{3DE69643-09D7-6B40-9E84-8C61B40B08FB}" srcOrd="0" destOrd="0" presId="urn:microsoft.com/office/officeart/2005/8/layout/venn2"/>
    <dgm:cxn modelId="{36800719-B9BF-364B-8825-D8AD06552D08}" type="presParOf" srcId="{4D8D0F9B-6C34-1B42-8D0B-5FA3F6290512}" destId="{3011F837-8987-2B40-B269-8D9637FCEAE1}" srcOrd="1" destOrd="0" presId="urn:microsoft.com/office/officeart/2005/8/layout/venn2"/>
    <dgm:cxn modelId="{323E2E42-710A-1D4E-8DC1-E0073ABA3C2F}" type="presParOf" srcId="{86A7DA33-F633-0D4E-A688-4A32D48977B9}" destId="{1953254F-B826-AA4F-96E3-F6214AF95A2D}" srcOrd="2" destOrd="0" presId="urn:microsoft.com/office/officeart/2005/8/layout/venn2"/>
    <dgm:cxn modelId="{CCDA3D10-7EAA-C546-857C-D0976DCF97DE}" type="presParOf" srcId="{1953254F-B826-AA4F-96E3-F6214AF95A2D}" destId="{37FCEEA9-EBD0-A64D-BC69-A8817EF10F75}" srcOrd="0" destOrd="0" presId="urn:microsoft.com/office/officeart/2005/8/layout/venn2"/>
    <dgm:cxn modelId="{562AE37A-6728-834E-9BF3-A08F15467805}" type="presParOf" srcId="{1953254F-B826-AA4F-96E3-F6214AF95A2D}" destId="{72A9DF4D-E85E-5A4F-BB93-D323A9F20366}" srcOrd="1" destOrd="0" presId="urn:microsoft.com/office/officeart/2005/8/layout/venn2"/>
    <dgm:cxn modelId="{2765D3A1-2F97-DF43-BE56-712E247EA914}" type="presParOf" srcId="{86A7DA33-F633-0D4E-A688-4A32D48977B9}" destId="{ECD9CEE1-4FF2-8649-94EF-EB085375CBD0}" srcOrd="3" destOrd="0" presId="urn:microsoft.com/office/officeart/2005/8/layout/venn2"/>
    <dgm:cxn modelId="{878E847C-8BD0-6A45-8ECC-C49EBDC5A654}" type="presParOf" srcId="{ECD9CEE1-4FF2-8649-94EF-EB085375CBD0}" destId="{8783FBD2-5703-A345-9B9C-B40519C17842}" srcOrd="0" destOrd="0" presId="urn:microsoft.com/office/officeart/2005/8/layout/venn2"/>
    <dgm:cxn modelId="{6A351C73-1800-EB45-B801-30E9B474165E}" type="presParOf" srcId="{ECD9CEE1-4FF2-8649-94EF-EB085375CBD0}" destId="{07189B08-9685-0146-8E35-5811CFF013E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C9814-9B91-5741-B178-F0FDEAA64758}">
      <dsp:nvSpPr>
        <dsp:cNvPr id="0" name=""/>
        <dsp:cNvSpPr/>
      </dsp:nvSpPr>
      <dsp:spPr>
        <a:xfrm>
          <a:off x="181449" y="-38859"/>
          <a:ext cx="4840924" cy="4712555"/>
        </a:xfrm>
        <a:prstGeom prst="ellipse">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Teaching and Learning</a:t>
          </a:r>
        </a:p>
      </dsp:txBody>
      <dsp:txXfrm>
        <a:off x="1925150" y="196768"/>
        <a:ext cx="1353522" cy="706883"/>
      </dsp:txXfrm>
    </dsp:sp>
    <dsp:sp modelId="{3DE69643-09D7-6B40-9E84-8C61B40B08FB}">
      <dsp:nvSpPr>
        <dsp:cNvPr id="0" name=""/>
        <dsp:cNvSpPr/>
      </dsp:nvSpPr>
      <dsp:spPr>
        <a:xfrm>
          <a:off x="716889" y="825931"/>
          <a:ext cx="3770044" cy="3925482"/>
        </a:xfrm>
        <a:prstGeom prst="ellipse">
          <a:avLst/>
        </a:prstGeom>
        <a:solidFill>
          <a:schemeClr val="accent1">
            <a:shade val="80000"/>
            <a:hueOff val="157531"/>
            <a:satOff val="-4239"/>
            <a:lumOff val="95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Guided Exploration and Progression</a:t>
          </a:r>
        </a:p>
      </dsp:txBody>
      <dsp:txXfrm>
        <a:off x="1943096" y="1061460"/>
        <a:ext cx="1317630" cy="706586"/>
      </dsp:txXfrm>
    </dsp:sp>
    <dsp:sp modelId="{37FCEEA9-EBD0-A64D-BC69-A8817EF10F75}">
      <dsp:nvSpPr>
        <dsp:cNvPr id="0" name=""/>
        <dsp:cNvSpPr/>
      </dsp:nvSpPr>
      <dsp:spPr>
        <a:xfrm>
          <a:off x="1188145" y="1846162"/>
          <a:ext cx="2827533" cy="2827533"/>
        </a:xfrm>
        <a:prstGeom prst="ellipse">
          <a:avLst/>
        </a:prstGeom>
        <a:solidFill>
          <a:schemeClr val="accent1">
            <a:shade val="80000"/>
            <a:hueOff val="315062"/>
            <a:satOff val="-8478"/>
            <a:lumOff val="191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Academic and Student Support</a:t>
          </a:r>
        </a:p>
      </dsp:txBody>
      <dsp:txXfrm>
        <a:off x="1943096" y="2058227"/>
        <a:ext cx="1317630" cy="636194"/>
      </dsp:txXfrm>
    </dsp:sp>
    <dsp:sp modelId="{8783FBD2-5703-A345-9B9C-B40519C17842}">
      <dsp:nvSpPr>
        <dsp:cNvPr id="0" name=""/>
        <dsp:cNvSpPr/>
      </dsp:nvSpPr>
      <dsp:spPr>
        <a:xfrm>
          <a:off x="1659401" y="2788673"/>
          <a:ext cx="1885022" cy="1885022"/>
        </a:xfrm>
        <a:prstGeom prst="ellipse">
          <a:avLst/>
        </a:prstGeom>
        <a:solidFill>
          <a:schemeClr val="accent1">
            <a:shade val="80000"/>
            <a:hueOff val="472593"/>
            <a:satOff val="-12717"/>
            <a:lumOff val="287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Clear Pathways and Programs</a:t>
          </a:r>
        </a:p>
      </dsp:txBody>
      <dsp:txXfrm>
        <a:off x="1935456" y="3259928"/>
        <a:ext cx="1332911" cy="94251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a:t>
            </a:fld>
            <a:endParaRPr lang="en-US"/>
          </a:p>
        </p:txBody>
      </p:sp>
    </p:spTree>
    <p:extLst>
      <p:ext uri="{BB962C8B-B14F-4D97-AF65-F5344CB8AC3E}">
        <p14:creationId xmlns:p14="http://schemas.microsoft.com/office/powerpoint/2010/main" val="113203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231609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11</a:t>
            </a:fld>
            <a:endParaRPr lang="en-US"/>
          </a:p>
        </p:txBody>
      </p:sp>
    </p:spTree>
    <p:extLst>
      <p:ext uri="{BB962C8B-B14F-4D97-AF65-F5344CB8AC3E}">
        <p14:creationId xmlns:p14="http://schemas.microsoft.com/office/powerpoint/2010/main" val="406546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15</a:t>
            </a:fld>
            <a:endParaRPr lang="en-US"/>
          </a:p>
        </p:txBody>
      </p:sp>
    </p:spTree>
    <p:extLst>
      <p:ext uri="{BB962C8B-B14F-4D97-AF65-F5344CB8AC3E}">
        <p14:creationId xmlns:p14="http://schemas.microsoft.com/office/powerpoint/2010/main" val="399455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a:t>
            </a:r>
            <a:r>
              <a:rPr lang="en-US" b="1"/>
              <a:t>Growth vs. fixed mindset:</a:t>
            </a:r>
            <a:r>
              <a:rPr lang="en-US"/>
              <a:t> students’ perceptions of the potential for change in their intelligence. </a:t>
            </a:r>
          </a:p>
          <a:p>
            <a:r>
              <a:rPr lang="en-US"/>
              <a:t>2. </a:t>
            </a:r>
            <a:r>
              <a:rPr lang="en-US" b="1"/>
              <a:t>Self-efficacy: </a:t>
            </a:r>
            <a:r>
              <a:rPr lang="en-US"/>
              <a:t>students’ confidence in their ability to be successful in their coursework. </a:t>
            </a:r>
          </a:p>
          <a:p>
            <a:r>
              <a:rPr lang="en-US"/>
              <a:t>3. </a:t>
            </a:r>
            <a:r>
              <a:rPr lang="en-US" b="1"/>
              <a:t>Relevance of academic experience: </a:t>
            </a:r>
            <a:r>
              <a:rPr lang="en-US"/>
              <a:t>students’ views of whether their college work is preparing them for future success. </a:t>
            </a:r>
          </a:p>
          <a:p>
            <a:r>
              <a:rPr lang="en-US"/>
              <a:t>4. </a:t>
            </a:r>
            <a:r>
              <a:rPr lang="en-US" b="1"/>
              <a:t>Sense of belonging: </a:t>
            </a:r>
            <a:r>
              <a:rPr lang="en-US"/>
              <a:t>students’ perceptions of whether they are accepted members of their college community.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a:pPr>
                <a:defRPr/>
              </a:pPr>
              <a:t>16</a:t>
            </a:fld>
            <a:endParaRPr lang="en-US"/>
          </a:p>
        </p:txBody>
      </p:sp>
    </p:spTree>
    <p:extLst>
      <p:ext uri="{BB962C8B-B14F-4D97-AF65-F5344CB8AC3E}">
        <p14:creationId xmlns:p14="http://schemas.microsoft.com/office/powerpoint/2010/main" val="337746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starts…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378458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 briefly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129794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234987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292624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237496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119685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313861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3276693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rpgroup.org/About-Us/Contact" TargetMode="External"/><Relationship Id="rId2" Type="http://schemas.openxmlformats.org/officeDocument/2006/relationships/hyperlink" Target="mailto:info@asccc.org" TargetMode="External"/><Relationship Id="rId1" Type="http://schemas.openxmlformats.org/officeDocument/2006/relationships/slideLayout" Target="../slideLayouts/slideLayout4.xml"/><Relationship Id="rId5" Type="http://schemas.openxmlformats.org/officeDocument/2006/relationships/hyperlink" Target="https://rpgroup.org/" TargetMode="External"/><Relationship Id="rId4" Type="http://schemas.openxmlformats.org/officeDocument/2006/relationships/hyperlink" Target="https://www.ascc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acc.nche.edu/programs/aacc-pathways-projec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cccco.edu/College-Professionals/Guided-Pathways" TargetMode="External"/><Relationship Id="rId4" Type="http://schemas.openxmlformats.org/officeDocument/2006/relationships/hyperlink" Target="https://www.caguidedpathway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lstStyle/>
          <a:p>
            <a:r>
              <a:rPr lang="en-US" b="1" dirty="0"/>
              <a:t>The 411 on Guided Pathways </a:t>
            </a:r>
            <a:br>
              <a:rPr lang="en-US" dirty="0"/>
            </a:br>
            <a:r>
              <a:rPr lang="en-US" sz="1800" dirty="0"/>
              <a:t>Friday, February 19, 2:00-3:00</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AD43-8B87-6845-893E-522976847FFD}"/>
              </a:ext>
            </a:extLst>
          </p:cNvPr>
          <p:cNvSpPr>
            <a:spLocks noGrp="1"/>
          </p:cNvSpPr>
          <p:nvPr>
            <p:ph type="title"/>
          </p:nvPr>
        </p:nvSpPr>
        <p:spPr/>
        <p:txBody>
          <a:bodyPr anchor="ctr"/>
          <a:lstStyle/>
          <a:p>
            <a:pPr algn="ctr"/>
            <a:r>
              <a:rPr lang="en-US" b="1" dirty="0"/>
              <a:t>A Brief Overview of Guided Pathways</a:t>
            </a:r>
          </a:p>
        </p:txBody>
      </p:sp>
      <p:sp>
        <p:nvSpPr>
          <p:cNvPr id="3" name="Content Placeholder 2">
            <a:extLst>
              <a:ext uri="{FF2B5EF4-FFF2-40B4-BE49-F238E27FC236}">
                <a16:creationId xmlns:a16="http://schemas.microsoft.com/office/drawing/2014/main" id="{F74C65A7-747E-0A41-8498-0AE251652AF5}"/>
              </a:ext>
            </a:extLst>
          </p:cNvPr>
          <p:cNvSpPr>
            <a:spLocks noGrp="1"/>
          </p:cNvSpPr>
          <p:nvPr>
            <p:ph sz="half" idx="1"/>
          </p:nvPr>
        </p:nvSpPr>
        <p:spPr>
          <a:xfrm>
            <a:off x="1277650" y="1477108"/>
            <a:ext cx="10058400" cy="4740812"/>
          </a:xfrm>
        </p:spPr>
        <p:txBody>
          <a:bodyPr/>
          <a:lstStyle/>
          <a:p>
            <a:pPr>
              <a:buClr>
                <a:srgbClr val="17667E"/>
              </a:buClr>
            </a:pPr>
            <a:endParaRPr lang="en-US" sz="2800" b="1" dirty="0">
              <a:solidFill>
                <a:schemeClr val="tx1">
                  <a:lumMod val="50000"/>
                </a:schemeClr>
              </a:solidFill>
              <a:latin typeface="Arial" panose="020B0604020202020204" pitchFamily="34" charset="0"/>
              <a:cs typeface="Arial" panose="020B0604020202020204" pitchFamily="34" charset="0"/>
            </a:endParaRPr>
          </a:p>
          <a:p>
            <a:pPr>
              <a:buClr>
                <a:srgbClr val="17667E"/>
              </a:buClr>
            </a:pPr>
            <a:r>
              <a:rPr lang="en-US" sz="2800" b="1" dirty="0">
                <a:solidFill>
                  <a:schemeClr val="tx1">
                    <a:lumMod val="50000"/>
                  </a:schemeClr>
                </a:solidFill>
                <a:latin typeface="Arial" panose="020B0604020202020204" pitchFamily="34" charset="0"/>
                <a:cs typeface="Arial" panose="020B0604020202020204" pitchFamily="34" charset="0"/>
              </a:rPr>
              <a:t>Guided Pathways Award Program </a:t>
            </a:r>
            <a:r>
              <a:rPr lang="en-US" sz="28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actual title in Ed Code: California Community Colleges Grant Program</a:t>
            </a:r>
            <a:r>
              <a:rPr lang="en-US" sz="2800" dirty="0">
                <a:latin typeface="Arial" panose="020B0604020202020204" pitchFamily="34" charset="0"/>
                <a:cs typeface="Arial" panose="020B0604020202020204" pitchFamily="34" charset="0"/>
              </a:rPr>
              <a:t>)</a:t>
            </a:r>
          </a:p>
          <a:p>
            <a:pPr lvl="1">
              <a:buClr>
                <a:srgbClr val="17667E"/>
              </a:buClr>
            </a:pPr>
            <a:r>
              <a:rPr lang="en-US" sz="2400" dirty="0">
                <a:latin typeface="Arial" panose="020B0604020202020204" pitchFamily="34" charset="0"/>
                <a:cs typeface="Arial" panose="020B0604020202020204" pitchFamily="34" charset="0"/>
              </a:rPr>
              <a:t>$150 million over 5 years – 10% for CCCCO; 90% for CCCs</a:t>
            </a:r>
          </a:p>
          <a:p>
            <a:pPr lvl="1">
              <a:buClr>
                <a:srgbClr val="17667E"/>
              </a:buClr>
            </a:pPr>
            <a:r>
              <a:rPr lang="en-US" sz="2400" b="1" dirty="0">
                <a:latin typeface="Arial" panose="020B0604020202020204" pitchFamily="34" charset="0"/>
                <a:cs typeface="Arial" panose="020B0604020202020204" pitchFamily="34" charset="0"/>
              </a:rPr>
              <a:t>All funds must be spent by June 30, 2022</a:t>
            </a:r>
          </a:p>
          <a:p>
            <a:pPr lvl="1">
              <a:buClr>
                <a:srgbClr val="17667E"/>
              </a:buClr>
            </a:pPr>
            <a:r>
              <a:rPr lang="en-US" sz="2400" dirty="0">
                <a:latin typeface="Arial" panose="020B0604020202020204" pitchFamily="34" charset="0"/>
                <a:cs typeface="Arial" panose="020B0604020202020204" pitchFamily="34" charset="0"/>
              </a:rPr>
              <a:t>114 colleges participating – participation required only to receive funds</a:t>
            </a:r>
          </a:p>
          <a:p>
            <a:pPr lvl="1">
              <a:buClr>
                <a:srgbClr val="17667E"/>
              </a:buClr>
            </a:pPr>
            <a:r>
              <a:rPr lang="en-US" sz="2400" dirty="0">
                <a:latin typeface="Arial" panose="020B0604020202020204" pitchFamily="34" charset="0"/>
                <a:cs typeface="Arial" panose="020B0604020202020204" pitchFamily="34" charset="0"/>
              </a:rPr>
              <a:t>AB 19 (Santiago, 2017) – College Promise will only be awarded to students attending colleges that are part of Guided Pathways Award (Grant) Program</a:t>
            </a:r>
          </a:p>
        </p:txBody>
      </p:sp>
      <p:sp>
        <p:nvSpPr>
          <p:cNvPr id="4" name="Slide Number Placeholder 3">
            <a:extLst>
              <a:ext uri="{FF2B5EF4-FFF2-40B4-BE49-F238E27FC236}">
                <a16:creationId xmlns:a16="http://schemas.microsoft.com/office/drawing/2014/main" id="{ED245BFC-06FD-7146-AE0B-57222FDFD9D7}"/>
              </a:ext>
            </a:extLst>
          </p:cNvPr>
          <p:cNvSpPr>
            <a:spLocks noGrp="1"/>
          </p:cNvSpPr>
          <p:nvPr>
            <p:ph type="sldNum" sz="quarter" idx="10"/>
          </p:nvPr>
        </p:nvSpPr>
        <p:spPr/>
        <p:txBody>
          <a:bodyPr/>
          <a:lstStyle/>
          <a:p>
            <a:pPr>
              <a:defRPr/>
            </a:pPr>
            <a:fld id="{CA86D19C-58E4-0C4B-866F-351E2232D695}" type="slidenum">
              <a:rPr lang="en-US" smtClean="0"/>
              <a:pPr>
                <a:defRPr/>
              </a:pPr>
              <a:t>10</a:t>
            </a:fld>
            <a:endParaRPr lang="en-US" dirty="0"/>
          </a:p>
        </p:txBody>
      </p:sp>
    </p:spTree>
    <p:extLst>
      <p:ext uri="{BB962C8B-B14F-4D97-AF65-F5344CB8AC3E}">
        <p14:creationId xmlns:p14="http://schemas.microsoft.com/office/powerpoint/2010/main" val="25290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AD43-8B87-6845-893E-522976847FFD}"/>
              </a:ext>
            </a:extLst>
          </p:cNvPr>
          <p:cNvSpPr>
            <a:spLocks noGrp="1"/>
          </p:cNvSpPr>
          <p:nvPr>
            <p:ph type="title"/>
          </p:nvPr>
        </p:nvSpPr>
        <p:spPr/>
        <p:txBody>
          <a:bodyPr anchor="ctr"/>
          <a:lstStyle/>
          <a:p>
            <a:pPr algn="ctr"/>
            <a:r>
              <a:rPr lang="en-US" b="1" dirty="0"/>
              <a:t>A Brief Overview of Guided Pathways</a:t>
            </a:r>
          </a:p>
        </p:txBody>
      </p:sp>
      <p:sp>
        <p:nvSpPr>
          <p:cNvPr id="3" name="Content Placeholder 2">
            <a:extLst>
              <a:ext uri="{FF2B5EF4-FFF2-40B4-BE49-F238E27FC236}">
                <a16:creationId xmlns:a16="http://schemas.microsoft.com/office/drawing/2014/main" id="{F74C65A7-747E-0A41-8498-0AE251652AF5}"/>
              </a:ext>
            </a:extLst>
          </p:cNvPr>
          <p:cNvSpPr>
            <a:spLocks noGrp="1"/>
          </p:cNvSpPr>
          <p:nvPr>
            <p:ph sz="half" idx="1"/>
          </p:nvPr>
        </p:nvSpPr>
        <p:spPr>
          <a:xfrm>
            <a:off x="1277650" y="1477108"/>
            <a:ext cx="10058400" cy="4740812"/>
          </a:xfrm>
        </p:spPr>
        <p:txBody>
          <a:bodyPr/>
          <a:lstStyle/>
          <a:p>
            <a:pPr marL="0" indent="0" algn="ctr">
              <a:buNone/>
            </a:pPr>
            <a:r>
              <a:rPr lang="en-US" b="1" dirty="0">
                <a:latin typeface="Times New Roman" panose="02020603050405020304" pitchFamily="18" charset="0"/>
                <a:cs typeface="Times New Roman" panose="02020603050405020304" pitchFamily="18" charset="0"/>
              </a:rPr>
              <a:t>90% for CCCs = $135M</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Year 1 – 25%</a:t>
            </a:r>
          </a:p>
          <a:p>
            <a:pPr lvl="1"/>
            <a:r>
              <a:rPr lang="en-US" dirty="0">
                <a:latin typeface="Times New Roman" panose="02020603050405020304" pitchFamily="18" charset="0"/>
                <a:cs typeface="Times New Roman" panose="02020603050405020304" pitchFamily="18" charset="0"/>
              </a:rPr>
              <a:t>Year 2 – 30%</a:t>
            </a:r>
          </a:p>
          <a:p>
            <a:pPr lvl="1"/>
            <a:r>
              <a:rPr lang="en-US" dirty="0">
                <a:latin typeface="Times New Roman" panose="02020603050405020304" pitchFamily="18" charset="0"/>
                <a:cs typeface="Times New Roman" panose="02020603050405020304" pitchFamily="18" charset="0"/>
              </a:rPr>
              <a:t>Year 3 – 25%</a:t>
            </a:r>
          </a:p>
          <a:p>
            <a:pPr lvl="1"/>
            <a:r>
              <a:rPr lang="en-US" dirty="0">
                <a:latin typeface="Times New Roman" panose="02020603050405020304" pitchFamily="18" charset="0"/>
                <a:cs typeface="Times New Roman" panose="02020603050405020304" pitchFamily="18" charset="0"/>
              </a:rPr>
              <a:t>Year 4 – 10%</a:t>
            </a:r>
          </a:p>
          <a:p>
            <a:pPr lvl="1"/>
            <a:r>
              <a:rPr lang="en-US" dirty="0">
                <a:latin typeface="Times New Roman" panose="02020603050405020304" pitchFamily="18" charset="0"/>
                <a:cs typeface="Times New Roman" panose="02020603050405020304" pitchFamily="18" charset="0"/>
              </a:rPr>
              <a:t>Year 5 – 10%</a:t>
            </a:r>
          </a:p>
        </p:txBody>
      </p:sp>
      <p:sp>
        <p:nvSpPr>
          <p:cNvPr id="4" name="Slide Number Placeholder 3">
            <a:extLst>
              <a:ext uri="{FF2B5EF4-FFF2-40B4-BE49-F238E27FC236}">
                <a16:creationId xmlns:a16="http://schemas.microsoft.com/office/drawing/2014/main" id="{ED245BFC-06FD-7146-AE0B-57222FDFD9D7}"/>
              </a:ext>
            </a:extLst>
          </p:cNvPr>
          <p:cNvSpPr>
            <a:spLocks noGrp="1"/>
          </p:cNvSpPr>
          <p:nvPr>
            <p:ph type="sldNum" sz="quarter" idx="10"/>
          </p:nvPr>
        </p:nvSpPr>
        <p:spPr/>
        <p:txBody>
          <a:bodyPr/>
          <a:lstStyle/>
          <a:p>
            <a:pPr>
              <a:defRPr/>
            </a:pPr>
            <a:fld id="{CA86D19C-58E4-0C4B-866F-351E2232D695}" type="slidenum">
              <a:rPr lang="en-US" smtClean="0"/>
              <a:pPr>
                <a:defRPr/>
              </a:pPr>
              <a:t>11</a:t>
            </a:fld>
            <a:endParaRPr lang="en-US" dirty="0"/>
          </a:p>
        </p:txBody>
      </p:sp>
      <p:graphicFrame>
        <p:nvGraphicFramePr>
          <p:cNvPr id="5" name="Chart 4">
            <a:extLst>
              <a:ext uri="{FF2B5EF4-FFF2-40B4-BE49-F238E27FC236}">
                <a16:creationId xmlns:a16="http://schemas.microsoft.com/office/drawing/2014/main" id="{C4FD7FD9-9158-5846-B05A-A11F82912145}"/>
              </a:ext>
            </a:extLst>
          </p:cNvPr>
          <p:cNvGraphicFramePr>
            <a:graphicFrameLocks/>
          </p:cNvGraphicFramePr>
          <p:nvPr>
            <p:extLst>
              <p:ext uri="{D42A27DB-BD31-4B8C-83A1-F6EECF244321}">
                <p14:modId xmlns:p14="http://schemas.microsoft.com/office/powerpoint/2010/main" val="146792976"/>
              </p:ext>
            </p:extLst>
          </p:nvPr>
        </p:nvGraphicFramePr>
        <p:xfrm>
          <a:off x="3882684" y="2039815"/>
          <a:ext cx="7441010" cy="3798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67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73A-3EA7-4B44-8DD2-E9350ABCDA64}"/>
              </a:ext>
            </a:extLst>
          </p:cNvPr>
          <p:cNvSpPr>
            <a:spLocks noGrp="1"/>
          </p:cNvSpPr>
          <p:nvPr>
            <p:ph type="title"/>
          </p:nvPr>
        </p:nvSpPr>
        <p:spPr/>
        <p:txBody>
          <a:bodyPr/>
          <a:lstStyle/>
          <a:p>
            <a:r>
              <a:rPr lang="en-US" b="1" dirty="0"/>
              <a:t>Things to Consider in Implementing</a:t>
            </a:r>
            <a:br>
              <a:rPr lang="en-US" b="1" dirty="0"/>
            </a:br>
            <a:r>
              <a:rPr lang="en-US" b="1" dirty="0"/>
              <a:t>Guided Pathways</a:t>
            </a:r>
          </a:p>
        </p:txBody>
      </p:sp>
      <p:sp>
        <p:nvSpPr>
          <p:cNvPr id="3" name="Content Placeholder 2">
            <a:extLst>
              <a:ext uri="{FF2B5EF4-FFF2-40B4-BE49-F238E27FC236}">
                <a16:creationId xmlns:a16="http://schemas.microsoft.com/office/drawing/2014/main" id="{2ED95D13-2FB6-8E41-9B80-557A1B297D62}"/>
              </a:ext>
            </a:extLst>
          </p:cNvPr>
          <p:cNvSpPr>
            <a:spLocks noGrp="1"/>
          </p:cNvSpPr>
          <p:nvPr>
            <p:ph sz="half" idx="1"/>
          </p:nvPr>
        </p:nvSpPr>
        <p:spPr>
          <a:xfrm>
            <a:off x="1277650" y="1798320"/>
            <a:ext cx="5291826" cy="4419600"/>
          </a:xfrm>
        </p:spPr>
        <p:txBody>
          <a:bodyPr/>
          <a:lstStyle/>
          <a:p>
            <a:pPr>
              <a:spcAft>
                <a:spcPts val="600"/>
              </a:spcAft>
            </a:pPr>
            <a:r>
              <a:rPr lang="en-US" dirty="0"/>
              <a:t>Guided pathways represent a significant shift in the way we approach our work</a:t>
            </a:r>
          </a:p>
          <a:p>
            <a:pPr>
              <a:spcAft>
                <a:spcPts val="600"/>
              </a:spcAft>
            </a:pPr>
            <a:r>
              <a:rPr lang="en-US" dirty="0"/>
              <a:t>Culture change takes time, and the  guided pathways approach requires that we rethink the way we do things and design with the end (and the student experience) in mind (completion)</a:t>
            </a:r>
          </a:p>
          <a:p>
            <a:pPr>
              <a:spcAft>
                <a:spcPts val="600"/>
              </a:spcAft>
            </a:pPr>
            <a:r>
              <a:rPr lang="en-US" dirty="0"/>
              <a:t>Leverage the student voice to inform guided pathways work</a:t>
            </a:r>
          </a:p>
        </p:txBody>
      </p:sp>
      <p:sp>
        <p:nvSpPr>
          <p:cNvPr id="4" name="Slide Number Placeholder 3">
            <a:extLst>
              <a:ext uri="{FF2B5EF4-FFF2-40B4-BE49-F238E27FC236}">
                <a16:creationId xmlns:a16="http://schemas.microsoft.com/office/drawing/2014/main" id="{0BDB7EF2-08B4-784A-A963-1A205F62ADFA}"/>
              </a:ext>
            </a:extLst>
          </p:cNvPr>
          <p:cNvSpPr>
            <a:spLocks noGrp="1"/>
          </p:cNvSpPr>
          <p:nvPr>
            <p:ph type="sldNum" sz="quarter" idx="10"/>
          </p:nvPr>
        </p:nvSpPr>
        <p:spPr/>
        <p:txBody>
          <a:bodyPr/>
          <a:lstStyle/>
          <a:p>
            <a:pPr>
              <a:defRPr/>
            </a:pPr>
            <a:fld id="{CA86D19C-58E4-0C4B-866F-351E2232D695}" type="slidenum">
              <a:rPr lang="en-US" smtClean="0"/>
              <a:pPr>
                <a:defRPr/>
              </a:pPr>
              <a:t>12</a:t>
            </a:fld>
            <a:endParaRPr lang="en-US" dirty="0"/>
          </a:p>
        </p:txBody>
      </p:sp>
      <p:pic>
        <p:nvPicPr>
          <p:cNvPr id="6" name="Picture 5" descr="A picture containing diagram&#10;&#10;Description automatically generated">
            <a:extLst>
              <a:ext uri="{FF2B5EF4-FFF2-40B4-BE49-F238E27FC236}">
                <a16:creationId xmlns:a16="http://schemas.microsoft.com/office/drawing/2014/main" id="{58DD4C33-ECFC-4673-9A84-FF347613300E}"/>
              </a:ext>
            </a:extLst>
          </p:cNvPr>
          <p:cNvPicPr>
            <a:picLocks noChangeAspect="1"/>
          </p:cNvPicPr>
          <p:nvPr/>
        </p:nvPicPr>
        <p:blipFill>
          <a:blip r:embed="rId2"/>
          <a:stretch>
            <a:fillRect/>
          </a:stretch>
        </p:blipFill>
        <p:spPr>
          <a:xfrm>
            <a:off x="6706200" y="1265596"/>
            <a:ext cx="4922947" cy="4877223"/>
          </a:xfrm>
          <a:prstGeom prst="rect">
            <a:avLst/>
          </a:prstGeom>
        </p:spPr>
      </p:pic>
    </p:spTree>
    <p:extLst>
      <p:ext uri="{BB962C8B-B14F-4D97-AF65-F5344CB8AC3E}">
        <p14:creationId xmlns:p14="http://schemas.microsoft.com/office/powerpoint/2010/main" val="50642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0A9C-7E6B-4D8A-816E-364A772ADC90}"/>
              </a:ext>
            </a:extLst>
          </p:cNvPr>
          <p:cNvSpPr>
            <a:spLocks noGrp="1"/>
          </p:cNvSpPr>
          <p:nvPr>
            <p:ph type="title"/>
          </p:nvPr>
        </p:nvSpPr>
        <p:spPr>
          <a:xfrm>
            <a:off x="1277650" y="365125"/>
            <a:ext cx="10491367" cy="1335459"/>
          </a:xfrm>
        </p:spPr>
        <p:txBody>
          <a:bodyPr/>
          <a:lstStyle/>
          <a:p>
            <a:pPr algn="ctr"/>
            <a:r>
              <a:rPr lang="en-US" b="1" dirty="0">
                <a:latin typeface="Palatino"/>
              </a:rPr>
              <a:t>Completion by Design (CBD) – Loss/Momentum Framework</a:t>
            </a:r>
          </a:p>
        </p:txBody>
      </p:sp>
      <p:sp>
        <p:nvSpPr>
          <p:cNvPr id="4" name="Slide Number Placeholder 3">
            <a:extLst>
              <a:ext uri="{FF2B5EF4-FFF2-40B4-BE49-F238E27FC236}">
                <a16:creationId xmlns:a16="http://schemas.microsoft.com/office/drawing/2014/main" id="{AC8F542A-E01B-46EA-BE73-C8D16CC9ED26}"/>
              </a:ext>
            </a:extLst>
          </p:cNvPr>
          <p:cNvSpPr>
            <a:spLocks noGrp="1"/>
          </p:cNvSpPr>
          <p:nvPr>
            <p:ph type="sldNum" sz="quarter" idx="10"/>
          </p:nvPr>
        </p:nvSpPr>
        <p:spPr/>
        <p:txBody>
          <a:bodyPr/>
          <a:lstStyle/>
          <a:p>
            <a:pPr>
              <a:defRPr/>
            </a:pPr>
            <a:fld id="{CA86D19C-58E4-0C4B-866F-351E2232D695}" type="slidenum">
              <a:rPr lang="en-US"/>
              <a:pPr>
                <a:defRPr/>
              </a:pPr>
              <a:t>13</a:t>
            </a:fld>
            <a:endParaRPr lang="en-US" dirty="0"/>
          </a:p>
        </p:txBody>
      </p:sp>
      <p:pic>
        <p:nvPicPr>
          <p:cNvPr id="5" name="Picture 5" descr="Diagram&#10;&#10;Description automatically generated">
            <a:extLst>
              <a:ext uri="{FF2B5EF4-FFF2-40B4-BE49-F238E27FC236}">
                <a16:creationId xmlns:a16="http://schemas.microsoft.com/office/drawing/2014/main" id="{114E2CB5-356B-4026-AB25-95B606BD9DBB}"/>
              </a:ext>
            </a:extLst>
          </p:cNvPr>
          <p:cNvPicPr>
            <a:picLocks noChangeAspect="1"/>
          </p:cNvPicPr>
          <p:nvPr/>
        </p:nvPicPr>
        <p:blipFill>
          <a:blip r:embed="rId2"/>
          <a:stretch>
            <a:fillRect/>
          </a:stretch>
        </p:blipFill>
        <p:spPr>
          <a:xfrm>
            <a:off x="2373512" y="2138524"/>
            <a:ext cx="8299641" cy="3263470"/>
          </a:xfrm>
          <a:prstGeom prst="rect">
            <a:avLst/>
          </a:prstGeom>
        </p:spPr>
      </p:pic>
      <p:sp>
        <p:nvSpPr>
          <p:cNvPr id="6" name="TextBox 5">
            <a:extLst>
              <a:ext uri="{FF2B5EF4-FFF2-40B4-BE49-F238E27FC236}">
                <a16:creationId xmlns:a16="http://schemas.microsoft.com/office/drawing/2014/main" id="{447CC1EF-C8A7-4A8F-8853-7EC9AE551197}"/>
              </a:ext>
            </a:extLst>
          </p:cNvPr>
          <p:cNvSpPr txBox="1"/>
          <p:nvPr/>
        </p:nvSpPr>
        <p:spPr>
          <a:xfrm>
            <a:off x="2012868" y="6352308"/>
            <a:ext cx="6622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Source: Completion by </a:t>
            </a:r>
            <a:r>
              <a:rPr lang="en-US">
                <a:latin typeface="Arial"/>
                <a:cs typeface="Arial"/>
              </a:rPr>
              <a:t>Design – Loss/Momentum Framework</a:t>
            </a:r>
            <a:endParaRPr lang="en-US"/>
          </a:p>
        </p:txBody>
      </p:sp>
    </p:spTree>
    <p:extLst>
      <p:ext uri="{BB962C8B-B14F-4D97-AF65-F5344CB8AC3E}">
        <p14:creationId xmlns:p14="http://schemas.microsoft.com/office/powerpoint/2010/main" val="111904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F646-B570-324B-96C7-C6A51427D71D}"/>
              </a:ext>
            </a:extLst>
          </p:cNvPr>
          <p:cNvSpPr>
            <a:spLocks noGrp="1"/>
          </p:cNvSpPr>
          <p:nvPr>
            <p:ph type="title"/>
          </p:nvPr>
        </p:nvSpPr>
        <p:spPr>
          <a:xfrm>
            <a:off x="1277650" y="365125"/>
            <a:ext cx="10046043" cy="1127641"/>
          </a:xfrm>
        </p:spPr>
        <p:txBody>
          <a:bodyPr anchor="ctr"/>
          <a:lstStyle/>
          <a:p>
            <a:pPr algn="ctr"/>
            <a:r>
              <a:rPr lang="en-US" b="1" dirty="0">
                <a:latin typeface="Palatino"/>
              </a:rPr>
              <a:t>Practical Lessons Learned from CBD Colleges</a:t>
            </a:r>
            <a:endParaRPr lang="en-US" b="1" dirty="0"/>
          </a:p>
        </p:txBody>
      </p:sp>
      <p:pic>
        <p:nvPicPr>
          <p:cNvPr id="5" name="Picture 5" descr="Diagram&#10;&#10;Description automatically generated">
            <a:extLst>
              <a:ext uri="{FF2B5EF4-FFF2-40B4-BE49-F238E27FC236}">
                <a16:creationId xmlns:a16="http://schemas.microsoft.com/office/drawing/2014/main" id="{8AFE63D2-8870-49CC-8FED-E4A0A41260A7}"/>
              </a:ext>
            </a:extLst>
          </p:cNvPr>
          <p:cNvPicPr>
            <a:picLocks noGrp="1" noChangeAspect="1"/>
          </p:cNvPicPr>
          <p:nvPr>
            <p:ph sz="half" idx="1"/>
          </p:nvPr>
        </p:nvPicPr>
        <p:blipFill>
          <a:blip r:embed="rId2"/>
          <a:stretch>
            <a:fillRect/>
          </a:stretch>
        </p:blipFill>
        <p:spPr>
          <a:xfrm>
            <a:off x="7429930" y="1586241"/>
            <a:ext cx="4445158" cy="4183147"/>
          </a:xfrm>
        </p:spPr>
      </p:pic>
      <p:sp>
        <p:nvSpPr>
          <p:cNvPr id="4" name="Slide Number Placeholder 3">
            <a:extLst>
              <a:ext uri="{FF2B5EF4-FFF2-40B4-BE49-F238E27FC236}">
                <a16:creationId xmlns:a16="http://schemas.microsoft.com/office/drawing/2014/main" id="{5AD941D7-5309-0742-A150-B9FADD78B41A}"/>
              </a:ext>
            </a:extLst>
          </p:cNvPr>
          <p:cNvSpPr>
            <a:spLocks noGrp="1"/>
          </p:cNvSpPr>
          <p:nvPr>
            <p:ph type="sldNum" sz="quarter" idx="10"/>
          </p:nvPr>
        </p:nvSpPr>
        <p:spPr/>
        <p:txBody>
          <a:bodyPr/>
          <a:lstStyle/>
          <a:p>
            <a:pPr>
              <a:defRPr/>
            </a:pPr>
            <a:fld id="{CA86D19C-58E4-0C4B-866F-351E2232D695}" type="slidenum">
              <a:rPr lang="en-US" smtClean="0"/>
              <a:pPr>
                <a:defRPr/>
              </a:pPr>
              <a:t>14</a:t>
            </a:fld>
            <a:endParaRPr lang="en-US" dirty="0"/>
          </a:p>
        </p:txBody>
      </p:sp>
      <p:sp>
        <p:nvSpPr>
          <p:cNvPr id="7" name="TextBox 6">
            <a:extLst>
              <a:ext uri="{FF2B5EF4-FFF2-40B4-BE49-F238E27FC236}">
                <a16:creationId xmlns:a16="http://schemas.microsoft.com/office/drawing/2014/main" id="{DCF98BA4-C5CD-4C12-9271-28DD7847D671}"/>
              </a:ext>
            </a:extLst>
          </p:cNvPr>
          <p:cNvSpPr txBox="1"/>
          <p:nvPr/>
        </p:nvSpPr>
        <p:spPr>
          <a:xfrm>
            <a:off x="1702960" y="6357452"/>
            <a:ext cx="98479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Source: Buidling Guided Pathways – Practical Lessons from Completion by </a:t>
            </a:r>
            <a:r>
              <a:rPr lang="en-US">
                <a:latin typeface="Arial"/>
                <a:cs typeface="Arial"/>
              </a:rPr>
              <a:t>Design Colleges</a:t>
            </a:r>
            <a:endParaRPr lang="en-US"/>
          </a:p>
        </p:txBody>
      </p:sp>
      <p:pic>
        <p:nvPicPr>
          <p:cNvPr id="8" name="Picture 8" descr="Diagram, timeline&#10;&#10;Description automatically generated">
            <a:extLst>
              <a:ext uri="{FF2B5EF4-FFF2-40B4-BE49-F238E27FC236}">
                <a16:creationId xmlns:a16="http://schemas.microsoft.com/office/drawing/2014/main" id="{6EA94454-B808-4A6B-BB9F-267A67DA4319}"/>
              </a:ext>
            </a:extLst>
          </p:cNvPr>
          <p:cNvPicPr>
            <a:picLocks noChangeAspect="1"/>
          </p:cNvPicPr>
          <p:nvPr/>
        </p:nvPicPr>
        <p:blipFill>
          <a:blip r:embed="rId3"/>
          <a:stretch>
            <a:fillRect/>
          </a:stretch>
        </p:blipFill>
        <p:spPr>
          <a:xfrm>
            <a:off x="1323622" y="1864311"/>
            <a:ext cx="5177366" cy="3623265"/>
          </a:xfrm>
          <a:prstGeom prst="rect">
            <a:avLst/>
          </a:prstGeom>
        </p:spPr>
      </p:pic>
      <p:sp>
        <p:nvSpPr>
          <p:cNvPr id="9" name="TextBox 8">
            <a:extLst>
              <a:ext uri="{FF2B5EF4-FFF2-40B4-BE49-F238E27FC236}">
                <a16:creationId xmlns:a16="http://schemas.microsoft.com/office/drawing/2014/main" id="{F4F52EF3-8D9C-457B-BFAB-8E0D1BADFC40}"/>
              </a:ext>
            </a:extLst>
          </p:cNvPr>
          <p:cNvSpPr txBox="1"/>
          <p:nvPr/>
        </p:nvSpPr>
        <p:spPr>
          <a:xfrm>
            <a:off x="6851650" y="3493205"/>
            <a:ext cx="6547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VS.</a:t>
            </a:r>
            <a:endParaRPr lang="en-US">
              <a:cs typeface="Arial"/>
            </a:endParaRPr>
          </a:p>
        </p:txBody>
      </p:sp>
      <p:sp>
        <p:nvSpPr>
          <p:cNvPr id="3" name="TextBox 2">
            <a:extLst>
              <a:ext uri="{FF2B5EF4-FFF2-40B4-BE49-F238E27FC236}">
                <a16:creationId xmlns:a16="http://schemas.microsoft.com/office/drawing/2014/main" id="{DB1497C0-B342-4384-9785-8B6A3D6E9AAD}"/>
              </a:ext>
            </a:extLst>
          </p:cNvPr>
          <p:cNvSpPr txBox="1"/>
          <p:nvPr/>
        </p:nvSpPr>
        <p:spPr>
          <a:xfrm>
            <a:off x="1590675" y="5486400"/>
            <a:ext cx="4800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Guilford Tech's Student </a:t>
            </a:r>
            <a:r>
              <a:rPr lang="en-US">
                <a:latin typeface="Arial"/>
                <a:cs typeface="Arial"/>
              </a:rPr>
              <a:t>Pathway before CBD</a:t>
            </a:r>
            <a:endParaRPr lang="en-US"/>
          </a:p>
        </p:txBody>
      </p:sp>
    </p:spTree>
    <p:extLst>
      <p:ext uri="{BB962C8B-B14F-4D97-AF65-F5344CB8AC3E}">
        <p14:creationId xmlns:p14="http://schemas.microsoft.com/office/powerpoint/2010/main" val="286031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016A-0FE9-494F-8B2D-014771BDDFB2}"/>
              </a:ext>
            </a:extLst>
          </p:cNvPr>
          <p:cNvSpPr>
            <a:spLocks noGrp="1"/>
          </p:cNvSpPr>
          <p:nvPr>
            <p:ph type="title"/>
          </p:nvPr>
        </p:nvSpPr>
        <p:spPr/>
        <p:txBody>
          <a:bodyPr anchor="ctr"/>
          <a:lstStyle/>
          <a:p>
            <a:pPr algn="ctr"/>
            <a:r>
              <a:rPr lang="en-US" b="1" dirty="0"/>
              <a:t>A Closer Look at Pillars III and IV</a:t>
            </a:r>
          </a:p>
        </p:txBody>
      </p:sp>
      <p:sp>
        <p:nvSpPr>
          <p:cNvPr id="3" name="Content Placeholder 2">
            <a:extLst>
              <a:ext uri="{FF2B5EF4-FFF2-40B4-BE49-F238E27FC236}">
                <a16:creationId xmlns:a16="http://schemas.microsoft.com/office/drawing/2014/main" id="{31421481-61E3-6642-8E7F-1AF554F6F765}"/>
              </a:ext>
            </a:extLst>
          </p:cNvPr>
          <p:cNvSpPr>
            <a:spLocks noGrp="1"/>
          </p:cNvSpPr>
          <p:nvPr>
            <p:ph sz="half" idx="1"/>
          </p:nvPr>
        </p:nvSpPr>
        <p:spPr/>
        <p:txBody>
          <a:bodyPr/>
          <a:lstStyle/>
          <a:p>
            <a:pPr marL="0" indent="0">
              <a:buNone/>
            </a:pPr>
            <a:r>
              <a:rPr lang="en-US" dirty="0"/>
              <a:t>Pillar III – Stay on the Path</a:t>
            </a:r>
          </a:p>
          <a:p>
            <a:pPr lvl="1"/>
            <a:r>
              <a:rPr lang="en-US" dirty="0"/>
              <a:t>What resources and programs are available to help students stay on their chosen path?</a:t>
            </a:r>
          </a:p>
          <a:p>
            <a:pPr lvl="1"/>
            <a:r>
              <a:rPr lang="en-US" dirty="0"/>
              <a:t>Are there support resources in place to help students find their way back on the path?</a:t>
            </a:r>
          </a:p>
          <a:p>
            <a:pPr marL="0" indent="0">
              <a:buNone/>
            </a:pPr>
            <a:endParaRPr lang="en-US" dirty="0"/>
          </a:p>
          <a:p>
            <a:pPr marL="0" indent="0">
              <a:buNone/>
            </a:pPr>
            <a:r>
              <a:rPr lang="en-US" dirty="0"/>
              <a:t>Pillar IV – Ensure Learning</a:t>
            </a:r>
          </a:p>
          <a:p>
            <a:pPr lvl="1"/>
            <a:r>
              <a:rPr lang="en-US" dirty="0"/>
              <a:t>How do you know students are learning what is being taught?</a:t>
            </a:r>
          </a:p>
          <a:p>
            <a:pPr lvl="1"/>
            <a:r>
              <a:rPr lang="en-US" dirty="0"/>
              <a:t>How can course delivery be improved?</a:t>
            </a:r>
          </a:p>
          <a:p>
            <a:pPr lvl="1"/>
            <a:r>
              <a:rPr lang="en-US" dirty="0"/>
              <a:t>What options are available that provide the best learning opportunities?</a:t>
            </a:r>
          </a:p>
        </p:txBody>
      </p:sp>
      <p:sp>
        <p:nvSpPr>
          <p:cNvPr id="4" name="Slide Number Placeholder 3">
            <a:extLst>
              <a:ext uri="{FF2B5EF4-FFF2-40B4-BE49-F238E27FC236}">
                <a16:creationId xmlns:a16="http://schemas.microsoft.com/office/drawing/2014/main" id="{E9909ECF-6B27-024E-BC36-E8DDCF3E678F}"/>
              </a:ext>
            </a:extLst>
          </p:cNvPr>
          <p:cNvSpPr>
            <a:spLocks noGrp="1"/>
          </p:cNvSpPr>
          <p:nvPr>
            <p:ph type="sldNum" sz="quarter" idx="10"/>
          </p:nvPr>
        </p:nvSpPr>
        <p:spPr/>
        <p:txBody>
          <a:bodyPr/>
          <a:lstStyle/>
          <a:p>
            <a:pPr>
              <a:defRPr/>
            </a:pPr>
            <a:fld id="{CA86D19C-58E4-0C4B-866F-351E2232D695}" type="slidenum">
              <a:rPr lang="en-US" smtClean="0"/>
              <a:pPr>
                <a:defRPr/>
              </a:pPr>
              <a:t>15</a:t>
            </a:fld>
            <a:endParaRPr lang="en-US" dirty="0"/>
          </a:p>
        </p:txBody>
      </p:sp>
    </p:spTree>
    <p:extLst>
      <p:ext uri="{BB962C8B-B14F-4D97-AF65-F5344CB8AC3E}">
        <p14:creationId xmlns:p14="http://schemas.microsoft.com/office/powerpoint/2010/main" val="36493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BC97-010A-8C45-B0F4-2CC54DC52B69}"/>
              </a:ext>
            </a:extLst>
          </p:cNvPr>
          <p:cNvSpPr>
            <a:spLocks noGrp="1"/>
          </p:cNvSpPr>
          <p:nvPr>
            <p:ph type="title"/>
          </p:nvPr>
        </p:nvSpPr>
        <p:spPr>
          <a:xfrm>
            <a:off x="1306225" y="193675"/>
            <a:ext cx="10046043" cy="1325563"/>
          </a:xfrm>
        </p:spPr>
        <p:txBody>
          <a:bodyPr anchor="ctr"/>
          <a:lstStyle/>
          <a:p>
            <a:pPr algn="ctr"/>
            <a:r>
              <a:rPr lang="en-US" b="1" dirty="0">
                <a:latin typeface="Palatino"/>
              </a:rPr>
              <a:t>Pillars III &amp; IV – Staying on the Path &amp; Ensuring Learning</a:t>
            </a:r>
            <a:endParaRPr lang="en-US" b="1" dirty="0"/>
          </a:p>
        </p:txBody>
      </p:sp>
      <p:sp>
        <p:nvSpPr>
          <p:cNvPr id="3" name="Content Placeholder 2">
            <a:extLst>
              <a:ext uri="{FF2B5EF4-FFF2-40B4-BE49-F238E27FC236}">
                <a16:creationId xmlns:a16="http://schemas.microsoft.com/office/drawing/2014/main" id="{815A5ADA-2981-6145-B78D-EB07A3657851}"/>
              </a:ext>
            </a:extLst>
          </p:cNvPr>
          <p:cNvSpPr>
            <a:spLocks noGrp="1"/>
          </p:cNvSpPr>
          <p:nvPr>
            <p:ph sz="half" idx="1"/>
          </p:nvPr>
        </p:nvSpPr>
        <p:spPr>
          <a:xfrm>
            <a:off x="1277650" y="1798320"/>
            <a:ext cx="5562600" cy="4419600"/>
          </a:xfrm>
        </p:spPr>
        <p:txBody>
          <a:bodyPr/>
          <a:lstStyle/>
          <a:p>
            <a:r>
              <a:rPr lang="en-US" dirty="0">
                <a:cs typeface="Gill Sans"/>
              </a:rPr>
              <a:t>Early Alert Systems &amp; Instructional Support (III)</a:t>
            </a:r>
          </a:p>
          <a:p>
            <a:pPr lvl="1"/>
            <a:r>
              <a:rPr lang="en-US" dirty="0">
                <a:ea typeface="+mj-lt"/>
                <a:cs typeface="+mj-lt"/>
              </a:rPr>
              <a:t>Growth vs. fixed mindset</a:t>
            </a:r>
          </a:p>
          <a:p>
            <a:pPr lvl="1"/>
            <a:r>
              <a:rPr lang="en-US" dirty="0">
                <a:ea typeface="+mj-lt"/>
                <a:cs typeface="+mj-lt"/>
              </a:rPr>
              <a:t>Self-efficacy</a:t>
            </a:r>
          </a:p>
          <a:p>
            <a:pPr lvl="1"/>
            <a:r>
              <a:rPr lang="en-US" dirty="0">
                <a:ea typeface="+mj-lt"/>
                <a:cs typeface="+mj-lt"/>
              </a:rPr>
              <a:t>Relevance of academic experience</a:t>
            </a:r>
          </a:p>
          <a:p>
            <a:pPr lvl="1"/>
            <a:r>
              <a:rPr lang="en-US" dirty="0">
                <a:ea typeface="+mj-lt"/>
                <a:cs typeface="+mj-lt"/>
              </a:rPr>
              <a:t>Sense of belonging</a:t>
            </a:r>
          </a:p>
          <a:p>
            <a:r>
              <a:rPr lang="en-US" dirty="0">
                <a:cs typeface="Gill Sans"/>
              </a:rPr>
              <a:t>Instructional Co-Curricular Activities (IV)</a:t>
            </a:r>
          </a:p>
          <a:p>
            <a:pPr lvl="1"/>
            <a:r>
              <a:rPr lang="en-US" dirty="0">
                <a:cs typeface="Gill Sans"/>
              </a:rPr>
              <a:t>Project-based learning</a:t>
            </a:r>
            <a:endParaRPr lang="en-US" dirty="0"/>
          </a:p>
          <a:p>
            <a:pPr lvl="1"/>
            <a:r>
              <a:rPr lang="en-US" dirty="0">
                <a:cs typeface="Gill Sans"/>
              </a:rPr>
              <a:t>Intersection of learning outcomes with labor market and/or transfer curriculum</a:t>
            </a:r>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C3CD193-1CFF-C149-A4A4-8338657EF1F9}"/>
              </a:ext>
            </a:extLst>
          </p:cNvPr>
          <p:cNvSpPr>
            <a:spLocks noGrp="1"/>
          </p:cNvSpPr>
          <p:nvPr>
            <p:ph type="sldNum" sz="quarter" idx="10"/>
          </p:nvPr>
        </p:nvSpPr>
        <p:spPr/>
        <p:txBody>
          <a:bodyPr/>
          <a:lstStyle/>
          <a:p>
            <a:pPr>
              <a:defRPr/>
            </a:pPr>
            <a:fld id="{CA86D19C-58E4-0C4B-866F-351E2232D695}" type="slidenum">
              <a:rPr lang="en-US" smtClean="0"/>
              <a:pPr>
                <a:defRPr/>
              </a:pPr>
              <a:t>16</a:t>
            </a:fld>
            <a:endParaRPr lang="en-US" dirty="0"/>
          </a:p>
        </p:txBody>
      </p:sp>
      <p:pic>
        <p:nvPicPr>
          <p:cNvPr id="5" name="Picture 5" descr="Diagram&#10;&#10;Description automatically generated">
            <a:extLst>
              <a:ext uri="{FF2B5EF4-FFF2-40B4-BE49-F238E27FC236}">
                <a16:creationId xmlns:a16="http://schemas.microsoft.com/office/drawing/2014/main" id="{AF51D76E-93C6-40C6-8D24-4D966722FF28}"/>
              </a:ext>
            </a:extLst>
          </p:cNvPr>
          <p:cNvPicPr>
            <a:picLocks noChangeAspect="1"/>
          </p:cNvPicPr>
          <p:nvPr/>
        </p:nvPicPr>
        <p:blipFill>
          <a:blip r:embed="rId3"/>
          <a:stretch>
            <a:fillRect/>
          </a:stretch>
        </p:blipFill>
        <p:spPr>
          <a:xfrm>
            <a:off x="6911970" y="1366372"/>
            <a:ext cx="4602203" cy="3848405"/>
          </a:xfrm>
          <a:prstGeom prst="rect">
            <a:avLst/>
          </a:prstGeom>
        </p:spPr>
      </p:pic>
      <p:sp>
        <p:nvSpPr>
          <p:cNvPr id="6" name="TextBox 5">
            <a:extLst>
              <a:ext uri="{FF2B5EF4-FFF2-40B4-BE49-F238E27FC236}">
                <a16:creationId xmlns:a16="http://schemas.microsoft.com/office/drawing/2014/main" id="{489A2008-E010-4735-9522-962BB63F7687}"/>
              </a:ext>
            </a:extLst>
          </p:cNvPr>
          <p:cNvSpPr txBox="1"/>
          <p:nvPr/>
        </p:nvSpPr>
        <p:spPr>
          <a:xfrm>
            <a:off x="7232446" y="5367134"/>
            <a:ext cx="45053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Source: A Mind at Work, Center for Community College Student Engagement</a:t>
            </a:r>
            <a:endParaRPr lang="en-US"/>
          </a:p>
        </p:txBody>
      </p:sp>
    </p:spTree>
    <p:extLst>
      <p:ext uri="{BB962C8B-B14F-4D97-AF65-F5344CB8AC3E}">
        <p14:creationId xmlns:p14="http://schemas.microsoft.com/office/powerpoint/2010/main" val="395951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BC97-010A-8C45-B0F4-2CC54DC52B69}"/>
              </a:ext>
            </a:extLst>
          </p:cNvPr>
          <p:cNvSpPr>
            <a:spLocks noGrp="1"/>
          </p:cNvSpPr>
          <p:nvPr>
            <p:ph type="title"/>
          </p:nvPr>
        </p:nvSpPr>
        <p:spPr/>
        <p:txBody>
          <a:bodyPr anchor="ctr"/>
          <a:lstStyle/>
          <a:p>
            <a:pPr algn="ctr"/>
            <a:r>
              <a:rPr lang="en-US" b="1" dirty="0"/>
              <a:t>More on Pillar IV: Ensuring Students Are Learning</a:t>
            </a:r>
          </a:p>
        </p:txBody>
      </p:sp>
      <p:sp>
        <p:nvSpPr>
          <p:cNvPr id="3" name="Content Placeholder 2">
            <a:extLst>
              <a:ext uri="{FF2B5EF4-FFF2-40B4-BE49-F238E27FC236}">
                <a16:creationId xmlns:a16="http://schemas.microsoft.com/office/drawing/2014/main" id="{815A5ADA-2981-6145-B78D-EB07A3657851}"/>
              </a:ext>
            </a:extLst>
          </p:cNvPr>
          <p:cNvSpPr>
            <a:spLocks noGrp="1"/>
          </p:cNvSpPr>
          <p:nvPr>
            <p:ph sz="half" idx="1"/>
          </p:nvPr>
        </p:nvSpPr>
        <p:spPr>
          <a:xfrm>
            <a:off x="1277650" y="1798320"/>
            <a:ext cx="5329979" cy="4419600"/>
          </a:xfrm>
        </p:spPr>
        <p:txBody>
          <a:bodyPr/>
          <a:lstStyle/>
          <a:p>
            <a:r>
              <a:rPr lang="en-US" dirty="0"/>
              <a:t>Expand culturally-responsive teaching and learning</a:t>
            </a:r>
          </a:p>
          <a:p>
            <a:r>
              <a:rPr lang="en-US" dirty="0"/>
              <a:t>Reflect on assessment approaches through the lens of implicit bias</a:t>
            </a:r>
          </a:p>
          <a:p>
            <a:r>
              <a:rPr lang="en-US" dirty="0"/>
              <a:t>Value and leverage students’ own social and cultural experiences and realities to provide validating learning opportunities</a:t>
            </a:r>
          </a:p>
          <a:p>
            <a:r>
              <a:rPr lang="en-US" dirty="0"/>
              <a:t>Connect student experiences inside and outside the classroom</a:t>
            </a:r>
          </a:p>
          <a:p>
            <a:r>
              <a:rPr lang="en-US" dirty="0"/>
              <a:t>Utilize an asset-based approach</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C3CD193-1CFF-C149-A4A4-8338657EF1F9}"/>
              </a:ext>
            </a:extLst>
          </p:cNvPr>
          <p:cNvSpPr>
            <a:spLocks noGrp="1"/>
          </p:cNvSpPr>
          <p:nvPr>
            <p:ph type="sldNum" sz="quarter" idx="10"/>
          </p:nvPr>
        </p:nvSpPr>
        <p:spPr/>
        <p:txBody>
          <a:bodyPr/>
          <a:lstStyle/>
          <a:p>
            <a:pPr>
              <a:defRPr/>
            </a:pPr>
            <a:fld id="{CA86D19C-58E4-0C4B-866F-351E2232D695}" type="slidenum">
              <a:rPr lang="en-US" smtClean="0"/>
              <a:pPr>
                <a:defRPr/>
              </a:pPr>
              <a:t>17</a:t>
            </a:fld>
            <a:endParaRPr lang="en-US" dirty="0"/>
          </a:p>
        </p:txBody>
      </p:sp>
      <p:pic>
        <p:nvPicPr>
          <p:cNvPr id="1026" name="Picture 2" descr="Image result for culturally responsive teaching ladson billings">
            <a:extLst>
              <a:ext uri="{FF2B5EF4-FFF2-40B4-BE49-F238E27FC236}">
                <a16:creationId xmlns:a16="http://schemas.microsoft.com/office/drawing/2014/main" id="{37D5D86D-513F-4EBC-A370-D951CAD09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135" y="2485344"/>
            <a:ext cx="4446865" cy="214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5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AC27-938E-AD4B-87A1-29D4583F2A94}"/>
              </a:ext>
            </a:extLst>
          </p:cNvPr>
          <p:cNvSpPr>
            <a:spLocks noGrp="1"/>
          </p:cNvSpPr>
          <p:nvPr>
            <p:ph type="title"/>
          </p:nvPr>
        </p:nvSpPr>
        <p:spPr/>
        <p:txBody>
          <a:bodyPr anchor="ctr"/>
          <a:lstStyle/>
          <a:p>
            <a:pPr algn="ctr"/>
            <a:r>
              <a:rPr lang="en-US" b="1" dirty="0"/>
              <a:t>What Can You Do as a Part-Time Faculty Member?</a:t>
            </a:r>
          </a:p>
        </p:txBody>
      </p:sp>
      <p:sp>
        <p:nvSpPr>
          <p:cNvPr id="3" name="Content Placeholder 2">
            <a:extLst>
              <a:ext uri="{FF2B5EF4-FFF2-40B4-BE49-F238E27FC236}">
                <a16:creationId xmlns:a16="http://schemas.microsoft.com/office/drawing/2014/main" id="{3A3C9E48-F6F7-2D4C-B9D9-6025B082FBF0}"/>
              </a:ext>
            </a:extLst>
          </p:cNvPr>
          <p:cNvSpPr>
            <a:spLocks noGrp="1"/>
          </p:cNvSpPr>
          <p:nvPr>
            <p:ph sz="half" idx="1"/>
          </p:nvPr>
        </p:nvSpPr>
        <p:spPr/>
        <p:txBody>
          <a:bodyPr/>
          <a:lstStyle/>
          <a:p>
            <a:r>
              <a:rPr lang="en-US" dirty="0">
                <a:cs typeface="Gill Sans"/>
              </a:rPr>
              <a:t>What are some strategies that can be implemented today to ensure students stay on their path?</a:t>
            </a:r>
          </a:p>
          <a:p>
            <a:r>
              <a:rPr lang="en-US" dirty="0">
                <a:cs typeface="Gill Sans"/>
              </a:rPr>
              <a:t>What are some course activities and/or assignments that could be connected to the labor market and/or transfer curriculum to ensure learning?</a:t>
            </a:r>
            <a:endParaRPr lang="en-US" dirty="0"/>
          </a:p>
          <a:p>
            <a:r>
              <a:rPr lang="en-US">
                <a:cs typeface="Gill Sans"/>
              </a:rPr>
              <a:t>How can </a:t>
            </a:r>
            <a:r>
              <a:rPr lang="en-US" dirty="0">
                <a:cs typeface="Gill Sans"/>
              </a:rPr>
              <a:t>colleges (we) be more student ready vs. asking if the students are ready for college (us)?</a:t>
            </a:r>
            <a:endParaRPr lang="en-US" dirty="0"/>
          </a:p>
          <a:p>
            <a:r>
              <a:rPr lang="en-US" dirty="0">
                <a:cs typeface="Gill Sans"/>
              </a:rPr>
              <a:t>What are some strategies to emotionally guide students?</a:t>
            </a:r>
            <a:endParaRPr lang="en-US" dirty="0"/>
          </a:p>
          <a:p>
            <a:pPr marL="0" indent="0">
              <a:buNone/>
            </a:pPr>
            <a:endParaRPr lang="en-US" dirty="0"/>
          </a:p>
          <a:p>
            <a:pPr marL="0" indent="0" algn="ctr">
              <a:buNone/>
            </a:pPr>
            <a:r>
              <a:rPr lang="en-US" dirty="0">
                <a:solidFill>
                  <a:schemeClr val="accent1">
                    <a:lumMod val="50000"/>
                  </a:schemeClr>
                </a:solidFill>
                <a:cs typeface="Gill Sans"/>
              </a:rPr>
              <a:t>Click on the link in the Chat to access the </a:t>
            </a:r>
            <a:r>
              <a:rPr lang="en-US" dirty="0" err="1">
                <a:solidFill>
                  <a:schemeClr val="accent1">
                    <a:lumMod val="50000"/>
                  </a:schemeClr>
                </a:solidFill>
                <a:cs typeface="Gill Sans"/>
              </a:rPr>
              <a:t>Googledoc</a:t>
            </a:r>
            <a:r>
              <a:rPr lang="en-US" dirty="0">
                <a:solidFill>
                  <a:schemeClr val="accent1">
                    <a:lumMod val="50000"/>
                  </a:schemeClr>
                </a:solidFill>
                <a:cs typeface="Gill Sans"/>
              </a:rPr>
              <a:t> and share your responses…</a:t>
            </a:r>
          </a:p>
        </p:txBody>
      </p:sp>
      <p:sp>
        <p:nvSpPr>
          <p:cNvPr id="4" name="Slide Number Placeholder 3">
            <a:extLst>
              <a:ext uri="{FF2B5EF4-FFF2-40B4-BE49-F238E27FC236}">
                <a16:creationId xmlns:a16="http://schemas.microsoft.com/office/drawing/2014/main" id="{C282BFF2-A80F-8F46-B877-E094135FED2B}"/>
              </a:ext>
            </a:extLst>
          </p:cNvPr>
          <p:cNvSpPr>
            <a:spLocks noGrp="1"/>
          </p:cNvSpPr>
          <p:nvPr>
            <p:ph type="sldNum" sz="quarter" idx="10"/>
          </p:nvPr>
        </p:nvSpPr>
        <p:spPr/>
        <p:txBody>
          <a:bodyPr/>
          <a:lstStyle/>
          <a:p>
            <a:pPr>
              <a:defRPr/>
            </a:pPr>
            <a:fld id="{CA86D19C-58E4-0C4B-866F-351E2232D695}" type="slidenum">
              <a:rPr lang="en-US" smtClean="0"/>
              <a:pPr>
                <a:defRPr/>
              </a:pPr>
              <a:t>18</a:t>
            </a:fld>
            <a:endParaRPr lang="en-US" dirty="0"/>
          </a:p>
        </p:txBody>
      </p:sp>
    </p:spTree>
    <p:extLst>
      <p:ext uri="{BB962C8B-B14F-4D97-AF65-F5344CB8AC3E}">
        <p14:creationId xmlns:p14="http://schemas.microsoft.com/office/powerpoint/2010/main" val="324020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7934-0666-944A-BA0F-4678AA7079CF}"/>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id="{FEE984D5-C619-A744-8657-FB4C60748AB4}"/>
              </a:ext>
            </a:extLst>
          </p:cNvPr>
          <p:cNvSpPr>
            <a:spLocks noGrp="1"/>
          </p:cNvSpPr>
          <p:nvPr>
            <p:ph sz="half" idx="1"/>
          </p:nvPr>
        </p:nvSpPr>
        <p:spPr/>
        <p:txBody>
          <a:bodyPr/>
          <a:lstStyle/>
          <a:p>
            <a:r>
              <a:rPr lang="en-US" dirty="0"/>
              <a:t>Got questions for the ASCCC? Email </a:t>
            </a:r>
            <a:r>
              <a:rPr lang="en-US" dirty="0">
                <a:hlinkClick r:id="rId2"/>
              </a:rPr>
              <a:t>info@asccc.org</a:t>
            </a:r>
            <a:endParaRPr lang="en-US" dirty="0"/>
          </a:p>
          <a:p>
            <a:r>
              <a:rPr lang="en-US" dirty="0"/>
              <a:t>Got questions for the RP Group? Click here: </a:t>
            </a:r>
            <a:r>
              <a:rPr lang="en-US" dirty="0">
                <a:hlinkClick r:id="rId3"/>
              </a:rPr>
              <a:t>https://rpgroup.org/About-Us/Contact</a:t>
            </a:r>
            <a:r>
              <a:rPr lang="en-US" dirty="0"/>
              <a:t> </a:t>
            </a:r>
          </a:p>
          <a:p>
            <a:r>
              <a:rPr lang="en-US" dirty="0"/>
              <a:t>ASCCC website: </a:t>
            </a:r>
            <a:r>
              <a:rPr lang="en-US" dirty="0">
                <a:hlinkClick r:id="rId4"/>
              </a:rPr>
              <a:t>https://www.asccc.org</a:t>
            </a:r>
            <a:endParaRPr lang="en-US" dirty="0"/>
          </a:p>
          <a:p>
            <a:r>
              <a:rPr lang="en-US" dirty="0"/>
              <a:t>RP Group website: </a:t>
            </a:r>
            <a:r>
              <a:rPr lang="en-US" dirty="0">
                <a:hlinkClick r:id="rId5"/>
              </a:rPr>
              <a:t>https://rpgroup.org</a:t>
            </a:r>
            <a:endParaRPr lang="en-US" dirty="0"/>
          </a:p>
          <a:p>
            <a:pPr marL="0" indent="0">
              <a:buNone/>
            </a:pPr>
            <a:endParaRPr lang="en-US" dirty="0"/>
          </a:p>
          <a:p>
            <a:pPr marL="0" indent="0">
              <a:buNone/>
            </a:pPr>
            <a:endParaRPr lang="en-US" dirty="0"/>
          </a:p>
          <a:p>
            <a:pPr marL="0" indent="0" algn="ctr">
              <a:buNone/>
            </a:pPr>
            <a:r>
              <a:rPr lang="en-US" sz="3200" b="1" dirty="0">
                <a:solidFill>
                  <a:schemeClr val="tx1">
                    <a:lumMod val="50000"/>
                  </a:schemeClr>
                </a:solidFill>
              </a:rPr>
              <a:t>Thank you for joining us today!</a:t>
            </a:r>
          </a:p>
        </p:txBody>
      </p:sp>
      <p:sp>
        <p:nvSpPr>
          <p:cNvPr id="4" name="Slide Number Placeholder 3">
            <a:extLst>
              <a:ext uri="{FF2B5EF4-FFF2-40B4-BE49-F238E27FC236}">
                <a16:creationId xmlns:a16="http://schemas.microsoft.com/office/drawing/2014/main" id="{8050F259-271B-4540-8E71-848102E980D1}"/>
              </a:ext>
            </a:extLst>
          </p:cNvPr>
          <p:cNvSpPr>
            <a:spLocks noGrp="1"/>
          </p:cNvSpPr>
          <p:nvPr>
            <p:ph type="sldNum" sz="quarter" idx="10"/>
          </p:nvPr>
        </p:nvSpPr>
        <p:spPr/>
        <p:txBody>
          <a:bodyPr/>
          <a:lstStyle/>
          <a:p>
            <a:pPr>
              <a:defRPr/>
            </a:pPr>
            <a:fld id="{CA86D19C-58E4-0C4B-866F-351E2232D695}" type="slidenum">
              <a:rPr lang="en-US" smtClean="0"/>
              <a:pPr>
                <a:defRPr/>
              </a:pPr>
              <a:t>19</a:t>
            </a:fld>
            <a:endParaRPr lang="en-US" dirty="0"/>
          </a:p>
        </p:txBody>
      </p:sp>
    </p:spTree>
    <p:extLst>
      <p:ext uri="{BB962C8B-B14F-4D97-AF65-F5344CB8AC3E}">
        <p14:creationId xmlns:p14="http://schemas.microsoft.com/office/powerpoint/2010/main" val="421831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DAA4-01A4-3F4F-84CD-067DEC59528C}"/>
              </a:ext>
            </a:extLst>
          </p:cNvPr>
          <p:cNvSpPr>
            <a:spLocks noGrp="1"/>
          </p:cNvSpPr>
          <p:nvPr>
            <p:ph type="title"/>
          </p:nvPr>
        </p:nvSpPr>
        <p:spPr/>
        <p:txBody>
          <a:bodyPr anchor="ctr">
            <a:normAutofit/>
          </a:bodyPr>
          <a:lstStyle/>
          <a:p>
            <a:pPr algn="ctr"/>
            <a:r>
              <a:rPr lang="en-US" sz="4400" b="1" dirty="0"/>
              <a:t>Presenters</a:t>
            </a:r>
          </a:p>
        </p:txBody>
      </p:sp>
      <p:sp>
        <p:nvSpPr>
          <p:cNvPr id="3" name="Content Placeholder 2">
            <a:extLst>
              <a:ext uri="{FF2B5EF4-FFF2-40B4-BE49-F238E27FC236}">
                <a16:creationId xmlns:a16="http://schemas.microsoft.com/office/drawing/2014/main" id="{07A6DB0D-496A-CE47-AB60-0574F30D268F}"/>
              </a:ext>
            </a:extLst>
          </p:cNvPr>
          <p:cNvSpPr>
            <a:spLocks noGrp="1"/>
          </p:cNvSpPr>
          <p:nvPr>
            <p:ph idx="1"/>
          </p:nvPr>
        </p:nvSpPr>
        <p:spPr/>
        <p:txBody>
          <a:bodyPr/>
          <a:lstStyle/>
          <a:p>
            <a:r>
              <a:rPr lang="en-US" b="1" dirty="0" err="1"/>
              <a:t>Ginni</a:t>
            </a:r>
            <a:r>
              <a:rPr lang="en-US" b="1" dirty="0"/>
              <a:t> May</a:t>
            </a:r>
            <a:r>
              <a:rPr lang="en-US" dirty="0"/>
              <a:t>, Vice President, ASCCC</a:t>
            </a:r>
          </a:p>
          <a:p>
            <a:r>
              <a:rPr lang="en-US" b="1" dirty="0"/>
              <a:t>Jake </a:t>
            </a:r>
            <a:r>
              <a:rPr lang="en-US" b="1" dirty="0" err="1"/>
              <a:t>Kevari</a:t>
            </a:r>
            <a:r>
              <a:rPr lang="en-US" dirty="0"/>
              <a:t>, Regional Board Member Inland Empire, RP Group; Moreno Valley College </a:t>
            </a:r>
          </a:p>
          <a:p>
            <a:r>
              <a:rPr lang="en-US" b="1" dirty="0" err="1"/>
              <a:t>Bri</a:t>
            </a:r>
            <a:r>
              <a:rPr lang="en-US" b="1" dirty="0"/>
              <a:t> Hays</a:t>
            </a:r>
            <a:r>
              <a:rPr lang="en-US" dirty="0"/>
              <a:t>, Vice President of Professional Development and Membership, RP Group; Cuyamaca College</a:t>
            </a:r>
          </a:p>
        </p:txBody>
      </p:sp>
      <p:sp>
        <p:nvSpPr>
          <p:cNvPr id="4" name="Slide Number Placeholder 3">
            <a:extLst>
              <a:ext uri="{FF2B5EF4-FFF2-40B4-BE49-F238E27FC236}">
                <a16:creationId xmlns:a16="http://schemas.microsoft.com/office/drawing/2014/main" id="{16D5F96F-6B78-5B41-8533-CB0E4F4A0B9E}"/>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pic>
        <p:nvPicPr>
          <p:cNvPr id="6" name="Picture 5">
            <a:extLst>
              <a:ext uri="{FF2B5EF4-FFF2-40B4-BE49-F238E27FC236}">
                <a16:creationId xmlns:a16="http://schemas.microsoft.com/office/drawing/2014/main" id="{5F84A619-FFA7-5947-A1E2-FE05D74AB95E}"/>
              </a:ext>
            </a:extLst>
          </p:cNvPr>
          <p:cNvPicPr>
            <a:picLocks noChangeAspect="1"/>
          </p:cNvPicPr>
          <p:nvPr/>
        </p:nvPicPr>
        <p:blipFill>
          <a:blip r:embed="rId3"/>
          <a:stretch>
            <a:fillRect/>
          </a:stretch>
        </p:blipFill>
        <p:spPr>
          <a:xfrm>
            <a:off x="6633557" y="4940430"/>
            <a:ext cx="4117108" cy="1121796"/>
          </a:xfrm>
          <a:prstGeom prst="rect">
            <a:avLst/>
          </a:prstGeom>
        </p:spPr>
      </p:pic>
      <p:pic>
        <p:nvPicPr>
          <p:cNvPr id="7" name="Picture 6" descr="ASCCC_Logo">
            <a:extLst>
              <a:ext uri="{FF2B5EF4-FFF2-40B4-BE49-F238E27FC236}">
                <a16:creationId xmlns:a16="http://schemas.microsoft.com/office/drawing/2014/main" id="{E7A4E7E0-3858-1146-B193-AC9A587CCE29}"/>
              </a:ext>
            </a:extLst>
          </p:cNvPr>
          <p:cNvPicPr/>
          <p:nvPr/>
        </p:nvPicPr>
        <p:blipFill>
          <a:blip r:embed="rId4"/>
          <a:srcRect/>
          <a:stretch>
            <a:fillRect/>
          </a:stretch>
        </p:blipFill>
        <p:spPr bwMode="auto">
          <a:xfrm>
            <a:off x="1529542" y="4903672"/>
            <a:ext cx="4039985" cy="1195312"/>
          </a:xfrm>
          <a:prstGeom prst="rect">
            <a:avLst/>
          </a:prstGeom>
          <a:noFill/>
          <a:ln w="9525">
            <a:noFill/>
            <a:miter lim="800000"/>
            <a:headEnd/>
            <a:tailEnd/>
          </a:ln>
        </p:spPr>
      </p:pic>
    </p:spTree>
    <p:extLst>
      <p:ext uri="{BB962C8B-B14F-4D97-AF65-F5344CB8AC3E}">
        <p14:creationId xmlns:p14="http://schemas.microsoft.com/office/powerpoint/2010/main" val="147939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3A53-7859-764E-9F95-66C540D88FFE}"/>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2963F91F-98AA-F748-B1B4-0CC8972909EE}"/>
              </a:ext>
            </a:extLst>
          </p:cNvPr>
          <p:cNvSpPr>
            <a:spLocks noGrp="1"/>
          </p:cNvSpPr>
          <p:nvPr>
            <p:ph sz="half" idx="1"/>
          </p:nvPr>
        </p:nvSpPr>
        <p:spPr/>
        <p:txBody>
          <a:bodyPr/>
          <a:lstStyle/>
          <a:p>
            <a:pPr marL="0" indent="0">
              <a:buNone/>
            </a:pPr>
            <a:r>
              <a:rPr lang="en-US" dirty="0"/>
              <a:t>Guided Pathways is a </a:t>
            </a:r>
            <a:r>
              <a:rPr lang="en-US" b="1" dirty="0"/>
              <a:t>student-centered, equity-focused approach </a:t>
            </a:r>
            <a:r>
              <a:rPr lang="en-US" dirty="0"/>
              <a:t>designed to </a:t>
            </a:r>
            <a:r>
              <a:rPr lang="en-US" b="1" dirty="0"/>
              <a:t>increase the number of students meeting their educational goals </a:t>
            </a:r>
            <a:r>
              <a:rPr lang="en-US" dirty="0"/>
              <a:t>by providing </a:t>
            </a:r>
            <a:r>
              <a:rPr lang="en-US" u="sng" dirty="0"/>
              <a:t>clearly defined programs</a:t>
            </a:r>
            <a:r>
              <a:rPr lang="en-US" dirty="0"/>
              <a:t> with </a:t>
            </a:r>
            <a:r>
              <a:rPr lang="en-US" u="sng" dirty="0"/>
              <a:t>high-touch student support</a:t>
            </a:r>
            <a:r>
              <a:rPr lang="en-US" dirty="0"/>
              <a:t> throughout the entire college experience. Guided Pathways is a framework that affects all faculty and students perhaps more than any other institutional initiative. Join this session to get the 411 on the Guided Pathways framework, to learn effective practices that keep students on their path and ensure learning for Guided Pathways Pillars III and IV, and to discover </a:t>
            </a:r>
            <a:r>
              <a:rPr lang="en-US" b="1" dirty="0"/>
              <a:t>the role part-time faculty can play </a:t>
            </a:r>
            <a:r>
              <a:rPr lang="en-US" dirty="0"/>
              <a:t>in a college’s Guided Pathways efforts.</a:t>
            </a:r>
          </a:p>
          <a:p>
            <a:pPr marL="0" indent="0">
              <a:buNone/>
            </a:pPr>
            <a:endParaRPr lang="en-US" dirty="0"/>
          </a:p>
        </p:txBody>
      </p:sp>
      <p:sp>
        <p:nvSpPr>
          <p:cNvPr id="4" name="Slide Number Placeholder 3">
            <a:extLst>
              <a:ext uri="{FF2B5EF4-FFF2-40B4-BE49-F238E27FC236}">
                <a16:creationId xmlns:a16="http://schemas.microsoft.com/office/drawing/2014/main" id="{DB140366-183D-1847-9F48-99D1F1805BFF}"/>
              </a:ext>
            </a:extLst>
          </p:cNvPr>
          <p:cNvSpPr>
            <a:spLocks noGrp="1"/>
          </p:cNvSpPr>
          <p:nvPr>
            <p:ph type="sldNum" sz="quarter" idx="10"/>
          </p:nvPr>
        </p:nvSpPr>
        <p:spPr/>
        <p:txBody>
          <a:bodyPr/>
          <a:lstStyle/>
          <a:p>
            <a:pPr>
              <a:defRPr/>
            </a:pPr>
            <a:fld id="{CA86D19C-58E4-0C4B-866F-351E2232D695}" type="slidenum">
              <a:rPr lang="en-US" smtClean="0"/>
              <a:pPr>
                <a:defRPr/>
              </a:pPr>
              <a:t>3</a:t>
            </a:fld>
            <a:endParaRPr lang="en-US" dirty="0"/>
          </a:p>
        </p:txBody>
      </p:sp>
    </p:spTree>
    <p:extLst>
      <p:ext uri="{BB962C8B-B14F-4D97-AF65-F5344CB8AC3E}">
        <p14:creationId xmlns:p14="http://schemas.microsoft.com/office/powerpoint/2010/main" val="12750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AA2E-A3C3-2040-8213-69BC56237C2E}"/>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2217A1A8-69C9-7744-8675-F2793F1E3F94}"/>
              </a:ext>
            </a:extLst>
          </p:cNvPr>
          <p:cNvSpPr>
            <a:spLocks noGrp="1"/>
          </p:cNvSpPr>
          <p:nvPr>
            <p:ph sz="half" idx="1"/>
          </p:nvPr>
        </p:nvSpPr>
        <p:spPr>
          <a:xfrm>
            <a:off x="1277650" y="1690688"/>
            <a:ext cx="5671790" cy="4493981"/>
          </a:xfrm>
        </p:spPr>
        <p:txBody>
          <a:bodyPr/>
          <a:lstStyle/>
          <a:p>
            <a:r>
              <a:rPr lang="en-US" sz="2800" dirty="0"/>
              <a:t>Guided Pathways – What is it?</a:t>
            </a:r>
          </a:p>
          <a:p>
            <a:endParaRPr lang="en-US" sz="2800" dirty="0"/>
          </a:p>
          <a:p>
            <a:r>
              <a:rPr lang="en-US" sz="2800" dirty="0"/>
              <a:t>A Closer look at Pillars III and IV</a:t>
            </a:r>
          </a:p>
          <a:p>
            <a:pPr lvl="1"/>
            <a:r>
              <a:rPr lang="en-US" sz="2400" dirty="0"/>
              <a:t>Pillar III – Staying on the Path</a:t>
            </a:r>
          </a:p>
          <a:p>
            <a:pPr lvl="1"/>
            <a:r>
              <a:rPr lang="en-US" sz="2400" dirty="0"/>
              <a:t>Pillar IV – Ensuring Learning</a:t>
            </a:r>
          </a:p>
          <a:p>
            <a:endParaRPr lang="en-US" sz="2800" dirty="0"/>
          </a:p>
          <a:p>
            <a:r>
              <a:rPr lang="en-US" sz="2800" dirty="0"/>
              <a:t>What can part-time faculty do?</a:t>
            </a:r>
          </a:p>
        </p:txBody>
      </p:sp>
      <p:sp>
        <p:nvSpPr>
          <p:cNvPr id="4" name="Slide Number Placeholder 3">
            <a:extLst>
              <a:ext uri="{FF2B5EF4-FFF2-40B4-BE49-F238E27FC236}">
                <a16:creationId xmlns:a16="http://schemas.microsoft.com/office/drawing/2014/main" id="{E22E40F7-786E-4449-BDFC-E7BA73947711}"/>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pic>
        <p:nvPicPr>
          <p:cNvPr id="6" name="Picture 5">
            <a:extLst>
              <a:ext uri="{FF2B5EF4-FFF2-40B4-BE49-F238E27FC236}">
                <a16:creationId xmlns:a16="http://schemas.microsoft.com/office/drawing/2014/main" id="{226D6ECB-68AD-7146-96D6-54A95D225DC6}"/>
              </a:ext>
            </a:extLst>
          </p:cNvPr>
          <p:cNvPicPr>
            <a:picLocks noChangeAspect="1"/>
          </p:cNvPicPr>
          <p:nvPr/>
        </p:nvPicPr>
        <p:blipFill>
          <a:blip r:embed="rId3"/>
          <a:stretch>
            <a:fillRect/>
          </a:stretch>
        </p:blipFill>
        <p:spPr>
          <a:xfrm>
            <a:off x="7753132" y="1690688"/>
            <a:ext cx="2766868" cy="4165505"/>
          </a:xfrm>
          <a:prstGeom prst="rect">
            <a:avLst/>
          </a:prstGeom>
        </p:spPr>
      </p:pic>
    </p:spTree>
    <p:extLst>
      <p:ext uri="{BB962C8B-B14F-4D97-AF65-F5344CB8AC3E}">
        <p14:creationId xmlns:p14="http://schemas.microsoft.com/office/powerpoint/2010/main" val="265771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A9B8-16AA-6943-B889-699B6BB629A9}"/>
              </a:ext>
            </a:extLst>
          </p:cNvPr>
          <p:cNvSpPr>
            <a:spLocks noGrp="1"/>
          </p:cNvSpPr>
          <p:nvPr>
            <p:ph type="title"/>
          </p:nvPr>
        </p:nvSpPr>
        <p:spPr/>
        <p:txBody>
          <a:bodyPr anchor="ctr">
            <a:normAutofit/>
          </a:bodyPr>
          <a:lstStyle/>
          <a:p>
            <a:pPr algn="ctr"/>
            <a:r>
              <a:rPr lang="en-US" sz="4400" b="1" dirty="0"/>
              <a:t>Activity</a:t>
            </a:r>
          </a:p>
        </p:txBody>
      </p:sp>
      <p:sp>
        <p:nvSpPr>
          <p:cNvPr id="3" name="Content Placeholder 2">
            <a:extLst>
              <a:ext uri="{FF2B5EF4-FFF2-40B4-BE49-F238E27FC236}">
                <a16:creationId xmlns:a16="http://schemas.microsoft.com/office/drawing/2014/main" id="{35CD640C-3E27-3744-BBFF-577F77FAEF17}"/>
              </a:ext>
            </a:extLst>
          </p:cNvPr>
          <p:cNvSpPr>
            <a:spLocks noGrp="1"/>
          </p:cNvSpPr>
          <p:nvPr>
            <p:ph sz="half" idx="1"/>
          </p:nvPr>
        </p:nvSpPr>
        <p:spPr/>
        <p:txBody>
          <a:bodyPr/>
          <a:lstStyle/>
          <a:p>
            <a:pPr marL="0" indent="0">
              <a:buNone/>
            </a:pPr>
            <a:r>
              <a:rPr lang="en-US" dirty="0"/>
              <a:t>Click on the link in the Chat to access the Padlet…</a:t>
            </a:r>
          </a:p>
          <a:p>
            <a:pPr marL="0" indent="0">
              <a:buNone/>
            </a:pPr>
            <a:endParaRPr lang="en-US" dirty="0"/>
          </a:p>
          <a:p>
            <a:pPr marL="0" indent="0" algn="ctr">
              <a:buNone/>
            </a:pPr>
            <a:r>
              <a:rPr lang="en-US" sz="4400" dirty="0">
                <a:solidFill>
                  <a:schemeClr val="tx1">
                    <a:lumMod val="50000"/>
                  </a:schemeClr>
                </a:solidFill>
              </a:rPr>
              <a:t>What does “Guided Pathways” mean to you and your students?</a:t>
            </a:r>
          </a:p>
        </p:txBody>
      </p:sp>
      <p:sp>
        <p:nvSpPr>
          <p:cNvPr id="4" name="Slide Number Placeholder 3">
            <a:extLst>
              <a:ext uri="{FF2B5EF4-FFF2-40B4-BE49-F238E27FC236}">
                <a16:creationId xmlns:a16="http://schemas.microsoft.com/office/drawing/2014/main" id="{947A917B-19AD-5644-80E6-2CCEC5556D36}"/>
              </a:ext>
            </a:extLst>
          </p:cNvPr>
          <p:cNvSpPr>
            <a:spLocks noGrp="1"/>
          </p:cNvSpPr>
          <p:nvPr>
            <p:ph type="sldNum" sz="quarter" idx="10"/>
          </p:nvPr>
        </p:nvSpPr>
        <p:spPr/>
        <p:txBody>
          <a:bodyPr/>
          <a:lstStyle/>
          <a:p>
            <a:pPr>
              <a:defRPr/>
            </a:pPr>
            <a:fld id="{CA86D19C-58E4-0C4B-866F-351E2232D695}" type="slidenum">
              <a:rPr lang="en-US" smtClean="0"/>
              <a:pPr>
                <a:defRPr/>
              </a:pPr>
              <a:t>5</a:t>
            </a:fld>
            <a:endParaRPr lang="en-US" dirty="0"/>
          </a:p>
        </p:txBody>
      </p:sp>
    </p:spTree>
    <p:extLst>
      <p:ext uri="{BB962C8B-B14F-4D97-AF65-F5344CB8AC3E}">
        <p14:creationId xmlns:p14="http://schemas.microsoft.com/office/powerpoint/2010/main" val="261883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AD43-8B87-6845-893E-522976847FFD}"/>
              </a:ext>
            </a:extLst>
          </p:cNvPr>
          <p:cNvSpPr>
            <a:spLocks noGrp="1"/>
          </p:cNvSpPr>
          <p:nvPr>
            <p:ph type="title"/>
          </p:nvPr>
        </p:nvSpPr>
        <p:spPr/>
        <p:txBody>
          <a:bodyPr anchor="ctr"/>
          <a:lstStyle/>
          <a:p>
            <a:pPr algn="ctr"/>
            <a:r>
              <a:rPr lang="en-US" b="1" dirty="0"/>
              <a:t>A Brief Overview of Guided Pathways</a:t>
            </a:r>
          </a:p>
        </p:txBody>
      </p:sp>
      <p:sp>
        <p:nvSpPr>
          <p:cNvPr id="3" name="Content Placeholder 2">
            <a:extLst>
              <a:ext uri="{FF2B5EF4-FFF2-40B4-BE49-F238E27FC236}">
                <a16:creationId xmlns:a16="http://schemas.microsoft.com/office/drawing/2014/main" id="{F74C65A7-747E-0A41-8498-0AE251652AF5}"/>
              </a:ext>
            </a:extLst>
          </p:cNvPr>
          <p:cNvSpPr>
            <a:spLocks noGrp="1"/>
          </p:cNvSpPr>
          <p:nvPr>
            <p:ph sz="half" idx="1"/>
          </p:nvPr>
        </p:nvSpPr>
        <p:spPr>
          <a:xfrm>
            <a:off x="1277650" y="1477108"/>
            <a:ext cx="2897356" cy="4684541"/>
          </a:xfrm>
        </p:spPr>
        <p:txBody>
          <a:bodyPr/>
          <a:lstStyle/>
          <a:p>
            <a:pPr marL="0" indent="0">
              <a:buClr>
                <a:srgbClr val="17667E"/>
              </a:buClr>
              <a:buNone/>
            </a:pPr>
            <a:r>
              <a:rPr lang="en-US" b="1" dirty="0">
                <a:latin typeface="Arial" panose="020B0604020202020204" pitchFamily="34" charset="0"/>
                <a:cs typeface="Arial" panose="020B0604020202020204" pitchFamily="34" charset="0"/>
              </a:rPr>
              <a:t>All Hands on Deck!</a:t>
            </a:r>
          </a:p>
          <a:p>
            <a:pPr>
              <a:buClr>
                <a:srgbClr val="17667E"/>
              </a:buClr>
            </a:pPr>
            <a:r>
              <a:rPr lang="en-US" dirty="0">
                <a:latin typeface="Arial" panose="020B0604020202020204" pitchFamily="34" charset="0"/>
                <a:cs typeface="Arial" panose="020B0604020202020204" pitchFamily="34" charset="0"/>
              </a:rPr>
              <a:t>Meta Majors</a:t>
            </a:r>
          </a:p>
          <a:p>
            <a:pPr>
              <a:buClr>
                <a:srgbClr val="17667E"/>
              </a:buClr>
            </a:pPr>
            <a:r>
              <a:rPr lang="en-US" dirty="0">
                <a:latin typeface="Arial" panose="020B0604020202020204" pitchFamily="34" charset="0"/>
                <a:cs typeface="Arial" panose="020B0604020202020204" pitchFamily="34" charset="0"/>
              </a:rPr>
              <a:t>Program Maps</a:t>
            </a:r>
          </a:p>
          <a:p>
            <a:pPr>
              <a:buClr>
                <a:srgbClr val="17667E"/>
              </a:buClr>
            </a:pPr>
            <a:r>
              <a:rPr lang="en-US" dirty="0">
                <a:latin typeface="Arial" panose="020B0604020202020204" pitchFamily="34" charset="0"/>
                <a:cs typeface="Arial" panose="020B0604020202020204" pitchFamily="34" charset="0"/>
              </a:rPr>
              <a:t>Guided Onboarding</a:t>
            </a:r>
          </a:p>
          <a:p>
            <a:pPr>
              <a:buClr>
                <a:srgbClr val="17667E"/>
              </a:buClr>
            </a:pPr>
            <a:r>
              <a:rPr lang="en-US" dirty="0">
                <a:latin typeface="Arial" panose="020B0604020202020204" pitchFamily="34" charset="0"/>
                <a:cs typeface="Arial" panose="020B0604020202020204" pitchFamily="34" charset="0"/>
              </a:rPr>
              <a:t>Wrap-Around Student Services</a:t>
            </a:r>
          </a:p>
          <a:p>
            <a:pPr>
              <a:buClr>
                <a:srgbClr val="17667E"/>
              </a:buClr>
            </a:pPr>
            <a:r>
              <a:rPr lang="en-US" dirty="0">
                <a:latin typeface="Arial" panose="020B0604020202020204" pitchFamily="34" charset="0"/>
                <a:cs typeface="Arial" panose="020B0604020202020204" pitchFamily="34" charset="0"/>
              </a:rPr>
              <a:t>Student-Centered Course Scheduling</a:t>
            </a:r>
          </a:p>
        </p:txBody>
      </p:sp>
      <p:sp>
        <p:nvSpPr>
          <p:cNvPr id="4" name="Slide Number Placeholder 3">
            <a:extLst>
              <a:ext uri="{FF2B5EF4-FFF2-40B4-BE49-F238E27FC236}">
                <a16:creationId xmlns:a16="http://schemas.microsoft.com/office/drawing/2014/main" id="{ED245BFC-06FD-7146-AE0B-57222FDFD9D7}"/>
              </a:ext>
            </a:extLst>
          </p:cNvPr>
          <p:cNvSpPr>
            <a:spLocks noGrp="1"/>
          </p:cNvSpPr>
          <p:nvPr>
            <p:ph type="sldNum" sz="quarter" idx="10"/>
          </p:nvPr>
        </p:nvSpPr>
        <p:spPr/>
        <p:txBody>
          <a:bodyPr/>
          <a:lstStyle/>
          <a:p>
            <a:pPr>
              <a:defRPr/>
            </a:pPr>
            <a:fld id="{CA86D19C-58E4-0C4B-866F-351E2232D695}" type="slidenum">
              <a:rPr lang="en-US" smtClean="0"/>
              <a:pPr>
                <a:defRPr/>
              </a:pPr>
              <a:t>6</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6E088607-BCC7-F145-9A8C-FC350560C92C}"/>
              </a:ext>
            </a:extLst>
          </p:cNvPr>
          <p:cNvPicPr>
            <a:picLocks noChangeAspect="1"/>
          </p:cNvPicPr>
          <p:nvPr/>
        </p:nvPicPr>
        <p:blipFill>
          <a:blip r:embed="rId3"/>
          <a:stretch>
            <a:fillRect/>
          </a:stretch>
        </p:blipFill>
        <p:spPr>
          <a:xfrm>
            <a:off x="4175006" y="1335091"/>
            <a:ext cx="7199875" cy="3725934"/>
          </a:xfrm>
          <a:prstGeom prst="rect">
            <a:avLst/>
          </a:prstGeom>
          <a:noFill/>
        </p:spPr>
      </p:pic>
      <p:sp>
        <p:nvSpPr>
          <p:cNvPr id="8" name="Slide Number Placeholder 4">
            <a:extLst>
              <a:ext uri="{FF2B5EF4-FFF2-40B4-BE49-F238E27FC236}">
                <a16:creationId xmlns:a16="http://schemas.microsoft.com/office/drawing/2014/main" id="{FBC71ABB-C2CE-7448-BEE1-6C2230BF333E}"/>
              </a:ext>
            </a:extLst>
          </p:cNvPr>
          <p:cNvSpPr txBox="1">
            <a:spLocks/>
          </p:cNvSpPr>
          <p:nvPr/>
        </p:nvSpPr>
        <p:spPr>
          <a:xfrm>
            <a:off x="8464378" y="6356350"/>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pPr>
            <a:fld id="{492D8F1A-69A8-9242-9469-8400121D240A}" type="slidenum">
              <a:rPr lang="en-US" smtClean="0"/>
              <a:pPr>
                <a:spcAft>
                  <a:spcPts val="600"/>
                </a:spcAft>
              </a:pPr>
              <a:t>6</a:t>
            </a:fld>
            <a:endParaRPr lang="en-US"/>
          </a:p>
        </p:txBody>
      </p:sp>
      <p:pic>
        <p:nvPicPr>
          <p:cNvPr id="5" name="Picture 4">
            <a:extLst>
              <a:ext uri="{FF2B5EF4-FFF2-40B4-BE49-F238E27FC236}">
                <a16:creationId xmlns:a16="http://schemas.microsoft.com/office/drawing/2014/main" id="{0E12E4E6-44D2-2445-92DE-45964BEB0657}"/>
              </a:ext>
            </a:extLst>
          </p:cNvPr>
          <p:cNvPicPr>
            <a:picLocks noChangeAspect="1"/>
          </p:cNvPicPr>
          <p:nvPr/>
        </p:nvPicPr>
        <p:blipFill>
          <a:blip r:embed="rId4"/>
          <a:stretch>
            <a:fillRect/>
          </a:stretch>
        </p:blipFill>
        <p:spPr>
          <a:xfrm>
            <a:off x="4175006" y="5203042"/>
            <a:ext cx="1816100" cy="1117600"/>
          </a:xfrm>
          <a:prstGeom prst="rect">
            <a:avLst/>
          </a:prstGeom>
        </p:spPr>
      </p:pic>
      <p:pic>
        <p:nvPicPr>
          <p:cNvPr id="7" name="Picture 6">
            <a:extLst>
              <a:ext uri="{FF2B5EF4-FFF2-40B4-BE49-F238E27FC236}">
                <a16:creationId xmlns:a16="http://schemas.microsoft.com/office/drawing/2014/main" id="{1992578F-B0C0-6D47-84C4-7FAB5E39F57F}"/>
              </a:ext>
            </a:extLst>
          </p:cNvPr>
          <p:cNvPicPr>
            <a:picLocks noChangeAspect="1"/>
          </p:cNvPicPr>
          <p:nvPr/>
        </p:nvPicPr>
        <p:blipFill>
          <a:blip r:embed="rId5"/>
          <a:stretch>
            <a:fillRect/>
          </a:stretch>
        </p:blipFill>
        <p:spPr>
          <a:xfrm>
            <a:off x="7774943" y="5187987"/>
            <a:ext cx="1943100" cy="1041400"/>
          </a:xfrm>
          <a:prstGeom prst="rect">
            <a:avLst/>
          </a:prstGeom>
        </p:spPr>
      </p:pic>
      <p:pic>
        <p:nvPicPr>
          <p:cNvPr id="9" name="Picture 8">
            <a:extLst>
              <a:ext uri="{FF2B5EF4-FFF2-40B4-BE49-F238E27FC236}">
                <a16:creationId xmlns:a16="http://schemas.microsoft.com/office/drawing/2014/main" id="{E9DBF406-418A-144D-922B-FB52016B9316}"/>
              </a:ext>
            </a:extLst>
          </p:cNvPr>
          <p:cNvPicPr>
            <a:picLocks noChangeAspect="1"/>
          </p:cNvPicPr>
          <p:nvPr/>
        </p:nvPicPr>
        <p:blipFill>
          <a:blip r:embed="rId6"/>
          <a:stretch>
            <a:fillRect/>
          </a:stretch>
        </p:blipFill>
        <p:spPr>
          <a:xfrm>
            <a:off x="6328314" y="5333452"/>
            <a:ext cx="972548" cy="750470"/>
          </a:xfrm>
          <a:prstGeom prst="rect">
            <a:avLst/>
          </a:prstGeom>
        </p:spPr>
      </p:pic>
    </p:spTree>
    <p:extLst>
      <p:ext uri="{BB962C8B-B14F-4D97-AF65-F5344CB8AC3E}">
        <p14:creationId xmlns:p14="http://schemas.microsoft.com/office/powerpoint/2010/main" val="47955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6212-BE53-104F-8FA1-F50A12E99F1A}"/>
              </a:ext>
            </a:extLst>
          </p:cNvPr>
          <p:cNvSpPr>
            <a:spLocks noGrp="1"/>
          </p:cNvSpPr>
          <p:nvPr>
            <p:ph type="title"/>
          </p:nvPr>
        </p:nvSpPr>
        <p:spPr>
          <a:xfrm>
            <a:off x="1277650" y="365125"/>
            <a:ext cx="10076150" cy="999441"/>
          </a:xfrm>
        </p:spPr>
        <p:txBody>
          <a:bodyPr anchor="ctr"/>
          <a:lstStyle/>
          <a:p>
            <a:pPr algn="ctr"/>
            <a:r>
              <a:rPr lang="en-US" b="1" dirty="0"/>
              <a:t>A Brief Overview of Guided Pathways</a:t>
            </a:r>
            <a:endParaRPr lang="en-US" dirty="0"/>
          </a:p>
        </p:txBody>
      </p:sp>
      <p:sp>
        <p:nvSpPr>
          <p:cNvPr id="5" name="Slide Number Placeholder 4">
            <a:extLst>
              <a:ext uri="{FF2B5EF4-FFF2-40B4-BE49-F238E27FC236}">
                <a16:creationId xmlns:a16="http://schemas.microsoft.com/office/drawing/2014/main" id="{D3A97922-B78E-7246-8BDE-386C0D76372D}"/>
              </a:ext>
            </a:extLst>
          </p:cNvPr>
          <p:cNvSpPr>
            <a:spLocks noGrp="1"/>
          </p:cNvSpPr>
          <p:nvPr>
            <p:ph type="sldNum" sz="quarter" idx="10"/>
          </p:nvPr>
        </p:nvSpPr>
        <p:spPr/>
        <p:txBody>
          <a:bodyPr/>
          <a:lstStyle/>
          <a:p>
            <a:pPr>
              <a:defRPr/>
            </a:pPr>
            <a:fld id="{616D5885-80C4-334A-ADD9-792750371828}" type="slidenum">
              <a:rPr lang="en-US" smtClean="0"/>
              <a:pPr>
                <a:defRPr/>
              </a:pPr>
              <a:t>7</a:t>
            </a:fld>
            <a:endParaRPr lang="en-US" dirty="0"/>
          </a:p>
        </p:txBody>
      </p:sp>
      <p:pic>
        <p:nvPicPr>
          <p:cNvPr id="6" name="Picture 2">
            <a:extLst>
              <a:ext uri="{FF2B5EF4-FFF2-40B4-BE49-F238E27FC236}">
                <a16:creationId xmlns:a16="http://schemas.microsoft.com/office/drawing/2014/main" id="{EC12E5EB-BF36-9A4D-89D8-D2353444580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321593" y="2076010"/>
            <a:ext cx="5283235" cy="3353093"/>
          </a:xfrm>
          <a:prstGeom prst="rect">
            <a:avLst/>
          </a:prstGeom>
          <a:solidFill>
            <a:srgbClr val="FFFFFF"/>
          </a:solidFill>
        </p:spPr>
      </p:pic>
      <p:sp>
        <p:nvSpPr>
          <p:cNvPr id="3" name="Content Placeholder 2">
            <a:extLst>
              <a:ext uri="{FF2B5EF4-FFF2-40B4-BE49-F238E27FC236}">
                <a16:creationId xmlns:a16="http://schemas.microsoft.com/office/drawing/2014/main" id="{1319FB6B-3405-8E4D-B6B0-4871137B1E8E}"/>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A6B354ED-B098-1F43-B525-E3F6D0CF10E3}"/>
              </a:ext>
            </a:extLst>
          </p:cNvPr>
          <p:cNvPicPr>
            <a:picLocks noChangeAspect="1"/>
          </p:cNvPicPr>
          <p:nvPr/>
        </p:nvPicPr>
        <p:blipFill>
          <a:blip r:embed="rId4"/>
          <a:stretch>
            <a:fillRect/>
          </a:stretch>
        </p:blipFill>
        <p:spPr>
          <a:xfrm>
            <a:off x="1170902" y="1517357"/>
            <a:ext cx="5092700" cy="4470400"/>
          </a:xfrm>
          <a:prstGeom prst="rect">
            <a:avLst/>
          </a:prstGeom>
        </p:spPr>
      </p:pic>
    </p:spTree>
    <p:extLst>
      <p:ext uri="{BB962C8B-B14F-4D97-AF65-F5344CB8AC3E}">
        <p14:creationId xmlns:p14="http://schemas.microsoft.com/office/powerpoint/2010/main" val="301276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6212-BE53-104F-8FA1-F50A12E99F1A}"/>
              </a:ext>
            </a:extLst>
          </p:cNvPr>
          <p:cNvSpPr>
            <a:spLocks noGrp="1"/>
          </p:cNvSpPr>
          <p:nvPr>
            <p:ph type="title"/>
          </p:nvPr>
        </p:nvSpPr>
        <p:spPr>
          <a:xfrm>
            <a:off x="1277650" y="365125"/>
            <a:ext cx="10076150" cy="999441"/>
          </a:xfrm>
        </p:spPr>
        <p:txBody>
          <a:bodyPr anchor="ctr"/>
          <a:lstStyle/>
          <a:p>
            <a:pPr algn="ctr"/>
            <a:r>
              <a:rPr lang="en-US" b="1" dirty="0"/>
              <a:t>A Brief Overview of Guided Pathways</a:t>
            </a:r>
            <a:endParaRPr lang="en-US" dirty="0"/>
          </a:p>
        </p:txBody>
      </p:sp>
      <p:sp>
        <p:nvSpPr>
          <p:cNvPr id="5" name="Slide Number Placeholder 4">
            <a:extLst>
              <a:ext uri="{FF2B5EF4-FFF2-40B4-BE49-F238E27FC236}">
                <a16:creationId xmlns:a16="http://schemas.microsoft.com/office/drawing/2014/main" id="{D3A97922-B78E-7246-8BDE-386C0D76372D}"/>
              </a:ext>
            </a:extLst>
          </p:cNvPr>
          <p:cNvSpPr>
            <a:spLocks noGrp="1"/>
          </p:cNvSpPr>
          <p:nvPr>
            <p:ph type="sldNum" sz="quarter" idx="10"/>
          </p:nvPr>
        </p:nvSpPr>
        <p:spPr/>
        <p:txBody>
          <a:bodyPr/>
          <a:lstStyle/>
          <a:p>
            <a:pPr>
              <a:defRPr/>
            </a:pPr>
            <a:fld id="{616D5885-80C4-334A-ADD9-792750371828}" type="slidenum">
              <a:rPr lang="en-US" smtClean="0"/>
              <a:pPr>
                <a:defRPr/>
              </a:pPr>
              <a:t>8</a:t>
            </a:fld>
            <a:endParaRPr lang="en-US" dirty="0"/>
          </a:p>
        </p:txBody>
      </p:sp>
      <p:graphicFrame>
        <p:nvGraphicFramePr>
          <p:cNvPr id="7" name="Content Placeholder 6">
            <a:extLst>
              <a:ext uri="{FF2B5EF4-FFF2-40B4-BE49-F238E27FC236}">
                <a16:creationId xmlns:a16="http://schemas.microsoft.com/office/drawing/2014/main" id="{0688B920-8D74-D64A-8277-BEF49EF828CA}"/>
              </a:ext>
            </a:extLst>
          </p:cNvPr>
          <p:cNvGraphicFramePr>
            <a:graphicFrameLocks noGrp="1"/>
          </p:cNvGraphicFramePr>
          <p:nvPr>
            <p:ph sz="half" idx="2"/>
            <p:extLst/>
          </p:nvPr>
        </p:nvGraphicFramePr>
        <p:xfrm>
          <a:off x="1277938" y="1637872"/>
          <a:ext cx="5203824" cy="471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630855B8-5852-5344-B725-42122B31E919}"/>
              </a:ext>
            </a:extLst>
          </p:cNvPr>
          <p:cNvSpPr>
            <a:spLocks noGrp="1"/>
          </p:cNvSpPr>
          <p:nvPr>
            <p:ph sz="quarter" idx="4"/>
          </p:nvPr>
        </p:nvSpPr>
        <p:spPr/>
        <p:txBody>
          <a:bodyPr/>
          <a:lstStyle/>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r>
              <a:rPr lang="en-US" sz="2800" dirty="0"/>
              <a:t>An ASCCC visualization of Guided Pathways</a:t>
            </a:r>
          </a:p>
        </p:txBody>
      </p:sp>
      <p:pic>
        <p:nvPicPr>
          <p:cNvPr id="8" name="Picture 7">
            <a:extLst>
              <a:ext uri="{FF2B5EF4-FFF2-40B4-BE49-F238E27FC236}">
                <a16:creationId xmlns:a16="http://schemas.microsoft.com/office/drawing/2014/main" id="{41470BC4-99DB-0348-B5CB-044647F5799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094340" y="2095462"/>
            <a:ext cx="3536717" cy="1604963"/>
          </a:xfrm>
          <a:prstGeom prst="rect">
            <a:avLst/>
          </a:prstGeom>
        </p:spPr>
      </p:pic>
    </p:spTree>
    <p:extLst>
      <p:ext uri="{BB962C8B-B14F-4D97-AF65-F5344CB8AC3E}">
        <p14:creationId xmlns:p14="http://schemas.microsoft.com/office/powerpoint/2010/main" val="272600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AD43-8B87-6845-893E-522976847FFD}"/>
              </a:ext>
            </a:extLst>
          </p:cNvPr>
          <p:cNvSpPr>
            <a:spLocks noGrp="1"/>
          </p:cNvSpPr>
          <p:nvPr>
            <p:ph type="title"/>
          </p:nvPr>
        </p:nvSpPr>
        <p:spPr/>
        <p:txBody>
          <a:bodyPr anchor="ctr"/>
          <a:lstStyle/>
          <a:p>
            <a:pPr algn="ctr"/>
            <a:r>
              <a:rPr lang="en-US" b="1" dirty="0"/>
              <a:t>A Brief Overview of Guided Pathways</a:t>
            </a:r>
          </a:p>
        </p:txBody>
      </p:sp>
      <p:sp>
        <p:nvSpPr>
          <p:cNvPr id="3" name="Content Placeholder 2">
            <a:extLst>
              <a:ext uri="{FF2B5EF4-FFF2-40B4-BE49-F238E27FC236}">
                <a16:creationId xmlns:a16="http://schemas.microsoft.com/office/drawing/2014/main" id="{F74C65A7-747E-0A41-8498-0AE251652AF5}"/>
              </a:ext>
            </a:extLst>
          </p:cNvPr>
          <p:cNvSpPr>
            <a:spLocks noGrp="1"/>
          </p:cNvSpPr>
          <p:nvPr>
            <p:ph sz="half" idx="1"/>
          </p:nvPr>
        </p:nvSpPr>
        <p:spPr>
          <a:xfrm>
            <a:off x="1277650" y="1477108"/>
            <a:ext cx="10058400" cy="4740812"/>
          </a:xfrm>
        </p:spPr>
        <p:txBody>
          <a:bodyPr/>
          <a:lstStyle/>
          <a:p>
            <a:pPr>
              <a:buClr>
                <a:srgbClr val="17667E"/>
              </a:buClr>
            </a:pPr>
            <a:r>
              <a:rPr lang="en-US" sz="2800" dirty="0">
                <a:latin typeface="Arial" panose="020B0604020202020204" pitchFamily="34" charset="0"/>
                <a:cs typeface="Arial" panose="020B0604020202020204" pitchFamily="34" charset="0"/>
              </a:rPr>
              <a:t>Grew from “pay to play” programs</a:t>
            </a:r>
          </a:p>
          <a:p>
            <a:pPr lvl="1">
              <a:buClr>
                <a:srgbClr val="17667E"/>
              </a:buClr>
            </a:pPr>
            <a:r>
              <a:rPr lang="en-US" sz="2400" dirty="0">
                <a:latin typeface="Arial" panose="020B0604020202020204" pitchFamily="34" charset="0"/>
                <a:cs typeface="Arial" panose="020B0604020202020204" pitchFamily="34" charset="0"/>
                <a:hlinkClick r:id="rId3"/>
              </a:rPr>
              <a:t>American Association of Community Colleges Pathways Project </a:t>
            </a:r>
            <a:r>
              <a:rPr lang="en-US" sz="2400" dirty="0">
                <a:latin typeface="Arial" panose="020B0604020202020204" pitchFamily="34" charset="0"/>
                <a:cs typeface="Arial" panose="020B0604020202020204" pitchFamily="34" charset="0"/>
              </a:rPr>
              <a:t>– 3+1 California Community Colleges participating</a:t>
            </a:r>
          </a:p>
          <a:p>
            <a:pPr lvl="1">
              <a:buClr>
                <a:srgbClr val="17667E"/>
              </a:buClr>
            </a:pPr>
            <a:r>
              <a:rPr lang="en-US" sz="2400" dirty="0">
                <a:latin typeface="Arial" panose="020B0604020202020204" pitchFamily="34" charset="0"/>
                <a:cs typeface="Arial" panose="020B0604020202020204" pitchFamily="34" charset="0"/>
              </a:rPr>
              <a:t>California Guided Pathways Project (some called it the </a:t>
            </a:r>
            <a:r>
              <a:rPr lang="en-US" sz="2400" dirty="0">
                <a:latin typeface="Arial" panose="020B0604020202020204" pitchFamily="34" charset="0"/>
                <a:cs typeface="Arial" panose="020B0604020202020204" pitchFamily="34" charset="0"/>
                <a:hlinkClick r:id="rId4"/>
              </a:rPr>
              <a:t>Demonstration Project</a:t>
            </a:r>
            <a:r>
              <a:rPr lang="en-US" sz="2400" dirty="0">
                <a:latin typeface="Arial" panose="020B0604020202020204" pitchFamily="34" charset="0"/>
                <a:cs typeface="Arial" panose="020B0604020202020204" pitchFamily="34" charset="0"/>
              </a:rPr>
              <a:t>) – 20 colleges participating</a:t>
            </a:r>
          </a:p>
          <a:p>
            <a:pPr>
              <a:buClr>
                <a:srgbClr val="17667E"/>
              </a:buClr>
            </a:pPr>
            <a:r>
              <a:rPr lang="en-US" sz="2800" dirty="0">
                <a:latin typeface="Arial" panose="020B0604020202020204" pitchFamily="34" charset="0"/>
                <a:cs typeface="Arial" panose="020B0604020202020204" pitchFamily="34" charset="0"/>
              </a:rPr>
              <a:t>Approved by the governor in the 2017-18 Budget Act - </a:t>
            </a:r>
            <a:r>
              <a:rPr lang="en-US" sz="2800" dirty="0">
                <a:solidFill>
                  <a:schemeClr val="tx2"/>
                </a:solidFill>
                <a:latin typeface="Arial" panose="020B0604020202020204" pitchFamily="34" charset="0"/>
                <a:cs typeface="Arial" panose="020B0604020202020204" pitchFamily="34" charset="0"/>
              </a:rPr>
              <a:t>California Education Code §§88920-88922</a:t>
            </a:r>
            <a:endParaRPr lang="en-US" sz="2800" dirty="0">
              <a:latin typeface="Arial" panose="020B0604020202020204" pitchFamily="34" charset="0"/>
              <a:cs typeface="Arial" panose="020B0604020202020204" pitchFamily="34" charset="0"/>
            </a:endParaRPr>
          </a:p>
          <a:p>
            <a:pPr>
              <a:buClr>
                <a:srgbClr val="17667E"/>
              </a:buClr>
            </a:pPr>
            <a:r>
              <a:rPr lang="en-US" sz="2800" dirty="0">
                <a:latin typeface="Arial" panose="020B0604020202020204" pitchFamily="34" charset="0"/>
                <a:cs typeface="Arial" panose="020B0604020202020204" pitchFamily="34" charset="0"/>
              </a:rPr>
              <a:t>Most recent – </a:t>
            </a:r>
            <a:r>
              <a:rPr lang="en-US" sz="2800" dirty="0">
                <a:latin typeface="Arial" panose="020B0604020202020204" pitchFamily="34" charset="0"/>
                <a:cs typeface="Arial" panose="020B0604020202020204" pitchFamily="34" charset="0"/>
                <a:hlinkClick r:id="rId5"/>
              </a:rPr>
              <a:t>California Guided Pathways Demonstration Project </a:t>
            </a:r>
            <a:r>
              <a:rPr lang="en-US" sz="2800" dirty="0">
                <a:latin typeface="Arial" panose="020B0604020202020204" pitchFamily="34" charset="0"/>
                <a:cs typeface="Arial" panose="020B0604020202020204" pitchFamily="34" charset="0"/>
              </a:rPr>
              <a:t>: 2020-22 Cohort – 40 colleges participating?</a:t>
            </a:r>
          </a:p>
        </p:txBody>
      </p:sp>
      <p:sp>
        <p:nvSpPr>
          <p:cNvPr id="4" name="Slide Number Placeholder 3">
            <a:extLst>
              <a:ext uri="{FF2B5EF4-FFF2-40B4-BE49-F238E27FC236}">
                <a16:creationId xmlns:a16="http://schemas.microsoft.com/office/drawing/2014/main" id="{ED245BFC-06FD-7146-AE0B-57222FDFD9D7}"/>
              </a:ext>
            </a:extLst>
          </p:cNvPr>
          <p:cNvSpPr>
            <a:spLocks noGrp="1"/>
          </p:cNvSpPr>
          <p:nvPr>
            <p:ph type="sldNum" sz="quarter" idx="10"/>
          </p:nvPr>
        </p:nvSpPr>
        <p:spPr/>
        <p:txBody>
          <a:bodyPr/>
          <a:lstStyle/>
          <a:p>
            <a:pPr>
              <a:defRPr/>
            </a:pPr>
            <a:fld id="{CA86D19C-58E4-0C4B-866F-351E2232D695}" type="slidenum">
              <a:rPr lang="en-US" smtClean="0"/>
              <a:pPr>
                <a:defRPr/>
              </a:pPr>
              <a:t>9</a:t>
            </a:fld>
            <a:endParaRPr lang="en-US" dirty="0"/>
          </a:p>
        </p:txBody>
      </p:sp>
    </p:spTree>
    <p:extLst>
      <p:ext uri="{BB962C8B-B14F-4D97-AF65-F5344CB8AC3E}">
        <p14:creationId xmlns:p14="http://schemas.microsoft.com/office/powerpoint/2010/main" val="1825240243"/>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188</TotalTime>
  <Words>1136</Words>
  <Application>Microsoft Macintosh PowerPoint</Application>
  <PresentationFormat>Widescreen</PresentationFormat>
  <Paragraphs>177</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Gill Sans</vt:lpstr>
      <vt:lpstr>Palatino</vt:lpstr>
      <vt:lpstr>Times New Roman</vt:lpstr>
      <vt:lpstr>ASCCC Curriculum Inst. 2020 Theme</vt:lpstr>
      <vt:lpstr>The 411 on Guided Pathways  Friday, February 19, 2:00-3:00</vt:lpstr>
      <vt:lpstr>Presenters</vt:lpstr>
      <vt:lpstr>Description</vt:lpstr>
      <vt:lpstr>Overview</vt:lpstr>
      <vt:lpstr>Activity</vt:lpstr>
      <vt:lpstr>A Brief Overview of Guided Pathways</vt:lpstr>
      <vt:lpstr>A Brief Overview of Guided Pathways</vt:lpstr>
      <vt:lpstr>A Brief Overview of Guided Pathways</vt:lpstr>
      <vt:lpstr>A Brief Overview of Guided Pathways</vt:lpstr>
      <vt:lpstr>A Brief Overview of Guided Pathways</vt:lpstr>
      <vt:lpstr>A Brief Overview of Guided Pathways</vt:lpstr>
      <vt:lpstr>Things to Consider in Implementing Guided Pathways</vt:lpstr>
      <vt:lpstr>Completion by Design (CBD) – Loss/Momentum Framework</vt:lpstr>
      <vt:lpstr>Practical Lessons Learned from CBD Colleges</vt:lpstr>
      <vt:lpstr>A Closer Look at Pillars III and IV</vt:lpstr>
      <vt:lpstr>Pillars III &amp; IV – Staying on the Path &amp; Ensuring Learning</vt:lpstr>
      <vt:lpstr>More on Pillar IV: Ensuring Students Are Learning</vt:lpstr>
      <vt:lpstr>What Can You Do as a Part-Time Faculty Member?</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Shared Governance, and Voting Rights for Part-Time Faculty  </dc:title>
  <dc:creator>Virginia May</dc:creator>
  <cp:lastModifiedBy>Virginia May</cp:lastModifiedBy>
  <cp:revision>28</cp:revision>
  <cp:lastPrinted>2020-11-24T19:27:34Z</cp:lastPrinted>
  <dcterms:created xsi:type="dcterms:W3CDTF">2021-01-20T18:33:29Z</dcterms:created>
  <dcterms:modified xsi:type="dcterms:W3CDTF">2021-02-10T15:59:47Z</dcterms:modified>
</cp:coreProperties>
</file>