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notesMasterIdLst>
    <p:notesMasterId r:id="rId12"/>
  </p:notesMasterIdLst>
  <p:handoutMasterIdLst>
    <p:handoutMasterId r:id="rId13"/>
  </p:handoutMasterIdLst>
  <p:sldIdLst>
    <p:sldId id="256" r:id="rId2"/>
    <p:sldId id="268" r:id="rId3"/>
    <p:sldId id="269" r:id="rId4"/>
    <p:sldId id="273" r:id="rId5"/>
    <p:sldId id="270" r:id="rId6"/>
    <p:sldId id="271" r:id="rId7"/>
    <p:sldId id="272" r:id="rId8"/>
    <p:sldId id="257" r:id="rId9"/>
    <p:sldId id="261" r:id="rId10"/>
    <p:sldId id="27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52" autoAdjust="0"/>
    <p:restoredTop sz="94660"/>
  </p:normalViewPr>
  <p:slideViewPr>
    <p:cSldViewPr snapToGrid="0" snapToObjects="1">
      <p:cViewPr varScale="1">
        <p:scale>
          <a:sx n="48" d="100"/>
          <a:sy n="48" d="100"/>
        </p:scale>
        <p:origin x="1344" y="43"/>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369C9EC-5296-D44A-A7E3-9D50F2CBDD28}" type="datetimeFigureOut">
              <a:rPr lang="en-US" smtClean="0"/>
              <a:t>2/21/2019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0AE1346-2993-0F4D-AEB3-7C0F53CDDF6D}" type="slidenum">
              <a:rPr lang="en-US" smtClean="0"/>
              <a:t>‹#›</a:t>
            </a:fld>
            <a:endParaRPr lang="en-US"/>
          </a:p>
        </p:txBody>
      </p:sp>
    </p:spTree>
    <p:extLst>
      <p:ext uri="{BB962C8B-B14F-4D97-AF65-F5344CB8AC3E}">
        <p14:creationId xmlns:p14="http://schemas.microsoft.com/office/powerpoint/2010/main" val="10939764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C79D6-1503-7C47-8D3D-9B8B046E9A19}" type="datetimeFigureOut">
              <a:rPr lang="en-US" smtClean="0"/>
              <a:t>2/21/2019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98C551-7708-9B49-90E3-D153F408E572}" type="slidenum">
              <a:rPr lang="en-US" smtClean="0"/>
              <a:t>‹#›</a:t>
            </a:fld>
            <a:endParaRPr lang="en-US"/>
          </a:p>
        </p:txBody>
      </p:sp>
    </p:spTree>
    <p:extLst>
      <p:ext uri="{BB962C8B-B14F-4D97-AF65-F5344CB8AC3E}">
        <p14:creationId xmlns:p14="http://schemas.microsoft.com/office/powerpoint/2010/main" val="58809623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898C551-7708-9B49-90E3-D153F408E572}" type="slidenum">
              <a:rPr lang="en-US" smtClean="0"/>
              <a:t>1</a:t>
            </a:fld>
            <a:endParaRPr lang="en-US"/>
          </a:p>
        </p:txBody>
      </p:sp>
    </p:spTree>
    <p:extLst>
      <p:ext uri="{BB962C8B-B14F-4D97-AF65-F5344CB8AC3E}">
        <p14:creationId xmlns:p14="http://schemas.microsoft.com/office/powerpoint/2010/main" val="577175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dbe2208e4_3_19: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2" name="Google Shape;132;g3dbe2208e4_3_19: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1200" b="0" i="0" u="none" strike="noStrike" cap="none">
              <a:solidFill>
                <a:schemeClr val="dk1"/>
              </a:solidFill>
              <a:latin typeface="Calibri"/>
              <a:ea typeface="Calibri"/>
              <a:cs typeface="Calibri"/>
              <a:sym typeface="Calibri"/>
            </a:endParaRPr>
          </a:p>
        </p:txBody>
      </p:sp>
      <p:sp>
        <p:nvSpPr>
          <p:cNvPr id="133" name="Google Shape;133;g3dbe2208e4_3_19: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3</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31404465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1901B0-8F55-48F0-A0BA-C68D1231360D}" type="slidenum">
              <a:rPr lang="en-US" smtClean="0"/>
              <a:t>6</a:t>
            </a:fld>
            <a:endParaRPr lang="en-US"/>
          </a:p>
        </p:txBody>
      </p:sp>
    </p:spTree>
    <p:extLst>
      <p:ext uri="{BB962C8B-B14F-4D97-AF65-F5344CB8AC3E}">
        <p14:creationId xmlns:p14="http://schemas.microsoft.com/office/powerpoint/2010/main" val="4155338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At</a:t>
            </a:r>
            <a:r>
              <a:rPr lang="en-US" baseline="0" dirty="0"/>
              <a:t> this point have a conversation.  Can either go through our power point or we can have a discussion about how to have critical conversations with fellow faculty and administration</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8</a:t>
            </a:fld>
            <a:endParaRPr lang="en-US"/>
          </a:p>
        </p:txBody>
      </p:sp>
    </p:spTree>
    <p:extLst>
      <p:ext uri="{BB962C8B-B14F-4D97-AF65-F5344CB8AC3E}">
        <p14:creationId xmlns:p14="http://schemas.microsoft.com/office/powerpoint/2010/main" val="19308273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Emotions—</a:t>
            </a:r>
            <a:r>
              <a:rPr lang="en-US" dirty="0" err="1"/>
              <a:t>heatrate</a:t>
            </a:r>
            <a:r>
              <a:rPr lang="en-US" baseline="0" dirty="0"/>
              <a:t> should not increase, even keeled—discuss gender biases here</a:t>
            </a:r>
          </a:p>
          <a:p>
            <a:pPr marL="171450" indent="-171450">
              <a:buFont typeface="Arial" panose="020B0604020202020204" pitchFamily="34" charset="0"/>
              <a:buChar char="•"/>
            </a:pPr>
            <a:r>
              <a:rPr lang="en-US" baseline="0" dirty="0"/>
              <a:t>Path forward might be that you want to meet again, or clearly why the answer is the way it is.  </a:t>
            </a:r>
            <a:endParaRPr lang="en-US" dirty="0"/>
          </a:p>
        </p:txBody>
      </p:sp>
      <p:sp>
        <p:nvSpPr>
          <p:cNvPr id="4" name="Slide Number Placeholder 3"/>
          <p:cNvSpPr>
            <a:spLocks noGrp="1"/>
          </p:cNvSpPr>
          <p:nvPr>
            <p:ph type="sldNum" sz="quarter" idx="10"/>
          </p:nvPr>
        </p:nvSpPr>
        <p:spPr/>
        <p:txBody>
          <a:bodyPr/>
          <a:lstStyle/>
          <a:p>
            <a:fld id="{A898C551-7708-9B49-90E3-D153F408E572}" type="slidenum">
              <a:rPr lang="en-US" smtClean="0"/>
              <a:t>9</a:t>
            </a:fld>
            <a:endParaRPr lang="en-US"/>
          </a:p>
        </p:txBody>
      </p:sp>
    </p:spTree>
    <p:extLst>
      <p:ext uri="{BB962C8B-B14F-4D97-AF65-F5344CB8AC3E}">
        <p14:creationId xmlns:p14="http://schemas.microsoft.com/office/powerpoint/2010/main" val="128462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A432C8-69A7-458B-9684-2BFA64B31948}"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C057FC-95B6-4D89-AFDA-ABA33EE921E5}"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4549AC-EB31-477F-92A9-B1988E232878}"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96A3A3-94A6-4E5B-AF39-173ACA3E61CC}"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933D019-A32C-4EAD-B8E6-DBDA699692FD}" type="datetime2">
              <a:rPr lang="en-US" smtClean="0"/>
              <a:t>Thursday, February 21, 2019</a:t>
            </a:fld>
            <a:endParaRPr lang="en-US"/>
          </a:p>
        </p:txBody>
      </p:sp>
      <p:sp>
        <p:nvSpPr>
          <p:cNvPr id="5" name="Footer Placeholder 4"/>
          <p:cNvSpPr>
            <a:spLocks noGrp="1"/>
          </p:cNvSpPr>
          <p:nvPr>
            <p:ph type="ftr" sz="quarter" idx="11"/>
          </p:nvPr>
        </p:nvSpPr>
        <p:spPr/>
        <p:txBody>
          <a:bodyPr/>
          <a:lstStyle/>
          <a:p>
            <a:pPr algn="r"/>
            <a:endParaRPr lang="en-US" dirty="0"/>
          </a:p>
        </p:txBody>
      </p:sp>
      <p:sp>
        <p:nvSpPr>
          <p:cNvPr id="6" name="Slide Number Placeholder 5"/>
          <p:cNvSpPr>
            <a:spLocks noGrp="1"/>
          </p:cNvSpPr>
          <p:nvPr>
            <p:ph type="sldNum" sz="quarter" idx="12"/>
          </p:nvPr>
        </p:nvSpPr>
        <p:spPr/>
        <p:txBody>
          <a:bodyPr/>
          <a:lstStyle/>
          <a:p>
            <a:fld id="{0CFEC368-1D7A-4F81-ABF6-AE0E36BAF64C}"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EBA98F-560C-4997-81C4-81D4D9187EAB}"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0972B2-CA5C-437D-87D0-8081271A9E4B}" type="datetime2">
              <a:rPr lang="en-US" smtClean="0"/>
              <a:t>Thursday, February 21, 2019</a:t>
            </a:fld>
            <a:endParaRPr lang="en-US"/>
          </a:p>
        </p:txBody>
      </p:sp>
      <p:sp>
        <p:nvSpPr>
          <p:cNvPr id="8" name="Footer Placeholder 7"/>
          <p:cNvSpPr>
            <a:spLocks noGrp="1"/>
          </p:cNvSpPr>
          <p:nvPr>
            <p:ph type="ftr" sz="quarter" idx="11"/>
          </p:nvPr>
        </p:nvSpPr>
        <p:spPr/>
        <p:txBody>
          <a:bodyPr/>
          <a:lstStyle/>
          <a:p>
            <a:pPr algn="r"/>
            <a:endParaRPr lang="en-US" dirty="0"/>
          </a:p>
        </p:txBody>
      </p:sp>
      <p:sp>
        <p:nvSpPr>
          <p:cNvPr id="9" name="Slide Number Placeholder 8"/>
          <p:cNvSpPr>
            <a:spLocks noGrp="1"/>
          </p:cNvSpPr>
          <p:nvPr>
            <p:ph type="sldNum" sz="quarter" idx="12"/>
          </p:nvPr>
        </p:nvSpPr>
        <p:spPr/>
        <p:txBody>
          <a:bodyPr/>
          <a:lstStyle/>
          <a:p>
            <a:fld id="{0CFEC368-1D7A-4F81-ABF6-AE0E36BAF64C}"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9CD4847-11EF-4466-A8AD-85CDB7B49118}" type="datetime2">
              <a:rPr lang="en-US" smtClean="0"/>
              <a:t>Thursday, February 21, 2019</a:t>
            </a:fld>
            <a:endParaRPr lang="en-US"/>
          </a:p>
        </p:txBody>
      </p:sp>
      <p:sp>
        <p:nvSpPr>
          <p:cNvPr id="4" name="Footer Placeholder 3"/>
          <p:cNvSpPr>
            <a:spLocks noGrp="1"/>
          </p:cNvSpPr>
          <p:nvPr>
            <p:ph type="ftr" sz="quarter" idx="11"/>
          </p:nvPr>
        </p:nvSpPr>
        <p:spPr/>
        <p:txBody>
          <a:bodyPr/>
          <a:lstStyle/>
          <a:p>
            <a:pPr algn="r"/>
            <a:endParaRPr lang="en-US" dirty="0"/>
          </a:p>
        </p:txBody>
      </p:sp>
      <p:sp>
        <p:nvSpPr>
          <p:cNvPr id="5" name="Slide Number Placeholder 4"/>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68457A-3AB9-4880-8A0C-9F8524491207}" type="datetime2">
              <a:rPr lang="en-US" smtClean="0"/>
              <a:t>Thursday, February 21, 2019</a:t>
            </a:fld>
            <a:endParaRPr lang="en-US"/>
          </a:p>
        </p:txBody>
      </p:sp>
      <p:sp>
        <p:nvSpPr>
          <p:cNvPr id="3" name="Footer Placeholder 2"/>
          <p:cNvSpPr>
            <a:spLocks noGrp="1"/>
          </p:cNvSpPr>
          <p:nvPr>
            <p:ph type="ftr" sz="quarter" idx="11"/>
          </p:nvPr>
        </p:nvSpPr>
        <p:spPr/>
        <p:txBody>
          <a:bodyPr/>
          <a:lstStyle/>
          <a:p>
            <a:pPr algn="r"/>
            <a:endParaRPr lang="en-US" dirty="0"/>
          </a:p>
        </p:txBody>
      </p:sp>
      <p:sp>
        <p:nvSpPr>
          <p:cNvPr id="4" name="Slide Number Placeholder 3"/>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FE976D3-5B7F-4300-ABED-C91F1B2AE209}"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BDC1E59-17DD-41CE-97CA-624A472382D4}" type="datetime2">
              <a:rPr lang="en-US" smtClean="0"/>
              <a:t>Thursday, February 21, 2019</a:t>
            </a:fld>
            <a:endParaRPr lang="en-US"/>
          </a:p>
        </p:txBody>
      </p:sp>
      <p:sp>
        <p:nvSpPr>
          <p:cNvPr id="6" name="Footer Placeholder 5"/>
          <p:cNvSpPr>
            <a:spLocks noGrp="1"/>
          </p:cNvSpPr>
          <p:nvPr>
            <p:ph type="ftr" sz="quarter" idx="11"/>
          </p:nvPr>
        </p:nvSpPr>
        <p:spPr/>
        <p:txBody>
          <a:bodyPr/>
          <a:lstStyle/>
          <a:p>
            <a:pPr algn="r"/>
            <a:endParaRPr lang="en-US" dirty="0"/>
          </a:p>
        </p:txBody>
      </p:sp>
      <p:sp>
        <p:nvSpPr>
          <p:cNvPr id="7" name="Slide Number Placeholder 6"/>
          <p:cNvSpPr>
            <a:spLocks noGrp="1"/>
          </p:cNvSpPr>
          <p:nvPr>
            <p:ph type="sldNum" sz="quarter" idx="12"/>
          </p:nvPr>
        </p:nvSpPr>
        <p:spPr/>
        <p:txBody>
          <a:bodyPr/>
          <a:lstStyle/>
          <a:p>
            <a:fld id="{0CFEC368-1D7A-4F81-ABF6-AE0E36BAF64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A80CB818-7379-467D-8E76-EF9D9074A26C}" type="datetime2">
              <a:rPr lang="en-US" smtClean="0"/>
              <a:t>Thursday, February 21, 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pPr algn="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0CFEC368-1D7A-4F81-ABF6-AE0E36BAF64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hf sldNum="0" hdr="0" ftr="0" dt="0"/>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mailto:Shenderson@losmedanos.edu" TargetMode="External"/><Relationship Id="rId1" Type="http://schemas.openxmlformats.org/officeDocument/2006/relationships/slideLayout" Target="../slideLayouts/slideLayout4.xml"/><Relationship Id="rId4" Type="http://schemas.openxmlformats.org/officeDocument/2006/relationships/image" Target="../media/image12.png"/></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6.jpe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hyperlink" Target="https://www.universityworldnews.com/post.php?story=2016110211272284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jpeg"/><Relationship Id="rId3" Type="http://schemas.openxmlformats.org/officeDocument/2006/relationships/hyperlink" Target="https://en.wikipedia.org/wiki/Public_diplomacy" TargetMode="External"/><Relationship Id="rId7" Type="http://schemas.openxmlformats.org/officeDocument/2006/relationships/hyperlink" Target="https://en.wikipedia.org/wiki/Cultural_diplomacy#cite_note-AdvisoryCommittee-3"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en.wikipedia.org/wiki/Cultural_diplomacy#cite_note-2" TargetMode="External"/><Relationship Id="rId5" Type="http://schemas.openxmlformats.org/officeDocument/2006/relationships/hyperlink" Target="https://en.wikipedia.org/wiki/Cultural_diplomacy#cite_note-1" TargetMode="External"/><Relationship Id="rId4" Type="http://schemas.openxmlformats.org/officeDocument/2006/relationships/hyperlink" Target="https://en.wikipedia.org/wiki/Soft_power"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08199"/>
            <a:ext cx="7848600" cy="620566"/>
          </a:xfrm>
        </p:spPr>
        <p:txBody>
          <a:bodyPr/>
          <a:lstStyle/>
          <a:p>
            <a:pPr algn="ctr"/>
            <a:r>
              <a:rPr lang="en-US" sz="4400" i="1" cap="none" dirty="0">
                <a:latin typeface="Constantia" panose="02030602050306030303" pitchFamily="18" charset="0"/>
                <a:ea typeface="Tahoma" panose="020B0604030504040204" pitchFamily="34" charset="0"/>
                <a:cs typeface="Tahoma" panose="020B0604030504040204" pitchFamily="34" charset="0"/>
              </a:rPr>
              <a:t>Art of Diplomacy</a:t>
            </a:r>
          </a:p>
        </p:txBody>
      </p:sp>
      <p:sp>
        <p:nvSpPr>
          <p:cNvPr id="3" name="Subtitle 2"/>
          <p:cNvSpPr>
            <a:spLocks noGrp="1"/>
          </p:cNvSpPr>
          <p:nvPr>
            <p:ph type="subTitle" idx="1"/>
          </p:nvPr>
        </p:nvSpPr>
        <p:spPr>
          <a:xfrm>
            <a:off x="821266" y="3784598"/>
            <a:ext cx="7848600" cy="762000"/>
          </a:xfrm>
        </p:spPr>
        <p:txBody>
          <a:bodyPr>
            <a:normAutofit fontScale="92500" lnSpcReduction="10000"/>
          </a:bodyPr>
          <a:lstStyle/>
          <a:p>
            <a:pPr algn="ctr"/>
            <a:r>
              <a:rPr lang="en-US" dirty="0">
                <a:latin typeface="Tahoma" panose="020B0604030504040204" pitchFamily="34" charset="0"/>
                <a:ea typeface="Tahoma" panose="020B0604030504040204" pitchFamily="34" charset="0"/>
                <a:cs typeface="Tahoma" panose="020B0604030504040204" pitchFamily="34" charset="0"/>
              </a:rPr>
              <a:t>Andrew </a:t>
            </a:r>
            <a:r>
              <a:rPr lang="en-US" dirty="0" err="1">
                <a:latin typeface="Tahoma" panose="020B0604030504040204" pitchFamily="34" charset="0"/>
                <a:ea typeface="Tahoma" panose="020B0604030504040204" pitchFamily="34" charset="0"/>
                <a:cs typeface="Tahoma" panose="020B0604030504040204" pitchFamily="34" charset="0"/>
              </a:rPr>
              <a:t>Delunas</a:t>
            </a:r>
            <a:r>
              <a:rPr lang="en-US" dirty="0">
                <a:latin typeface="Tahoma" panose="020B0604030504040204" pitchFamily="34" charset="0"/>
                <a:ea typeface="Tahoma" panose="020B0604030504040204" pitchFamily="34" charset="0"/>
                <a:cs typeface="Tahoma" panose="020B0604030504040204" pitchFamily="34" charset="0"/>
              </a:rPr>
              <a:t>, Part Time Faculty, </a:t>
            </a:r>
            <a:r>
              <a:rPr lang="en-US" dirty="0" err="1">
                <a:latin typeface="Tahoma" panose="020B0604030504040204" pitchFamily="34" charset="0"/>
                <a:ea typeface="Tahoma" panose="020B0604030504040204" pitchFamily="34" charset="0"/>
                <a:cs typeface="Tahoma" panose="020B0604030504040204" pitchFamily="34" charset="0"/>
              </a:rPr>
              <a:t>Gavilan</a:t>
            </a:r>
            <a:r>
              <a:rPr lang="en-US" dirty="0">
                <a:latin typeface="Tahoma" panose="020B0604030504040204" pitchFamily="34" charset="0"/>
                <a:ea typeface="Tahoma" panose="020B0604030504040204" pitchFamily="34" charset="0"/>
                <a:cs typeface="Tahoma" panose="020B0604030504040204" pitchFamily="34" charset="0"/>
              </a:rPr>
              <a:t> College</a:t>
            </a:r>
          </a:p>
          <a:p>
            <a:pPr algn="ctr"/>
            <a:r>
              <a:rPr lang="en-US" dirty="0">
                <a:latin typeface="Tahoma" panose="020B0604030504040204" pitchFamily="34" charset="0"/>
                <a:ea typeface="Tahoma" panose="020B0604030504040204" pitchFamily="34" charset="0"/>
                <a:cs typeface="Tahoma" panose="020B0604030504040204" pitchFamily="34" charset="0"/>
              </a:rPr>
              <a:t>Silvester Henderson, ASCCC At Large Representative</a:t>
            </a:r>
          </a:p>
        </p:txBody>
      </p:sp>
      <p:pic>
        <p:nvPicPr>
          <p:cNvPr id="4" name="Picture 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1490133"/>
          </a:xfrm>
          <a:prstGeom prst="rect">
            <a:avLst/>
          </a:prstGeom>
        </p:spPr>
      </p:pic>
      <p:sp>
        <p:nvSpPr>
          <p:cNvPr id="7" name="Rectangle 6"/>
          <p:cNvSpPr/>
          <p:nvPr/>
        </p:nvSpPr>
        <p:spPr>
          <a:xfrm>
            <a:off x="296333" y="4893733"/>
            <a:ext cx="8847667" cy="1569660"/>
          </a:xfrm>
          <a:prstGeom prst="rect">
            <a:avLst/>
          </a:prstGeom>
        </p:spPr>
        <p:txBody>
          <a:bodyPr wrap="square">
            <a:spAutoFit/>
          </a:bodyPr>
          <a:lstStyle/>
          <a:p>
            <a:pPr algn="ctr"/>
            <a:r>
              <a:rPr lang="en-US" sz="2400" b="1" dirty="0">
                <a:solidFill>
                  <a:schemeClr val="accent1"/>
                </a:solidFill>
                <a:latin typeface="Times New Roman" panose="02020603050405020304" pitchFamily="18" charset="0"/>
                <a:cs typeface="Times New Roman" panose="02020603050405020304" pitchFamily="18" charset="0"/>
              </a:rPr>
              <a:t>Newport Beach Marriot Hotel</a:t>
            </a:r>
          </a:p>
          <a:p>
            <a:pPr algn="ctr"/>
            <a:r>
              <a:rPr lang="en-US" sz="2400" b="1" dirty="0">
                <a:solidFill>
                  <a:schemeClr val="accent1"/>
                </a:solidFill>
                <a:latin typeface="Times New Roman" panose="02020603050405020304" pitchFamily="18" charset="0"/>
                <a:cs typeface="Times New Roman" panose="02020603050405020304" pitchFamily="18" charset="0"/>
              </a:rPr>
              <a:t>900 Newport Center Drive</a:t>
            </a:r>
            <a:br>
              <a:rPr lang="en-US" sz="2400" b="1" dirty="0">
                <a:solidFill>
                  <a:schemeClr val="accent1"/>
                </a:solidFill>
                <a:latin typeface="Times New Roman" panose="02020603050405020304" pitchFamily="18" charset="0"/>
                <a:cs typeface="Times New Roman" panose="02020603050405020304" pitchFamily="18" charset="0"/>
              </a:rPr>
            </a:br>
            <a:r>
              <a:rPr lang="en-US" sz="2400" b="1" dirty="0">
                <a:solidFill>
                  <a:schemeClr val="accent1"/>
                </a:solidFill>
                <a:latin typeface="Times New Roman" panose="02020603050405020304" pitchFamily="18" charset="0"/>
                <a:cs typeface="Times New Roman" panose="02020603050405020304" pitchFamily="18" charset="0"/>
              </a:rPr>
              <a:t>Newport Beach, Ca 92660</a:t>
            </a:r>
          </a:p>
          <a:p>
            <a:pPr algn="ctr"/>
            <a:r>
              <a:rPr lang="en-US" sz="2400" b="1" dirty="0">
                <a:solidFill>
                  <a:schemeClr val="accent1"/>
                </a:solidFill>
                <a:latin typeface="Times New Roman" panose="02020603050405020304" pitchFamily="18" charset="0"/>
                <a:cs typeface="Times New Roman" panose="02020603050405020304" pitchFamily="18" charset="0"/>
              </a:rPr>
              <a:t>February 21-23, 2019</a:t>
            </a:r>
          </a:p>
        </p:txBody>
      </p:sp>
    </p:spTree>
    <p:extLst>
      <p:ext uri="{BB962C8B-B14F-4D97-AF65-F5344CB8AC3E}">
        <p14:creationId xmlns:p14="http://schemas.microsoft.com/office/powerpoint/2010/main" val="2571385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8" name="Title 1"/>
          <p:cNvSpPr>
            <a:spLocks noGrp="1"/>
          </p:cNvSpPr>
          <p:nvPr>
            <p:ph type="title"/>
          </p:nvPr>
        </p:nvSpPr>
        <p:spPr>
          <a:xfrm>
            <a:off x="381000" y="1659467"/>
            <a:ext cx="8229600" cy="651931"/>
          </a:xfrm>
        </p:spPr>
        <p:txBody>
          <a:bodyPr>
            <a:normAutofit fontScale="90000"/>
          </a:bodyPr>
          <a:lstStyle/>
          <a:p>
            <a:pPr algn="ctr"/>
            <a:r>
              <a:rPr lang="en-US" b="1" dirty="0">
                <a:solidFill>
                  <a:schemeClr val="tx2">
                    <a:lumMod val="90000"/>
                    <a:lumOff val="10000"/>
                  </a:schemeClr>
                </a:solidFill>
                <a:latin typeface="Times New Roman" panose="02020603050405020304" pitchFamily="18" charset="0"/>
                <a:cs typeface="Times New Roman" panose="02020603050405020304" pitchFamily="18" charset="0"/>
              </a:rPr>
              <a:t>Questions &amp; Comments </a:t>
            </a:r>
          </a:p>
        </p:txBody>
      </p:sp>
      <p:sp>
        <p:nvSpPr>
          <p:cNvPr id="1048659" name="Content Placeholder 2"/>
          <p:cNvSpPr>
            <a:spLocks noGrp="1"/>
          </p:cNvSpPr>
          <p:nvPr>
            <p:ph sz="half" idx="1"/>
          </p:nvPr>
        </p:nvSpPr>
        <p:spPr>
          <a:xfrm>
            <a:off x="457200" y="2514600"/>
            <a:ext cx="4038600" cy="3649134"/>
          </a:xfrm>
        </p:spPr>
        <p:txBody>
          <a:bodyPr>
            <a:normAutofit fontScale="92500" lnSpcReduction="20000"/>
          </a:bodyPr>
          <a:lstStyle/>
          <a:p>
            <a:pPr marL="0" indent="0">
              <a:buNone/>
            </a:pPr>
            <a:r>
              <a:rPr lang="en-US" dirty="0"/>
              <a:t>Please feel free to contact each of us for more information.</a:t>
            </a:r>
          </a:p>
          <a:p>
            <a:pPr marL="0" indent="0">
              <a:buNone/>
            </a:pPr>
            <a:endParaRPr lang="en-US" dirty="0"/>
          </a:p>
          <a:p>
            <a:pPr marL="0" indent="0">
              <a:buNone/>
            </a:pPr>
            <a:r>
              <a:rPr lang="en-US" dirty="0"/>
              <a:t>Silvester Henderson  </a:t>
            </a:r>
            <a:r>
              <a:rPr lang="en-US" sz="2600" dirty="0">
                <a:hlinkClick r:id="rId2"/>
              </a:rPr>
              <a:t>Shenderson@losmedanos.edu</a:t>
            </a:r>
            <a:endParaRPr lang="en-US" sz="2600" dirty="0"/>
          </a:p>
          <a:p>
            <a:pPr marL="0" indent="0">
              <a:buNone/>
            </a:pPr>
            <a:endParaRPr lang="en-US" dirty="0"/>
          </a:p>
          <a:p>
            <a:pPr marL="0" indent="0">
              <a:buNone/>
            </a:pPr>
            <a:r>
              <a:rPr lang="en-US" dirty="0">
                <a:latin typeface="Tahoma" panose="020B0604030504040204" pitchFamily="34" charset="0"/>
                <a:ea typeface="Tahoma" panose="020B0604030504040204" pitchFamily="34" charset="0"/>
                <a:cs typeface="Tahoma" panose="020B0604030504040204" pitchFamily="34" charset="0"/>
              </a:rPr>
              <a:t>Andrew </a:t>
            </a:r>
            <a:r>
              <a:rPr lang="en-US" dirty="0" err="1">
                <a:latin typeface="Tahoma" panose="020B0604030504040204" pitchFamily="34" charset="0"/>
                <a:ea typeface="Tahoma" panose="020B0604030504040204" pitchFamily="34" charset="0"/>
                <a:cs typeface="Tahoma" panose="020B0604030504040204" pitchFamily="34" charset="0"/>
              </a:rPr>
              <a:t>Delunas</a:t>
            </a:r>
            <a:r>
              <a:rPr lang="en-US" dirty="0">
                <a:latin typeface="Tahoma" panose="020B0604030504040204" pitchFamily="34" charset="0"/>
                <a:ea typeface="Tahoma" panose="020B0604030504040204" pitchFamily="34" charset="0"/>
                <a:cs typeface="Tahoma" panose="020B0604030504040204" pitchFamily="34" charset="0"/>
              </a:rPr>
              <a:t> </a:t>
            </a:r>
            <a:r>
              <a:rPr lang="en-US" u="sng" dirty="0">
                <a:latin typeface="Tahoma" panose="020B0604030504040204" pitchFamily="34" charset="0"/>
                <a:ea typeface="Tahoma" panose="020B0604030504040204" pitchFamily="34" charset="0"/>
                <a:cs typeface="Tahoma" panose="020B0604030504040204" pitchFamily="34" charset="0"/>
              </a:rPr>
              <a:t>adelunas@gavilan.edu</a:t>
            </a:r>
            <a:endParaRPr lang="en-US" u="sng" dirty="0"/>
          </a:p>
        </p:txBody>
      </p:sp>
      <p:pic>
        <p:nvPicPr>
          <p:cNvPr id="5" name="Picture 4"/>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9144000" cy="1490133"/>
          </a:xfrm>
          <a:prstGeom prst="rect">
            <a:avLst/>
          </a:prstGeom>
        </p:spPr>
      </p:pic>
      <p:pic>
        <p:nvPicPr>
          <p:cNvPr id="3" name="Content Placeholder 2"/>
          <p:cNvPicPr>
            <a:picLocks noGrp="1" noChangeAspect="1"/>
          </p:cNvPicPr>
          <p:nvPr>
            <p:ph sz="half" idx="2"/>
          </p:nvPr>
        </p:nvPicPr>
        <p:blipFill>
          <a:blip r:embed="rId4">
            <a:extLst>
              <a:ext uri="{28A0092B-C50C-407E-A947-70E740481C1C}">
                <a14:useLocalDpi xmlns:a14="http://schemas.microsoft.com/office/drawing/2010/main" val="0"/>
              </a:ext>
            </a:extLst>
          </a:blip>
          <a:stretch>
            <a:fillRect/>
          </a:stretch>
        </p:blipFill>
        <p:spPr>
          <a:xfrm>
            <a:off x="5181601" y="2971800"/>
            <a:ext cx="3903132" cy="2455333"/>
          </a:xfrm>
        </p:spPr>
      </p:pic>
    </p:spTree>
    <p:extLst>
      <p:ext uri="{BB962C8B-B14F-4D97-AF65-F5344CB8AC3E}">
        <p14:creationId xmlns:p14="http://schemas.microsoft.com/office/powerpoint/2010/main" val="2195951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Title 1"/>
          <p:cNvSpPr>
            <a:spLocks noGrp="1"/>
          </p:cNvSpPr>
          <p:nvPr>
            <p:ph type="title"/>
          </p:nvPr>
        </p:nvSpPr>
        <p:spPr>
          <a:xfrm>
            <a:off x="321733" y="1185334"/>
            <a:ext cx="8193617" cy="685800"/>
          </a:xfrm>
        </p:spPr>
        <p:txBody>
          <a:bodyPr>
            <a:normAutofit fontScale="90000"/>
          </a:bodyPr>
          <a:lstStyle/>
          <a:p>
            <a:pPr algn="ctr"/>
            <a:r>
              <a:rPr lang="en-US" b="1" dirty="0">
                <a:solidFill>
                  <a:srgbClr val="44546A">
                    <a:lumMod val="90000"/>
                    <a:lumOff val="10000"/>
                  </a:srgbClr>
                </a:solidFill>
                <a:latin typeface="Tw Cen MT" panose="020B0602020104020603" pitchFamily="34" charset="0"/>
                <a:cs typeface="Arial" panose="020B0604020202020204" pitchFamily="34" charset="0"/>
              </a:rPr>
              <a:t>Presentation Highlights</a:t>
            </a:r>
          </a:p>
        </p:txBody>
      </p:sp>
      <p:sp>
        <p:nvSpPr>
          <p:cNvPr id="1048594" name="Content Placeholder 2"/>
          <p:cNvSpPr>
            <a:spLocks noGrp="1"/>
          </p:cNvSpPr>
          <p:nvPr>
            <p:ph idx="1"/>
          </p:nvPr>
        </p:nvSpPr>
        <p:spPr>
          <a:xfrm>
            <a:off x="453556" y="1879601"/>
            <a:ext cx="7886700" cy="4605866"/>
          </a:xfrm>
        </p:spPr>
        <p:txBody>
          <a:bodyPr>
            <a:noAutofit/>
          </a:bodyPr>
          <a:lstStyle/>
          <a:p>
            <a:pPr marL="0" indent="0">
              <a:buNone/>
            </a:pPr>
            <a:endParaRPr lang="en-US" sz="1800" dirty="0"/>
          </a:p>
          <a:p>
            <a:r>
              <a:rPr lang="en-US" sz="2000" dirty="0">
                <a:latin typeface="Constantia" panose="02030602050306030303" pitchFamily="18" charset="0"/>
              </a:rPr>
              <a:t>What is the definition of Diplomacy?</a:t>
            </a:r>
          </a:p>
          <a:p>
            <a:r>
              <a:rPr lang="en-US" sz="2000" dirty="0">
                <a:latin typeface="Constantia" panose="02030602050306030303" pitchFamily="18" charset="0"/>
              </a:rPr>
              <a:t>Academic Acumen – </a:t>
            </a:r>
            <a:r>
              <a:rPr lang="en-US" sz="2000" i="1" dirty="0">
                <a:latin typeface="Constantia" panose="02030602050306030303" pitchFamily="18" charset="0"/>
              </a:rPr>
              <a:t>High Level Communication Skills- Diplomacy</a:t>
            </a:r>
          </a:p>
          <a:p>
            <a:r>
              <a:rPr lang="en-US" sz="2000" i="1" dirty="0">
                <a:latin typeface="Constantia" panose="02030602050306030303" pitchFamily="18" charset="0"/>
              </a:rPr>
              <a:t>Know the 10+1 Rules/Laws – Title V Section 53200</a:t>
            </a:r>
          </a:p>
          <a:p>
            <a:r>
              <a:rPr lang="en-US" sz="2000" dirty="0">
                <a:latin typeface="Constantia" panose="02030602050306030303" pitchFamily="18" charset="0"/>
                <a:cs typeface="Times New Roman" panose="02020603050405020304" pitchFamily="18" charset="0"/>
              </a:rPr>
              <a:t>Institutional Practices and Differences: Participatory – </a:t>
            </a:r>
            <a:br>
              <a:rPr lang="en-US" sz="2000" dirty="0">
                <a:latin typeface="Constantia" panose="02030602050306030303" pitchFamily="18" charset="0"/>
                <a:cs typeface="Times New Roman" panose="02020603050405020304" pitchFamily="18" charset="0"/>
              </a:rPr>
            </a:br>
            <a:r>
              <a:rPr lang="en-US" sz="2000" dirty="0">
                <a:latin typeface="Constantia" panose="02030602050306030303" pitchFamily="18" charset="0"/>
                <a:cs typeface="Times New Roman" panose="02020603050405020304" pitchFamily="18" charset="0"/>
              </a:rPr>
              <a:t>Shared – Collegial Consultation</a:t>
            </a:r>
            <a:endParaRPr lang="en-US" sz="2000" i="1" dirty="0">
              <a:latin typeface="Constantia" panose="02030602050306030303" pitchFamily="18" charset="0"/>
              <a:cs typeface="Times New Roman" panose="02020603050405020304" pitchFamily="18" charset="0"/>
            </a:endParaRPr>
          </a:p>
          <a:p>
            <a:r>
              <a:rPr lang="en-US" sz="2000" i="1" dirty="0">
                <a:latin typeface="Constantia" panose="02030602050306030303" pitchFamily="18" charset="0"/>
                <a:cs typeface="Times New Roman" panose="02020603050405020304" pitchFamily="18" charset="0"/>
              </a:rPr>
              <a:t>Communication Style “Heart of the Problem”</a:t>
            </a:r>
          </a:p>
          <a:p>
            <a:r>
              <a:rPr lang="en-US" sz="2000" i="1" dirty="0">
                <a:latin typeface="Constantia" panose="02030602050306030303" pitchFamily="18" charset="0"/>
              </a:rPr>
              <a:t>How to develop institutional skills for promoting “Cultural Inclusivity”?</a:t>
            </a:r>
          </a:p>
          <a:p>
            <a:r>
              <a:rPr lang="en-US" sz="2000" i="1" dirty="0">
                <a:latin typeface="Constantia" panose="02030602050306030303" pitchFamily="18" charset="0"/>
              </a:rPr>
              <a:t>Defining “Cultural Diplomacy”</a:t>
            </a:r>
          </a:p>
          <a:p>
            <a:r>
              <a:rPr lang="en-US" sz="2000" dirty="0">
                <a:latin typeface="Constantia" panose="02030602050306030303" pitchFamily="18" charset="0"/>
              </a:rPr>
              <a:t>Seven Steps for engaging in </a:t>
            </a:r>
            <a:r>
              <a:rPr lang="en-US" sz="2000" i="1" dirty="0">
                <a:latin typeface="Constantia" panose="02030602050306030303" pitchFamily="18" charset="0"/>
              </a:rPr>
              <a:t>“Critical Conversations”</a:t>
            </a:r>
            <a:br>
              <a:rPr lang="en-US" sz="2000" i="1" dirty="0">
                <a:latin typeface="Constantia" panose="02030602050306030303" pitchFamily="18" charset="0"/>
              </a:rPr>
            </a:br>
            <a:r>
              <a:rPr lang="en-US" sz="2000" dirty="0">
                <a:latin typeface="Constantia" panose="02030602050306030303" pitchFamily="18" charset="0"/>
              </a:rPr>
              <a:t>via the Art of Cultural Diplomacy </a:t>
            </a:r>
          </a:p>
          <a:p>
            <a:r>
              <a:rPr lang="en-US" sz="2000" i="1" dirty="0">
                <a:latin typeface="Constantia" panose="02030602050306030303" pitchFamily="18" charset="0"/>
              </a:rPr>
              <a:t>Questions &amp; Sharing</a:t>
            </a:r>
          </a:p>
          <a:p>
            <a:pPr marL="0" indent="0">
              <a:buNone/>
            </a:pPr>
            <a:endParaRPr lang="en-US" sz="2000" b="1" i="1" dirty="0">
              <a:latin typeface="Constantia" panose="02030602050306030303" pitchFamily="18" charset="0"/>
            </a:endParaRPr>
          </a:p>
          <a:p>
            <a:pPr marL="0" indent="0">
              <a:buNone/>
            </a:pPr>
            <a:endParaRPr lang="en-US" sz="2000" b="1" i="1" dirty="0">
              <a:latin typeface="Constantia" panose="02030602050306030303" pitchFamily="18" charset="0"/>
            </a:endParaRPr>
          </a:p>
          <a:p>
            <a:endParaRPr lang="en-US" sz="1600" b="1" i="1" dirty="0">
              <a:latin typeface="Constantia" panose="02030602050306030303" pitchFamily="18" charset="0"/>
            </a:endParaRPr>
          </a:p>
          <a:p>
            <a:pPr marL="0" indent="0">
              <a:buNone/>
            </a:pPr>
            <a:endParaRPr lang="en-US" sz="1600" b="1" i="1" dirty="0">
              <a:latin typeface="Constantia" panose="02030602050306030303" pitchFamily="18" charset="0"/>
            </a:endParaRPr>
          </a:p>
          <a:p>
            <a:pPr marL="0" indent="0">
              <a:buNone/>
            </a:pPr>
            <a:endParaRPr lang="en-US" sz="1600" b="1" dirty="0">
              <a:latin typeface="Constantia" panose="02030602050306030303" pitchFamily="18" charset="0"/>
            </a:endParaRPr>
          </a:p>
          <a:p>
            <a:endParaRPr lang="en-US" sz="1600" dirty="0">
              <a:latin typeface="Constantia" panose="02030602050306030303" pitchFamily="18" charset="0"/>
            </a:endParaRPr>
          </a:p>
          <a:p>
            <a:endParaRPr lang="en-US" sz="1600" dirty="0"/>
          </a:p>
          <a:p>
            <a:pPr marL="0" indent="0">
              <a:buNone/>
            </a:pPr>
            <a:endParaRPr lang="en-US" sz="1800" dirty="0"/>
          </a:p>
          <a:p>
            <a:pPr marL="0" indent="0">
              <a:buNone/>
            </a:pPr>
            <a:endParaRPr lang="en-US" sz="1800" dirty="0"/>
          </a:p>
          <a:p>
            <a:pPr marL="0" indent="0">
              <a:buNone/>
            </a:pPr>
            <a:endParaRPr lang="en-US" sz="1800" dirty="0"/>
          </a:p>
          <a:p>
            <a:pPr marL="0" indent="0">
              <a:buNone/>
            </a:pPr>
            <a:endParaRPr lang="en-US" sz="1800" dirty="0"/>
          </a:p>
        </p:txBody>
      </p:sp>
      <p:pic>
        <p:nvPicPr>
          <p:cNvPr id="4" name="Picture 3"/>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0" y="1"/>
            <a:ext cx="9144000" cy="1092200"/>
          </a:xfrm>
          <a:prstGeom prst="rect">
            <a:avLst/>
          </a:prstGeom>
        </p:spPr>
      </p:pic>
    </p:spTree>
    <p:extLst>
      <p:ext uri="{BB962C8B-B14F-4D97-AF65-F5344CB8AC3E}">
        <p14:creationId xmlns:p14="http://schemas.microsoft.com/office/powerpoint/2010/main" val="784662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135" name="Google Shape;135;p18"/>
          <p:cNvSpPr txBox="1">
            <a:spLocks noGrp="1"/>
          </p:cNvSpPr>
          <p:nvPr>
            <p:ph type="title"/>
          </p:nvPr>
        </p:nvSpPr>
        <p:spPr>
          <a:xfrm>
            <a:off x="682487" y="1728216"/>
            <a:ext cx="8229600" cy="811752"/>
          </a:xfrm>
          <a:prstGeom prst="rect">
            <a:avLst/>
          </a:prstGeom>
          <a:solidFill>
            <a:srgbClr val="EDE9E1"/>
          </a:solidFill>
          <a:ln>
            <a:noFill/>
          </a:ln>
        </p:spPr>
        <p:txBody>
          <a:bodyPr spcFirstLastPara="1" wrap="square" lIns="91425" tIns="45700" rIns="91425" bIns="45700" anchor="ctr" anchorCtr="0">
            <a:noAutofit/>
          </a:bodyPr>
          <a:lstStyle/>
          <a:p>
            <a:pPr marL="0" marR="0" lvl="0" indent="0" algn="l" rtl="0">
              <a:spcBef>
                <a:spcPts val="0"/>
              </a:spcBef>
              <a:spcAft>
                <a:spcPts val="0"/>
              </a:spcAft>
              <a:buClr>
                <a:schemeClr val="dk2"/>
              </a:buClr>
              <a:buSzPts val="4000"/>
              <a:buFont typeface="Arial"/>
              <a:buNone/>
            </a:pPr>
            <a:r>
              <a:rPr lang="en-US" sz="2800" dirty="0"/>
              <a:t>Academic Acumen – </a:t>
            </a:r>
            <a:r>
              <a:rPr lang="en-US" sz="2800" b="1" i="1" dirty="0">
                <a:latin typeface="Constantia" panose="02030602050306030303" pitchFamily="18" charset="0"/>
              </a:rPr>
              <a:t>High Level Communication Skills- Diplomacy</a:t>
            </a:r>
            <a:endParaRPr sz="2800" b="1" i="1" u="none" strike="noStrike" cap="none" dirty="0">
              <a:solidFill>
                <a:schemeClr val="dk2"/>
              </a:solidFill>
              <a:latin typeface="Constantia" panose="02030602050306030303" pitchFamily="18" charset="0"/>
              <a:ea typeface="Arial"/>
              <a:cs typeface="Arial"/>
              <a:sym typeface="Arial"/>
            </a:endParaRPr>
          </a:p>
        </p:txBody>
      </p:sp>
      <p:pic>
        <p:nvPicPr>
          <p:cNvPr id="2" name="Picture 1"/>
          <p:cNvPicPr>
            <a:picLocks noChangeAspect="1"/>
          </p:cNvPicPr>
          <p:nvPr/>
        </p:nvPicPr>
        <p:blipFill>
          <a:blip r:embed="rId3"/>
          <a:stretch>
            <a:fillRect/>
          </a:stretch>
        </p:blipFill>
        <p:spPr>
          <a:xfrm>
            <a:off x="100584" y="374904"/>
            <a:ext cx="9043416" cy="1146348"/>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74904" y="2916936"/>
            <a:ext cx="3712463" cy="3771060"/>
          </a:xfrm>
          <a:prstGeom prst="rect">
            <a:avLst/>
          </a:prstGeom>
        </p:spPr>
      </p:pic>
      <p:pic>
        <p:nvPicPr>
          <p:cNvPr id="6" name="Picture 5"/>
          <p:cNvPicPr>
            <a:picLocks noChangeAspect="1"/>
          </p:cNvPicPr>
          <p:nvPr/>
        </p:nvPicPr>
        <p:blipFill>
          <a:blip r:embed="rId5" cstate="email">
            <a:extLst>
              <a:ext uri="{28A0092B-C50C-407E-A947-70E740481C1C}">
                <a14:useLocalDpi xmlns:a14="http://schemas.microsoft.com/office/drawing/2010/main" val="0"/>
              </a:ext>
            </a:extLst>
          </a:blip>
          <a:stretch>
            <a:fillRect/>
          </a:stretch>
        </p:blipFill>
        <p:spPr>
          <a:xfrm>
            <a:off x="4415398" y="2746932"/>
            <a:ext cx="4728602" cy="3941064"/>
          </a:xfrm>
          <a:prstGeom prst="rect">
            <a:avLst/>
          </a:prstGeom>
        </p:spPr>
      </p:pic>
    </p:spTree>
    <p:extLst>
      <p:ext uri="{BB962C8B-B14F-4D97-AF65-F5344CB8AC3E}">
        <p14:creationId xmlns:p14="http://schemas.microsoft.com/office/powerpoint/2010/main" val="266058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Title 1"/>
          <p:cNvSpPr>
            <a:spLocks noGrp="1"/>
          </p:cNvSpPr>
          <p:nvPr>
            <p:ph type="title"/>
          </p:nvPr>
        </p:nvSpPr>
        <p:spPr>
          <a:xfrm>
            <a:off x="126999" y="993001"/>
            <a:ext cx="8890000" cy="369332"/>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 </a:t>
            </a:r>
            <a:br>
              <a:rPr lang="en-US" b="1" dirty="0">
                <a:latin typeface="Times New Roman" panose="02020603050405020304" pitchFamily="18" charset="0"/>
                <a:cs typeface="Times New Roman" panose="02020603050405020304" pitchFamily="18" charset="0"/>
              </a:rPr>
            </a:br>
            <a:br>
              <a:rPr lang="en-US" b="1" dirty="0">
                <a:latin typeface="Times New Roman" panose="02020603050405020304" pitchFamily="18" charset="0"/>
                <a:cs typeface="Times New Roman" panose="02020603050405020304" pitchFamily="18" charset="0"/>
              </a:rPr>
            </a:br>
            <a:r>
              <a:rPr lang="en-US" sz="3300" b="1" i="1" dirty="0">
                <a:latin typeface="Constantia" panose="02030602050306030303" pitchFamily="18" charset="0"/>
              </a:rPr>
              <a:t>Know the 10+1 Rules/Laws – Title V Section 53200</a:t>
            </a:r>
            <a:br>
              <a:rPr lang="en-US" b="1" dirty="0">
                <a:latin typeface="Times New Roman" panose="02020603050405020304" pitchFamily="18" charset="0"/>
                <a:cs typeface="Times New Roman" panose="02020603050405020304" pitchFamily="18" charset="0"/>
              </a:rPr>
            </a:br>
            <a:br>
              <a:rPr lang="en-US" i="1" dirty="0">
                <a:latin typeface="Constantia" panose="02030602050306030303" pitchFamily="18" charset="0"/>
              </a:rPr>
            </a:br>
            <a:br>
              <a:rPr lang="en-US" b="1" dirty="0">
                <a:latin typeface="Times New Roman" panose="02020603050405020304" pitchFamily="18" charset="0"/>
                <a:cs typeface="Times New Roman" panose="02020603050405020304" pitchFamily="18" charset="0"/>
              </a:rPr>
            </a:br>
            <a:endParaRPr lang="en-US" b="1" dirty="0">
              <a:latin typeface="Times New Roman" panose="02020603050405020304" pitchFamily="18" charset="0"/>
              <a:cs typeface="Times New Roman" panose="02020603050405020304" pitchFamily="18" charset="0"/>
            </a:endParaRPr>
          </a:p>
        </p:txBody>
      </p:sp>
      <p:sp>
        <p:nvSpPr>
          <p:cNvPr id="1048598" name="Content Placeholder 2"/>
          <p:cNvSpPr>
            <a:spLocks noGrp="1"/>
          </p:cNvSpPr>
          <p:nvPr>
            <p:ph idx="1"/>
          </p:nvPr>
        </p:nvSpPr>
        <p:spPr>
          <a:xfrm>
            <a:off x="628650" y="3115733"/>
            <a:ext cx="7886700" cy="3640667"/>
          </a:xfrm>
        </p:spPr>
        <p:txBody>
          <a:bodyPr>
            <a:normAutofit fontScale="78125" lnSpcReduction="10000"/>
          </a:bodyPr>
          <a:lstStyle/>
          <a:p>
            <a:pPr lvl="0"/>
            <a:r>
              <a:rPr lang="en-US" dirty="0"/>
              <a:t>Curriculum, including establishing prerequisites</a:t>
            </a:r>
          </a:p>
          <a:p>
            <a:pPr lvl="0"/>
            <a:r>
              <a:rPr lang="en-US" dirty="0"/>
              <a:t>Degree and certificate requirements</a:t>
            </a:r>
          </a:p>
          <a:p>
            <a:pPr lvl="0"/>
            <a:r>
              <a:rPr lang="en-US" dirty="0"/>
              <a:t>Grading policy</a:t>
            </a:r>
          </a:p>
          <a:p>
            <a:pPr lvl="0"/>
            <a:r>
              <a:rPr lang="en-US" dirty="0"/>
              <a:t>Educational program development</a:t>
            </a:r>
          </a:p>
          <a:p>
            <a:pPr lvl="0"/>
            <a:r>
              <a:rPr lang="en-US" dirty="0"/>
              <a:t>Standards or policies regarding student preparation and success</a:t>
            </a:r>
          </a:p>
          <a:p>
            <a:pPr lvl="0"/>
            <a:r>
              <a:rPr lang="en-US" dirty="0"/>
              <a:t>College governance structures, as related to faculty roles</a:t>
            </a:r>
          </a:p>
          <a:p>
            <a:pPr lvl="0"/>
            <a:r>
              <a:rPr lang="en-US" dirty="0"/>
              <a:t>Faculty roles and involvement in accreditation processes</a:t>
            </a:r>
          </a:p>
          <a:p>
            <a:pPr lvl="0"/>
            <a:r>
              <a:rPr lang="en-US" dirty="0"/>
              <a:t>Policies for professional development activities</a:t>
            </a:r>
          </a:p>
          <a:p>
            <a:pPr lvl="0"/>
            <a:r>
              <a:rPr lang="en-US" dirty="0"/>
              <a:t>Processes for program review</a:t>
            </a:r>
          </a:p>
          <a:p>
            <a:pPr lvl="0"/>
            <a:r>
              <a:rPr lang="en-US" dirty="0"/>
              <a:t>Processes for institutional planning and budget development</a:t>
            </a:r>
          </a:p>
          <a:p>
            <a:pPr lvl="0"/>
            <a:r>
              <a:rPr lang="en-US" dirty="0"/>
              <a:t>Other academic and professional matters as mutually agreed upon.</a:t>
            </a:r>
          </a:p>
          <a:p>
            <a:endParaRPr lang="en-US" dirty="0"/>
          </a:p>
          <a:p>
            <a:endParaRPr lang="en-US" dirty="0"/>
          </a:p>
        </p:txBody>
      </p:sp>
      <p:sp>
        <p:nvSpPr>
          <p:cNvPr id="2" name="Rectangle 1"/>
          <p:cNvSpPr/>
          <p:nvPr/>
        </p:nvSpPr>
        <p:spPr>
          <a:xfrm>
            <a:off x="628650" y="785968"/>
            <a:ext cx="7886699" cy="369332"/>
          </a:xfrm>
          <a:prstGeom prst="rect">
            <a:avLst/>
          </a:prstGeom>
        </p:spPr>
        <p:txBody>
          <a:bodyPr wrap="square">
            <a:spAutoFit/>
          </a:bodyPr>
          <a:lstStyle/>
          <a:p>
            <a:endParaRPr lang="en-US" i="1" dirty="0">
              <a:latin typeface="Constantia" panose="02030602050306030303"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9851" y="1515534"/>
            <a:ext cx="2485498" cy="2143125"/>
          </a:xfrm>
          <a:prstGeom prst="rect">
            <a:avLst/>
          </a:prstGeom>
        </p:spPr>
      </p:pic>
    </p:spTree>
    <p:extLst>
      <p:ext uri="{BB962C8B-B14F-4D97-AF65-F5344CB8AC3E}">
        <p14:creationId xmlns:p14="http://schemas.microsoft.com/office/powerpoint/2010/main" val="15340629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Institutional Practices and Differences</a:t>
            </a:r>
            <a:endParaRPr lang="en-US" dirty="0"/>
          </a:p>
        </p:txBody>
      </p:sp>
      <p:graphicFrame>
        <p:nvGraphicFramePr>
          <p:cNvPr id="4" name="Content Placeholder 3"/>
          <p:cNvGraphicFramePr>
            <a:graphicFrameLocks noGrp="1"/>
          </p:cNvGraphicFramePr>
          <p:nvPr>
            <p:ph idx="1"/>
            <p:extLst/>
          </p:nvPr>
        </p:nvGraphicFramePr>
        <p:xfrm>
          <a:off x="457200" y="2057400"/>
          <a:ext cx="8229600" cy="2057400"/>
        </p:xfrm>
        <a:graphic>
          <a:graphicData uri="http://schemas.openxmlformats.org/drawingml/2006/table">
            <a:tbl>
              <a:tblPr firstRow="1" bandRow="1">
                <a:tableStyleId>{2D5ABB26-0587-4C30-8999-92F81FD0307C}</a:tableStyleId>
              </a:tblPr>
              <a:tblGrid>
                <a:gridCol w="2743200">
                  <a:extLst>
                    <a:ext uri="{9D8B030D-6E8A-4147-A177-3AD203B41FA5}">
                      <a16:colId xmlns:a16="http://schemas.microsoft.com/office/drawing/2014/main" val="3272123171"/>
                    </a:ext>
                  </a:extLst>
                </a:gridCol>
                <a:gridCol w="2743200">
                  <a:extLst>
                    <a:ext uri="{9D8B030D-6E8A-4147-A177-3AD203B41FA5}">
                      <a16:colId xmlns:a16="http://schemas.microsoft.com/office/drawing/2014/main" val="3369212869"/>
                    </a:ext>
                  </a:extLst>
                </a:gridCol>
                <a:gridCol w="2743200">
                  <a:extLst>
                    <a:ext uri="{9D8B030D-6E8A-4147-A177-3AD203B41FA5}">
                      <a16:colId xmlns:a16="http://schemas.microsoft.com/office/drawing/2014/main" val="1379557975"/>
                    </a:ext>
                  </a:extLst>
                </a:gridCol>
              </a:tblGrid>
              <a:tr h="708660">
                <a:tc>
                  <a:txBody>
                    <a:bodyPr/>
                    <a:lstStyle/>
                    <a:p>
                      <a:r>
                        <a:rPr lang="en-US" sz="2100" dirty="0"/>
                        <a:t>Participatory Governance</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100" dirty="0"/>
                        <a:t>Shared Governance</a:t>
                      </a:r>
                    </a:p>
                    <a:p>
                      <a:endParaRPr lang="en-US" sz="2100" dirty="0"/>
                    </a:p>
                  </a:txBody>
                  <a:tcPr marL="68580" marR="68580" marT="34290" marB="34290"/>
                </a:tc>
                <a:tc>
                  <a:txBody>
                    <a:bodyPr/>
                    <a:lstStyle/>
                    <a:p>
                      <a:r>
                        <a:rPr lang="en-US" sz="2100" dirty="0"/>
                        <a:t>Collegial Consultation</a:t>
                      </a:r>
                    </a:p>
                  </a:txBody>
                  <a:tcPr marL="68580" marR="68580" marT="34290" marB="34290"/>
                </a:tc>
                <a:extLst>
                  <a:ext uri="{0D108BD9-81ED-4DB2-BD59-A6C34878D82A}">
                    <a16:rowId xmlns:a16="http://schemas.microsoft.com/office/drawing/2014/main" val="4209030305"/>
                  </a:ext>
                </a:extLst>
              </a:tr>
              <a:tr h="1303020">
                <a:tc>
                  <a:txBody>
                    <a:bodyPr/>
                    <a:lstStyle/>
                    <a:p>
                      <a:pPr marL="285750" indent="-285750">
                        <a:buFont typeface="Arial" panose="020B0604020202020204" pitchFamily="34" charset="0"/>
                        <a:buChar char="•"/>
                      </a:pPr>
                      <a:r>
                        <a:rPr lang="en-US" sz="1400" dirty="0"/>
                        <a:t>Sharing information without “authority”.</a:t>
                      </a:r>
                    </a:p>
                    <a:p>
                      <a:pPr marL="285750" indent="-285750">
                        <a:buFont typeface="Arial" panose="020B0604020202020204" pitchFamily="34" charset="0"/>
                        <a:buChar char="•"/>
                      </a:pPr>
                      <a:r>
                        <a:rPr lang="en-US" sz="1400" dirty="0"/>
                        <a:t>Creates false imagery.</a:t>
                      </a:r>
                    </a:p>
                    <a:p>
                      <a:pPr marL="285750" indent="-285750">
                        <a:buFont typeface="Arial" panose="020B0604020202020204" pitchFamily="34" charset="0"/>
                        <a:buChar char="•"/>
                      </a:pPr>
                      <a:r>
                        <a:rPr lang="en-US" sz="1400" dirty="0"/>
                        <a:t>Allows for varying interpretations.    </a:t>
                      </a:r>
                    </a:p>
                    <a:p>
                      <a:endParaRPr lang="en-US" sz="1400" dirty="0"/>
                    </a:p>
                  </a:txBody>
                  <a:tcPr marL="68580" marR="68580" marT="34290" marB="34290"/>
                </a:tc>
                <a:tc>
                  <a:txBody>
                    <a:bodyPr/>
                    <a:lstStyle/>
                    <a:p>
                      <a:pPr marL="285750" indent="-285750">
                        <a:buFont typeface="Arial" panose="020B0604020202020204" pitchFamily="34" charset="0"/>
                        <a:buChar char="•"/>
                      </a:pPr>
                      <a:r>
                        <a:rPr lang="en-US" sz="1400" dirty="0"/>
                        <a:t>Sharing information with consensus “authority”.</a:t>
                      </a:r>
                    </a:p>
                    <a:p>
                      <a:pPr marL="285750" indent="-285750">
                        <a:buFont typeface="Arial" panose="020B0604020202020204" pitchFamily="34" charset="0"/>
                        <a:buChar char="•"/>
                      </a:pPr>
                      <a:r>
                        <a:rPr lang="en-US" sz="1400" dirty="0"/>
                        <a:t>Creates clarity.</a:t>
                      </a:r>
                    </a:p>
                    <a:p>
                      <a:pPr marL="285750" indent="-285750">
                        <a:buFont typeface="Arial" panose="020B0604020202020204" pitchFamily="34" charset="0"/>
                        <a:buChar char="•"/>
                      </a:pPr>
                      <a:r>
                        <a:rPr lang="en-US" sz="1400" dirty="0"/>
                        <a:t>Clear roles and responsibilities.</a:t>
                      </a:r>
                    </a:p>
                    <a:p>
                      <a:endParaRPr lang="en-US" sz="1400" dirty="0"/>
                    </a:p>
                  </a:txBody>
                  <a:tcPr marL="68580" marR="68580" marT="34290" marB="34290"/>
                </a:tc>
                <a:tc>
                  <a:txBody>
                    <a:bodyPr/>
                    <a:lstStyle/>
                    <a:p>
                      <a:pPr marL="285750" indent="-285750">
                        <a:buFont typeface="Arial" panose="020B0604020202020204" pitchFamily="34" charset="0"/>
                        <a:buChar char="•"/>
                      </a:pPr>
                      <a:r>
                        <a:rPr lang="en-US" sz="1400" dirty="0"/>
                        <a:t>Rely primarily upon</a:t>
                      </a:r>
                    </a:p>
                    <a:p>
                      <a:pPr marL="285750" indent="-285750">
                        <a:buFont typeface="Arial" panose="020B0604020202020204" pitchFamily="34" charset="0"/>
                        <a:buChar char="•"/>
                      </a:pPr>
                      <a:r>
                        <a:rPr lang="en-US" sz="1400" dirty="0"/>
                        <a:t>Mutual agreement</a:t>
                      </a:r>
                    </a:p>
                  </a:txBody>
                  <a:tcPr marL="68580" marR="68580" marT="34290" marB="34290"/>
                </a:tc>
                <a:extLst>
                  <a:ext uri="{0D108BD9-81ED-4DB2-BD59-A6C34878D82A}">
                    <a16:rowId xmlns:a16="http://schemas.microsoft.com/office/drawing/2014/main" val="2181012898"/>
                  </a:ext>
                </a:extLst>
              </a:tr>
            </a:tbl>
          </a:graphicData>
        </a:graphic>
      </p:graphicFrame>
      <p:pic>
        <p:nvPicPr>
          <p:cNvPr id="5" name="Picture 4"/>
          <p:cNvPicPr>
            <a:picLocks noChangeAspect="1"/>
          </p:cNvPicPr>
          <p:nvPr/>
        </p:nvPicPr>
        <p:blipFill>
          <a:blip r:embed="rId2"/>
          <a:stretch>
            <a:fillRect/>
          </a:stretch>
        </p:blipFill>
        <p:spPr>
          <a:xfrm>
            <a:off x="2785866" y="3840480"/>
            <a:ext cx="2977432" cy="2069647"/>
          </a:xfrm>
          <a:prstGeom prst="rect">
            <a:avLst/>
          </a:prstGeom>
        </p:spPr>
      </p:pic>
    </p:spTree>
    <p:extLst>
      <p:ext uri="{BB962C8B-B14F-4D97-AF65-F5344CB8AC3E}">
        <p14:creationId xmlns:p14="http://schemas.microsoft.com/office/powerpoint/2010/main" val="15755655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sz="3675" b="1" dirty="0">
                <a:latin typeface="Times New Roman" panose="02020603050405020304" pitchFamily="18" charset="0"/>
                <a:cs typeface="Times New Roman" panose="02020603050405020304" pitchFamily="18" charset="0"/>
              </a:rPr>
            </a:br>
            <a:br>
              <a:rPr lang="en-US" sz="3675" b="1" dirty="0">
                <a:latin typeface="Times New Roman" panose="02020603050405020304" pitchFamily="18" charset="0"/>
                <a:cs typeface="Times New Roman" panose="02020603050405020304" pitchFamily="18" charset="0"/>
              </a:rPr>
            </a:br>
            <a:r>
              <a:rPr lang="en-US" sz="3675" b="1" dirty="0">
                <a:latin typeface="Times New Roman" panose="02020603050405020304" pitchFamily="18" charset="0"/>
                <a:cs typeface="Times New Roman" panose="02020603050405020304" pitchFamily="18" charset="0"/>
              </a:rPr>
              <a:t>Communication Styles  </a:t>
            </a:r>
            <a:br>
              <a:rPr lang="en-US" sz="3675" b="1" dirty="0">
                <a:latin typeface="Times New Roman" panose="02020603050405020304" pitchFamily="18" charset="0"/>
                <a:cs typeface="Times New Roman" panose="02020603050405020304" pitchFamily="18" charset="0"/>
              </a:rPr>
            </a:br>
            <a:r>
              <a:rPr lang="en-US" sz="3675" b="1" dirty="0">
                <a:latin typeface="Times New Roman" panose="02020603050405020304" pitchFamily="18" charset="0"/>
                <a:cs typeface="Times New Roman" panose="02020603050405020304" pitchFamily="18" charset="0"/>
              </a:rPr>
              <a:t>“Heart of the Problem”</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4" name="Text Placeholder 3"/>
          <p:cNvSpPr>
            <a:spLocks noGrp="1"/>
          </p:cNvSpPr>
          <p:nvPr>
            <p:ph type="body" sz="half" idx="4294967295"/>
          </p:nvPr>
        </p:nvSpPr>
        <p:spPr>
          <a:xfrm>
            <a:off x="774291" y="2649735"/>
            <a:ext cx="3315109" cy="3222428"/>
          </a:xfrm>
        </p:spPr>
        <p:txBody>
          <a:bodyPr>
            <a:normAutofit lnSpcReduction="10000"/>
          </a:bodyPr>
          <a:lstStyle/>
          <a:p>
            <a:pPr marL="257175" indent="-257175"/>
            <a:r>
              <a:rPr lang="en-US" sz="1800" dirty="0"/>
              <a:t>Socialization practices &amp; problem solving.</a:t>
            </a:r>
          </a:p>
          <a:p>
            <a:endParaRPr lang="en-US" sz="1800" dirty="0"/>
          </a:p>
          <a:p>
            <a:pPr marL="257175" indent="-257175"/>
            <a:r>
              <a:rPr lang="en-US" sz="1800" dirty="0"/>
              <a:t>Barriers to conversations</a:t>
            </a:r>
          </a:p>
          <a:p>
            <a:endParaRPr lang="en-US" sz="1800" dirty="0"/>
          </a:p>
          <a:p>
            <a:pPr marL="257175" indent="-257175"/>
            <a:r>
              <a:rPr lang="en-US" sz="1800" dirty="0"/>
              <a:t>Challenges surrounding institutional transformation.</a:t>
            </a:r>
          </a:p>
          <a:p>
            <a:pPr marL="257175" indent="-257175"/>
            <a:endParaRPr lang="en-US" sz="1800" dirty="0"/>
          </a:p>
          <a:p>
            <a:pPr marL="257175" indent="-257175"/>
            <a:r>
              <a:rPr lang="en-US" sz="1800" i="1" dirty="0">
                <a:latin typeface="Constantia" panose="02030602050306030303" pitchFamily="18" charset="0"/>
              </a:rPr>
              <a:t>Lack of Academic Inclusion for </a:t>
            </a:r>
            <a:r>
              <a:rPr lang="en-US" sz="1800" b="1" i="1" dirty="0">
                <a:latin typeface="Constantia" panose="02030602050306030303" pitchFamily="18" charset="0"/>
              </a:rPr>
              <a:t>“ALL”  </a:t>
            </a:r>
            <a:r>
              <a:rPr lang="en-US" sz="1800" i="1" dirty="0">
                <a:latin typeface="Constantia" panose="02030602050306030303" pitchFamily="18" charset="0"/>
              </a:rPr>
              <a:t>– Barriers to Professional Resolutions</a:t>
            </a:r>
          </a:p>
          <a:p>
            <a:endParaRPr lang="en-US" sz="1800" dirty="0"/>
          </a:p>
        </p:txBody>
      </p:sp>
      <p:pic>
        <p:nvPicPr>
          <p:cNvPr id="5" name="Content Placeholder 4"/>
          <p:cNvPicPr>
            <a:picLocks noGrp="1" noChangeAspect="1"/>
          </p:cNvPicPr>
          <p:nvPr>
            <p:ph idx="4294967295"/>
          </p:nvPr>
        </p:nvPicPr>
        <p:blipFill>
          <a:blip r:embed="rId3"/>
          <a:stretch>
            <a:fillRect/>
          </a:stretch>
        </p:blipFill>
        <p:spPr>
          <a:xfrm>
            <a:off x="4264127" y="1871134"/>
            <a:ext cx="4548035" cy="1744134"/>
          </a:xfrm>
          <a:prstGeom prst="rect">
            <a:avLst/>
          </a:prstGeom>
        </p:spPr>
      </p:pic>
      <p:sp>
        <p:nvSpPr>
          <p:cNvPr id="3" name="Rectangle 2"/>
          <p:cNvSpPr/>
          <p:nvPr/>
        </p:nvSpPr>
        <p:spPr>
          <a:xfrm>
            <a:off x="4487333" y="3826839"/>
            <a:ext cx="4656666" cy="2585323"/>
          </a:xfrm>
          <a:prstGeom prst="rect">
            <a:avLst/>
          </a:prstGeom>
        </p:spPr>
        <p:txBody>
          <a:bodyPr wrap="square">
            <a:spAutoFit/>
          </a:bodyPr>
          <a:lstStyle/>
          <a:p>
            <a:r>
              <a:rPr lang="en-US" i="1" dirty="0">
                <a:latin typeface="ArialMT"/>
              </a:rPr>
              <a:t>“</a:t>
            </a:r>
            <a:r>
              <a:rPr lang="en-US" b="1" i="1" dirty="0">
                <a:latin typeface="Britannic Bold" panose="020B0903060703020204" pitchFamily="34" charset="0"/>
              </a:rPr>
              <a:t>If a participant in a conversation about quality in higher education refuses to</a:t>
            </a:r>
          </a:p>
          <a:p>
            <a:r>
              <a:rPr lang="en-US" b="1" i="1" dirty="0">
                <a:latin typeface="Britannic Bold" panose="020B0903060703020204" pitchFamily="34" charset="0"/>
              </a:rPr>
              <a:t>consider all these perspectives, then the conversation becomes an argument about positions rather than an opportunity for dialogue and learning”. (John Dew)</a:t>
            </a:r>
          </a:p>
          <a:p>
            <a:r>
              <a:rPr lang="en-US" dirty="0">
                <a:latin typeface="ArialMT"/>
              </a:rPr>
              <a:t> https://pdfs.semanticscholar.org/db03/5ff2284556f0a7d722a13353e4f0119b1048.pdf</a:t>
            </a:r>
          </a:p>
        </p:txBody>
      </p:sp>
    </p:spTree>
    <p:extLst>
      <p:ext uri="{BB962C8B-B14F-4D97-AF65-F5344CB8AC3E}">
        <p14:creationId xmlns:p14="http://schemas.microsoft.com/office/powerpoint/2010/main" val="3187851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628650" y="618067"/>
            <a:ext cx="7886700" cy="932054"/>
          </a:xfrm>
        </p:spPr>
        <p:txBody>
          <a:bodyPr>
            <a:normAutofit fontScale="90000"/>
          </a:bodyPr>
          <a:lstStyle/>
          <a:p>
            <a:pPr algn="ctr"/>
            <a:br>
              <a:rPr lang="en-US" sz="2325" i="1" dirty="0">
                <a:latin typeface="Constantia" panose="02030602050306030303" pitchFamily="18" charset="0"/>
              </a:rPr>
            </a:br>
            <a:br>
              <a:rPr lang="en-US" sz="2325" i="1" dirty="0">
                <a:latin typeface="Constantia" panose="02030602050306030303" pitchFamily="18" charset="0"/>
              </a:rPr>
            </a:br>
            <a:br>
              <a:rPr lang="en-US" sz="2325" i="1" dirty="0">
                <a:latin typeface="Constantia" panose="02030602050306030303" pitchFamily="18" charset="0"/>
              </a:rPr>
            </a:br>
            <a:br>
              <a:rPr lang="en-US" sz="2325" i="1" dirty="0">
                <a:latin typeface="Constantia" panose="02030602050306030303" pitchFamily="18" charset="0"/>
              </a:rPr>
            </a:br>
            <a:br>
              <a:rPr lang="en-US" sz="2325" i="1" dirty="0">
                <a:latin typeface="Constantia" panose="02030602050306030303" pitchFamily="18" charset="0"/>
              </a:rPr>
            </a:br>
            <a:br>
              <a:rPr lang="en-US" sz="2325" i="1" dirty="0">
                <a:latin typeface="Constantia" panose="02030602050306030303" pitchFamily="18" charset="0"/>
              </a:rPr>
            </a:br>
            <a:r>
              <a:rPr lang="en-US" sz="2200" b="1" i="1" dirty="0">
                <a:latin typeface="Constantia" panose="02030602050306030303" pitchFamily="18" charset="0"/>
              </a:rPr>
              <a:t>How to develop institutional skills for promoting “Cultural Inclusivity”?</a:t>
            </a:r>
            <a:br>
              <a:rPr lang="en-US" sz="2100" i="1" dirty="0">
                <a:latin typeface="Constantia" panose="02030602050306030303" pitchFamily="18" charset="0"/>
              </a:rPr>
            </a:br>
            <a:br>
              <a:rPr lang="en-US" dirty="0">
                <a:latin typeface="Bodoni MT Black" panose="02070A03080606020203" pitchFamily="18" charset="0"/>
              </a:rPr>
            </a:br>
            <a:br>
              <a:rPr lang="en-US" sz="3600" dirty="0"/>
            </a:br>
            <a:br>
              <a:rPr lang="en-US" b="1" dirty="0"/>
            </a:br>
            <a:endParaRPr lang="en-US" b="1" dirty="0">
              <a:solidFill>
                <a:srgbClr val="44546A">
                  <a:lumMod val="90000"/>
                  <a:lumOff val="10000"/>
                </a:srgbClr>
              </a:solidFill>
              <a:latin typeface="+mn-lt"/>
              <a:cs typeface="Arial" panose="020B0604020202020204" pitchFamily="34" charset="0"/>
            </a:endParaRPr>
          </a:p>
        </p:txBody>
      </p:sp>
      <p:sp>
        <p:nvSpPr>
          <p:cNvPr id="1048600" name="Content Placeholder 2"/>
          <p:cNvSpPr>
            <a:spLocks noGrp="1"/>
          </p:cNvSpPr>
          <p:nvPr>
            <p:ph idx="1"/>
          </p:nvPr>
        </p:nvSpPr>
        <p:spPr>
          <a:xfrm>
            <a:off x="4007458" y="1550121"/>
            <a:ext cx="4507892" cy="2649262"/>
          </a:xfrm>
        </p:spPr>
        <p:txBody>
          <a:bodyPr>
            <a:normAutofit lnSpcReduction="10000"/>
          </a:bodyPr>
          <a:lstStyle/>
          <a:p>
            <a:pPr marL="0" indent="0">
              <a:buNone/>
            </a:pPr>
            <a:endParaRPr lang="en-US" sz="1800" i="1" dirty="0"/>
          </a:p>
          <a:p>
            <a:r>
              <a:rPr lang="en-US" sz="1600" b="1" dirty="0"/>
              <a:t>Respect all forms of “Culturally Diverse” respectful     communication.</a:t>
            </a:r>
          </a:p>
          <a:p>
            <a:pPr marL="0" indent="0">
              <a:buNone/>
            </a:pPr>
            <a:endParaRPr lang="en-US" sz="1600" b="1" dirty="0"/>
          </a:p>
          <a:p>
            <a:r>
              <a:rPr lang="en-US" sz="1600" b="1" dirty="0"/>
              <a:t>Develop a clear understanding of “Intercultural Communication Styles,” both verbal and written.</a:t>
            </a:r>
          </a:p>
          <a:p>
            <a:pPr marL="0" indent="0">
              <a:buNone/>
            </a:pPr>
            <a:r>
              <a:rPr lang="en-US" sz="1600" b="1" dirty="0"/>
              <a:t> </a:t>
            </a:r>
          </a:p>
          <a:p>
            <a:r>
              <a:rPr lang="en-US" sz="1600" b="1" dirty="0"/>
              <a:t>Challenge your level of professional and personal space, and employment comfort .</a:t>
            </a:r>
          </a:p>
          <a:p>
            <a:endParaRPr lang="en-US" sz="1600" b="1" dirty="0"/>
          </a:p>
          <a:p>
            <a:endParaRPr lang="en-US" sz="1350" b="1" dirty="0"/>
          </a:p>
          <a:p>
            <a:pPr marL="0" indent="0">
              <a:buNone/>
            </a:pPr>
            <a:endParaRPr lang="en-US" sz="3300" dirty="0"/>
          </a:p>
        </p:txBody>
      </p:sp>
      <p:sp>
        <p:nvSpPr>
          <p:cNvPr id="2" name="Rectangle 1"/>
          <p:cNvSpPr/>
          <p:nvPr/>
        </p:nvSpPr>
        <p:spPr>
          <a:xfrm>
            <a:off x="678730" y="4269508"/>
            <a:ext cx="8038707" cy="1823576"/>
          </a:xfrm>
          <a:prstGeom prst="rect">
            <a:avLst/>
          </a:prstGeom>
        </p:spPr>
        <p:txBody>
          <a:bodyPr wrap="square">
            <a:spAutoFit/>
          </a:bodyPr>
          <a:lstStyle/>
          <a:p>
            <a:pPr algn="ctr"/>
            <a:r>
              <a:rPr lang="en-US" sz="1350" dirty="0"/>
              <a:t> </a:t>
            </a:r>
            <a:r>
              <a:rPr lang="en-US" b="1" u="sng" dirty="0"/>
              <a:t>Cultural Inclusion</a:t>
            </a:r>
          </a:p>
          <a:p>
            <a:pPr algn="ctr"/>
            <a:br>
              <a:rPr lang="en-US" sz="1350" dirty="0"/>
            </a:br>
            <a:r>
              <a:rPr lang="en-US" sz="1350" dirty="0"/>
              <a:t>The calls for more inclusive educational environments are not only concerned about widening participation but the calls are equally concerned about reorienting the mission, vision and values of educational institutions to better align them with core democratic principles. In this relationship, educational institutions have a valuable role to play in helping strengthen democracy.</a:t>
            </a:r>
          </a:p>
          <a:p>
            <a:pPr algn="ctr"/>
            <a:r>
              <a:rPr lang="en-US" sz="1350" dirty="0">
                <a:hlinkClick r:id="rId2"/>
              </a:rPr>
              <a:t>https://www.universityworldnews.com/post.php?story=20161102112722844</a:t>
            </a:r>
            <a:endParaRPr lang="en-US" sz="1350" dirty="0"/>
          </a:p>
          <a:p>
            <a:pPr algn="ctr"/>
            <a:endParaRPr lang="en-US" sz="1350"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12104" y="1948145"/>
            <a:ext cx="3669383" cy="2203567"/>
          </a:xfrm>
          <a:prstGeom prst="rect">
            <a:avLst/>
          </a:prstGeom>
        </p:spPr>
      </p:pic>
    </p:spTree>
    <p:extLst>
      <p:ext uri="{BB962C8B-B14F-4D97-AF65-F5344CB8AC3E}">
        <p14:creationId xmlns:p14="http://schemas.microsoft.com/office/powerpoint/2010/main" val="16910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latin typeface="Times New Roman"/>
                <a:cs typeface="Times New Roman"/>
              </a:rPr>
              <a:t>Defining </a:t>
            </a:r>
            <a:r>
              <a:rPr lang="en-US" b="1" i="1" dirty="0">
                <a:latin typeface="Times New Roman"/>
                <a:cs typeface="Times New Roman"/>
              </a:rPr>
              <a:t>“Cultural Diplomacy” </a:t>
            </a:r>
            <a:r>
              <a:rPr lang="en-US" dirty="0">
                <a:latin typeface="Times New Roman"/>
                <a:cs typeface="Times New Roman"/>
              </a:rPr>
              <a:t>- </a:t>
            </a:r>
          </a:p>
        </p:txBody>
      </p:sp>
      <p:sp>
        <p:nvSpPr>
          <p:cNvPr id="3" name="Content Placeholder 2"/>
          <p:cNvSpPr>
            <a:spLocks noGrp="1"/>
          </p:cNvSpPr>
          <p:nvPr>
            <p:ph idx="1"/>
          </p:nvPr>
        </p:nvSpPr>
        <p:spPr>
          <a:xfrm>
            <a:off x="254001" y="1667932"/>
            <a:ext cx="3818466" cy="4758265"/>
          </a:xfrm>
        </p:spPr>
        <p:txBody>
          <a:bodyPr>
            <a:noAutofit/>
          </a:bodyPr>
          <a:lstStyle/>
          <a:p>
            <a:r>
              <a:rPr lang="en-US" sz="1400" b="1" dirty="0"/>
              <a:t>Cultural diplomacy</a:t>
            </a:r>
            <a:r>
              <a:rPr lang="en-US" sz="1400" dirty="0"/>
              <a:t> is a type of </a:t>
            </a:r>
            <a:r>
              <a:rPr lang="en-US" sz="1400" dirty="0">
                <a:hlinkClick r:id="rId3" tooltip="Public diplomacy"/>
              </a:rPr>
              <a:t>public diplomacy</a:t>
            </a:r>
            <a:r>
              <a:rPr lang="en-US" sz="1400" dirty="0"/>
              <a:t> and </a:t>
            </a:r>
            <a:r>
              <a:rPr lang="en-US" sz="1400" dirty="0">
                <a:hlinkClick r:id="rId4" tooltip="Soft power"/>
              </a:rPr>
              <a:t>soft power</a:t>
            </a:r>
            <a:r>
              <a:rPr lang="en-US" sz="1400" dirty="0"/>
              <a:t> that includes the "exchange of ideas, information, art, language and other aspects of culture among nations and their peoples in order to foster mutual understanding".</a:t>
            </a:r>
            <a:r>
              <a:rPr lang="en-US" sz="1400" baseline="30000" dirty="0">
                <a:hlinkClick r:id="rId5"/>
              </a:rPr>
              <a:t>[1]</a:t>
            </a:r>
            <a:r>
              <a:rPr lang="en-US" sz="1400" dirty="0"/>
              <a:t> The purpose of cultural diplomacy is for the people of a foreign nation to develop an understanding of the nation's ideals and institutions in an effort to build broad support for economic and political goals.</a:t>
            </a:r>
            <a:r>
              <a:rPr lang="en-US" sz="1400" baseline="30000" dirty="0">
                <a:hlinkClick r:id="rId6"/>
              </a:rPr>
              <a:t>[2]</a:t>
            </a:r>
            <a:r>
              <a:rPr lang="en-US" sz="1400" dirty="0"/>
              <a:t> In essence "cultural diplomacy reveals the soul of a nation", which in turn creates influence.</a:t>
            </a:r>
            <a:r>
              <a:rPr lang="en-US" sz="1400" baseline="30000" dirty="0">
                <a:hlinkClick r:id="rId7"/>
              </a:rPr>
              <a:t>[3]</a:t>
            </a:r>
            <a:r>
              <a:rPr lang="en-US" sz="1400" dirty="0"/>
              <a:t> Though often overlooked, cultural diplomacy can and does play an important role in achieving national security efforts. </a:t>
            </a:r>
          </a:p>
          <a:p>
            <a:endParaRPr lang="en-US" sz="1400" dirty="0">
              <a:latin typeface="Times New Roman"/>
              <a:cs typeface="Times New Roman"/>
            </a:endParaRPr>
          </a:p>
          <a:p>
            <a:pPr marL="0" indent="0">
              <a:buNone/>
            </a:pPr>
            <a:r>
              <a:rPr lang="en-US" sz="1500" dirty="0">
                <a:latin typeface="Times New Roman"/>
                <a:cs typeface="Times New Roman"/>
              </a:rPr>
              <a:t>https://en.wikipedia.org/wiki/Cultural_diplomacy</a:t>
            </a:r>
          </a:p>
        </p:txBody>
      </p:sp>
      <p:pic>
        <p:nvPicPr>
          <p:cNvPr id="4" name="Picture 3"/>
          <p:cNvPicPr>
            <a:picLocks noChangeAspect="1"/>
          </p:cNvPicPr>
          <p:nvPr/>
        </p:nvPicPr>
        <p:blipFill>
          <a:blip r:embed="rId8" cstate="email">
            <a:extLst>
              <a:ext uri="{28A0092B-C50C-407E-A947-70E740481C1C}">
                <a14:useLocalDpi xmlns:a14="http://schemas.microsoft.com/office/drawing/2010/main" val="0"/>
              </a:ext>
            </a:extLst>
          </a:blip>
          <a:stretch>
            <a:fillRect/>
          </a:stretch>
        </p:blipFill>
        <p:spPr>
          <a:xfrm>
            <a:off x="4478867" y="1667933"/>
            <a:ext cx="4665133" cy="4758265"/>
          </a:xfrm>
          <a:prstGeom prst="rect">
            <a:avLst/>
          </a:prstGeom>
        </p:spPr>
      </p:pic>
    </p:spTree>
    <p:extLst>
      <p:ext uri="{BB962C8B-B14F-4D97-AF65-F5344CB8AC3E}">
        <p14:creationId xmlns:p14="http://schemas.microsoft.com/office/powerpoint/2010/main" val="27624276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10732"/>
            <a:ext cx="8229600" cy="626533"/>
          </a:xfrm>
        </p:spPr>
        <p:txBody>
          <a:bodyPr>
            <a:normAutofit fontScale="90000"/>
          </a:bodyPr>
          <a:lstStyle/>
          <a:p>
            <a:pPr algn="ctr"/>
            <a:r>
              <a:rPr lang="en-US" sz="3100" dirty="0">
                <a:latin typeface="Constantia" panose="02030602050306030303" pitchFamily="18" charset="0"/>
              </a:rPr>
              <a:t>Seven Steps for engaging in </a:t>
            </a:r>
            <a:r>
              <a:rPr lang="en-US" sz="3100" i="1" dirty="0">
                <a:latin typeface="Constantia" panose="02030602050306030303" pitchFamily="18" charset="0"/>
              </a:rPr>
              <a:t>“Critical Conversations”</a:t>
            </a:r>
            <a:br>
              <a:rPr lang="en-US" sz="3100" i="1" dirty="0">
                <a:latin typeface="Constantia" panose="02030602050306030303" pitchFamily="18" charset="0"/>
              </a:rPr>
            </a:br>
            <a:r>
              <a:rPr lang="en-US" sz="3100" dirty="0">
                <a:latin typeface="Constantia" panose="02030602050306030303" pitchFamily="18" charset="0"/>
              </a:rPr>
              <a:t>via the Art of Cultural Diplomacy</a:t>
            </a:r>
            <a:br>
              <a:rPr lang="en-US" sz="3100" dirty="0">
                <a:latin typeface="Constantia" panose="02030602050306030303" pitchFamily="18" charset="0"/>
              </a:rPr>
            </a:br>
            <a:br>
              <a:rPr lang="en-US" sz="3100" dirty="0">
                <a:latin typeface="Constantia" panose="02030602050306030303" pitchFamily="18" charset="0"/>
              </a:rPr>
            </a:br>
            <a:br>
              <a:rPr lang="en-US" sz="2800" dirty="0"/>
            </a:br>
            <a:endParaRPr lang="en-US" sz="2800" dirty="0"/>
          </a:p>
        </p:txBody>
      </p:sp>
      <p:sp>
        <p:nvSpPr>
          <p:cNvPr id="4" name="Content Placeholder 3"/>
          <p:cNvSpPr>
            <a:spLocks noGrp="1"/>
          </p:cNvSpPr>
          <p:nvPr>
            <p:ph idx="1"/>
          </p:nvPr>
        </p:nvSpPr>
        <p:spPr>
          <a:xfrm>
            <a:off x="1" y="1600200"/>
            <a:ext cx="9211732" cy="5257800"/>
          </a:xfrm>
        </p:spPr>
        <p:txBody>
          <a:bodyPr>
            <a:normAutofit fontScale="62500" lnSpcReduction="20000"/>
          </a:bodyPr>
          <a:lstStyle/>
          <a:p>
            <a:endParaRPr lang="en-US" b="1" dirty="0"/>
          </a:p>
          <a:p>
            <a:r>
              <a:rPr lang="en-US" b="1" dirty="0"/>
              <a:t>Get your mind set right</a:t>
            </a:r>
            <a:r>
              <a:rPr lang="en-US" dirty="0"/>
              <a:t> – Before you even start the conversation, you need to identify where you’re stuck. Make sure you focus on the right issue by considering the following: What is the outcome you want from the conversation for yourself, for the relationship and, potentially, for the team/organization?</a:t>
            </a:r>
          </a:p>
          <a:p>
            <a:endParaRPr lang="en-US" dirty="0"/>
          </a:p>
          <a:p>
            <a:r>
              <a:rPr lang="en-US" b="1" dirty="0"/>
              <a:t>Make it safe</a:t>
            </a:r>
            <a:r>
              <a:rPr lang="en-US" dirty="0"/>
              <a:t> – The first 30 seconds are likely to determine the outcome of your conversation. Create an environment where both of you feel comfortable to discuss the issue openly and honestly without feeling under attack.</a:t>
            </a:r>
          </a:p>
          <a:p>
            <a:r>
              <a:rPr lang="en-US" b="1" dirty="0"/>
              <a:t>Share concerns in a non-threatening way</a:t>
            </a:r>
            <a:r>
              <a:rPr lang="en-US" dirty="0"/>
              <a:t> – Avoid controversy by leading with observations and facts rather than your interpretation of what you observed. Then, tentatively share your feelings, thoughts and assumptions.</a:t>
            </a:r>
          </a:p>
          <a:p>
            <a:r>
              <a:rPr lang="en-US" b="1" dirty="0"/>
              <a:t>Ask for their input</a:t>
            </a:r>
            <a:r>
              <a:rPr lang="en-US" dirty="0"/>
              <a:t> – Ask the other person if they have a different view to you. The only limit to how strongly you express your own opinion should be your willingness to equally encourage others to challenge it.</a:t>
            </a:r>
          </a:p>
          <a:p>
            <a:r>
              <a:rPr lang="en-US" b="1" dirty="0"/>
              <a:t>Work towards a mutual purpose</a:t>
            </a:r>
            <a:r>
              <a:rPr lang="en-US" dirty="0"/>
              <a:t> –You don’t have to be best friends with someone to respect them and work together towards a common goal. Think back to step one, you may need to share with them what you want for the relationship to build a mutual purpose and create new strategies to achieve it.</a:t>
            </a:r>
          </a:p>
          <a:p>
            <a:r>
              <a:rPr lang="en-US" b="1" dirty="0"/>
              <a:t>Decide a plan of action</a:t>
            </a:r>
            <a:r>
              <a:rPr lang="en-US" dirty="0"/>
              <a:t> – How you end the conversation is just as important as how you start. Without deciding on the next steps, the conversation becomes meaningless. What will change as a result of speaking directly to your colleague about the problem?</a:t>
            </a:r>
          </a:p>
          <a:p>
            <a:pPr marL="0" indent="0">
              <a:buNone/>
            </a:pPr>
            <a:endParaRPr lang="en-US" dirty="0"/>
          </a:p>
          <a:p>
            <a:r>
              <a:rPr lang="en-US" b="1" dirty="0"/>
              <a:t>Remain Respective and Culturally Diplomatic!</a:t>
            </a:r>
          </a:p>
          <a:p>
            <a:pPr marL="0" indent="0">
              <a:buNone/>
            </a:pPr>
            <a:endParaRPr lang="en-US" b="1" dirty="0"/>
          </a:p>
          <a:p>
            <a:r>
              <a:rPr lang="en-US" b="1" dirty="0"/>
              <a:t>https://www.gra.uk.com/blog/6-steps-managing-difficult-conversations</a:t>
            </a:r>
          </a:p>
        </p:txBody>
      </p:sp>
    </p:spTree>
    <p:extLst>
      <p:ext uri="{BB962C8B-B14F-4D97-AF65-F5344CB8AC3E}">
        <p14:creationId xmlns:p14="http://schemas.microsoft.com/office/powerpoint/2010/main" val="41074075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Clarity.thmx</Template>
  <TotalTime>333</TotalTime>
  <Words>556</Words>
  <Application>Microsoft Office PowerPoint</Application>
  <PresentationFormat>On-screen Show (4:3)</PresentationFormat>
  <Paragraphs>104</Paragraphs>
  <Slides>10</Slides>
  <Notes>5</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Arial</vt:lpstr>
      <vt:lpstr>ArialMT</vt:lpstr>
      <vt:lpstr>Bodoni MT Black</vt:lpstr>
      <vt:lpstr>Britannic Bold</vt:lpstr>
      <vt:lpstr>Calibri</vt:lpstr>
      <vt:lpstr>Constantia</vt:lpstr>
      <vt:lpstr>Tahoma</vt:lpstr>
      <vt:lpstr>Times New Roman</vt:lpstr>
      <vt:lpstr>Tw Cen MT</vt:lpstr>
      <vt:lpstr>Clarity</vt:lpstr>
      <vt:lpstr>Art of Diplomacy</vt:lpstr>
      <vt:lpstr>Presentation Highlights</vt:lpstr>
      <vt:lpstr>Academic Acumen – High Level Communication Skills- Diplomacy</vt:lpstr>
      <vt:lpstr>   Know the 10+1 Rules/Laws – Title V Section 53200   </vt:lpstr>
      <vt:lpstr>Institutional Practices and Differences</vt:lpstr>
      <vt:lpstr>  Communication Styles   “Heart of the Problem” </vt:lpstr>
      <vt:lpstr>      How to develop institutional skills for promoting “Cultural Inclusivity”?    </vt:lpstr>
      <vt:lpstr>Defining “Cultural Diplomacy” - </vt:lpstr>
      <vt:lpstr>Seven Steps for engaging in “Critical Conversations” via the Art of Cultural Diplomacy   </vt:lpstr>
      <vt:lpstr>Questions &amp; Comments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Virginia May</dc:creator>
  <cp:lastModifiedBy>Henderson, Silvester</cp:lastModifiedBy>
  <cp:revision>31</cp:revision>
  <dcterms:created xsi:type="dcterms:W3CDTF">2015-10-21T19:14:41Z</dcterms:created>
  <dcterms:modified xsi:type="dcterms:W3CDTF">2019-02-22T07:08:59Z</dcterms:modified>
</cp:coreProperties>
</file>