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5" r:id="rId3"/>
    <p:sldId id="302" r:id="rId4"/>
    <p:sldId id="307" r:id="rId5"/>
    <p:sldId id="304" r:id="rId6"/>
    <p:sldId id="298" r:id="rId7"/>
    <p:sldId id="305" r:id="rId8"/>
    <p:sldId id="306" r:id="rId9"/>
    <p:sldId id="303" r:id="rId10"/>
    <p:sldId id="309" r:id="rId11"/>
    <p:sldId id="310" r:id="rId12"/>
    <p:sldId id="311" r:id="rId13"/>
    <p:sldId id="312" r:id="rId14"/>
    <p:sldId id="318" r:id="rId15"/>
    <p:sldId id="314" r:id="rId16"/>
    <p:sldId id="313" r:id="rId17"/>
    <p:sldId id="320" r:id="rId18"/>
    <p:sldId id="319" r:id="rId19"/>
    <p:sldId id="308" r:id="rId20"/>
    <p:sldId id="321" r:id="rId21"/>
    <p:sldId id="322" r:id="rId22"/>
    <p:sldId id="277" r:id="rId2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E4F"/>
    <a:srgbClr val="374A9C"/>
    <a:srgbClr val="7280BB"/>
    <a:srgbClr val="8390CA"/>
    <a:srgbClr val="96A3DD"/>
    <a:srgbClr val="C1CAF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3305" autoAdjust="0"/>
  </p:normalViewPr>
  <p:slideViewPr>
    <p:cSldViewPr>
      <p:cViewPr varScale="1">
        <p:scale>
          <a:sx n="125" d="100"/>
          <a:sy n="125" d="100"/>
        </p:scale>
        <p:origin x="328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5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3436584317511418E-2"/>
          <c:y val="6.239903713693247E-2"/>
          <c:w val="0.60271283931205011"/>
          <c:h val="0.85442902510114394"/>
        </c:manualLayout>
      </c:layout>
      <c:pieChart>
        <c:varyColors val="1"/>
        <c:ser>
          <c:idx val="0"/>
          <c:order val="0"/>
          <c:spPr>
            <a:ln w="19050">
              <a:solidFill>
                <a:sysClr val="window" lastClr="FFFFFF"/>
              </a:solidFill>
            </a:ln>
          </c:spPr>
          <c:dPt>
            <c:idx val="0"/>
            <c:bubble3D val="0"/>
            <c:spPr>
              <a:solidFill>
                <a:srgbClr val="8064A2"/>
              </a:solidFill>
              <a:ln w="19050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606E-4D5A-852D-AE33B6CE2CB5}"/>
              </c:ext>
            </c:extLst>
          </c:dPt>
          <c:dPt>
            <c:idx val="1"/>
            <c:bubble3D val="0"/>
            <c:spPr>
              <a:solidFill>
                <a:srgbClr val="F79646"/>
              </a:solidFill>
              <a:ln w="19050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06E-4D5A-852D-AE33B6CE2CB5}"/>
              </c:ext>
            </c:extLst>
          </c:dPt>
          <c:dPt>
            <c:idx val="2"/>
            <c:bubble3D val="0"/>
            <c:spPr>
              <a:solidFill>
                <a:srgbClr val="C0504D">
                  <a:lumMod val="50000"/>
                </a:srgbClr>
              </a:solidFill>
              <a:ln w="19050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606E-4D5A-852D-AE33B6CE2CB5}"/>
              </c:ext>
            </c:extLst>
          </c:dPt>
          <c:dPt>
            <c:idx val="3"/>
            <c:bubble3D val="0"/>
            <c:spPr>
              <a:solidFill>
                <a:srgbClr val="4F81BD"/>
              </a:solidFill>
              <a:ln w="19050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06E-4D5A-852D-AE33B6CE2CB5}"/>
              </c:ext>
            </c:extLst>
          </c:dPt>
          <c:dPt>
            <c:idx val="5"/>
            <c:bubble3D val="0"/>
            <c:spPr>
              <a:solidFill>
                <a:srgbClr val="9BBB59"/>
              </a:solidFill>
              <a:ln w="19050">
                <a:solidFill>
                  <a:sysClr val="window" lastClr="FFFFFF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06E-4D5A-852D-AE33B6CE2CB5}"/>
              </c:ext>
            </c:extLst>
          </c:dPt>
          <c:dLbls>
            <c:dLbl>
              <c:idx val="0"/>
              <c:layout>
                <c:manualLayout>
                  <c:x val="0.12204258146690862"/>
                  <c:y val="-1.1190963008076961E-2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bg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latin typeface="+mn-lt"/>
                      </a:rPr>
                      <a:t>Latino</a:t>
                    </a:r>
                    <a:r>
                      <a:rPr lang="en-US" sz="1200" b="0" baseline="0" dirty="0">
                        <a:latin typeface="+mn-lt"/>
                      </a:rPr>
                      <a:t>
64%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6E-4D5A-852D-AE33B6CE2CB5}"/>
                </c:ext>
              </c:extLst>
            </c:dLbl>
            <c:dLbl>
              <c:idx val="1"/>
              <c:layout>
                <c:manualLayout>
                  <c:x val="0.11003349161604872"/>
                  <c:y val="5.5248618784530454E-3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tx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Two or more races
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85851628315271"/>
                      <c:h val="0.130489407056162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06E-4D5A-852D-AE33B6CE2CB5}"/>
                </c:ext>
              </c:extLst>
            </c:dLbl>
            <c:dLbl>
              <c:idx val="2"/>
              <c:layout>
                <c:manualLayout>
                  <c:x val="-0.11478330284084444"/>
                  <c:y val="0.143636838212902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bg1"/>
                      </a:solidFill>
                      <a:latin typeface="+mn-lt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6E-4D5A-852D-AE33B6CE2CB5}"/>
                </c:ext>
              </c:extLst>
            </c:dLbl>
            <c:dLbl>
              <c:idx val="3"/>
              <c:layout>
                <c:manualLayout>
                  <c:x val="-0.17079169385009152"/>
                  <c:y val="4.326793404968025E-3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bg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latin typeface="+mn-lt"/>
                      </a:rPr>
                      <a:t>African</a:t>
                    </a:r>
                    <a:r>
                      <a:rPr lang="en-US" sz="1200" b="0" baseline="0" dirty="0">
                        <a:latin typeface="+mn-lt"/>
                      </a:rPr>
                      <a:t> American
14%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6E-4D5A-852D-AE33B6CE2CB5}"/>
                </c:ext>
              </c:extLst>
            </c:dLbl>
            <c:dLbl>
              <c:idx val="4"/>
              <c:layout>
                <c:manualLayout>
                  <c:x val="6.687112284575833E-2"/>
                  <c:y val="-0.1008480155450182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tx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Amer.</a:t>
                    </a:r>
                    <a:r>
                      <a:rPr lang="en-US" sz="1200" b="0" baseline="0" dirty="0">
                        <a:solidFill>
                          <a:schemeClr val="tx1"/>
                        </a:solidFill>
                        <a:latin typeface="+mn-lt"/>
                      </a:rPr>
                      <a:t> Ind. </a:t>
                    </a: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 or Alaskan Native
&lt;1%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40512007862377"/>
                      <c:h val="0.1729281767955800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06E-4D5A-852D-AE33B6CE2CB5}"/>
                </c:ext>
              </c:extLst>
            </c:dLbl>
            <c:dLbl>
              <c:idx val="5"/>
              <c:layout>
                <c:manualLayout>
                  <c:x val="-0.10070540859628374"/>
                  <c:y val="-0.116457997998868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solidFill>
                        <a:schemeClr val="bg1"/>
                      </a:solidFill>
                      <a:latin typeface="+mn-lt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06E-4D5A-852D-AE33B6CE2CB5}"/>
                </c:ext>
              </c:extLst>
            </c:dLbl>
            <c:dLbl>
              <c:idx val="6"/>
              <c:layout>
                <c:manualLayout>
                  <c:x val="0.22016886353746831"/>
                  <c:y val="-8.1031307550644568E-2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tx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Pacific Islander
&lt;1%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577077872354617"/>
                      <c:h val="0.121362799263351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606E-4D5A-852D-AE33B6CE2CB5}"/>
                </c:ext>
              </c:extLst>
            </c:dLbl>
            <c:dLbl>
              <c:idx val="7"/>
              <c:layout>
                <c:manualLayout>
                  <c:x val="2.351839338440851E-3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0">
                        <a:solidFill>
                          <a:schemeClr val="tx1"/>
                        </a:solidFill>
                        <a:latin typeface="+mn-lt"/>
                      </a:defRPr>
                    </a:pP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Unknown</a:t>
                    </a:r>
                    <a:r>
                      <a:rPr lang="en-US" sz="1200" b="0" baseline="0" dirty="0">
                        <a:solidFill>
                          <a:schemeClr val="tx1"/>
                        </a:solidFill>
                        <a:latin typeface="+mn-lt"/>
                      </a:rPr>
                      <a:t> or Decline</a:t>
                    </a:r>
                    <a:r>
                      <a:rPr lang="en-US" sz="1200" b="0" dirty="0">
                        <a:solidFill>
                          <a:schemeClr val="tx1"/>
                        </a:solidFill>
                        <a:latin typeface="+mn-lt"/>
                      </a:rPr>
                      <a:t>
&lt;1%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E6-46F4-985A-49F1F436B9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+mn-lt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'Census DP-1 - Table 2'!$A$13:$A$20</c:f>
              <c:strCache>
                <c:ptCount val="8"/>
                <c:pt idx="0">
                  <c:v>Hispanic or Latino</c:v>
                </c:pt>
                <c:pt idx="1">
                  <c:v>Two or more races, not Hispanic</c:v>
                </c:pt>
                <c:pt idx="2">
                  <c:v>White</c:v>
                </c:pt>
                <c:pt idx="3">
                  <c:v>Black or African American</c:v>
                </c:pt>
                <c:pt idx="4">
                  <c:v>Amer Ind and Alaskan Native</c:v>
                </c:pt>
                <c:pt idx="5">
                  <c:v>Asian</c:v>
                </c:pt>
                <c:pt idx="6">
                  <c:v>Native Hawaiian/Other Pac Isl.</c:v>
                </c:pt>
                <c:pt idx="7">
                  <c:v>Some other race</c:v>
                </c:pt>
              </c:strCache>
            </c:strRef>
          </c:cat>
          <c:val>
            <c:numRef>
              <c:f>'Census DP-1 - Table 2'!$B$13:$B$20</c:f>
              <c:numCache>
                <c:formatCode>#,##0</c:formatCode>
                <c:ptCount val="8"/>
                <c:pt idx="0">
                  <c:v>1191011</c:v>
                </c:pt>
                <c:pt idx="1">
                  <c:v>32039</c:v>
                </c:pt>
                <c:pt idx="2">
                  <c:v>193574</c:v>
                </c:pt>
                <c:pt idx="3">
                  <c:v>258603</c:v>
                </c:pt>
                <c:pt idx="4">
                  <c:v>3192</c:v>
                </c:pt>
                <c:pt idx="5">
                  <c:v>173145</c:v>
                </c:pt>
                <c:pt idx="6">
                  <c:v>10175</c:v>
                </c:pt>
                <c:pt idx="7">
                  <c:v>3869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06E-4D5A-852D-AE33B6CE2CB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48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Summer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Sheet1!$B$4:$B$13</c:f>
              <c:strCache>
                <c:ptCount val="10"/>
                <c:pt idx="0">
                  <c:v>07-08</c:v>
                </c:pt>
                <c:pt idx="1">
                  <c:v>08-09</c:v>
                </c:pt>
                <c:pt idx="2">
                  <c:v>09-10</c:v>
                </c:pt>
                <c:pt idx="3">
                  <c:v>10-11</c:v>
                </c:pt>
                <c:pt idx="4">
                  <c:v>11-12</c:v>
                </c:pt>
                <c:pt idx="5">
                  <c:v>12-13</c:v>
                </c:pt>
                <c:pt idx="6">
                  <c:v>13-14</c:v>
                </c:pt>
                <c:pt idx="7">
                  <c:v>14-15</c:v>
                </c:pt>
                <c:pt idx="8">
                  <c:v>15-16</c:v>
                </c:pt>
                <c:pt idx="9">
                  <c:v>16-17</c:v>
                </c:pt>
              </c:strCache>
            </c:strRef>
          </c:cat>
          <c:val>
            <c:numRef>
              <c:f>Sheet1!$C$4:$C$13</c:f>
              <c:numCache>
                <c:formatCode>#,##0</c:formatCode>
                <c:ptCount val="10"/>
                <c:pt idx="0">
                  <c:v>2549</c:v>
                </c:pt>
                <c:pt idx="1">
                  <c:v>3372</c:v>
                </c:pt>
                <c:pt idx="2">
                  <c:v>4051</c:v>
                </c:pt>
                <c:pt idx="3">
                  <c:v>5412</c:v>
                </c:pt>
                <c:pt idx="4">
                  <c:v>5412</c:v>
                </c:pt>
                <c:pt idx="5">
                  <c:v>5226</c:v>
                </c:pt>
                <c:pt idx="6">
                  <c:v>4530</c:v>
                </c:pt>
                <c:pt idx="7">
                  <c:v>4433</c:v>
                </c:pt>
                <c:pt idx="8">
                  <c:v>4131</c:v>
                </c:pt>
                <c:pt idx="9">
                  <c:v>4218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D4-43B5-BFEE-1DD417420E86}"/>
            </c:ext>
          </c:extLst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Fall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Sheet1!$B$4:$B$13</c:f>
              <c:strCache>
                <c:ptCount val="10"/>
                <c:pt idx="0">
                  <c:v>07-08</c:v>
                </c:pt>
                <c:pt idx="1">
                  <c:v>08-09</c:v>
                </c:pt>
                <c:pt idx="2">
                  <c:v>09-10</c:v>
                </c:pt>
                <c:pt idx="3">
                  <c:v>10-11</c:v>
                </c:pt>
                <c:pt idx="4">
                  <c:v>11-12</c:v>
                </c:pt>
                <c:pt idx="5">
                  <c:v>12-13</c:v>
                </c:pt>
                <c:pt idx="6">
                  <c:v>13-14</c:v>
                </c:pt>
                <c:pt idx="7">
                  <c:v>14-15</c:v>
                </c:pt>
                <c:pt idx="8">
                  <c:v>15-16</c:v>
                </c:pt>
                <c:pt idx="9">
                  <c:v>16-17</c:v>
                </c:pt>
              </c:strCache>
            </c:strRef>
          </c:cat>
          <c:val>
            <c:numRef>
              <c:f>Sheet1!$D$4:$D$13</c:f>
              <c:numCache>
                <c:formatCode>#,##0</c:formatCode>
                <c:ptCount val="10"/>
                <c:pt idx="0">
                  <c:v>3725</c:v>
                </c:pt>
                <c:pt idx="1">
                  <c:v>4923</c:v>
                </c:pt>
                <c:pt idx="2">
                  <c:v>6780</c:v>
                </c:pt>
                <c:pt idx="3">
                  <c:v>8734</c:v>
                </c:pt>
                <c:pt idx="4">
                  <c:v>7912</c:v>
                </c:pt>
                <c:pt idx="5">
                  <c:v>7531</c:v>
                </c:pt>
                <c:pt idx="6">
                  <c:v>7756</c:v>
                </c:pt>
                <c:pt idx="7">
                  <c:v>7701</c:v>
                </c:pt>
                <c:pt idx="8">
                  <c:v>7428</c:v>
                </c:pt>
                <c:pt idx="9">
                  <c:v>7548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D4-43B5-BFEE-1DD417420E86}"/>
            </c:ext>
          </c:extLst>
        </c:ser>
        <c:ser>
          <c:idx val="2"/>
          <c:order val="2"/>
          <c:tx>
            <c:strRef>
              <c:f>Sheet1!$E$3</c:f>
              <c:strCache>
                <c:ptCount val="1"/>
                <c:pt idx="0">
                  <c:v>Winter *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Sheet1!$B$4:$B$13</c:f>
              <c:strCache>
                <c:ptCount val="10"/>
                <c:pt idx="0">
                  <c:v>07-08</c:v>
                </c:pt>
                <c:pt idx="1">
                  <c:v>08-09</c:v>
                </c:pt>
                <c:pt idx="2">
                  <c:v>09-10</c:v>
                </c:pt>
                <c:pt idx="3">
                  <c:v>10-11</c:v>
                </c:pt>
                <c:pt idx="4">
                  <c:v>11-12</c:v>
                </c:pt>
                <c:pt idx="5">
                  <c:v>12-13</c:v>
                </c:pt>
                <c:pt idx="6">
                  <c:v>13-14</c:v>
                </c:pt>
                <c:pt idx="7">
                  <c:v>14-15</c:v>
                </c:pt>
                <c:pt idx="8">
                  <c:v>15-16</c:v>
                </c:pt>
                <c:pt idx="9">
                  <c:v>16-17</c:v>
                </c:pt>
              </c:strCache>
            </c:strRef>
          </c:cat>
          <c:val>
            <c:numRef>
              <c:f>Sheet1!$E$4:$E$13</c:f>
              <c:numCache>
                <c:formatCode>#,##0</c:formatCode>
                <c:ptCount val="10"/>
                <c:pt idx="0">
                  <c:v>1270</c:v>
                </c:pt>
                <c:pt idx="1">
                  <c:v>1733</c:v>
                </c:pt>
                <c:pt idx="2">
                  <c:v>2582</c:v>
                </c:pt>
                <c:pt idx="3">
                  <c:v>2993</c:v>
                </c:pt>
                <c:pt idx="4">
                  <c:v>1802</c:v>
                </c:pt>
                <c:pt idx="5">
                  <c:v>1547</c:v>
                </c:pt>
                <c:pt idx="9">
                  <c:v>1667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D4-43B5-BFEE-1DD417420E86}"/>
            </c:ext>
          </c:extLst>
        </c:ser>
        <c:ser>
          <c:idx val="3"/>
          <c:order val="3"/>
          <c:tx>
            <c:strRef>
              <c:f>Sheet1!$F$3</c:f>
              <c:strCache>
                <c:ptCount val="1"/>
                <c:pt idx="0">
                  <c:v>Spring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cat>
            <c:strRef>
              <c:f>Sheet1!$B$4:$B$13</c:f>
              <c:strCache>
                <c:ptCount val="10"/>
                <c:pt idx="0">
                  <c:v>07-08</c:v>
                </c:pt>
                <c:pt idx="1">
                  <c:v>08-09</c:v>
                </c:pt>
                <c:pt idx="2">
                  <c:v>09-10</c:v>
                </c:pt>
                <c:pt idx="3">
                  <c:v>10-11</c:v>
                </c:pt>
                <c:pt idx="4">
                  <c:v>11-12</c:v>
                </c:pt>
                <c:pt idx="5">
                  <c:v>12-13</c:v>
                </c:pt>
                <c:pt idx="6">
                  <c:v>13-14</c:v>
                </c:pt>
                <c:pt idx="7">
                  <c:v>14-15</c:v>
                </c:pt>
                <c:pt idx="8">
                  <c:v>15-16</c:v>
                </c:pt>
                <c:pt idx="9">
                  <c:v>16-17</c:v>
                </c:pt>
              </c:strCache>
            </c:strRef>
          </c:cat>
          <c:val>
            <c:numRef>
              <c:f>Sheet1!$F$4:$F$13</c:f>
              <c:numCache>
                <c:formatCode>#,##0</c:formatCode>
                <c:ptCount val="10"/>
                <c:pt idx="0">
                  <c:v>4339</c:v>
                </c:pt>
                <c:pt idx="1">
                  <c:v>5512</c:v>
                </c:pt>
                <c:pt idx="2">
                  <c:v>7354</c:v>
                </c:pt>
                <c:pt idx="3">
                  <c:v>8823</c:v>
                </c:pt>
                <c:pt idx="4">
                  <c:v>7827</c:v>
                </c:pt>
                <c:pt idx="5">
                  <c:v>7608</c:v>
                </c:pt>
                <c:pt idx="6">
                  <c:v>7216</c:v>
                </c:pt>
                <c:pt idx="7">
                  <c:v>6944</c:v>
                </c:pt>
                <c:pt idx="8">
                  <c:v>6755</c:v>
                </c:pt>
                <c:pt idx="9">
                  <c:v>7110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D4-43B5-BFEE-1DD417420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69344"/>
        <c:axId val="77371264"/>
      </c:lineChart>
      <c:catAx>
        <c:axId val="77369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71264"/>
        <c:crosses val="autoZero"/>
        <c:auto val="1"/>
        <c:lblAlgn val="ctr"/>
        <c:lblOffset val="100"/>
        <c:noMultiLvlLbl val="0"/>
      </c:catAx>
      <c:valAx>
        <c:axId val="773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36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ysClr val="windowText" lastClr="00000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en-US" sz="1800" b="1" baseline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2016-2017</a:t>
            </a:r>
          </a:p>
        </c:rich>
      </c:tx>
      <c:layout>
        <c:manualLayout>
          <c:xMode val="edge"/>
          <c:yMode val="edge"/>
          <c:x val="0.381341719077568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ysClr val="windowText" lastClr="000000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319880040221906E-2"/>
          <c:y val="7.8209414353310608E-2"/>
          <c:w val="0.60157955597875634"/>
          <c:h val="0.8009994873054697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7C-4CAB-A52E-8D87B60CE2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7C-4CAB-A52E-8D87B60CE2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7C-4CAB-A52E-8D87B60CE2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7C-4CAB-A52E-8D87B60CE2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7C-4CAB-A52E-8D87B60CE2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7C-4CAB-A52E-8D87B60CE2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7C-4CAB-A52E-8D87B60CE2A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7C-4CAB-A52E-8D87B60CE2AF}"/>
              </c:ext>
            </c:extLst>
          </c:dPt>
          <c:dLbls>
            <c:dLbl>
              <c:idx val="0"/>
              <c:layout>
                <c:manualLayout>
                  <c:x val="-0.18095363771970532"/>
                  <c:y val="-0.18128855737733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7C-4CAB-A52E-8D87B60CE2AF}"/>
                </c:ext>
              </c:extLst>
            </c:dLbl>
            <c:dLbl>
              <c:idx val="1"/>
              <c:layout>
                <c:manualLayout>
                  <c:x val="0.24518955594265773"/>
                  <c:y val="-2.6868792893370851E-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dobe Arabic" panose="02040503050201020203" pitchFamily="18" charset="-78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cs typeface="Adobe Arabic" panose="02040503050201020203" pitchFamily="18" charset="-78"/>
                      </a:rPr>
                      <a:t>Amer. Ind.  or Alask. Native</a:t>
                    </a:r>
                    <a:r>
                      <a:rPr lang="en-US" sz="1200" b="0" baseline="0" dirty="0">
                        <a:solidFill>
                          <a:schemeClr val="tx1"/>
                        </a:solidFill>
                        <a:latin typeface="+mn-lt"/>
                        <a:cs typeface="Adobe Arabic" panose="02040503050201020203" pitchFamily="18" charset="-78"/>
                      </a:rPr>
                      <a:t>
&lt;1%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27490755740984"/>
                      <c:h val="0.175920176551275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77C-4CAB-A52E-8D87B60CE2AF}"/>
                </c:ext>
              </c:extLst>
            </c:dLbl>
            <c:dLbl>
              <c:idx val="2"/>
              <c:layout>
                <c:manualLayout>
                  <c:x val="4.2934514266782554E-2"/>
                  <c:y val="-0.126276929814255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7C-4CAB-A52E-8D87B60CE2AF}"/>
                </c:ext>
              </c:extLst>
            </c:dLbl>
            <c:dLbl>
              <c:idx val="3"/>
              <c:layout>
                <c:manualLayout>
                  <c:x val="0.11429689183588894"/>
                  <c:y val="0.26157062225628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7C-4CAB-A52E-8D87B60CE2AF}"/>
                </c:ext>
              </c:extLst>
            </c:dLbl>
            <c:dLbl>
              <c:idx val="4"/>
              <c:layout>
                <c:manualLayout>
                  <c:x val="7.9758532213419955E-2"/>
                  <c:y val="-8.92664707418813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84164210288187"/>
                      <c:h val="0.150622977259861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77C-4CAB-A52E-8D87B60CE2AF}"/>
                </c:ext>
              </c:extLst>
            </c:dLbl>
            <c:dLbl>
              <c:idx val="5"/>
              <c:layout>
                <c:manualLayout>
                  <c:x val="3.9477869330157726E-2"/>
                  <c:y val="1.29736304424782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46988551518171"/>
                      <c:h val="0.150622977259861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77C-4CAB-A52E-8D87B60CE2AF}"/>
                </c:ext>
              </c:extLst>
            </c:dLbl>
            <c:dLbl>
              <c:idx val="6"/>
              <c:layout>
                <c:manualLayout>
                  <c:x val="2.5469593116230788E-2"/>
                  <c:y val="0.1007542426474766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Adobe Arabic" panose="02040503050201020203" pitchFamily="18" charset="-78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Unknown or Decline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&lt;1%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91073529311491"/>
                      <c:h val="0.150622977259861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77C-4CAB-A52E-8D87B60CE2AF}"/>
                </c:ext>
              </c:extLst>
            </c:dLbl>
            <c:dLbl>
              <c:idx val="7"/>
              <c:layout>
                <c:manualLayout>
                  <c:x val="5.5562619300978083E-2"/>
                  <c:y val="0.1762561891221599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dobe Arabic" panose="02040503050201020203" pitchFamily="18" charset="-78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51946401436663"/>
                      <c:h val="0.141474926253687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77C-4CAB-A52E-8D87B60CE2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Adobe Arabic" panose="02040503050201020203" pitchFamily="18" charset="-78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Ethnicity!$B$21:$B$28</c:f>
              <c:strCache>
                <c:ptCount val="8"/>
                <c:pt idx="0">
                  <c:v>African American</c:v>
                </c:pt>
                <c:pt idx="1">
                  <c:v>American Indian or Alaskan Native</c:v>
                </c:pt>
                <c:pt idx="2">
                  <c:v>Asian</c:v>
                </c:pt>
                <c:pt idx="3">
                  <c:v>Latino</c:v>
                </c:pt>
                <c:pt idx="4">
                  <c:v>Pacific Islander</c:v>
                </c:pt>
                <c:pt idx="5">
                  <c:v>Two or more races</c:v>
                </c:pt>
                <c:pt idx="6">
                  <c:v>Unknown or Decline</c:v>
                </c:pt>
                <c:pt idx="7">
                  <c:v>White</c:v>
                </c:pt>
              </c:strCache>
            </c:strRef>
          </c:cat>
          <c:val>
            <c:numRef>
              <c:f>Ethnicity!$G$21:$G$28</c:f>
              <c:numCache>
                <c:formatCode>General</c:formatCode>
                <c:ptCount val="8"/>
                <c:pt idx="0" formatCode="#,##0">
                  <c:v>3342</c:v>
                </c:pt>
                <c:pt idx="1">
                  <c:v>14</c:v>
                </c:pt>
                <c:pt idx="2" formatCode="#,##0">
                  <c:v>786</c:v>
                </c:pt>
                <c:pt idx="3" formatCode="#,##0">
                  <c:v>7319</c:v>
                </c:pt>
                <c:pt idx="4">
                  <c:v>73</c:v>
                </c:pt>
                <c:pt idx="5" formatCode="#,##0">
                  <c:v>396</c:v>
                </c:pt>
                <c:pt idx="6">
                  <c:v>30</c:v>
                </c:pt>
                <c:pt idx="7" formatCode="#,##0">
                  <c:v>443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77C-4CAB-A52E-8D87B60CE2A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459B7F-B94A-401A-BA64-D8087EF33B94}" type="datetimeFigureOut">
              <a:rPr lang="en-US" smtClean="0"/>
              <a:t>2/24/18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526CD6-5BF7-4930-85D5-6DFDE9071E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4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579637-E12C-4839-87B8-5FF6F32E8273}" type="datetimeFigureOut">
              <a:rPr lang="en-US" smtClean="0"/>
              <a:t>2/24/18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5399D7-D9DD-4014-9B44-094733F874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64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Source: US Census Bureau, 2010 Census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B8C500-9462-4E5C-85B6-A9BCD700DA9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9628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Unduplicated Headcounts</a:t>
            </a:r>
          </a:p>
          <a:p>
            <a:r>
              <a:rPr lang="en-US" altLang="en-US" dirty="0"/>
              <a:t>Source: Chancellor’s Office MIS Data (Data Mart)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B5B1EB-B88C-4FD3-A680-4B5D12F23EEA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253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6158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52400" y="4629150"/>
            <a:ext cx="3200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8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85750"/>
            <a:ext cx="9144000" cy="74295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2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200400"/>
            <a:ext cx="9144000" cy="131445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14701"/>
            <a:ext cx="7772400" cy="1021556"/>
          </a:xfrm>
        </p:spPr>
        <p:txBody>
          <a:bodyPr anchor="t"/>
          <a:lstStyle>
            <a:lvl1pPr algn="l">
              <a:defRPr sz="48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0381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0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85750"/>
            <a:ext cx="9144000" cy="74295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The C</a:t>
            </a:r>
          </a:p>
        </p:txBody>
      </p:sp>
    </p:spTree>
    <p:extLst>
      <p:ext uri="{BB962C8B-B14F-4D97-AF65-F5344CB8AC3E}">
        <p14:creationId xmlns:p14="http://schemas.microsoft.com/office/powerpoint/2010/main" val="198682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85750"/>
            <a:ext cx="9144000" cy="74295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8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285750"/>
            <a:ext cx="9144000" cy="742950"/>
          </a:xfrm>
          <a:prstGeom prst="rect">
            <a:avLst/>
          </a:prstGeom>
          <a:solidFill>
            <a:srgbClr val="B90E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l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467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>
            <a:lvl1pPr marL="796925" indent="-569913">
              <a:spcBef>
                <a:spcPts val="160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20574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2514600" indent="-228600"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§"/>
              <a:defRPr/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151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MASTER STYLE 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A591-B729-4643-8E61-0CC158E0A4A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914400" y="4743450"/>
            <a:ext cx="50292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Compton College Story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" y="4686300"/>
            <a:ext cx="341376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actfinder.census.gov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camino.edu/administration/vpaa/accreditation/032615_ACCJC_Letter-Compton_Eligibility.pdf" TargetMode="External"/><Relationship Id="rId7" Type="http://schemas.openxmlformats.org/officeDocument/2006/relationships/hyperlink" Target="http://www.compton.edu/campusinformation/accreditation/docs/Compton-College_ACCJC-Letter-012618.pdf" TargetMode="External"/><Relationship Id="rId2" Type="http://schemas.openxmlformats.org/officeDocument/2006/relationships/hyperlink" Target="http://www.elcamino.edu/administration/vpaa/accreditation/docs/Compton%20Center%20Eligibility%20Application%201.15.2015.pd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mpton.edu/campusinformation/accreditation/docs/Compton-College-QFE-Special-Report-FINAL.pdf" TargetMode="External"/><Relationship Id="rId5" Type="http://schemas.openxmlformats.org/officeDocument/2006/relationships/hyperlink" Target="http://www.compton.edu/campusinformation/accreditation/docs/Compton-Action-Letter.pdf" TargetMode="External"/><Relationship Id="rId4" Type="http://schemas.openxmlformats.org/officeDocument/2006/relationships/hyperlink" Target="http://www.compton.edu/campusinformation/accreditation/2017-report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ton.edu/campusinformation/accreditation/docs/ComptonCenter-ComprehensiveEvaluationReport_05_12_2017.pdf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info.ca.gov/pub/03-04/bill/asm/ab_0051-0100/ab_61_bill_20040714_chaptered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amino.edu/administration/vpaa/accreditation/docs/accreditation-process-forward-July2017.pd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amino.edu/administration/vpaa/accreditation/docs/accreditation-process-forward-July2017.pdf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kcurry@elcamino.edu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6" Type="http://schemas.openxmlformats.org/officeDocument/2006/relationships/hyperlink" Target="mailto:mayv@scc.losrios.edu" TargetMode="External"/><Relationship Id="rId5" Type="http://schemas.openxmlformats.org/officeDocument/2006/relationships/hyperlink" Target="mailto:agillis@elcamino.edu" TargetMode="External"/><Relationship Id="rId4" Type="http://schemas.openxmlformats.org/officeDocument/2006/relationships/hyperlink" Target="mailto:pflor@elcamino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amino.edu/administration/publicrelations/docs/accreditationrpt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pton.edu/campusinformation/committees-governance/assemblybill318/Documents/ab_318_bill_20060630_chaptered.pdf" TargetMode="External"/><Relationship Id="rId2" Type="http://schemas.openxmlformats.org/officeDocument/2006/relationships/hyperlink" Target="http://www.district.compton.edu/history/docs/Commission-letter-to-R-Cepeda-06-05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trict.compton.edu/history/communication.asp" TargetMode="External"/><Relationship Id="rId2" Type="http://schemas.openxmlformats.org/officeDocument/2006/relationships/hyperlink" Target="http://www.district.compton.edu/history/docs/August24_2006_Agreement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istrict.compton.edu/history/return-of-local-authority.as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istrict.compton.edu/administration/human-resources/classifiedjobdescriptions/President-Chief-Executive-Officer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istrict.compton.edu/history/docs/ECCCD-CCCD-Agreement-113016.pdf" TargetMode="External"/><Relationship Id="rId2" Type="http://schemas.openxmlformats.org/officeDocument/2006/relationships/hyperlink" Target="http://www.district.compton.edu/history/docs/May22_2013_Agreement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pton.ed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57250"/>
            <a:ext cx="9144000" cy="2286000"/>
          </a:xfrm>
        </p:spPr>
        <p:txBody>
          <a:bodyPr/>
          <a:lstStyle/>
          <a:p>
            <a:r>
              <a:rPr lang="en-US" sz="44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The Compton College Story</a:t>
            </a:r>
            <a:br>
              <a:rPr lang="en-US" sz="4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Accreditation Institute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Academic Senate for California Community Colleges</a:t>
            </a:r>
            <a:br>
              <a:rPr lang="en-US" sz="32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28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February 24,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3751"/>
            <a:ext cx="1295400" cy="14661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4019550"/>
            <a:ext cx="4121253" cy="78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697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203281" cy="685800"/>
          </a:xfrm>
        </p:spPr>
        <p:txBody>
          <a:bodyPr/>
          <a:lstStyle/>
          <a:p>
            <a:pPr>
              <a:defRPr/>
            </a:pPr>
            <a:r>
              <a:rPr lang="en-US" sz="2900" b="1" dirty="0"/>
              <a:t>District by Ethnicity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9F6E-7018-4CE9-9729-700DB78D476B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240531087"/>
              </p:ext>
            </p:extLst>
          </p:nvPr>
        </p:nvGraphicFramePr>
        <p:xfrm>
          <a:off x="2057400" y="1145380"/>
          <a:ext cx="4888089" cy="35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6553200" y="4248150"/>
            <a:ext cx="2057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U.S. Census Bureau, American Community Survey, 2010-2014, S1903. </a:t>
            </a:r>
            <a:r>
              <a:rPr lang="en-US" sz="900" u="sng" dirty="0">
                <a:solidFill>
                  <a:srgbClr val="0000FF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http://factfinder.census.gov</a:t>
            </a:r>
            <a:r>
              <a:rPr lang="en-US" sz="9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9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9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771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6868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Compton Center Enrollment Headcounts: 10-year Trend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9F6E-7018-4CE9-9729-700DB78D476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5562600" y="4400550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900" dirty="0">
                <a:latin typeface="Arial Narrow" panose="020B0606020202030204" pitchFamily="34" charset="0"/>
              </a:rPr>
              <a:t>Source: Chancellor’s Office</a:t>
            </a:r>
          </a:p>
          <a:p>
            <a:pPr algn="r"/>
            <a:r>
              <a:rPr lang="en-US" altLang="en-US" sz="900" dirty="0">
                <a:latin typeface="Arial Narrow" panose="020B0606020202030204" pitchFamily="34" charset="0"/>
              </a:rPr>
              <a:t>MIS Data (Data Mart)</a:t>
            </a:r>
          </a:p>
        </p:txBody>
      </p:sp>
      <p:sp>
        <p:nvSpPr>
          <p:cNvPr id="6" name="Rectangle 5"/>
          <p:cNvSpPr/>
          <p:nvPr/>
        </p:nvSpPr>
        <p:spPr>
          <a:xfrm>
            <a:off x="1676400" y="4507238"/>
            <a:ext cx="58673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1000" i="1" dirty="0">
                <a:latin typeface="+mj-lt"/>
              </a:rPr>
              <a:t>* Winter Intersession not held in 2014, 2015 or 2016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18851"/>
              </p:ext>
            </p:extLst>
          </p:nvPr>
        </p:nvGraphicFramePr>
        <p:xfrm>
          <a:off x="1066800" y="1061564"/>
          <a:ext cx="6629400" cy="349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7634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7200900" cy="742950"/>
          </a:xfrm>
        </p:spPr>
        <p:txBody>
          <a:bodyPr/>
          <a:lstStyle/>
          <a:p>
            <a:pPr>
              <a:defRPr/>
            </a:pPr>
            <a:r>
              <a:rPr lang="en-US" sz="2900" b="1" dirty="0"/>
              <a:t>Students by Ethnicity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9F6E-7018-4CE9-9729-700DB78D476B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7086600" y="4400550"/>
            <a:ext cx="1562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en-US" sz="900" dirty="0">
                <a:latin typeface="Arial Narrow" panose="020B0606020202030204" pitchFamily="34" charset="0"/>
              </a:rPr>
              <a:t>Source: Chancellor’s Office</a:t>
            </a:r>
            <a:br>
              <a:rPr lang="en-US" altLang="en-US" sz="900" dirty="0">
                <a:latin typeface="Arial Narrow" panose="020B0606020202030204" pitchFamily="34" charset="0"/>
              </a:rPr>
            </a:br>
            <a:r>
              <a:rPr lang="en-US" altLang="en-US" sz="900" dirty="0">
                <a:latin typeface="Arial Narrow" panose="020B0606020202030204" pitchFamily="34" charset="0"/>
              </a:rPr>
              <a:t>MIS Data (Data Mart)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705226292"/>
              </p:ext>
            </p:extLst>
          </p:nvPr>
        </p:nvGraphicFramePr>
        <p:xfrm>
          <a:off x="1981200" y="1068019"/>
          <a:ext cx="4986338" cy="3836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586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Accomplishments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Autofit/>
          </a:bodyPr>
          <a:lstStyle/>
          <a:p>
            <a:pPr marL="339725" indent="-339725">
              <a:defRPr/>
            </a:pPr>
            <a:r>
              <a:rPr lang="en-US" altLang="en-US" sz="1800" dirty="0"/>
              <a:t>In 2014-2015, 1,396 class sections were offered, an increase of 9 percent from 2006-2007.</a:t>
            </a:r>
            <a:endParaRPr lang="en-US" altLang="en-US" sz="800" dirty="0"/>
          </a:p>
          <a:p>
            <a:pPr marL="339725" indent="-339725">
              <a:defRPr/>
            </a:pPr>
            <a:r>
              <a:rPr lang="en-US" altLang="en-US" sz="1800" dirty="0"/>
              <a:t>From 2006 to 2017, the number of degrees awarded increased nearly 17 times over, going from 26 associate degrees to 447.</a:t>
            </a:r>
            <a:endParaRPr lang="en-US" altLang="en-US" sz="800" dirty="0"/>
          </a:p>
          <a:p>
            <a:pPr marL="339725" indent="-339725">
              <a:defRPr/>
            </a:pPr>
            <a:r>
              <a:rPr lang="en-US" altLang="en-US" sz="1800" dirty="0"/>
              <a:t>Since 2010-2011, the number of certificates awarded increased from 55 to 127.</a:t>
            </a:r>
            <a:endParaRPr lang="en-US" altLang="en-US" sz="800" dirty="0"/>
          </a:p>
          <a:p>
            <a:pPr marL="339725" indent="-339725">
              <a:defRPr/>
            </a:pPr>
            <a:r>
              <a:rPr lang="en-US" altLang="en-US" sz="1800" dirty="0"/>
              <a:t>The total number of transfer students increased from 128 in 2007 to 615 in 2016-2017.</a:t>
            </a:r>
          </a:p>
        </p:txBody>
      </p:sp>
    </p:spTree>
    <p:extLst>
      <p:ext uri="{BB962C8B-B14F-4D97-AF65-F5344CB8AC3E}">
        <p14:creationId xmlns:p14="http://schemas.microsoft.com/office/powerpoint/2010/main" val="243775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Accomplishments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047752"/>
            <a:ext cx="8077200" cy="2141108"/>
          </a:xfrm>
        </p:spPr>
        <p:txBody>
          <a:bodyPr>
            <a:noAutofit/>
          </a:bodyPr>
          <a:lstStyle/>
          <a:p>
            <a:pPr marL="285750" indent="-285750">
              <a:defRPr/>
            </a:pPr>
            <a:r>
              <a:rPr lang="en-US" altLang="en-US" sz="1800" dirty="0"/>
              <a:t>“Doors remained Open”</a:t>
            </a:r>
          </a:p>
          <a:p>
            <a:pPr marL="285750" indent="-285750">
              <a:defRPr/>
            </a:pPr>
            <a:r>
              <a:rPr lang="en-US" sz="1800" dirty="0"/>
              <a:t>In November 2014, CCCD residents authorized the issuance of $100 million in General Obligation Bonds.</a:t>
            </a:r>
          </a:p>
          <a:p>
            <a:pPr marL="285750" indent="-285750">
              <a:defRPr/>
            </a:pPr>
            <a:r>
              <a:rPr lang="en-US" sz="1800" dirty="0"/>
              <a:t>Completed the following Facilities Projects:</a:t>
            </a:r>
          </a:p>
          <a:p>
            <a:pPr marL="685800" lvl="2">
              <a:defRPr/>
            </a:pPr>
            <a:r>
              <a:rPr lang="en-US" sz="1400" dirty="0"/>
              <a:t>Library- Student Success Center – Approximately $25 million</a:t>
            </a:r>
          </a:p>
          <a:p>
            <a:pPr marL="685800" lvl="2">
              <a:defRPr/>
            </a:pPr>
            <a:r>
              <a:rPr lang="en-US" sz="1400" dirty="0"/>
              <a:t>Infrastructure Projects – Approximately $46.5 million</a:t>
            </a:r>
          </a:p>
          <a:p>
            <a:pPr marL="1200150" lvl="4" indent="-285750">
              <a:defRPr/>
            </a:pPr>
            <a:r>
              <a:rPr lang="en-US" sz="1400" dirty="0"/>
              <a:t>Parking Lot and Road Improvements</a:t>
            </a:r>
          </a:p>
          <a:p>
            <a:pPr marL="1200150" lvl="4" indent="-285750">
              <a:defRPr/>
            </a:pPr>
            <a:r>
              <a:rPr lang="en-US" sz="1400" dirty="0"/>
              <a:t>New Central Plant</a:t>
            </a:r>
          </a:p>
          <a:p>
            <a:pPr marL="1200150" lvl="4" indent="-285750">
              <a:defRPr/>
            </a:pPr>
            <a:r>
              <a:rPr lang="en-US" sz="1400" dirty="0"/>
              <a:t>Campuswide Lighting Project</a:t>
            </a:r>
          </a:p>
          <a:p>
            <a:pPr marL="285750" lvl="1"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Allied Health Building Project- Approximately $13.5 million</a:t>
            </a:r>
          </a:p>
          <a:p>
            <a:pPr marL="285750" lvl="1"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Football Field Renovation - Approximately $2.2 million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9823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4366"/>
            <a:ext cx="8686800" cy="80338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/>
              <a:t>Number of Degrees and Certificates Awarded:</a:t>
            </a:r>
            <a:br>
              <a:rPr lang="en-US" sz="2400" b="1" dirty="0"/>
            </a:br>
            <a:r>
              <a:rPr lang="en-US" sz="2400" b="1" dirty="0"/>
              <a:t>2011-2012 to 2016- 2017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093624"/>
              </p:ext>
            </p:extLst>
          </p:nvPr>
        </p:nvGraphicFramePr>
        <p:xfrm>
          <a:off x="1206634" y="1276350"/>
          <a:ext cx="6718166" cy="268366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64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56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Award Type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2011-12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2012-13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2013-14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2014-15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2015-16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2016-17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Associate in Arts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159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194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201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230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259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271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Associate in Science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69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88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60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86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127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176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Certificates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104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98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98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104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179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127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Total Awards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332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380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359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420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565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</a:rPr>
                        <a:t>574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695" name="Rectangle 4"/>
          <p:cNvSpPr>
            <a:spLocks noChangeArrowheads="1"/>
          </p:cNvSpPr>
          <p:nvPr/>
        </p:nvSpPr>
        <p:spPr bwMode="auto">
          <a:xfrm>
            <a:off x="1219200" y="4019550"/>
            <a:ext cx="5957888" cy="26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1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California Community College Chancellor’s Office MIS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E9F6E-7018-4CE9-9729-700DB78D476B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5884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Compton College Programs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047752"/>
            <a:ext cx="8077200" cy="457198"/>
          </a:xfrm>
        </p:spPr>
        <p:txBody>
          <a:bodyPr>
            <a:noAutofit/>
          </a:bodyPr>
          <a:lstStyle/>
          <a:p>
            <a:pPr marL="285750" indent="-285750">
              <a:spcBef>
                <a:spcPts val="1200"/>
              </a:spcBef>
              <a:defRPr/>
            </a:pPr>
            <a:r>
              <a:rPr lang="en-US" altLang="en-US" sz="1800" dirty="0"/>
              <a:t>Instruction: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Establishment of an Early College High School in partnership with Compton Unified School District in Fall 2015.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Dual Enrollment classes offered on high school campuses across the Compton Community College District.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Partnership Agreement with local high schools district, Compton College and California State University, Dominguez Hills.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Transfer Pathway Partnership with CSU Dominguez Hills and HBCUs.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Establishment of a First Year Experience Program and Honors Transfer Program.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New Programs (Cosmetology)</a:t>
            </a:r>
          </a:p>
          <a:p>
            <a:pPr marL="460375" lvl="2">
              <a:spcBef>
                <a:spcPts val="1200"/>
              </a:spcBef>
              <a:defRPr/>
            </a:pPr>
            <a:r>
              <a:rPr lang="en-US" altLang="en-US" sz="1400" dirty="0"/>
              <a:t>Career Advancement Academy (Aerospace Fastener, Machine Tool Technology, and Welding)</a:t>
            </a:r>
          </a:p>
        </p:txBody>
      </p:sp>
    </p:spTree>
    <p:extLst>
      <p:ext uri="{BB962C8B-B14F-4D97-AF65-F5344CB8AC3E}">
        <p14:creationId xmlns:p14="http://schemas.microsoft.com/office/powerpoint/2010/main" val="16380747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Compton College Programs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971550"/>
            <a:ext cx="8077200" cy="457198"/>
          </a:xfrm>
        </p:spPr>
        <p:txBody>
          <a:bodyPr>
            <a:noAutofit/>
          </a:bodyPr>
          <a:lstStyle/>
          <a:p>
            <a:pPr marL="285750" indent="-285750">
              <a:spcBef>
                <a:spcPts val="300"/>
              </a:spcBef>
            </a:pPr>
            <a:r>
              <a:rPr lang="en-US" altLang="en-US" sz="1800" dirty="0"/>
              <a:t>Student Support: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New Student Day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Financial Aid Fairs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College Day for High School Seniors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Supplemental Instruction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Math and Science Center Services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Reading and Writing Center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Veterans’ Services 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Financial literacy training through partnership with Operation HOPE 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Scholarships and annual Academic Awards Tea 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Student Life (Clubs, ASB, student leadership opportunities)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Health Center – Opened in February 2017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Tartar Support: Food Pantry – Opened Fall 2017</a:t>
            </a:r>
          </a:p>
          <a:p>
            <a:pPr marL="685800" lvl="2">
              <a:spcBef>
                <a:spcPts val="300"/>
              </a:spcBef>
            </a:pPr>
            <a:r>
              <a:rPr lang="en-US" altLang="en-US" sz="1400" dirty="0"/>
              <a:t>College Promise Agreements with Compton Unified School District (Fall 2018) and Lynwood Unified School District (Fall 2019)</a:t>
            </a:r>
          </a:p>
        </p:txBody>
      </p:sp>
    </p:spTree>
    <p:extLst>
      <p:ext uri="{BB962C8B-B14F-4D97-AF65-F5344CB8AC3E}">
        <p14:creationId xmlns:p14="http://schemas.microsoft.com/office/powerpoint/2010/main" val="1879965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Pathway to Accreditation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2300" y="1063228"/>
            <a:ext cx="8077200" cy="457198"/>
          </a:xfrm>
        </p:spPr>
        <p:txBody>
          <a:bodyPr>
            <a:noAutofit/>
          </a:bodyPr>
          <a:lstStyle/>
          <a:p>
            <a:pPr marL="344488" indent="-344488"/>
            <a:r>
              <a:rPr lang="en-US" altLang="en-US" sz="1800" dirty="0">
                <a:hlinkClick r:id="rId2"/>
              </a:rPr>
              <a:t>Eligibility Application </a:t>
            </a:r>
            <a:r>
              <a:rPr lang="en-US" altLang="en-US" sz="1800" dirty="0"/>
              <a:t>was submitted on January 22, 2015 and </a:t>
            </a:r>
            <a:r>
              <a:rPr lang="en-US" altLang="en-US" sz="1800" dirty="0">
                <a:hlinkClick r:id="rId3"/>
              </a:rPr>
              <a:t>approved</a:t>
            </a:r>
            <a:r>
              <a:rPr lang="en-US" altLang="en-US" sz="1800" dirty="0"/>
              <a:t> by ACCJC on March 18, 2015.</a:t>
            </a:r>
            <a:endParaRPr lang="en-US" altLang="en-US" sz="800" dirty="0"/>
          </a:p>
          <a:p>
            <a:pPr marL="344488" indent="-344488"/>
            <a:r>
              <a:rPr lang="en-US" altLang="en-US" sz="1800" dirty="0">
                <a:hlinkClick r:id="rId4"/>
              </a:rPr>
              <a:t>Candidacy Application and Self-Evaluation Report </a:t>
            </a:r>
            <a:r>
              <a:rPr lang="en-US" altLang="en-US" sz="1800" dirty="0"/>
              <a:t>was submitted to the Commission in January 2017 and visit was conducted March 6, 2017 through March 9, 2017.</a:t>
            </a:r>
          </a:p>
          <a:p>
            <a:pPr marL="344488" indent="-344488"/>
            <a:r>
              <a:rPr lang="en-US" altLang="en-US" sz="1800" dirty="0">
                <a:hlinkClick r:id="rId5"/>
              </a:rPr>
              <a:t>Compton College achieved Initial Accreditation Status and Candidacy Status </a:t>
            </a:r>
            <a:r>
              <a:rPr lang="en-US" altLang="en-US" sz="1800" dirty="0"/>
              <a:t>on June 7, 2017.</a:t>
            </a:r>
          </a:p>
          <a:p>
            <a:pPr marL="344488" indent="-344488"/>
            <a:r>
              <a:rPr lang="en-US" sz="1800" dirty="0"/>
              <a:t>Submitted </a:t>
            </a:r>
            <a:r>
              <a:rPr lang="en-US" sz="1800" dirty="0">
                <a:hlinkClick r:id="rId6"/>
              </a:rPr>
              <a:t>Quality Focus Essay- Special Report </a:t>
            </a:r>
            <a:r>
              <a:rPr lang="en-US" sz="1800" dirty="0"/>
              <a:t>to ACCJC on November 22, 2017 for review and it was </a:t>
            </a:r>
            <a:r>
              <a:rPr lang="en-US" sz="1800" dirty="0">
                <a:hlinkClick r:id="rId7"/>
              </a:rPr>
              <a:t>accepted</a:t>
            </a:r>
            <a:r>
              <a:rPr lang="en-US" sz="1800" dirty="0"/>
              <a:t> at the Commission meeting on January 10-12, 2018.</a:t>
            </a:r>
          </a:p>
        </p:txBody>
      </p:sp>
    </p:spTree>
    <p:extLst>
      <p:ext uri="{BB962C8B-B14F-4D97-AF65-F5344CB8AC3E}">
        <p14:creationId xmlns:p14="http://schemas.microsoft.com/office/powerpoint/2010/main" val="2090531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600" y="205978"/>
            <a:ext cx="8915400" cy="857250"/>
          </a:xfrm>
        </p:spPr>
        <p:txBody>
          <a:bodyPr>
            <a:noAutofit/>
          </a:bodyPr>
          <a:lstStyle/>
          <a:p>
            <a:r>
              <a:rPr lang="en-US" sz="2900" dirty="0"/>
              <a:t>Spring 2017 Comprehensive Evaluation &amp; Visit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200150"/>
            <a:ext cx="8382000" cy="3505200"/>
          </a:xfrm>
        </p:spPr>
        <p:txBody>
          <a:bodyPr>
            <a:normAutofit fontScale="55000" lnSpcReduction="20000"/>
          </a:bodyPr>
          <a:lstStyle/>
          <a:p>
            <a:pPr marL="341313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A Team Member’s Perspective: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More than just a college, Compton Center (now Compton College) is a community:</a:t>
            </a:r>
          </a:p>
          <a:p>
            <a:pPr marL="687388" lvl="2" indent="-341313">
              <a:lnSpc>
                <a:spcPct val="120000"/>
              </a:lnSpc>
              <a:spcBef>
                <a:spcPts val="800"/>
              </a:spcBef>
            </a:pPr>
            <a:r>
              <a:rPr lang="en-US" sz="2500" dirty="0"/>
              <a:t>All around collegial atmosphere and dedication to students</a:t>
            </a:r>
          </a:p>
          <a:p>
            <a:pPr marL="687388" lvl="2" indent="-341313">
              <a:lnSpc>
                <a:spcPct val="120000"/>
              </a:lnSpc>
              <a:spcBef>
                <a:spcPts val="800"/>
              </a:spcBef>
            </a:pPr>
            <a:r>
              <a:rPr lang="en-US" sz="2500" dirty="0"/>
              <a:t>Robust level of student engagement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Clear decision-making processes including transparent shared governance that includes all constituencies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Robust student learning and student service area outcomes assessment cycle that engages dialogue and reflects a culture of continuous improvement based on assessment results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Data-rich Environment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Comprehensive Integrated Planning</a:t>
            </a:r>
          </a:p>
          <a:p>
            <a:pPr marL="287338" lvl="1" indent="-341313">
              <a:lnSpc>
                <a:spcPct val="120000"/>
              </a:lnSpc>
              <a:spcBef>
                <a:spcPts val="800"/>
              </a:spcBef>
            </a:pPr>
            <a:r>
              <a:rPr lang="en-US" dirty="0">
                <a:hlinkClick r:id="rId2"/>
              </a:rPr>
              <a:t>El Camino College Compton Center External Evaluation Team Report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94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History of Compton Community College District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 Compton Community College was established in 1927 as a component of the Compton Union High School District.</a:t>
            </a:r>
          </a:p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In 1950, voters approved a bond issue separating the college from the high school district.</a:t>
            </a:r>
          </a:p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Classes began on the new campus in fall 1956.</a:t>
            </a:r>
          </a:p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In the spring of 2004, the Chancellor of the California Community Colleges, as authorized under California </a:t>
            </a:r>
            <a:r>
              <a:rPr lang="en-US" sz="1800" dirty="0">
                <a:solidFill>
                  <a:srgbClr val="0070C0"/>
                </a:solidFill>
                <a:hlinkClick r:id="rId2"/>
              </a:rPr>
              <a:t>Assembly Bill 61</a:t>
            </a:r>
            <a:r>
              <a:rPr lang="en-US" sz="1800" dirty="0"/>
              <a:t>, appointed a Special Trustee and suspended the authority of the Board of Trustees of the Compton Community College District.</a:t>
            </a:r>
          </a:p>
        </p:txBody>
      </p:sp>
    </p:spTree>
    <p:extLst>
      <p:ext uri="{BB962C8B-B14F-4D97-AF65-F5344CB8AC3E}">
        <p14:creationId xmlns:p14="http://schemas.microsoft.com/office/powerpoint/2010/main" val="4107832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047752"/>
            <a:ext cx="8077200" cy="457198"/>
          </a:xfrm>
        </p:spPr>
        <p:txBody>
          <a:bodyPr>
            <a:noAutofit/>
          </a:bodyPr>
          <a:lstStyle/>
          <a:p>
            <a:pPr marL="339725" indent="-339725"/>
            <a:r>
              <a:rPr lang="en-US" sz="1800" dirty="0"/>
              <a:t>Host community forums as it relates to the Compton College accreditation status and the next steps in the transition process (spring 2018).</a:t>
            </a:r>
            <a:endParaRPr lang="en-US" sz="1050" dirty="0"/>
          </a:p>
          <a:p>
            <a:pPr marL="339725" lvl="0" indent="-339725"/>
            <a:r>
              <a:rPr lang="en-US" sz="1800" dirty="0"/>
              <a:t>Prepare and submit Substantive Change Proposal – “Change in Control of Compton College” from El Camino Community College District to Compton Community College District to ACCJC for review and approval by August 1, 2018.</a:t>
            </a:r>
          </a:p>
          <a:p>
            <a:pPr marL="339725" lvl="0" indent="-339725"/>
            <a:r>
              <a:rPr lang="en-US" sz="1800" dirty="0"/>
              <a:t>ACCJC Substantive Change Committee reviews the Substantive Change Proposal – Change in Control document (Fall 2018).</a:t>
            </a:r>
          </a:p>
          <a:p>
            <a:pPr marL="339725" lvl="0" indent="-339725"/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264766"/>
            <a:ext cx="7391400" cy="521547"/>
          </a:xfrm>
          <a:prstGeom prst="rect">
            <a:avLst/>
          </a:prstGeom>
        </p:spPr>
        <p:txBody>
          <a:bodyPr vert="horz" l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Source: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+mn-lt"/>
                <a:ea typeface="+mj-ea"/>
                <a:cs typeface="+mj-cs"/>
                <a:hlinkClick r:id="rId2"/>
              </a:rPr>
              <a:t>Compton College Accreditation and the Process Forward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950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634603"/>
            <a:ext cx="8077200" cy="457198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endParaRPr lang="en-US" sz="1400" dirty="0"/>
          </a:p>
          <a:p>
            <a:pPr marL="339725" indent="-339725"/>
            <a:r>
              <a:rPr lang="en-US" sz="1800" dirty="0"/>
              <a:t>As part of the substantive change process ACCJC requires a visit within six months of the change to verify that the CCCD has the human, physical, technology, and financial resources reported in the Substantive Change Proposal– Change in Control document. </a:t>
            </a:r>
          </a:p>
          <a:p>
            <a:pPr marL="339725" lvl="0" indent="-339725"/>
            <a:r>
              <a:rPr lang="en-US" sz="1800" dirty="0"/>
              <a:t>Receive notification from ACCJC regarding Substantive Change Proposal – Change in Control (Fall 2018/Winter 2019).</a:t>
            </a:r>
          </a:p>
          <a:p>
            <a:pPr marL="339725" lvl="0" indent="-339725"/>
            <a:r>
              <a:rPr lang="en-US" sz="1800" dirty="0"/>
              <a:t>Compton College offers summer term under the authority of CCCD (Summer 2019).</a:t>
            </a:r>
          </a:p>
          <a:p>
            <a:pPr marL="339725" lvl="0" indent="-339725"/>
            <a:r>
              <a:rPr lang="en-US" sz="1800" dirty="0"/>
              <a:t>Partnership between ECCCD and CCCD is concluded (Summer 2019).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2300" y="4350888"/>
            <a:ext cx="7391400" cy="521547"/>
          </a:xfrm>
          <a:prstGeom prst="rect">
            <a:avLst/>
          </a:prstGeom>
        </p:spPr>
        <p:txBody>
          <a:bodyPr vert="horz" lIns="0" rIns="0" bIns="0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Source: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292934"/>
                </a:solidFill>
                <a:effectLst/>
                <a:uLnTx/>
                <a:uFillTx/>
                <a:latin typeface="+mn-lt"/>
                <a:ea typeface="+mj-ea"/>
                <a:cs typeface="+mj-cs"/>
                <a:hlinkClick r:id="rId2"/>
              </a:rPr>
              <a:t>Compton College Accreditation and the Process Forward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rgbClr val="292934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8304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22</a:t>
            </a:fld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3476"/>
            <a:ext cx="4382726" cy="4708922"/>
          </a:xfrm>
        </p:spPr>
      </p:pic>
      <p:sp>
        <p:nvSpPr>
          <p:cNvPr id="5" name="TextBox 4"/>
          <p:cNvSpPr txBox="1"/>
          <p:nvPr/>
        </p:nvSpPr>
        <p:spPr>
          <a:xfrm>
            <a:off x="609600" y="895350"/>
            <a:ext cx="441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Keith Curry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President/CEO</a:t>
            </a:r>
          </a:p>
          <a:p>
            <a:r>
              <a:rPr lang="en-US" sz="1600" dirty="0">
                <a:hlinkClick r:id="rId3"/>
              </a:rPr>
              <a:t>kcurry@elcamino.edu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Paul Flor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Academic Senate President</a:t>
            </a:r>
          </a:p>
          <a:p>
            <a:r>
              <a:rPr lang="en-US" sz="1600" u="sng" dirty="0">
                <a:hlinkClick r:id="rId4"/>
              </a:rPr>
              <a:t>pflor@elcamino.edu</a:t>
            </a:r>
            <a:r>
              <a:rPr lang="en-US" sz="1600" dirty="0">
                <a:hlinkClick r:id="rId4"/>
              </a:rPr>
              <a:t> </a:t>
            </a:r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Amber Gillis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Accreditation Faculty Chair</a:t>
            </a:r>
          </a:p>
          <a:p>
            <a:r>
              <a:rPr lang="en-US" sz="1600" u="sng" dirty="0">
                <a:hlinkClick r:id="rId5"/>
              </a:rPr>
              <a:t>agillis@elcamino.edu</a:t>
            </a:r>
            <a:r>
              <a:rPr lang="en-US" sz="1600" dirty="0"/>
              <a:t> 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Virginia “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Ginni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May</a:t>
            </a:r>
          </a:p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Sacramento City College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mayv@scc.losrios.edu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5677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History of Compton Community College District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 Special Trustee has had sole authority over Compton Community College District’s assets, contracts, expenditures, facilities, funds, personnel, and property. </a:t>
            </a:r>
          </a:p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In the Spring of 2004, the Accrediting Commission for Community and Junior Colleges (ACCJC) conducted a visit to Compton Community College.</a:t>
            </a:r>
          </a:p>
          <a:p>
            <a:pPr marL="342900" lvl="1" indent="-342900">
              <a:spcBef>
                <a:spcPts val="0"/>
              </a:spcBef>
              <a:spcAft>
                <a:spcPts val="1600"/>
              </a:spcAft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During this visit the Commission noted that Compton Community College was out of compliance with the Commission standards and on January 31, 2005 placed this institution on </a:t>
            </a:r>
            <a:r>
              <a:rPr lang="en-US" sz="1800" u="sng" dirty="0">
                <a:hlinkClick r:id="rId2"/>
              </a:rPr>
              <a:t>Show Cause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734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History of Compton Community College District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39725" indent="-339725">
              <a:spcBef>
                <a:spcPts val="0"/>
              </a:spcBef>
              <a:spcAft>
                <a:spcPts val="1600"/>
              </a:spcAft>
              <a:defRPr/>
            </a:pPr>
            <a:r>
              <a:rPr lang="en-US" altLang="en-US" sz="1800" dirty="0"/>
              <a:t>On June 17, 2005, the Accrediting Commission or Community and Junior Colleges took action to </a:t>
            </a:r>
            <a:r>
              <a:rPr lang="en-US" altLang="en-US" sz="1800" dirty="0">
                <a:hlinkClick r:id="rId2"/>
              </a:rPr>
              <a:t>terminate the accreditation</a:t>
            </a:r>
            <a:r>
              <a:rPr lang="en-US" altLang="en-US" sz="1800" dirty="0"/>
              <a:t> of Compton Community College.</a:t>
            </a:r>
          </a:p>
          <a:p>
            <a:pPr marL="339725" indent="-339725">
              <a:spcBef>
                <a:spcPts val="0"/>
              </a:spcBef>
              <a:spcAft>
                <a:spcPts val="1600"/>
              </a:spcAft>
              <a:defRPr/>
            </a:pPr>
            <a:r>
              <a:rPr lang="en-US" sz="1800" dirty="0"/>
              <a:t>On June 30, 2006, Governor Arnold Schwarzenegger signed </a:t>
            </a:r>
            <a:r>
              <a:rPr lang="en-US" sz="1800" dirty="0">
                <a:hlinkClick r:id="rId3"/>
              </a:rPr>
              <a:t>AB 318</a:t>
            </a:r>
            <a:r>
              <a:rPr lang="en-US" sz="1800" dirty="0"/>
              <a:t> (Dymally) into law, giving the Compton Community College District (CCCD) a $30 million loan for recovery and the opportunity to partner with a college in good standing with the ACCJC to offer accredited courses.</a:t>
            </a:r>
          </a:p>
        </p:txBody>
      </p:sp>
    </p:spTree>
    <p:extLst>
      <p:ext uri="{BB962C8B-B14F-4D97-AF65-F5344CB8AC3E}">
        <p14:creationId xmlns:p14="http://schemas.microsoft.com/office/powerpoint/2010/main" val="3599380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History of Compton Community College District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39725" indent="-339725">
              <a:spcBef>
                <a:spcPts val="0"/>
              </a:spcBef>
              <a:spcAft>
                <a:spcPts val="1600"/>
              </a:spcAft>
            </a:pPr>
            <a:r>
              <a:rPr lang="en-US" altLang="en-US" sz="1800" dirty="0"/>
              <a:t>On August 21, 2006, the El Camino Community College District Board of Trustees and the Compton District Special Trustee approved a </a:t>
            </a:r>
            <a:r>
              <a:rPr lang="en-US" altLang="en-US" sz="1800" dirty="0">
                <a:hlinkClick r:id="rId2" tooltip="Partnership Agreement"/>
              </a:rPr>
              <a:t>Memorandum of Understanding</a:t>
            </a:r>
            <a:r>
              <a:rPr lang="en-US" altLang="en-US" sz="1800" dirty="0"/>
              <a:t> between the El Camino Community College District and the Compton District.</a:t>
            </a:r>
          </a:p>
          <a:p>
            <a:pPr marL="339725" indent="-339725">
              <a:spcBef>
                <a:spcPts val="0"/>
              </a:spcBef>
              <a:spcAft>
                <a:spcPts val="1600"/>
              </a:spcAft>
            </a:pPr>
            <a:r>
              <a:rPr lang="en-US" altLang="en-US" sz="1800" dirty="0"/>
              <a:t>ACCJC and Compton Community College Communications Prior to August 2006 is available online at: </a:t>
            </a:r>
            <a:r>
              <a:rPr lang="en-US" altLang="en-US" sz="1800" dirty="0">
                <a:hlinkClick r:id="rId3"/>
              </a:rPr>
              <a:t>http://www.district.compton.edu/history/communication.asp</a:t>
            </a:r>
            <a:endParaRPr lang="en-US" altLang="en-US" sz="1800" dirty="0"/>
          </a:p>
          <a:p>
            <a:pPr marL="339725" indent="-339725">
              <a:spcBef>
                <a:spcPts val="0"/>
              </a:spcBef>
              <a:spcAft>
                <a:spcPts val="1600"/>
              </a:spcAft>
            </a:pPr>
            <a:r>
              <a:rPr lang="en-US" altLang="en-US" sz="1800" dirty="0"/>
              <a:t>On February 14, 2017, California Governor Brown; and the joint letter from Michael Cohen, Department of Finance, and Chancellor Eloy Oakley, issued letters </a:t>
            </a:r>
            <a:r>
              <a:rPr lang="en-US" altLang="en-US" sz="1800" dirty="0">
                <a:hlinkClick r:id="rId4"/>
              </a:rPr>
              <a:t>returning the local authority </a:t>
            </a:r>
            <a:r>
              <a:rPr lang="en-US" altLang="en-US" sz="1800" dirty="0"/>
              <a:t>to the Compton Community College District Board of Trustees.</a:t>
            </a:r>
          </a:p>
        </p:txBody>
      </p:sp>
    </p:spTree>
    <p:extLst>
      <p:ext uri="{BB962C8B-B14F-4D97-AF65-F5344CB8AC3E}">
        <p14:creationId xmlns:p14="http://schemas.microsoft.com/office/powerpoint/2010/main" val="360741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200" y="3486149"/>
            <a:ext cx="9067799" cy="850107"/>
          </a:xfrm>
        </p:spPr>
        <p:txBody>
          <a:bodyPr/>
          <a:lstStyle/>
          <a:p>
            <a:r>
              <a:rPr lang="en-US" sz="4400" dirty="0"/>
              <a:t>“Keeping the Doors Open”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87"/>
          <a:stretch/>
        </p:blipFill>
        <p:spPr>
          <a:xfrm>
            <a:off x="2019300" y="285750"/>
            <a:ext cx="5105400" cy="270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22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76350"/>
          </a:xfrm>
        </p:spPr>
        <p:txBody>
          <a:bodyPr/>
          <a:lstStyle/>
          <a:p>
            <a:r>
              <a:rPr lang="en-US" sz="2400" dirty="0"/>
              <a:t>Compton Community College District/</a:t>
            </a:r>
            <a:br>
              <a:rPr lang="en-US" sz="2400" dirty="0"/>
            </a:br>
            <a:r>
              <a:rPr lang="en-US" sz="2400" dirty="0"/>
              <a:t>El Camino Community College District Partnership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394472"/>
          </a:xfrm>
        </p:spPr>
        <p:txBody>
          <a:bodyPr>
            <a:noAutofit/>
          </a:bodyPr>
          <a:lstStyle/>
          <a:p>
            <a:pPr marL="339725" indent="-339725">
              <a:buFont typeface="Arial" charset="0"/>
              <a:buChar char="•"/>
              <a:defRPr/>
            </a:pPr>
            <a:r>
              <a:rPr lang="en-US" sz="1800" dirty="0"/>
              <a:t>California Assembly Bill 318 provided the framework for continued delivery of educational programs within the Compton District through a partnering college.</a:t>
            </a:r>
          </a:p>
          <a:p>
            <a:pPr marL="339725" indent="-339725">
              <a:buFont typeface="Arial" charset="0"/>
              <a:buChar char="•"/>
              <a:defRPr/>
            </a:pPr>
            <a:r>
              <a:rPr lang="en-US" sz="1800" dirty="0"/>
              <a:t>Primary intent of agreement is to assist the El Camino College Compton Center with recovery and eventual accreditation.</a:t>
            </a:r>
          </a:p>
          <a:p>
            <a:pPr marL="339725" indent="-339725">
              <a:buFont typeface="Arial" charset="0"/>
              <a:buChar char="•"/>
              <a:defRPr/>
            </a:pPr>
            <a:r>
              <a:rPr lang="en-US" sz="1800" dirty="0"/>
              <a:t>Academic Programs and Student Support Services under oversight of</a:t>
            </a:r>
            <a:br>
              <a:rPr lang="en-US" sz="1800" dirty="0"/>
            </a:br>
            <a:r>
              <a:rPr lang="en-US" sz="1800" dirty="0"/>
              <a:t>El Camino College.</a:t>
            </a:r>
          </a:p>
          <a:p>
            <a:pPr marL="339725" indent="-339725">
              <a:buFont typeface="Arial" charset="0"/>
              <a:buChar char="•"/>
              <a:defRPr/>
            </a:pPr>
            <a:r>
              <a:rPr lang="en-US" sz="1800" dirty="0">
                <a:hlinkClick r:id="rId2"/>
              </a:rPr>
              <a:t>President/CEO</a:t>
            </a:r>
            <a:r>
              <a:rPr lang="en-US" sz="1800" dirty="0"/>
              <a:t> directs the educational programs and activities at Compton College. The President reports directly to the  Superintendent/ President of</a:t>
            </a:r>
            <a:br>
              <a:rPr lang="en-US" sz="1800" dirty="0"/>
            </a:br>
            <a:r>
              <a:rPr lang="en-US" sz="1800" dirty="0"/>
              <a:t>El Camino College and as the CEO to the Compton District Board of Trustees.</a:t>
            </a:r>
          </a:p>
        </p:txBody>
      </p:sp>
    </p:spTree>
    <p:extLst>
      <p:ext uri="{BB962C8B-B14F-4D97-AF65-F5344CB8AC3E}">
        <p14:creationId xmlns:p14="http://schemas.microsoft.com/office/powerpoint/2010/main" val="40297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276350"/>
          </a:xfrm>
        </p:spPr>
        <p:txBody>
          <a:bodyPr/>
          <a:lstStyle/>
          <a:p>
            <a:r>
              <a:rPr lang="en-US" sz="2400" dirty="0"/>
              <a:t>Compton Community College District/</a:t>
            </a:r>
            <a:br>
              <a:rPr lang="en-US" sz="2400" dirty="0"/>
            </a:br>
            <a:r>
              <a:rPr lang="en-US" sz="2400" dirty="0"/>
              <a:t>El Camino Community College District Partnership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Superintendent/President of El Camino College has oversight of Compton College.</a:t>
            </a:r>
            <a:endParaRPr lang="en-US" altLang="en-US" sz="800" dirty="0"/>
          </a:p>
          <a:p>
            <a:r>
              <a:rPr lang="en-US" altLang="en-US" sz="1800" dirty="0">
                <a:hlinkClick r:id="rId2"/>
              </a:rPr>
              <a:t>Partnership Agreement </a:t>
            </a:r>
            <a:r>
              <a:rPr lang="en-US" altLang="en-US" sz="1800" dirty="0"/>
              <a:t>between El Camino Community College District and Compton Community College District.</a:t>
            </a:r>
            <a:endParaRPr lang="en-US" altLang="en-US" sz="800" dirty="0"/>
          </a:p>
          <a:p>
            <a:r>
              <a:rPr lang="en-US" altLang="en-US" sz="1800" dirty="0"/>
              <a:t>Latest </a:t>
            </a:r>
            <a:r>
              <a:rPr lang="en-US" altLang="en-US" sz="1800" dirty="0">
                <a:hlinkClick r:id="rId3"/>
              </a:rPr>
              <a:t>Partnership Agreement </a:t>
            </a:r>
            <a:r>
              <a:rPr lang="en-US" altLang="en-US" sz="1800" dirty="0"/>
              <a:t>was adopted by the Compton District Special Trustee and the El Camino Community College Board of Trustees in  November 2016.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0075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250"/>
          </a:xfrm>
        </p:spPr>
        <p:txBody>
          <a:bodyPr/>
          <a:lstStyle/>
          <a:p>
            <a:r>
              <a:rPr lang="en-US" sz="2900" dirty="0"/>
              <a:t>Compton College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6A591-B729-4643-8E61-0CC158E0A4AA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00151"/>
            <a:ext cx="8382000" cy="3394472"/>
          </a:xfrm>
        </p:spPr>
        <p:txBody>
          <a:bodyPr>
            <a:noAutofit/>
          </a:bodyPr>
          <a:lstStyle/>
          <a:p>
            <a:pPr marL="339725" indent="-339725">
              <a:defRPr/>
            </a:pPr>
            <a:r>
              <a:rPr lang="en-US" altLang="en-US" sz="1800" dirty="0">
                <a:hlinkClick r:id="rId2"/>
              </a:rPr>
              <a:t>El Camino College Compton Center</a:t>
            </a:r>
            <a:r>
              <a:rPr lang="en-US" altLang="en-US" sz="1800" dirty="0"/>
              <a:t>, now known as Compton College was established in August 2006.</a:t>
            </a:r>
          </a:p>
          <a:p>
            <a:pPr marL="339725" lvl="1" indent="-339725">
              <a:spcBef>
                <a:spcPts val="1600"/>
              </a:spcBef>
              <a:buFont typeface="Wingdings" panose="05000000000000000000" pitchFamily="2" charset="2"/>
              <a:buChar char="§"/>
              <a:defRPr/>
            </a:pPr>
            <a:r>
              <a:rPr lang="en-US" sz="1800" dirty="0"/>
              <a:t>The Compton District encompasses an area of about 29 square miles, making educational services available to nearly 300,000 residents of Carson, Compton, Lynwood, North Long Beach, Paramount, and Watts-Willowbrook.</a:t>
            </a:r>
          </a:p>
          <a:p>
            <a:pPr marL="339725" indent="-339725">
              <a:defRPr/>
            </a:pPr>
            <a:r>
              <a:rPr lang="en-US" altLang="en-US" sz="1800" dirty="0"/>
              <a:t>289 full and adjunct faculty members</a:t>
            </a:r>
          </a:p>
          <a:p>
            <a:pPr marL="339725" indent="-339725">
              <a:defRPr/>
            </a:pPr>
            <a:r>
              <a:rPr lang="en-US" altLang="en-US" sz="1800" dirty="0"/>
              <a:t>574 degrees/certificates awarded in 2016-2017</a:t>
            </a:r>
          </a:p>
          <a:p>
            <a:pPr marL="339725" indent="-339725">
              <a:defRPr/>
            </a:pPr>
            <a:r>
              <a:rPr lang="en-US" altLang="en-US" sz="1800" dirty="0"/>
              <a:t>In the 2016-2017 year, the Compton College enrollment was 12,403 students.</a:t>
            </a:r>
          </a:p>
        </p:txBody>
      </p:sp>
    </p:spTree>
    <p:extLst>
      <p:ext uri="{BB962C8B-B14F-4D97-AF65-F5344CB8AC3E}">
        <p14:creationId xmlns:p14="http://schemas.microsoft.com/office/powerpoint/2010/main" val="96599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1484</Words>
  <Application>Microsoft Macintosh PowerPoint</Application>
  <PresentationFormat>On-screen Show (16:9)</PresentationFormat>
  <Paragraphs>203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Adobe Arabic</vt:lpstr>
      <vt:lpstr>Arial</vt:lpstr>
      <vt:lpstr>Arial Narrow</vt:lpstr>
      <vt:lpstr>Calibri</vt:lpstr>
      <vt:lpstr>Century Gothic</vt:lpstr>
      <vt:lpstr>Segoe UI</vt:lpstr>
      <vt:lpstr>Tahoma</vt:lpstr>
      <vt:lpstr>Times New Roman</vt:lpstr>
      <vt:lpstr>Wingdings</vt:lpstr>
      <vt:lpstr>Office Theme</vt:lpstr>
      <vt:lpstr>The Compton College Story  Accreditation Institute Academic Senate for California Community Colleges February 24, 2018</vt:lpstr>
      <vt:lpstr>History of Compton Community College District</vt:lpstr>
      <vt:lpstr>History of Compton Community College District</vt:lpstr>
      <vt:lpstr>History of Compton Community College District</vt:lpstr>
      <vt:lpstr>History of Compton Community College District</vt:lpstr>
      <vt:lpstr>“Keeping the Doors Open”</vt:lpstr>
      <vt:lpstr>Compton Community College District/ El Camino Community College District Partnership</vt:lpstr>
      <vt:lpstr>Compton Community College District/ El Camino Community College District Partnership</vt:lpstr>
      <vt:lpstr>Compton College</vt:lpstr>
      <vt:lpstr>District by Ethnicity</vt:lpstr>
      <vt:lpstr>Compton Center Enrollment Headcounts: 10-year Trend</vt:lpstr>
      <vt:lpstr>Students by Ethnicity</vt:lpstr>
      <vt:lpstr>Accomplishments</vt:lpstr>
      <vt:lpstr>Accomplishments</vt:lpstr>
      <vt:lpstr>Number of Degrees and Certificates Awarded: 2011-2012 to 2016- 2017</vt:lpstr>
      <vt:lpstr>Compton College Programs</vt:lpstr>
      <vt:lpstr>Compton College Programs</vt:lpstr>
      <vt:lpstr>Pathway to Accreditation</vt:lpstr>
      <vt:lpstr>Spring 2017 Comprehensive Evaluation &amp; Visit</vt:lpstr>
      <vt:lpstr>NEXT STEP</vt:lpstr>
      <vt:lpstr>NEXT STEP</vt:lpstr>
      <vt:lpstr>QUESTIONS?</vt:lpstr>
    </vt:vector>
  </TitlesOfParts>
  <Company>El Camino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ECC Website Redesign</dc:title>
  <dc:creator>Windows User</dc:creator>
  <cp:lastModifiedBy>Microsoft Office User</cp:lastModifiedBy>
  <cp:revision>199</cp:revision>
  <cp:lastPrinted>2018-02-24T14:49:25Z</cp:lastPrinted>
  <dcterms:created xsi:type="dcterms:W3CDTF">2016-10-07T15:07:33Z</dcterms:created>
  <dcterms:modified xsi:type="dcterms:W3CDTF">2018-02-24T17:59:05Z</dcterms:modified>
</cp:coreProperties>
</file>