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3" r:id="rId2"/>
    <p:sldId id="258" r:id="rId3"/>
    <p:sldId id="294" r:id="rId4"/>
    <p:sldId id="304" r:id="rId5"/>
    <p:sldId id="305" r:id="rId6"/>
    <p:sldId id="289" r:id="rId7"/>
    <p:sldId id="306" r:id="rId8"/>
    <p:sldId id="307" r:id="rId9"/>
    <p:sldId id="298" r:id="rId10"/>
    <p:sldId id="308"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3286" autoAdjust="0"/>
  </p:normalViewPr>
  <p:slideViewPr>
    <p:cSldViewPr snapToGrid="0">
      <p:cViewPr varScale="1">
        <p:scale>
          <a:sx n="68" d="100"/>
          <a:sy n="68" d="100"/>
        </p:scale>
        <p:origin x="612" y="52"/>
      </p:cViewPr>
      <p:guideLst>
        <p:guide orient="horz" pos="4296"/>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1/7/2020</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1/7/2020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1/7/2020</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1/7/2020</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1/7/2020</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1/7/2020</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1/7/2020</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1/7/2020</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1/7/2020</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1/7/2020</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1/7/2020</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1/7/2020</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1/7/2020</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esau@yccd.edu" TargetMode="External"/><Relationship Id="rId2" Type="http://schemas.openxmlformats.org/officeDocument/2006/relationships/hyperlink" Target="mailto:lisa.bell@wvm.edu" TargetMode="External"/><Relationship Id="rId1" Type="http://schemas.openxmlformats.org/officeDocument/2006/relationships/slideLayout" Target="../slideLayouts/slideLayout4.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hyperlink" Target="mailto:shenderson@losmedanos.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collegecampaign.org/portfolio/left-out-report/" TargetMode="External"/><Relationship Id="rId2" Type="http://schemas.openxmlformats.org/officeDocument/2006/relationships/hyperlink" Target="http://collegecampaign.org/" TargetMode="External"/><Relationship Id="rId1" Type="http://schemas.openxmlformats.org/officeDocument/2006/relationships/slideLayout" Target="../slideLayouts/slideLayout8.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blogs.edweek.org/teachers/classroom_qa_with_larry_ferlazzo/2019/09/author_interview_unconscious_bias_in_schools.html" TargetMode="Externa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2" Type="http://schemas.openxmlformats.org/officeDocument/2006/relationships/hyperlink" Target="https://rossier.usc.edu/magazine/fall-winter-2017/hire-education/"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320038" y="1998482"/>
            <a:ext cx="8208123" cy="1112363"/>
          </a:xfrm>
        </p:spPr>
        <p:txBody>
          <a:bodyPr>
            <a:normAutofit fontScale="90000"/>
          </a:bodyPr>
          <a:lstStyle/>
          <a:p>
            <a:br>
              <a:rPr lang="en-US" sz="2000" b="1" i="1" dirty="0">
                <a:latin typeface="Bodoni MT Black" panose="02070A03080606020203" pitchFamily="18" charset="0"/>
              </a:rPr>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700" dirty="0"/>
            </a:br>
            <a:br>
              <a:rPr lang="en-US" sz="3300" b="1" dirty="0">
                <a:latin typeface="Times New Roman" panose="02020603050405020304" pitchFamily="18" charset="0"/>
                <a:cs typeface="Times New Roman" panose="02020603050405020304" pitchFamily="18" charset="0"/>
              </a:rPr>
            </a:br>
            <a:r>
              <a:rPr lang="en-US" sz="3100" b="1" i="1" dirty="0">
                <a:latin typeface="Times New Roman" panose="02020603050405020304" pitchFamily="18" charset="0"/>
                <a:cs typeface="Times New Roman" panose="02020603050405020304" pitchFamily="18" charset="0"/>
              </a:rPr>
              <a:t>“</a:t>
            </a:r>
            <a:r>
              <a:rPr lang="en-US" sz="3100" b="1" i="1" dirty="0">
                <a:latin typeface="Constantia" panose="02030602050306030303" pitchFamily="18" charset="0"/>
              </a:rPr>
              <a:t>The  Diversity Conundrum: Diversity and Minimum Qualifications</a:t>
            </a:r>
            <a:endParaRPr lang="en-US" sz="3100" b="1" i="1" dirty="0">
              <a:latin typeface="Constantia" panose="02030602050306030303" pitchFamily="18" charset="0"/>
              <a:cs typeface="Times New Roman" panose="02020603050405020304" pitchFamily="18" charset="0"/>
            </a:endParaRPr>
          </a:p>
        </p:txBody>
      </p:sp>
      <p:sp>
        <p:nvSpPr>
          <p:cNvPr id="1048587" name="Subtitle 2"/>
          <p:cNvSpPr>
            <a:spLocks noGrp="1"/>
          </p:cNvSpPr>
          <p:nvPr>
            <p:ph type="subTitle" idx="1"/>
          </p:nvPr>
        </p:nvSpPr>
        <p:spPr>
          <a:xfrm>
            <a:off x="1639743" y="3603012"/>
            <a:ext cx="8534400" cy="3016577"/>
          </a:xfrm>
        </p:spPr>
        <p:txBody>
          <a:bodyPr>
            <a:normAutofit fontScale="25000" lnSpcReduction="20000"/>
          </a:bodyPr>
          <a:lstStyle/>
          <a:p>
            <a:r>
              <a:rPr lang="en-US" sz="8800" i="1" dirty="0">
                <a:latin typeface="Constantia" panose="02030602050306030303" pitchFamily="18" charset="0"/>
                <a:cs typeface="Times New Roman" panose="02020603050405020304" pitchFamily="18" charset="0"/>
              </a:rPr>
              <a:t>Lisa Bell, Associate Faculty, West Valley College</a:t>
            </a:r>
            <a:br>
              <a:rPr lang="en-US" sz="8800" i="1" dirty="0">
                <a:latin typeface="Constantia" panose="02030602050306030303" pitchFamily="18" charset="0"/>
                <a:cs typeface="Times New Roman" panose="02020603050405020304" pitchFamily="18" charset="0"/>
              </a:rPr>
            </a:br>
            <a:r>
              <a:rPr lang="en-US" sz="8800" i="1" dirty="0">
                <a:latin typeface="Constantia" panose="02030602050306030303" pitchFamily="18" charset="0"/>
                <a:cs typeface="Times New Roman" panose="02020603050405020304" pitchFamily="18" charset="0"/>
              </a:rPr>
              <a:t>Katie </a:t>
            </a:r>
            <a:r>
              <a:rPr lang="en-US" sz="8800" i="1" dirty="0" err="1">
                <a:latin typeface="Constantia" panose="02030602050306030303" pitchFamily="18" charset="0"/>
                <a:cs typeface="Times New Roman" panose="02020603050405020304" pitchFamily="18" charset="0"/>
              </a:rPr>
              <a:t>Oesau</a:t>
            </a:r>
            <a:r>
              <a:rPr lang="en-US" sz="8800" i="1" dirty="0">
                <a:latin typeface="Constantia" panose="02030602050306030303" pitchFamily="18" charset="0"/>
                <a:cs typeface="Times New Roman" panose="02020603050405020304" pitchFamily="18" charset="0"/>
              </a:rPr>
              <a:t>, Associate Faculty. Yuba College</a:t>
            </a:r>
            <a:br>
              <a:rPr lang="en-US" sz="8800" i="1" dirty="0">
                <a:latin typeface="Constantia" panose="02030602050306030303" pitchFamily="18" charset="0"/>
                <a:cs typeface="Times New Roman" panose="02020603050405020304" pitchFamily="18" charset="0"/>
              </a:rPr>
            </a:br>
            <a:r>
              <a:rPr lang="en-US" sz="8800" dirty="0">
                <a:latin typeface="Constantia" panose="02030602050306030303" pitchFamily="18" charset="0"/>
              </a:rPr>
              <a:t>Silvester Henderson, ASCCC At Large Senate Representative</a:t>
            </a:r>
          </a:p>
          <a:p>
            <a:r>
              <a:rPr lang="en-US" sz="8000" dirty="0"/>
              <a:t> </a:t>
            </a:r>
          </a:p>
          <a:p>
            <a:r>
              <a:rPr lang="en-US" sz="9600" b="1" dirty="0">
                <a:latin typeface="Times New Roman" panose="02020603050405020304" pitchFamily="18" charset="0"/>
                <a:cs typeface="Times New Roman" panose="02020603050405020304" pitchFamily="18" charset="0"/>
              </a:rPr>
              <a:t>ASCCC Part Time Institute - 2020</a:t>
            </a:r>
          </a:p>
          <a:p>
            <a:r>
              <a:rPr lang="en-US" sz="9600" dirty="0">
                <a:latin typeface="Constantia" panose="02030602050306030303" pitchFamily="18" charset="0"/>
              </a:rPr>
              <a:t>3425 Solano Avenue</a:t>
            </a:r>
          </a:p>
          <a:p>
            <a:r>
              <a:rPr lang="en-US" sz="9600" dirty="0">
                <a:latin typeface="Constantia" panose="02030602050306030303" pitchFamily="18" charset="0"/>
              </a:rPr>
              <a:t>Napa, California 94558</a:t>
            </a:r>
          </a:p>
          <a:p>
            <a:r>
              <a:rPr lang="en-US" sz="9600" dirty="0">
                <a:latin typeface="Constantia" panose="02030602050306030303" pitchFamily="18" charset="0"/>
                <a:cs typeface="Times New Roman" panose="02020603050405020304" pitchFamily="18" charset="0"/>
              </a:rPr>
              <a:t>January 23-25, 2020</a:t>
            </a:r>
          </a:p>
          <a:p>
            <a:r>
              <a:rPr lang="en-US" sz="9600" b="1">
                <a:solidFill>
                  <a:schemeClr val="accent1"/>
                </a:solidFill>
              </a:rPr>
              <a:t>                                                                          </a:t>
            </a:r>
            <a:endParaRPr lang="en-US" sz="6400" b="1">
              <a:solidFill>
                <a:schemeClr val="accent1"/>
              </a:solidFill>
            </a:endParaRPr>
          </a:p>
          <a:p>
            <a:r>
              <a:rPr lang="en-US" dirty="0"/>
              <a:t> </a:t>
            </a:r>
          </a:p>
          <a:p>
            <a:pPr algn="r"/>
            <a:r>
              <a:rPr lang="en-US" dirty="0"/>
              <a:t>,</a:t>
            </a:r>
          </a:p>
          <a:p>
            <a:pPr algn="r"/>
            <a:endParaRPr lang="en-US" dirty="0"/>
          </a:p>
          <a:p>
            <a:pPr algn="r"/>
            <a:endParaRPr lang="en-US" dirty="0"/>
          </a:p>
        </p:txBody>
      </p:sp>
      <p:pic>
        <p:nvPicPr>
          <p:cNvPr id="3" name="Picture 2"/>
          <p:cNvPicPr>
            <a:picLocks noChangeAspect="1"/>
          </p:cNvPicPr>
          <p:nvPr/>
        </p:nvPicPr>
        <p:blipFill>
          <a:blip r:embed="rId2"/>
          <a:stretch>
            <a:fillRect/>
          </a:stretch>
        </p:blipFill>
        <p:spPr>
          <a:xfrm>
            <a:off x="674055" y="0"/>
            <a:ext cx="9500088" cy="1506315"/>
          </a:xfrm>
          <a:prstGeom prst="rect">
            <a:avLst/>
          </a:prstGeom>
        </p:spPr>
      </p:pic>
    </p:spTree>
    <p:extLst>
      <p:ext uri="{BB962C8B-B14F-4D97-AF65-F5344CB8AC3E}">
        <p14:creationId xmlns:p14="http://schemas.microsoft.com/office/powerpoint/2010/main" val="460406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111A12-B955-4AEF-95A3-A7A6FE3E7A1F}"/>
              </a:ext>
            </a:extLst>
          </p:cNvPr>
          <p:cNvSpPr>
            <a:spLocks noGrp="1"/>
          </p:cNvSpPr>
          <p:nvPr>
            <p:ph type="title"/>
          </p:nvPr>
        </p:nvSpPr>
        <p:spPr/>
        <p:txBody>
          <a:bodyPr/>
          <a:lstStyle/>
          <a:p>
            <a:pPr algn="ctr"/>
            <a:r>
              <a:rPr lang="en-US" b="1" dirty="0"/>
              <a:t>Change from Within</a:t>
            </a:r>
            <a:br>
              <a:rPr lang="en-US" dirty="0"/>
            </a:br>
            <a:r>
              <a:rPr lang="en-US" dirty="0"/>
              <a:t>Yuba College and Chico State Examples</a:t>
            </a:r>
          </a:p>
        </p:txBody>
      </p:sp>
      <p:sp>
        <p:nvSpPr>
          <p:cNvPr id="5" name="Content Placeholder 4">
            <a:extLst>
              <a:ext uri="{FF2B5EF4-FFF2-40B4-BE49-F238E27FC236}">
                <a16:creationId xmlns:a16="http://schemas.microsoft.com/office/drawing/2014/main" id="{80BEB570-0F01-4F1C-814F-2B0B2E941BD3}"/>
              </a:ext>
            </a:extLst>
          </p:cNvPr>
          <p:cNvSpPr>
            <a:spLocks noGrp="1"/>
          </p:cNvSpPr>
          <p:nvPr>
            <p:ph idx="1"/>
          </p:nvPr>
        </p:nvSpPr>
        <p:spPr/>
        <p:txBody>
          <a:bodyPr/>
          <a:lstStyle/>
          <a:p>
            <a:pPr marL="0" indent="0">
              <a:buNone/>
            </a:pPr>
            <a:r>
              <a:rPr lang="en-US" dirty="0"/>
              <a:t>Yuba College: </a:t>
            </a:r>
          </a:p>
          <a:p>
            <a:r>
              <a:rPr lang="en-US" dirty="0"/>
              <a:t>Equity Committee </a:t>
            </a:r>
          </a:p>
          <a:p>
            <a:r>
              <a:rPr lang="en-US" dirty="0"/>
              <a:t>Individuals Instructors </a:t>
            </a:r>
          </a:p>
          <a:p>
            <a:pPr marL="0" indent="0">
              <a:buNone/>
            </a:pPr>
            <a:endParaRPr lang="en-US" dirty="0"/>
          </a:p>
          <a:p>
            <a:pPr marL="0" indent="0">
              <a:buNone/>
            </a:pPr>
            <a:r>
              <a:rPr lang="en-US" dirty="0"/>
              <a:t>Chico State:</a:t>
            </a:r>
          </a:p>
          <a:p>
            <a:r>
              <a:rPr lang="en-US" dirty="0"/>
              <a:t>Inclusive Teaching Academy</a:t>
            </a:r>
          </a:p>
          <a:p>
            <a:r>
              <a:rPr lang="en-US" dirty="0"/>
              <a:t>Diversity Certificate Program</a:t>
            </a:r>
          </a:p>
          <a:p>
            <a:r>
              <a:rPr lang="en-US" dirty="0"/>
              <a:t>Faculty Development Programs </a:t>
            </a:r>
          </a:p>
          <a:p>
            <a:endParaRPr lang="en-US" dirty="0"/>
          </a:p>
        </p:txBody>
      </p:sp>
    </p:spTree>
    <p:extLst>
      <p:ext uri="{BB962C8B-B14F-4D97-AF65-F5344CB8AC3E}">
        <p14:creationId xmlns:p14="http://schemas.microsoft.com/office/powerpoint/2010/main" val="141099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1" y="1657472"/>
            <a:ext cx="12191999" cy="540618"/>
          </a:xfrm>
        </p:spPr>
        <p:txBody>
          <a:bodyPr>
            <a:normAutofit fontScale="90000"/>
          </a:bodyPr>
          <a:lstStyle/>
          <a:p>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1" y="2303430"/>
            <a:ext cx="6900421" cy="4332927"/>
          </a:xfrm>
        </p:spPr>
        <p:txBody>
          <a:bodyPr>
            <a:normAutofit fontScale="25000" lnSpcReduction="20000"/>
          </a:bodyPr>
          <a:lstStyle/>
          <a:p>
            <a:pPr marL="0" indent="0">
              <a:buNone/>
            </a:pPr>
            <a:r>
              <a:rPr lang="en-US" sz="11200" dirty="0"/>
              <a:t>Please feel free to contact each of us for more information</a:t>
            </a:r>
            <a:r>
              <a:rPr lang="en-US" sz="8600" dirty="0"/>
              <a:t>.</a:t>
            </a:r>
          </a:p>
          <a:p>
            <a:pPr marL="0" indent="0">
              <a:buNone/>
            </a:pPr>
            <a:endParaRPr lang="en-US" i="1" dirty="0">
              <a:latin typeface="Constantia" panose="02030602050306030303" pitchFamily="18" charset="0"/>
              <a:cs typeface="Times New Roman" panose="02020603050405020304" pitchFamily="18" charset="0"/>
            </a:endParaRPr>
          </a:p>
          <a:p>
            <a:r>
              <a:rPr lang="en-US" sz="8000" i="1" dirty="0">
                <a:latin typeface="Constantia" panose="02030602050306030303" pitchFamily="18" charset="0"/>
                <a:cs typeface="Times New Roman" panose="02020603050405020304" pitchFamily="18" charset="0"/>
              </a:rPr>
              <a:t>Lisa Bell,  Associate Faculty, West Valley College</a:t>
            </a:r>
          </a:p>
          <a:p>
            <a:pPr marL="0" indent="0">
              <a:buNone/>
            </a:pPr>
            <a:r>
              <a:rPr lang="en-US" sz="8000" i="1" dirty="0">
                <a:latin typeface="Constantia" panose="02030602050306030303" pitchFamily="18" charset="0"/>
                <a:cs typeface="Times New Roman" panose="02020603050405020304" pitchFamily="18" charset="0"/>
              </a:rPr>
              <a:t>    </a:t>
            </a:r>
            <a:r>
              <a:rPr lang="en-US" sz="8000" i="1" dirty="0">
                <a:latin typeface="Constantia" panose="02030602050306030303" pitchFamily="18" charset="0"/>
                <a:cs typeface="Times New Roman" panose="02020603050405020304" pitchFamily="18" charset="0"/>
                <a:hlinkClick r:id="rId2"/>
              </a:rPr>
              <a:t>lisa.bell@wvm.edu</a:t>
            </a:r>
            <a:endParaRPr lang="en-US" sz="8000" i="1" dirty="0">
              <a:latin typeface="Constantia" panose="02030602050306030303" pitchFamily="18" charset="0"/>
              <a:cs typeface="Times New Roman" panose="02020603050405020304" pitchFamily="18" charset="0"/>
            </a:endParaRPr>
          </a:p>
          <a:p>
            <a:pPr marL="0" indent="0">
              <a:buNone/>
            </a:pPr>
            <a:endParaRPr lang="en-US" sz="8000" i="1" dirty="0">
              <a:latin typeface="Constantia" panose="02030602050306030303" pitchFamily="18" charset="0"/>
              <a:cs typeface="Times New Roman" panose="02020603050405020304" pitchFamily="18" charset="0"/>
            </a:endParaRPr>
          </a:p>
          <a:p>
            <a:r>
              <a:rPr lang="en-US" sz="8000" i="1" dirty="0">
                <a:latin typeface="Constantia" panose="02030602050306030303" pitchFamily="18" charset="0"/>
                <a:cs typeface="Times New Roman" panose="02020603050405020304" pitchFamily="18" charset="0"/>
              </a:rPr>
              <a:t>Kathryn </a:t>
            </a:r>
            <a:r>
              <a:rPr lang="en-US" sz="8000" i="1" dirty="0" err="1">
                <a:latin typeface="Constantia" panose="02030602050306030303" pitchFamily="18" charset="0"/>
                <a:cs typeface="Times New Roman" panose="02020603050405020304" pitchFamily="18" charset="0"/>
              </a:rPr>
              <a:t>Oesau</a:t>
            </a:r>
            <a:r>
              <a:rPr lang="en-US" sz="8000" i="1" dirty="0">
                <a:latin typeface="Constantia" panose="02030602050306030303" pitchFamily="18" charset="0"/>
                <a:cs typeface="Times New Roman" panose="02020603050405020304" pitchFamily="18" charset="0"/>
              </a:rPr>
              <a:t>, Associate Faculty, Yuba College</a:t>
            </a:r>
          </a:p>
          <a:p>
            <a:r>
              <a:rPr lang="en-US" sz="8000" i="1" dirty="0">
                <a:latin typeface="Constantia" panose="02030602050306030303" pitchFamily="18" charset="0"/>
                <a:cs typeface="Times New Roman" panose="02020603050405020304" pitchFamily="18" charset="0"/>
                <a:hlinkClick r:id="rId3"/>
              </a:rPr>
              <a:t>koesau@yccd.edu</a:t>
            </a:r>
            <a:endParaRPr lang="en-US" sz="8000" i="1" dirty="0">
              <a:latin typeface="Constantia" panose="02030602050306030303" pitchFamily="18" charset="0"/>
              <a:cs typeface="Times New Roman" panose="02020603050405020304" pitchFamily="18" charset="0"/>
            </a:endParaRPr>
          </a:p>
          <a:p>
            <a:pPr marL="0" indent="0">
              <a:buNone/>
            </a:pPr>
            <a:endParaRPr lang="en-US" sz="8000" i="1" dirty="0">
              <a:latin typeface="Constantia" panose="02030602050306030303" pitchFamily="18" charset="0"/>
              <a:cs typeface="Times New Roman" panose="02020603050405020304" pitchFamily="18" charset="0"/>
            </a:endParaRPr>
          </a:p>
          <a:p>
            <a:r>
              <a:rPr lang="en-US" sz="8000" dirty="0">
                <a:latin typeface="Constantia" panose="02030602050306030303" pitchFamily="18" charset="0"/>
              </a:rPr>
              <a:t>Silvester Henderson, ASCCC At Large Senate Representative </a:t>
            </a:r>
            <a:r>
              <a:rPr lang="en-US" sz="8000" dirty="0">
                <a:latin typeface="Constantia" panose="02030602050306030303" pitchFamily="18" charset="0"/>
                <a:hlinkClick r:id="rId4"/>
              </a:rPr>
              <a:t>shenderson@losmedanos.edu</a:t>
            </a:r>
            <a:endParaRPr lang="en-US" sz="8000" dirty="0">
              <a:latin typeface="Constantia" panose="02030602050306030303" pitchFamily="18" charset="0"/>
            </a:endParaRPr>
          </a:p>
          <a:p>
            <a:pPr marL="0" indent="0">
              <a:buNone/>
            </a:pPr>
            <a:endParaRPr lang="en-US" sz="8000" dirty="0">
              <a:latin typeface="Constantia" panose="02030602050306030303" pitchFamily="18" charset="0"/>
            </a:endParaRPr>
          </a:p>
          <a:p>
            <a:pPr marL="0" indent="0" algn="ctr">
              <a:buNone/>
            </a:pPr>
            <a:r>
              <a:rPr lang="en-US" sz="11200" b="1" i="1" dirty="0">
                <a:latin typeface="Elephant" panose="02020904090505020303" pitchFamily="18" charset="0"/>
                <a:cs typeface="Times New Roman" panose="02020603050405020304" pitchFamily="18" charset="0"/>
              </a:rPr>
              <a:t>THANK YOU FOR COMING</a:t>
            </a:r>
          </a:p>
          <a:p>
            <a:pPr marL="0" indent="0" algn="ctr">
              <a:buNone/>
            </a:pPr>
            <a:br>
              <a:rPr lang="en-US" sz="11200" i="1" dirty="0">
                <a:latin typeface="Constantia" panose="02030602050306030303" pitchFamily="18" charset="0"/>
                <a:cs typeface="Times New Roman" panose="02020603050405020304" pitchFamily="18" charset="0"/>
              </a:rPr>
            </a:br>
            <a:endParaRPr lang="en-US" sz="11200" dirty="0"/>
          </a:p>
          <a:p>
            <a:pPr marL="0" indent="0">
              <a:buNone/>
            </a:pPr>
            <a:endParaRPr lang="en-US" dirty="0"/>
          </a:p>
          <a:p>
            <a:pPr marL="0" indent="0">
              <a:buNone/>
            </a:pPr>
            <a:endParaRPr lang="en-US" dirty="0"/>
          </a:p>
        </p:txBody>
      </p:sp>
      <p:pic>
        <p:nvPicPr>
          <p:cNvPr id="3" name="Content Placeholder 2"/>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484882" y="2422689"/>
            <a:ext cx="4091234" cy="4213668"/>
          </a:xfr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83082"/>
            <a:ext cx="12192000" cy="15159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762786" y="282804"/>
            <a:ext cx="10515600" cy="499621"/>
          </a:xfrm>
        </p:spPr>
        <p:txBody>
          <a:bodyPr>
            <a:normAutofit/>
          </a:bodyPr>
          <a:lstStyle/>
          <a:p>
            <a:r>
              <a:rPr lang="en-US" sz="2800"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27494" y="282805"/>
            <a:ext cx="12164505" cy="6537096"/>
          </a:xfrm>
        </p:spPr>
        <p:txBody>
          <a:bodyPr>
            <a:noAutofit/>
          </a:bodyPr>
          <a:lstStyle/>
          <a:p>
            <a:pPr marL="0" indent="0">
              <a:buNone/>
            </a:pPr>
            <a:endParaRPr lang="en-US" sz="2400" dirty="0"/>
          </a:p>
          <a:p>
            <a:r>
              <a:rPr lang="en-US" sz="2000" dirty="0">
                <a:latin typeface="Constantia" panose="02030602050306030303" pitchFamily="18" charset="0"/>
              </a:rPr>
              <a:t>Racial Diversity </a:t>
            </a:r>
            <a:r>
              <a:rPr lang="en-US" sz="2000" b="1" dirty="0">
                <a:latin typeface="Constantia" panose="02030602050306030303" pitchFamily="18" charset="0"/>
              </a:rPr>
              <a:t>(Faculty of Color) </a:t>
            </a:r>
            <a:r>
              <a:rPr lang="en-US" sz="2000" dirty="0">
                <a:latin typeface="Constantia" panose="02030602050306030303" pitchFamily="18" charset="0"/>
              </a:rPr>
              <a:t>versus Representative Diversity</a:t>
            </a:r>
          </a:p>
          <a:p>
            <a:pPr marL="0" indent="0">
              <a:buNone/>
            </a:pPr>
            <a:endParaRPr lang="en-US" sz="2000" dirty="0">
              <a:latin typeface="Constantia" panose="02030602050306030303" pitchFamily="18" charset="0"/>
            </a:endParaRPr>
          </a:p>
          <a:p>
            <a:r>
              <a:rPr lang="en-US" sz="2000" b="1" dirty="0">
                <a:latin typeface="Constantia" panose="02030602050306030303" pitchFamily="18" charset="0"/>
              </a:rPr>
              <a:t>“Mono-Cultural Faculty”, “Faculty of Diversity/Color” and Students</a:t>
            </a:r>
          </a:p>
          <a:p>
            <a:endParaRPr lang="en-US" sz="2000" dirty="0">
              <a:latin typeface="Constantia" panose="02030602050306030303" pitchFamily="18" charset="0"/>
            </a:endParaRPr>
          </a:p>
          <a:p>
            <a:r>
              <a:rPr lang="en-US" sz="2000" dirty="0">
                <a:latin typeface="Constantia" panose="02030602050306030303" pitchFamily="18" charset="0"/>
              </a:rPr>
              <a:t>The Monoculture approach on “Faculty Hiring” and it’s Effects on “Student Learning and Growth”?</a:t>
            </a:r>
          </a:p>
          <a:p>
            <a:pPr marL="0" indent="0">
              <a:buNone/>
            </a:pPr>
            <a:endParaRPr lang="en-US" sz="2000" dirty="0">
              <a:latin typeface="Constantia" panose="02030602050306030303" pitchFamily="18" charset="0"/>
            </a:endParaRPr>
          </a:p>
          <a:p>
            <a:r>
              <a:rPr lang="en-US" sz="2000" dirty="0">
                <a:latin typeface="Constantia" panose="02030602050306030303" pitchFamily="18" charset="0"/>
              </a:rPr>
              <a:t>The Minimum Qualifications: Do they ensure more Faculty of Color are Hired and Retained? -The Conundrum (Difficulty)</a:t>
            </a:r>
          </a:p>
          <a:p>
            <a:pPr marL="0" indent="0">
              <a:buNone/>
            </a:pPr>
            <a:endParaRPr lang="en-US" sz="2000" b="1" dirty="0">
              <a:latin typeface="Constantia" panose="02030602050306030303" pitchFamily="18" charset="0"/>
            </a:endParaRPr>
          </a:p>
          <a:p>
            <a:r>
              <a:rPr lang="en-US" sz="2000" dirty="0">
                <a:latin typeface="Times New Roman" panose="02020603050405020304" pitchFamily="18" charset="0"/>
                <a:cs typeface="Times New Roman" panose="02020603050405020304" pitchFamily="18" charset="0"/>
              </a:rPr>
              <a:t>Are “Hiring Biases” enhanced because we espouse (support)  </a:t>
            </a:r>
            <a:r>
              <a:rPr lang="en-US" sz="2000" b="1" i="1" dirty="0">
                <a:latin typeface="Times New Roman" panose="02020603050405020304" pitchFamily="18" charset="0"/>
                <a:cs typeface="Times New Roman" panose="02020603050405020304" pitchFamily="18" charset="0"/>
              </a:rPr>
              <a:t>Color-blindness and Color-muteness </a:t>
            </a:r>
            <a:r>
              <a:rPr lang="en-US" sz="2000" dirty="0">
                <a:latin typeface="Times New Roman" panose="02020603050405020304" pitchFamily="18" charset="0"/>
                <a:cs typeface="Times New Roman" panose="02020603050405020304" pitchFamily="18" charset="0"/>
              </a:rPr>
              <a:t>?</a:t>
            </a:r>
          </a:p>
          <a:p>
            <a:pPr marL="0" indent="0">
              <a:buNone/>
            </a:pPr>
            <a:endParaRPr lang="en-US" sz="2000" b="1" dirty="0">
              <a:latin typeface="Constantia" panose="02030602050306030303" pitchFamily="18" charset="0"/>
            </a:endParaRPr>
          </a:p>
          <a:p>
            <a:r>
              <a:rPr lang="en-US" sz="2000" dirty="0">
                <a:latin typeface="Times New Roman" panose="02020603050405020304" pitchFamily="18" charset="0"/>
                <a:cs typeface="Times New Roman" panose="02020603050405020304" pitchFamily="18" charset="0"/>
              </a:rPr>
              <a:t>The Travel from </a:t>
            </a:r>
            <a:r>
              <a:rPr lang="en-US" sz="2000" b="1" i="1" dirty="0">
                <a:latin typeface="Times New Roman" panose="02020603050405020304" pitchFamily="18" charset="0"/>
                <a:cs typeface="Times New Roman" panose="02020603050405020304" pitchFamily="18" charset="0"/>
              </a:rPr>
              <a:t>“Inequality” </a:t>
            </a:r>
            <a:r>
              <a:rPr lang="en-US" sz="2000" dirty="0">
                <a:latin typeface="Times New Roman" panose="02020603050405020304" pitchFamily="18" charset="0"/>
                <a:cs typeface="Times New Roman" panose="02020603050405020304" pitchFamily="18" charset="0"/>
              </a:rPr>
              <a:t>to </a:t>
            </a:r>
            <a:r>
              <a:rPr lang="en-US" sz="2000" b="1" i="1" dirty="0">
                <a:latin typeface="Times New Roman" panose="02020603050405020304" pitchFamily="18" charset="0"/>
                <a:cs typeface="Times New Roman" panose="02020603050405020304" pitchFamily="18" charset="0"/>
              </a:rPr>
              <a:t>“Equity Mindedness” – The Three Steps – “Equity in Hiring”</a:t>
            </a:r>
          </a:p>
          <a:p>
            <a:endParaRPr lang="en-US" sz="2000" b="1" i="1" dirty="0">
              <a:latin typeface="Times New Roman" panose="02020603050405020304" pitchFamily="18" charset="0"/>
              <a:cs typeface="Times New Roman" panose="02020603050405020304" pitchFamily="18" charset="0"/>
            </a:endParaRPr>
          </a:p>
          <a:p>
            <a:r>
              <a:rPr lang="en-US" sz="2000" b="1" dirty="0"/>
              <a:t>Change from Within</a:t>
            </a:r>
            <a:r>
              <a:rPr lang="en-US" sz="2000" dirty="0"/>
              <a:t>: Yuba College and Chico </a:t>
            </a:r>
            <a:r>
              <a:rPr lang="en-US" sz="2000"/>
              <a:t>State Examples</a:t>
            </a:r>
            <a:br>
              <a:rPr lang="en-US" sz="2000" b="1" i="1" dirty="0">
                <a:latin typeface="Times New Roman" panose="02020603050405020304" pitchFamily="18" charset="0"/>
                <a:cs typeface="Times New Roman" panose="02020603050405020304" pitchFamily="18" charset="0"/>
              </a:rPr>
            </a:br>
            <a:endParaRPr lang="en-US" sz="2000" dirty="0">
              <a:latin typeface="Constantia" panose="02030602050306030303" pitchFamily="18" charset="0"/>
            </a:endParaRPr>
          </a:p>
          <a:p>
            <a:r>
              <a:rPr lang="en-US" sz="2000" dirty="0">
                <a:latin typeface="Constantia" panose="02030602050306030303" pitchFamily="18" charset="0"/>
              </a:rPr>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000" b="1" dirty="0">
                <a:latin typeface="Bodoni MT Black" panose="02070A03080606020203" pitchFamily="18" charset="0"/>
              </a:rPr>
              <a:t>Race (faculty of color) versus representative diversity</a:t>
            </a:r>
            <a:br>
              <a:rPr lang="en-US" sz="2500" dirty="0"/>
            </a:br>
            <a:endParaRPr lang="en-US" sz="25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University of Cambridge – </a:t>
            </a:r>
            <a:r>
              <a:rPr lang="en-US" sz="2800" b="1" dirty="0"/>
              <a:t>“Race” </a:t>
            </a:r>
            <a:r>
              <a:rPr lang="en-US" sz="2800" dirty="0"/>
              <a:t>is a protected characteristic that refers to an individual's race, color, nationality and ethnic or national origins</a:t>
            </a:r>
            <a:r>
              <a:rPr lang="en-US" sz="2200" dirty="0"/>
              <a:t>.</a:t>
            </a:r>
          </a:p>
          <a:p>
            <a:pPr marL="0" indent="0">
              <a:buNone/>
            </a:pPr>
            <a:endParaRPr lang="en-US" sz="2000" i="1" dirty="0"/>
          </a:p>
          <a:p>
            <a:pPr marL="0" indent="0">
              <a:buNone/>
            </a:pPr>
            <a:r>
              <a:rPr lang="en-US" sz="2400" i="1" dirty="0"/>
              <a:t>National Education Association</a:t>
            </a:r>
            <a:r>
              <a:rPr lang="en-US" sz="2400" dirty="0"/>
              <a:t> -</a:t>
            </a:r>
            <a:r>
              <a:rPr lang="en-US" sz="2400" b="1" i="1" dirty="0"/>
              <a:t>“Representative Diversity” </a:t>
            </a:r>
            <a:r>
              <a:rPr lang="en-US" sz="2400" dirty="0"/>
              <a:t>can be defined as the sum of the ways that people are both alike and different. The dimensions of diversity include race, ethnicity, gender, sexual orientation, language, culture, religion, mental and physical ability, class, and immigration status”</a:t>
            </a:r>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stretch>
            <a:fillRect/>
          </a:stretch>
        </p:blipFill>
        <p:spPr>
          <a:xfrm>
            <a:off x="703953" y="3581400"/>
            <a:ext cx="4293020" cy="224689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706" y="1389491"/>
            <a:ext cx="4216400" cy="1930400"/>
          </a:xfrm>
          <a:prstGeom prst="rect">
            <a:avLst/>
          </a:prstGeom>
        </p:spPr>
      </p:pic>
    </p:spTree>
    <p:extLst>
      <p:ext uri="{BB962C8B-B14F-4D97-AF65-F5344CB8AC3E}">
        <p14:creationId xmlns:p14="http://schemas.microsoft.com/office/powerpoint/2010/main" val="3305467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293678"/>
            <a:ext cx="10786284" cy="1035076"/>
          </a:xfrm>
        </p:spPr>
        <p:txBody>
          <a:bodyPr>
            <a:noAutofit/>
          </a:bodyPr>
          <a:lstStyle/>
          <a:p>
            <a:pPr algn="ctr"/>
            <a:r>
              <a:rPr lang="en-US" sz="2400" b="1" dirty="0">
                <a:latin typeface="Constantia" panose="02030602050306030303" pitchFamily="18" charset="0"/>
              </a:rPr>
              <a:t>“Mono-Culture Faculty”, “Faculty of Diversity/Color” and Students </a:t>
            </a:r>
            <a:br>
              <a:rPr lang="en-US" sz="2400" b="1" dirty="0">
                <a:latin typeface="Constantia" panose="02030602050306030303" pitchFamily="18" charset="0"/>
              </a:rPr>
            </a:br>
            <a:endParaRPr lang="en-US" sz="24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782425" y="5118755"/>
            <a:ext cx="10803890" cy="1739245"/>
          </a:xfrm>
        </p:spPr>
        <p:txBody>
          <a:bodyPr>
            <a:normAutofit fontScale="62500" lnSpcReduction="20000"/>
          </a:bodyPr>
          <a:lstStyle/>
          <a:p>
            <a:pPr marL="0" indent="0" algn="ctr">
              <a:buNone/>
            </a:pPr>
            <a:r>
              <a:rPr lang="en-US" b="1" i="1" dirty="0"/>
              <a:t>Campaign for College Opportunity - 2018</a:t>
            </a:r>
          </a:p>
          <a:p>
            <a:pPr marL="0" indent="0">
              <a:buNone/>
            </a:pPr>
            <a:r>
              <a:rPr lang="en-US" dirty="0"/>
              <a:t>Recently, a report published by the educational research non-profit </a:t>
            </a:r>
            <a:r>
              <a:rPr lang="en-US" u="sng" dirty="0">
                <a:hlinkClick r:id="rId2"/>
              </a:rPr>
              <a:t>Campaign for College Opportunity</a:t>
            </a:r>
            <a:r>
              <a:rPr lang="en-US" dirty="0"/>
              <a:t> confirmed what many of us already knew — there just aren’t enough faculty and leaders of color. Focused on the California State University (CSU), University of California (UC), and California Community College systems (CCC), the recent study, </a:t>
            </a:r>
            <a:r>
              <a:rPr lang="en-US" u="sng" dirty="0">
                <a:hlinkClick r:id="rId3"/>
              </a:rPr>
              <a:t>Left Out: How Exclusion in California’s Colleges and Universities Hurts Our Values, Our Students, and Our Economy</a:t>
            </a:r>
            <a:r>
              <a:rPr lang="en-US" dirty="0"/>
              <a:t>, found that the ratios of students of color to faculty of color are remarkably disproportionate:</a:t>
            </a:r>
          </a:p>
          <a:p>
            <a:pPr marL="0" indent="0">
              <a:buNone/>
            </a:pPr>
            <a:endParaRPr lang="en-US" sz="2000" i="1" dirty="0"/>
          </a:p>
        </p:txBody>
      </p:sp>
      <p:sp>
        <p:nvSpPr>
          <p:cNvPr id="9" name="Text Placeholder 8"/>
          <p:cNvSpPr>
            <a:spLocks noGrp="1"/>
          </p:cNvSpPr>
          <p:nvPr>
            <p:ph type="body" sz="half" idx="2"/>
          </p:nvPr>
        </p:nvSpPr>
        <p:spPr>
          <a:xfrm>
            <a:off x="652206" y="1094974"/>
            <a:ext cx="3932237" cy="1673832"/>
          </a:xfrm>
        </p:spPr>
        <p:txBody>
          <a:bodyPr>
            <a:normAutofit fontScale="92500" lnSpcReduction="10000"/>
          </a:bodyPr>
          <a:lstStyle/>
          <a:p>
            <a:pPr algn="ctr"/>
            <a:r>
              <a:rPr lang="en-US" sz="2000" b="1" dirty="0">
                <a:solidFill>
                  <a:schemeClr val="accent1">
                    <a:lumMod val="75000"/>
                  </a:schemeClr>
                </a:solidFill>
              </a:rPr>
              <a:t>Mono-culturalism is the policy or process of supporting, advocating, or allowing the expression of the culture of a single social or ethnic group. ...</a:t>
            </a:r>
          </a:p>
          <a:p>
            <a:pPr algn="ctr"/>
            <a:r>
              <a:rPr lang="en-US" sz="1500" dirty="0">
                <a:solidFill>
                  <a:schemeClr val="accent1">
                    <a:lumMod val="75000"/>
                  </a:schemeClr>
                </a:solidFill>
              </a:rPr>
              <a:t>https://en.wikipedia.org/wiki/Monoculturalism</a:t>
            </a:r>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566409" y="655288"/>
            <a:ext cx="4103833" cy="461665"/>
          </a:xfrm>
          <a:prstGeom prst="rect">
            <a:avLst/>
          </a:prstGeom>
        </p:spPr>
        <p:txBody>
          <a:bodyPr wrap="square">
            <a:spAutoFit/>
          </a:bodyPr>
          <a:lstStyle/>
          <a:p>
            <a:pPr algn="ctr"/>
            <a:r>
              <a:rPr lang="en-US" sz="2400" b="1" dirty="0"/>
              <a:t>Mono-Culture Faculty</a:t>
            </a: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052397"/>
            <a:ext cx="5943599" cy="1782767"/>
          </a:xfrm>
          <a:prstGeom prst="rect">
            <a:avLst/>
          </a:prstGeom>
        </p:spPr>
      </p:pic>
      <p:sp>
        <p:nvSpPr>
          <p:cNvPr id="15" name="Rectangle 14"/>
          <p:cNvSpPr/>
          <p:nvPr/>
        </p:nvSpPr>
        <p:spPr>
          <a:xfrm>
            <a:off x="6774506" y="630188"/>
            <a:ext cx="3585551" cy="461665"/>
          </a:xfrm>
          <a:prstGeom prst="rect">
            <a:avLst/>
          </a:prstGeom>
        </p:spPr>
        <p:txBody>
          <a:bodyPr wrap="square">
            <a:spAutoFit/>
          </a:bodyPr>
          <a:lstStyle/>
          <a:p>
            <a:pPr algn="ctr"/>
            <a:r>
              <a:rPr lang="en-US" sz="2400" b="1" dirty="0"/>
              <a:t>Faculty of Diversity/Color</a:t>
            </a:r>
          </a:p>
        </p:txBody>
      </p:sp>
      <p:sp>
        <p:nvSpPr>
          <p:cNvPr id="16" name="Rectangle 15"/>
          <p:cNvSpPr/>
          <p:nvPr/>
        </p:nvSpPr>
        <p:spPr>
          <a:xfrm>
            <a:off x="6400799" y="1036462"/>
            <a:ext cx="4487159" cy="1923604"/>
          </a:xfrm>
          <a:prstGeom prst="rect">
            <a:avLst/>
          </a:prstGeom>
        </p:spPr>
        <p:txBody>
          <a:bodyPr wrap="square">
            <a:spAutoFit/>
          </a:bodyPr>
          <a:lstStyle/>
          <a:p>
            <a:pPr algn="ctr"/>
            <a:r>
              <a:rPr lang="en-US" sz="1500" b="1" dirty="0">
                <a:solidFill>
                  <a:schemeClr val="accent1">
                    <a:lumMod val="75000"/>
                  </a:schemeClr>
                </a:solidFill>
              </a:rPr>
              <a:t>A wide range of interests, backgrounds, experiences. Differences among groups of people and individuals based on ethnicity, </a:t>
            </a:r>
            <a:r>
              <a:rPr lang="en-US" sz="1500" b="1" dirty="0">
                <a:solidFill>
                  <a:schemeClr val="accent1">
                    <a:lumMod val="75000"/>
                  </a:schemeClr>
                </a:solidFill>
                <a:highlight>
                  <a:srgbClr val="FFFF00"/>
                </a:highlight>
              </a:rPr>
              <a:t>race, </a:t>
            </a:r>
            <a:r>
              <a:rPr lang="en-US" sz="1500" b="1" dirty="0">
                <a:solidFill>
                  <a:schemeClr val="accent1">
                    <a:lumMod val="75000"/>
                  </a:schemeClr>
                </a:solidFill>
              </a:rPr>
              <a:t>socioeconomic status, gender, exceptionalities, language, religion, sexual orientation, and geographical area. Diversity of experiences, viewpoints, backgrounds, and life experiences</a:t>
            </a:r>
            <a:r>
              <a:rPr lang="en-US" sz="1500" b="1" dirty="0"/>
              <a:t>.</a:t>
            </a:r>
            <a:endParaRPr lang="en-US" sz="1400" b="1" dirty="0"/>
          </a:p>
          <a:p>
            <a:pPr algn="ctr"/>
            <a:r>
              <a:rPr lang="en-US" sz="1400" b="1" dirty="0">
                <a:solidFill>
                  <a:schemeClr val="accent1">
                    <a:lumMod val="75000"/>
                  </a:schemeClr>
                </a:solidFill>
              </a:rPr>
              <a:t> https://sph.unc.edu/files/2013/07/define_diversity.pdf</a:t>
            </a:r>
          </a:p>
        </p:txBody>
      </p:sp>
      <p:sp>
        <p:nvSpPr>
          <p:cNvPr id="18" name="AutoShape 2" descr="Image result for Faculty of COlor images"/>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 descr="Image result for Faculty of COlor images"/>
          <p:cNvSpPr>
            <a:spLocks noChangeAspect="1" noChangeArrowheads="1"/>
          </p:cNvSpPr>
          <p:nvPr/>
        </p:nvSpPr>
        <p:spPr bwMode="auto">
          <a:xfrm>
            <a:off x="9514788" y="3332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7010" y="3052398"/>
            <a:ext cx="4849305" cy="1782767"/>
          </a:xfrm>
          <a:prstGeom prst="rect">
            <a:avLst/>
          </a:prstGeom>
        </p:spPr>
      </p:pic>
    </p:spTree>
    <p:extLst>
      <p:ext uri="{BB962C8B-B14F-4D97-AF65-F5344CB8AC3E}">
        <p14:creationId xmlns:p14="http://schemas.microsoft.com/office/powerpoint/2010/main" val="177927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02858" y="277759"/>
            <a:ext cx="10786284" cy="1223260"/>
          </a:xfrm>
        </p:spPr>
        <p:txBody>
          <a:bodyPr>
            <a:noAutofit/>
          </a:bodyPr>
          <a:lstStyle/>
          <a:p>
            <a:pPr algn="ctr"/>
            <a:r>
              <a:rPr lang="en-US" sz="2400" b="1" dirty="0">
                <a:latin typeface="Constantia" panose="02030602050306030303" pitchFamily="18" charset="0"/>
              </a:rPr>
              <a:t>“Mono-Culture Faculty”, “Faculty of Diversity/Color” and Students (continue)</a:t>
            </a:r>
            <a:br>
              <a:rPr lang="en-US" sz="2400" b="1" dirty="0">
                <a:latin typeface="Constantia" panose="02030602050306030303" pitchFamily="18" charset="0"/>
              </a:rPr>
            </a:br>
            <a:br>
              <a:rPr lang="en-US" sz="2400" b="1" dirty="0">
                <a:latin typeface="Constantia" panose="02030602050306030303" pitchFamily="18" charset="0"/>
              </a:rPr>
            </a:br>
            <a:endParaRPr lang="en-US" sz="24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0" y="4421171"/>
            <a:ext cx="12192000" cy="2436829"/>
          </a:xfrm>
        </p:spPr>
        <p:txBody>
          <a:bodyPr>
            <a:normAutofit/>
          </a:bodyPr>
          <a:lstStyle/>
          <a:p>
            <a:pPr marL="0" indent="0">
              <a:buNone/>
            </a:pPr>
            <a:endParaRPr lang="en-US" sz="1800" i="1" dirty="0"/>
          </a:p>
        </p:txBody>
      </p:sp>
      <p:sp>
        <p:nvSpPr>
          <p:cNvPr id="9" name="Text Placeholder 8"/>
          <p:cNvSpPr>
            <a:spLocks noGrp="1"/>
          </p:cNvSpPr>
          <p:nvPr>
            <p:ph type="body" sz="half" idx="2"/>
          </p:nvPr>
        </p:nvSpPr>
        <p:spPr>
          <a:xfrm>
            <a:off x="0" y="830788"/>
            <a:ext cx="10011267" cy="3573244"/>
          </a:xfrm>
        </p:spPr>
        <p:txBody>
          <a:bodyPr>
            <a:noAutofit/>
          </a:bodyPr>
          <a:lstStyle/>
          <a:p>
            <a:r>
              <a:rPr lang="en-US" sz="2400" i="1" dirty="0"/>
              <a:t>In the CSU system, 75% of Cal State students are students of color and 62% of tenured faculty are white;</a:t>
            </a:r>
          </a:p>
          <a:p>
            <a:r>
              <a:rPr lang="en-US" sz="2400" i="1" dirty="0"/>
              <a:t>In the UC system, 74% of students are students of color and 70% of tenured faculty are white; and</a:t>
            </a:r>
          </a:p>
          <a:p>
            <a:r>
              <a:rPr lang="en-US" sz="2400" b="1" i="1" dirty="0">
                <a:highlight>
                  <a:srgbClr val="FFFF00"/>
                </a:highlight>
              </a:rPr>
              <a:t>In the CCC system, 73% of student are students of color and 61% of tenured faculty are white. </a:t>
            </a:r>
          </a:p>
          <a:p>
            <a:r>
              <a:rPr lang="en-US" sz="2000" b="1" i="1" dirty="0">
                <a:solidFill>
                  <a:schemeClr val="accent1">
                    <a:lumMod val="75000"/>
                  </a:schemeClr>
                </a:solidFill>
              </a:rPr>
              <a:t>https://medium.com/national-center-for-institutional-diversity/want-to-retain-faculty-of-color-support-them-as-faculty-of-color-9e7154ed618f</a:t>
            </a:r>
          </a:p>
          <a:p>
            <a:endParaRPr lang="en-US" sz="2800" b="1" i="1" dirty="0">
              <a:highlight>
                <a:srgbClr val="FFFF00"/>
              </a:highlight>
            </a:endParaRPr>
          </a:p>
          <a:p>
            <a:pPr algn="ctr"/>
            <a:r>
              <a:rPr lang="en-US" sz="2000" b="1" dirty="0"/>
              <a:t>Harvard Crimson (2017)</a:t>
            </a:r>
          </a:p>
          <a:p>
            <a:r>
              <a:rPr lang="en-US" sz="1800" dirty="0"/>
              <a:t>“The importance of faculty expands far beyond the classroom. Many students count faculty members as mentors, counselors, and advisers; it is only appropriate that the students who often do not feel that they belong can find someone to whom they can relate and who can assist them. The University should especially prioritize providing this support for students whose backgrounds are underrepresented in academia—it is crucial that students see themselves reflected in the individuals who have the greatest influences on their education”.</a:t>
            </a:r>
            <a:endParaRPr lang="en-US" sz="1800" b="1" i="1" dirty="0">
              <a:highlight>
                <a:srgbClr val="FFFF00"/>
              </a:highlight>
            </a:endParaRPr>
          </a:p>
          <a:p>
            <a:pPr algn="ctr"/>
            <a:r>
              <a:rPr lang="en-US" sz="2000" i="1" dirty="0">
                <a:solidFill>
                  <a:schemeClr val="accent1">
                    <a:lumMod val="75000"/>
                  </a:schemeClr>
                </a:solidFill>
              </a:rPr>
              <a:t>https://www.thecrimson.com/article/2017/4/26/editorial-diverse-faculty-tenure/</a:t>
            </a:r>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4"/>
          <p:cNvSpPr/>
          <p:nvPr/>
        </p:nvSpPr>
        <p:spPr>
          <a:xfrm>
            <a:off x="6774506" y="630188"/>
            <a:ext cx="3585551" cy="461665"/>
          </a:xfrm>
          <a:prstGeom prst="rect">
            <a:avLst/>
          </a:prstGeom>
        </p:spPr>
        <p:txBody>
          <a:bodyPr wrap="square">
            <a:spAutoFit/>
          </a:bodyPr>
          <a:lstStyle/>
          <a:p>
            <a:pPr algn="ctr"/>
            <a:endParaRPr lang="en-US" sz="2400" b="1" dirty="0"/>
          </a:p>
        </p:txBody>
      </p:sp>
      <p:sp>
        <p:nvSpPr>
          <p:cNvPr id="16" name="Rectangle 15"/>
          <p:cNvSpPr/>
          <p:nvPr/>
        </p:nvSpPr>
        <p:spPr>
          <a:xfrm>
            <a:off x="6400799" y="1036462"/>
            <a:ext cx="4487159" cy="307777"/>
          </a:xfrm>
          <a:prstGeom prst="rect">
            <a:avLst/>
          </a:prstGeom>
        </p:spPr>
        <p:txBody>
          <a:bodyPr wrap="square">
            <a:spAutoFit/>
          </a:bodyPr>
          <a:lstStyle/>
          <a:p>
            <a:pPr algn="ctr"/>
            <a:endParaRPr lang="en-US" sz="1400" b="1" dirty="0">
              <a:solidFill>
                <a:schemeClr val="accent1">
                  <a:lumMod val="75000"/>
                </a:schemeClr>
              </a:solidFill>
            </a:endParaRPr>
          </a:p>
        </p:txBody>
      </p:sp>
      <p:sp>
        <p:nvSpPr>
          <p:cNvPr id="18" name="AutoShape 2" descr="Image result for Faculty of COlor images"/>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4" descr="Image result for Faculty of COlor images"/>
          <p:cNvSpPr>
            <a:spLocks noChangeAspect="1" noChangeArrowheads="1"/>
          </p:cNvSpPr>
          <p:nvPr/>
        </p:nvSpPr>
        <p:spPr bwMode="auto">
          <a:xfrm>
            <a:off x="9514788" y="33324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2576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828800" y="38200"/>
            <a:ext cx="7911547" cy="1140151"/>
          </a:xfrm>
        </p:spPr>
        <p:txBody>
          <a:bodyPr>
            <a:noAutofit/>
          </a:bodyPr>
          <a:lstStyle/>
          <a:p>
            <a:pPr algn="ctr"/>
            <a:br>
              <a:rPr lang="en-US" sz="2800" dirty="0">
                <a:latin typeface="Constantia" panose="02030602050306030303" pitchFamily="18" charset="0"/>
              </a:rPr>
            </a:br>
            <a:br>
              <a:rPr lang="en-US" sz="2800" b="1" dirty="0">
                <a:solidFill>
                  <a:schemeClr val="tx2"/>
                </a:solidFill>
                <a:latin typeface="+mn-lt"/>
              </a:rPr>
            </a:br>
            <a:r>
              <a:rPr lang="en-US" sz="2400" dirty="0">
                <a:latin typeface="Constantia" panose="02030602050306030303" pitchFamily="18" charset="0"/>
              </a:rPr>
              <a:t>The Monoculture approach on “Faculty Hiring” and it’s Effects on “Student Learning and Growth”?</a:t>
            </a:r>
            <a:br>
              <a:rPr lang="en-US" sz="2400" dirty="0">
                <a:latin typeface="Constantia" panose="02030602050306030303" pitchFamily="18" charset="0"/>
              </a:rPr>
            </a:br>
            <a:endParaRPr lang="en-US" sz="2500" b="1" dirty="0">
              <a:solidFill>
                <a:schemeClr val="tx2"/>
              </a:solidFill>
              <a:latin typeface="Bodoni MT Black" panose="02070A03080606020203" pitchFamily="18" charset="0"/>
            </a:endParaRPr>
          </a:p>
        </p:txBody>
      </p:sp>
      <p:sp>
        <p:nvSpPr>
          <p:cNvPr id="9" name="Text Placeholder 8"/>
          <p:cNvSpPr>
            <a:spLocks noGrp="1"/>
          </p:cNvSpPr>
          <p:nvPr>
            <p:ph type="body" sz="half" idx="2"/>
          </p:nvPr>
        </p:nvSpPr>
        <p:spPr>
          <a:xfrm>
            <a:off x="6334812" y="2416599"/>
            <a:ext cx="5373279" cy="416051"/>
          </a:xfrm>
        </p:spPr>
        <p:txBody>
          <a:bodyPr>
            <a:noAutofit/>
          </a:bodyPr>
          <a:lstStyle/>
          <a:p>
            <a:pPr algn="ctr"/>
            <a:r>
              <a:rPr lang="en-US" sz="2000" b="1" dirty="0"/>
              <a:t>Student Learning – Monoculture Learning</a:t>
            </a:r>
          </a:p>
        </p:txBody>
      </p:sp>
      <p:sp>
        <p:nvSpPr>
          <p:cNvPr id="11" name="Rectangle 10"/>
          <p:cNvSpPr/>
          <p:nvPr/>
        </p:nvSpPr>
        <p:spPr>
          <a:xfrm>
            <a:off x="122549" y="2539151"/>
            <a:ext cx="4782843" cy="4247317"/>
          </a:xfrm>
          <a:prstGeom prst="rect">
            <a:avLst/>
          </a:prstGeom>
        </p:spPr>
        <p:txBody>
          <a:bodyPr wrap="square">
            <a:spAutoFit/>
          </a:bodyPr>
          <a:lstStyle/>
          <a:p>
            <a:endParaRPr lang="en-US" sz="1600" b="1" dirty="0"/>
          </a:p>
          <a:p>
            <a:r>
              <a:rPr lang="en-US" sz="1600" b="1" dirty="0"/>
              <a:t>Student Learning – “Cultural Responsive Campus Culture”.</a:t>
            </a:r>
          </a:p>
          <a:p>
            <a:endParaRPr lang="en-US" sz="1400" dirty="0"/>
          </a:p>
          <a:p>
            <a:r>
              <a:rPr lang="en-US" sz="1600" dirty="0"/>
              <a:t>1.Students will be able to express ideas, identify behaviors, and actualize practices that promote social justice and equity.</a:t>
            </a:r>
            <a:br>
              <a:rPr lang="en-US" sz="1600" dirty="0"/>
            </a:br>
            <a:endParaRPr lang="en-US" sz="1600" dirty="0"/>
          </a:p>
          <a:p>
            <a:r>
              <a:rPr lang="en-US" sz="1600" dirty="0"/>
              <a:t>2.Students will be able to articulate ideas and exhibit behaviors that cultivate teamwork, critical thought, and communication skills needed to function in a diverse workforce and global community.</a:t>
            </a:r>
            <a:br>
              <a:rPr lang="en-US" sz="1600" dirty="0"/>
            </a:br>
            <a:endParaRPr lang="en-US" sz="1600" dirty="0"/>
          </a:p>
          <a:p>
            <a:r>
              <a:rPr lang="en-US" sz="1600" dirty="0"/>
              <a:t>3.Students will be able to demonstrate techniques and utilize tools to interrupt micro-aggressions and bias behaviors that adversely impact under-represented communities.</a:t>
            </a:r>
          </a:p>
        </p:txBody>
      </p:sp>
      <p:sp>
        <p:nvSpPr>
          <p:cNvPr id="12" name="Rectangle 11"/>
          <p:cNvSpPr/>
          <p:nvPr/>
        </p:nvSpPr>
        <p:spPr>
          <a:xfrm>
            <a:off x="3421930" y="4070898"/>
            <a:ext cx="3120272" cy="954107"/>
          </a:xfrm>
          <a:prstGeom prst="rect">
            <a:avLst/>
          </a:prstGeom>
        </p:spPr>
        <p:txBody>
          <a:bodyPr wrap="square">
            <a:spAutoFit/>
          </a:bodyPr>
          <a:lstStyle/>
          <a:p>
            <a:endParaRPr lang="en-US" sz="2000" b="1" dirty="0">
              <a:latin typeface="Arial" panose="020B0604020202020204" pitchFamily="34" charset="0"/>
            </a:endParaRPr>
          </a:p>
          <a:p>
            <a:endParaRPr lang="en-US" dirty="0"/>
          </a:p>
          <a:p>
            <a:endParaRPr lang="en-US" dirty="0"/>
          </a:p>
        </p:txBody>
      </p:sp>
      <p:sp>
        <p:nvSpPr>
          <p:cNvPr id="2" name="Rectangle 1"/>
          <p:cNvSpPr>
            <a:spLocks noChangeArrowheads="1"/>
          </p:cNvSpPr>
          <p:nvPr/>
        </p:nvSpPr>
        <p:spPr bwMode="auto">
          <a:xfrm>
            <a:off x="122549" y="1046993"/>
            <a:ext cx="11962614"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1700" b="0" i="0" u="none" strike="noStrike" cap="none" normalizeH="0" baseline="0" dirty="0">
                <a:ln>
                  <a:noFill/>
                </a:ln>
                <a:solidFill>
                  <a:schemeClr val="tx1"/>
                </a:solidFill>
                <a:effectLst/>
                <a:latin typeface="Arial" panose="020B0604020202020204" pitchFamily="34" charset="0"/>
              </a:rPr>
              <a:t>“The term monoculture is used in several fields to refer to a single homogeneous culture that de-emphasizes diversity. In the United States, a Western or White hegemonic culture has been emphasized. Under this monoculture perspective, dominant American cultural values, expectations, behaviors, and definitions are presumed to be superior to values of other cultures.</a:t>
            </a:r>
          </a:p>
          <a:p>
            <a:pPr lvl="0" eaLnBrk="0" fontAlgn="base" hangingPunct="0">
              <a:spcBef>
                <a:spcPct val="0"/>
              </a:spcBef>
              <a:spcAft>
                <a:spcPct val="0"/>
              </a:spcAft>
            </a:pPr>
            <a:r>
              <a:rPr kumimoji="0" lang="en-US" altLang="en-US" sz="1500" b="0" i="0" u="none" strike="noStrike" cap="none" normalizeH="0" baseline="0" dirty="0">
                <a:ln>
                  <a:noFill/>
                </a:ln>
                <a:solidFill>
                  <a:schemeClr val="tx1"/>
                </a:solidFill>
                <a:effectLst/>
                <a:latin typeface="Arial" panose="020B0604020202020204" pitchFamily="34" charset="0"/>
              </a:rPr>
              <a:t> </a:t>
            </a:r>
            <a:r>
              <a:rPr lang="en-US" altLang="en-US" sz="1400" b="1" i="1" dirty="0">
                <a:latin typeface="Arial" panose="020B0604020202020204" pitchFamily="34" charset="0"/>
              </a:rPr>
              <a:t>https://psychology.iresearchnet.com/counseling-psychology/multicultural-counseling/monocultural/</a:t>
            </a:r>
            <a:endParaRPr kumimoji="0" lang="en-US" altLang="en-US" sz="1400" b="1" i="1" u="none" strike="noStrike" cap="none" normalizeH="0" baseline="0" dirty="0">
              <a:ln>
                <a:noFill/>
              </a:ln>
              <a:effectLst/>
              <a:latin typeface="Arial" panose="020B0604020202020204" pitchFamily="34" charset="0"/>
            </a:endParaRPr>
          </a:p>
        </p:txBody>
      </p:sp>
      <p:sp>
        <p:nvSpPr>
          <p:cNvPr id="4" name="Content Placeholder 3"/>
          <p:cNvSpPr>
            <a:spLocks noGrp="1"/>
          </p:cNvSpPr>
          <p:nvPr>
            <p:ph idx="1"/>
          </p:nvPr>
        </p:nvSpPr>
        <p:spPr>
          <a:xfrm>
            <a:off x="1" y="2748011"/>
            <a:ext cx="4581426" cy="570224"/>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a:t>
            </a:r>
          </a:p>
        </p:txBody>
      </p:sp>
      <p:sp>
        <p:nvSpPr>
          <p:cNvPr id="5" name="Rectangle 4"/>
          <p:cNvSpPr/>
          <p:nvPr/>
        </p:nvSpPr>
        <p:spPr>
          <a:xfrm>
            <a:off x="7296346" y="2916735"/>
            <a:ext cx="4490302" cy="1631216"/>
          </a:xfrm>
          <a:prstGeom prst="rect">
            <a:avLst/>
          </a:prstGeom>
        </p:spPr>
        <p:txBody>
          <a:bodyPr wrap="square">
            <a:spAutoFit/>
          </a:bodyPr>
          <a:lstStyle/>
          <a:p>
            <a:r>
              <a:rPr lang="en-US" sz="2000" b="1" i="1" dirty="0">
                <a:solidFill>
                  <a:schemeClr val="accent1"/>
                </a:solidFill>
              </a:rPr>
              <a:t>“Minority groups internalize the mono-cultural worldview of the dominant group </a:t>
            </a:r>
            <a:r>
              <a:rPr lang="en-US" sz="2000" i="1" dirty="0">
                <a:solidFill>
                  <a:schemeClr val="accent1"/>
                </a:solidFill>
                <a:highlight>
                  <a:srgbClr val="FFFF00"/>
                </a:highlight>
              </a:rPr>
              <a:t>(i.e., assimilate), </a:t>
            </a:r>
            <a:r>
              <a:rPr lang="en-US" sz="2000" b="1" i="1" dirty="0">
                <a:solidFill>
                  <a:schemeClr val="accent1"/>
                </a:solidFill>
              </a:rPr>
              <a:t>those groups come to see themselves through the perspective of the dominant group”</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6346" y="4607262"/>
            <a:ext cx="4565716" cy="1939323"/>
          </a:xfrm>
          <a:prstGeom prst="rect">
            <a:avLst/>
          </a:prstGeom>
        </p:spPr>
      </p:pic>
    </p:spTree>
    <p:extLst>
      <p:ext uri="{BB962C8B-B14F-4D97-AF65-F5344CB8AC3E}">
        <p14:creationId xmlns:p14="http://schemas.microsoft.com/office/powerpoint/2010/main" val="357482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8544" y="23586"/>
            <a:ext cx="10786284" cy="61743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endParaRPr lang="en-US" sz="25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76200" y="1538926"/>
            <a:ext cx="6019800" cy="4694548"/>
          </a:xfrm>
        </p:spPr>
        <p:txBody>
          <a:bodyPr>
            <a:normAutofit fontScale="92500" lnSpcReduction="20000"/>
          </a:bodyPr>
          <a:lstStyle/>
          <a:p>
            <a:pPr marL="0" indent="0" algn="ctr">
              <a:buNone/>
            </a:pPr>
            <a:r>
              <a:rPr lang="en-US" sz="2800" b="1" dirty="0"/>
              <a:t>The Two MQ’s</a:t>
            </a:r>
          </a:p>
          <a:p>
            <a:pPr marL="0" indent="0">
              <a:buNone/>
            </a:pPr>
            <a:endParaRPr lang="en-US" sz="2800" dirty="0"/>
          </a:p>
          <a:p>
            <a:pPr marL="514350" indent="-514350">
              <a:buAutoNum type="arabicParenR"/>
            </a:pPr>
            <a:r>
              <a:rPr lang="en-US" sz="2600" dirty="0">
                <a:latin typeface="Times New Roman" panose="02020603050405020304" pitchFamily="18" charset="0"/>
                <a:cs typeface="Times New Roman" panose="02020603050405020304" pitchFamily="18" charset="0"/>
              </a:rPr>
              <a:t>Possession of a Master’s Degree (or PhD) in the discipline, with those acceptable discipline titles determined by the Statewide Academic Senate; </a:t>
            </a:r>
          </a:p>
          <a:p>
            <a:pPr marL="514350" indent="-514350">
              <a:buAutoNum type="arabicParenR"/>
            </a:pPr>
            <a:r>
              <a:rPr lang="en-US" sz="2800" dirty="0"/>
              <a:t>…</a:t>
            </a:r>
            <a:r>
              <a:rPr lang="en-US" sz="2800" dirty="0">
                <a:latin typeface="Times New Roman" panose="02020603050405020304" pitchFamily="18" charset="0"/>
                <a:cs typeface="Times New Roman" panose="02020603050405020304" pitchFamily="18" charset="0"/>
              </a:rPr>
              <a:t>develop criteria that include a sensitivity to and an understanding of the diverse academic, socioeconomic, cultural, disability, and ethnic backgrounds of community college students.” This is an MQ! (California Education Code: §87360) – </a:t>
            </a:r>
            <a:r>
              <a:rPr lang="en-US" sz="2800" b="1" i="1" dirty="0">
                <a:latin typeface="Times New Roman" panose="02020603050405020304" pitchFamily="18" charset="0"/>
                <a:cs typeface="Times New Roman" panose="02020603050405020304" pitchFamily="18" charset="0"/>
              </a:rPr>
              <a:t>The Hidden MQ</a:t>
            </a:r>
            <a:endParaRPr lang="en-US" sz="2600" dirty="0">
              <a:latin typeface="Times New Roman" panose="02020603050405020304" pitchFamily="18" charset="0"/>
              <a:cs typeface="Times New Roman" panose="02020603050405020304" pitchFamily="18" charset="0"/>
            </a:endParaRPr>
          </a:p>
          <a:p>
            <a:pPr marL="0" indent="0">
              <a:buNone/>
            </a:pPr>
            <a:endParaRPr lang="en-US" sz="2800" dirty="0"/>
          </a:p>
          <a:p>
            <a:pPr marL="0" indent="0">
              <a:buNone/>
            </a:pPr>
            <a:endParaRPr lang="en-US" sz="2400" b="1" i="1" dirty="0">
              <a:latin typeface="Times New Roman" panose="02020603050405020304" pitchFamily="18" charset="0"/>
              <a:cs typeface="Times New Roman" panose="02020603050405020304" pitchFamily="18" charset="0"/>
            </a:endParaRPr>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p:nvPr/>
        </p:nvSpPr>
        <p:spPr>
          <a:xfrm>
            <a:off x="839788" y="195327"/>
            <a:ext cx="10035039" cy="830997"/>
          </a:xfrm>
          <a:prstGeom prst="rect">
            <a:avLst/>
          </a:prstGeom>
        </p:spPr>
        <p:txBody>
          <a:bodyPr wrap="square">
            <a:spAutoFit/>
          </a:bodyPr>
          <a:lstStyle/>
          <a:p>
            <a:pPr algn="ctr"/>
            <a:r>
              <a:rPr lang="en-US" sz="2400" b="1" dirty="0">
                <a:latin typeface="Constantia" panose="02030602050306030303" pitchFamily="18" charset="0"/>
              </a:rPr>
              <a:t>The Minimum Qualifications: Do they ensure more Faculty of Color are Hired and Retained? – The Conundrum (Difficulty)</a:t>
            </a:r>
            <a:endParaRPr lang="en-US" sz="2400" b="1" i="1" dirty="0">
              <a:latin typeface="Constantia" panose="02030602050306030303" pitchFamily="18" charset="0"/>
            </a:endParaRPr>
          </a:p>
        </p:txBody>
      </p:sp>
      <p:sp>
        <p:nvSpPr>
          <p:cNvPr id="16" name="Rectangle 15"/>
          <p:cNvSpPr/>
          <p:nvPr/>
        </p:nvSpPr>
        <p:spPr>
          <a:xfrm>
            <a:off x="6096000" y="2245839"/>
            <a:ext cx="6096000" cy="677108"/>
          </a:xfrm>
          <a:prstGeom prst="rect">
            <a:avLst/>
          </a:prstGeom>
        </p:spPr>
        <p:txBody>
          <a:bodyPr>
            <a:spAutoFit/>
          </a:bodyPr>
          <a:lstStyle/>
          <a:p>
            <a:endParaRPr lang="en-US" sz="2000" dirty="0"/>
          </a:p>
          <a:p>
            <a:endParaRPr lang="en-US" dirty="0"/>
          </a:p>
        </p:txBody>
      </p:sp>
      <p:sp>
        <p:nvSpPr>
          <p:cNvPr id="17" name="Rectangle 16"/>
          <p:cNvSpPr/>
          <p:nvPr/>
        </p:nvSpPr>
        <p:spPr>
          <a:xfrm>
            <a:off x="6096000" y="1538926"/>
            <a:ext cx="6096000" cy="5293757"/>
          </a:xfrm>
          <a:prstGeom prst="rect">
            <a:avLst/>
          </a:prstGeom>
        </p:spPr>
        <p:txBody>
          <a:bodyPr>
            <a:spAutoFit/>
          </a:bodyPr>
          <a:lstStyle/>
          <a:p>
            <a:pPr lvl="1" algn="ctr"/>
            <a:r>
              <a:rPr lang="en-US" sz="2800" b="1" i="1" dirty="0"/>
              <a:t>The Four Main Questions - Discussion</a:t>
            </a:r>
          </a:p>
          <a:p>
            <a:pPr lvl="1"/>
            <a:endParaRPr lang="en-US" b="1" i="1" dirty="0"/>
          </a:p>
          <a:p>
            <a:pPr marL="285750" indent="-285750">
              <a:lnSpc>
                <a:spcPct val="100000"/>
              </a:lnSpc>
              <a:spcBef>
                <a:spcPts val="0"/>
              </a:spcBef>
              <a:buFont typeface="Arial" panose="020B0604020202020204" pitchFamily="34" charset="0"/>
              <a:buChar char="•"/>
            </a:pPr>
            <a:r>
              <a:rPr lang="en-US" sz="2400" b="1" i="1" dirty="0">
                <a:latin typeface="Times New Roman" panose="02020603050405020304" pitchFamily="18" charset="0"/>
                <a:cs typeface="Times New Roman" panose="02020603050405020304" pitchFamily="18" charset="0"/>
              </a:rPr>
              <a:t>Are the MQ’s Working? If not Why?</a:t>
            </a:r>
          </a:p>
          <a:p>
            <a:pPr marL="285750" indent="-285750">
              <a:lnSpc>
                <a:spcPct val="100000"/>
              </a:lnSpc>
              <a:spcBef>
                <a:spcPts val="0"/>
              </a:spcBef>
              <a:buFont typeface="Arial" panose="020B0604020202020204" pitchFamily="34" charset="0"/>
              <a:buChar char="•"/>
            </a:pPr>
            <a:endParaRPr lang="en-US" sz="2400" b="1" i="1" dirty="0">
              <a:latin typeface="Times New Roman" panose="02020603050405020304" pitchFamily="18" charset="0"/>
              <a:cs typeface="Times New Roman" panose="02020603050405020304" pitchFamily="18" charset="0"/>
            </a:endParaRPr>
          </a:p>
          <a:p>
            <a:pPr marL="285750" indent="-285750">
              <a:lnSpc>
                <a:spcPct val="100000"/>
              </a:lnSpc>
              <a:spcBef>
                <a:spcPts val="0"/>
              </a:spcBef>
              <a:buFont typeface="Arial" panose="020B0604020202020204" pitchFamily="34" charset="0"/>
              <a:buChar char="•"/>
            </a:pPr>
            <a:r>
              <a:rPr lang="en-US" sz="2400" b="1" i="1" dirty="0">
                <a:latin typeface="Times New Roman" panose="02020603050405020304" pitchFamily="18" charset="0"/>
                <a:cs typeface="Times New Roman" panose="02020603050405020304" pitchFamily="18" charset="0"/>
              </a:rPr>
              <a:t>Why is the hiring of Diverse Faculty so difficult (Conundrum)</a:t>
            </a:r>
            <a:endParaRPr lang="en-US" sz="2400" b="1" dirty="0">
              <a:latin typeface="Times New Roman" panose="02020603050405020304" pitchFamily="18" charset="0"/>
              <a:cs typeface="Times New Roman" panose="02020603050405020304" pitchFamily="18" charset="0"/>
            </a:endParaRPr>
          </a:p>
          <a:p>
            <a:pPr marL="285750" indent="-285750">
              <a:lnSpc>
                <a:spcPct val="100000"/>
              </a:lnSpc>
              <a:spcBef>
                <a:spcPts val="0"/>
              </a:spcBef>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lnSpc>
                <a:spcPct val="100000"/>
              </a:lnSpc>
              <a:spcBef>
                <a:spcPts val="0"/>
              </a:spcBef>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Does Diversity Training Eliminate Bias</a:t>
            </a:r>
            <a:r>
              <a:rPr lang="en-US" sz="2400" b="1" dirty="0"/>
              <a: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Should Associate Faculty help to improve hiring outcomes for diverse faculty by getting involved?</a:t>
            </a:r>
          </a:p>
          <a:p>
            <a:endParaRPr lang="en-US" sz="2400" b="1" i="1" dirty="0"/>
          </a:p>
        </p:txBody>
      </p:sp>
    </p:spTree>
    <p:extLst>
      <p:ext uri="{BB962C8B-B14F-4D97-AF65-F5344CB8AC3E}">
        <p14:creationId xmlns:p14="http://schemas.microsoft.com/office/powerpoint/2010/main" val="295447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954626"/>
          </a:xfrm>
        </p:spPr>
        <p:txBody>
          <a:bodyPr>
            <a:normAutofit/>
          </a:bodyPr>
          <a:lstStyle/>
          <a:p>
            <a:pPr algn="ctr"/>
            <a:r>
              <a:rPr lang="en-US" sz="2800" b="1" dirty="0">
                <a:latin typeface="Bodoni MT Black" panose="02070A03080606020203" pitchFamily="18" charset="0"/>
              </a:rPr>
              <a:t>Are “Hiring Biases” enhanced because we espouse </a:t>
            </a:r>
            <a:br>
              <a:rPr lang="en-US" sz="2800" b="1" dirty="0">
                <a:latin typeface="Bodoni MT Black" panose="02070A03080606020203" pitchFamily="18" charset="0"/>
              </a:rPr>
            </a:br>
            <a:r>
              <a:rPr lang="en-US" sz="2800" b="1" dirty="0">
                <a:latin typeface="Bodoni MT Black" panose="02070A03080606020203" pitchFamily="18" charset="0"/>
              </a:rPr>
              <a:t> Color-blindness and Color-muteness ?</a:t>
            </a:r>
          </a:p>
        </p:txBody>
      </p:sp>
      <p:sp>
        <p:nvSpPr>
          <p:cNvPr id="9" name="Content Placeholder 8"/>
          <p:cNvSpPr>
            <a:spLocks noGrp="1"/>
          </p:cNvSpPr>
          <p:nvPr>
            <p:ph sz="half" idx="2"/>
          </p:nvPr>
        </p:nvSpPr>
        <p:spPr>
          <a:xfrm>
            <a:off x="6268825" y="1536568"/>
            <a:ext cx="5217343" cy="5283331"/>
          </a:xfrm>
        </p:spPr>
        <p:txBody>
          <a:bodyPr>
            <a:normAutofit fontScale="25000" lnSpcReduction="20000"/>
          </a:bodyPr>
          <a:lstStyle/>
          <a:p>
            <a:pPr marL="0" indent="0" algn="ctr">
              <a:lnSpc>
                <a:spcPct val="100000"/>
              </a:lnSpc>
              <a:spcBef>
                <a:spcPts val="0"/>
              </a:spcBef>
              <a:buNone/>
            </a:pPr>
            <a:r>
              <a:rPr lang="en-US" sz="9600" b="1" i="1" dirty="0">
                <a:latin typeface="Times New Roman" panose="02020603050405020304" pitchFamily="18" charset="0"/>
                <a:cs typeface="Times New Roman" panose="02020603050405020304" pitchFamily="18" charset="0"/>
              </a:rPr>
              <a:t>The Truth!</a:t>
            </a:r>
          </a:p>
          <a:p>
            <a:pPr>
              <a:lnSpc>
                <a:spcPct val="100000"/>
              </a:lnSpc>
              <a:spcBef>
                <a:spcPts val="0"/>
              </a:spcBef>
            </a:pPr>
            <a:endParaRPr lang="en-US" sz="8000" b="1" i="1" dirty="0"/>
          </a:p>
          <a:p>
            <a:pPr marL="0" indent="0">
              <a:lnSpc>
                <a:spcPct val="100000"/>
              </a:lnSpc>
              <a:spcBef>
                <a:spcPts val="0"/>
              </a:spcBef>
              <a:buNone/>
            </a:pPr>
            <a:r>
              <a:rPr lang="en-US" sz="7200" b="1" dirty="0"/>
              <a:t>“Espousing (support) colorblindness assumes everyone has the same experience in America; this fails to recognize the societal implications of being a person of color, and discounts the history people of color have experienced in our society. Moreover, what does espousing colorblindness truly mean? Does "I treat everyone the same" mean "I treat everyone as if they are white?" Does it mean "I don't want to discuss what it means to be a person of color in our society?" Rather than increase equality, a philosophy of colorblindness bolsters the legacy of racism in our society. Racism and racial bias continue to result in disparate lifetime outcomes for students and people of color. Refusing to see, acknowledge, and fight against this legacy only further supports the normalization of whiteness at the expense of people of color”. </a:t>
            </a:r>
            <a:r>
              <a:rPr lang="en-US" sz="5600" b="1" dirty="0">
                <a:highlight>
                  <a:srgbClr val="FFFF00"/>
                </a:highlight>
              </a:rPr>
              <a:t>(</a:t>
            </a:r>
            <a:r>
              <a:rPr lang="en-US" sz="5600" b="1" i="1" dirty="0">
                <a:highlight>
                  <a:srgbClr val="FFFF00"/>
                </a:highlight>
              </a:rPr>
              <a:t>Dr. Tracey A. Benson Professor – University of North Carolina and Dr. Sarah E. </a:t>
            </a:r>
            <a:r>
              <a:rPr lang="en-US" sz="5600" b="1" i="1" dirty="0" err="1">
                <a:highlight>
                  <a:srgbClr val="FFFF00"/>
                </a:highlight>
              </a:rPr>
              <a:t>Fiarman</a:t>
            </a:r>
            <a:r>
              <a:rPr lang="en-US" sz="5600" b="1" i="1" dirty="0">
                <a:highlight>
                  <a:srgbClr val="FFFF00"/>
                </a:highlight>
              </a:rPr>
              <a:t> – Education Consultant)</a:t>
            </a:r>
            <a:endParaRPr lang="en-US" sz="5600" b="1" dirty="0">
              <a:highlight>
                <a:srgbClr val="FFFF00"/>
              </a:highlight>
            </a:endParaRPr>
          </a:p>
          <a:p>
            <a:pPr marL="0" indent="0">
              <a:lnSpc>
                <a:spcPct val="100000"/>
              </a:lnSpc>
              <a:spcBef>
                <a:spcPts val="0"/>
              </a:spcBef>
              <a:buNone/>
            </a:pPr>
            <a:endParaRPr lang="en-US" sz="7200" b="1" i="1" dirty="0">
              <a:highlight>
                <a:srgbClr val="FFFF00"/>
              </a:highlight>
            </a:endParaRPr>
          </a:p>
          <a:p>
            <a:pPr marL="0" indent="0">
              <a:lnSpc>
                <a:spcPct val="100000"/>
              </a:lnSpc>
              <a:spcBef>
                <a:spcPts val="0"/>
              </a:spcBef>
              <a:buNone/>
            </a:pPr>
            <a:r>
              <a:rPr lang="en-US" sz="6400" dirty="0">
                <a:hlinkClick r:id="rId2"/>
              </a:rPr>
              <a:t>http://blogs.edweek.org/teachers/classroom_qa_with_larry_ferlazzo/2019/09/author_interview_unconscious_bias_in_schools.html</a:t>
            </a:r>
            <a:endParaRPr lang="en-US" sz="6400" dirty="0"/>
          </a:p>
          <a:p>
            <a:pPr marL="0" indent="0">
              <a:lnSpc>
                <a:spcPct val="100000"/>
              </a:lnSpc>
              <a:spcBef>
                <a:spcPts val="0"/>
              </a:spcBef>
              <a:buNone/>
            </a:pPr>
            <a:endParaRPr lang="en-US" sz="7200" b="1" i="1" dirty="0"/>
          </a:p>
          <a:p>
            <a:pPr marL="0" indent="0">
              <a:lnSpc>
                <a:spcPct val="100000"/>
              </a:lnSpc>
              <a:spcBef>
                <a:spcPts val="0"/>
              </a:spcBef>
              <a:buNone/>
            </a:pPr>
            <a:endParaRPr lang="en-US" sz="7200" b="1" i="1" dirty="0"/>
          </a:p>
          <a:p>
            <a:pPr marL="0" indent="0">
              <a:lnSpc>
                <a:spcPct val="100000"/>
              </a:lnSpc>
              <a:spcBef>
                <a:spcPts val="0"/>
              </a:spcBef>
              <a:buNone/>
            </a:pPr>
            <a:endParaRPr lang="en-US" sz="7200" b="1" i="1" dirty="0"/>
          </a:p>
          <a:p>
            <a:pPr marL="0" indent="0">
              <a:lnSpc>
                <a:spcPct val="100000"/>
              </a:lnSpc>
              <a:spcBef>
                <a:spcPts val="0"/>
              </a:spcBef>
              <a:buNone/>
            </a:pPr>
            <a:endParaRPr lang="en-US" sz="7200" b="1" i="1" dirty="0"/>
          </a:p>
          <a:p>
            <a:pPr marL="0" indent="0">
              <a:lnSpc>
                <a:spcPct val="100000"/>
              </a:lnSpc>
              <a:spcBef>
                <a:spcPts val="0"/>
              </a:spcBef>
              <a:buNone/>
            </a:pPr>
            <a:endParaRPr lang="en-US" sz="7200" b="1" i="1" dirty="0"/>
          </a:p>
          <a:p>
            <a:pPr marL="0" indent="0">
              <a:lnSpc>
                <a:spcPct val="100000"/>
              </a:lnSpc>
              <a:spcBef>
                <a:spcPts val="0"/>
              </a:spcBef>
              <a:buNone/>
            </a:pPr>
            <a:endParaRPr lang="en-US" sz="7200" b="1" i="1"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8200" y="1679175"/>
            <a:ext cx="5257800" cy="2280083"/>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097" y="3979314"/>
            <a:ext cx="5342003" cy="2197648"/>
          </a:xfrm>
          <a:prstGeom prst="rect">
            <a:avLst/>
          </a:prstGeom>
        </p:spPr>
      </p:pic>
    </p:spTree>
    <p:extLst>
      <p:ext uri="{BB962C8B-B14F-4D97-AF65-F5344CB8AC3E}">
        <p14:creationId xmlns:p14="http://schemas.microsoft.com/office/powerpoint/2010/main" val="1059738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548" y="1"/>
            <a:ext cx="11651529" cy="103694"/>
          </a:xfrm>
        </p:spPr>
        <p:txBody>
          <a:bodyPr>
            <a:normAutofit fontScale="90000"/>
          </a:bodyPr>
          <a:lstStyle/>
          <a:p>
            <a:pPr algn="ct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br>
              <a:rPr lang="en-US" sz="1800" dirty="0">
                <a:latin typeface="Constantia" panose="02030602050306030303" pitchFamily="18" charset="0"/>
              </a:rPr>
            </a:br>
            <a:r>
              <a:rPr lang="en-US" sz="2700" dirty="0">
                <a:latin typeface="Times New Roman" panose="02020603050405020304" pitchFamily="18" charset="0"/>
                <a:cs typeface="Times New Roman" panose="02020603050405020304" pitchFamily="18" charset="0"/>
              </a:rPr>
              <a:t>The Travel from </a:t>
            </a:r>
            <a:r>
              <a:rPr lang="en-US" sz="2700" b="1" i="1" dirty="0">
                <a:latin typeface="Times New Roman" panose="02020603050405020304" pitchFamily="18" charset="0"/>
                <a:cs typeface="Times New Roman" panose="02020603050405020304" pitchFamily="18" charset="0"/>
              </a:rPr>
              <a:t>“Inequality” </a:t>
            </a:r>
            <a:r>
              <a:rPr lang="en-US" sz="2700" dirty="0">
                <a:latin typeface="Times New Roman" panose="02020603050405020304" pitchFamily="18" charset="0"/>
                <a:cs typeface="Times New Roman" panose="02020603050405020304" pitchFamily="18" charset="0"/>
              </a:rPr>
              <a:t>to </a:t>
            </a:r>
            <a:r>
              <a:rPr lang="en-US" sz="2700" b="1" i="1" dirty="0">
                <a:latin typeface="Times New Roman" panose="02020603050405020304" pitchFamily="18" charset="0"/>
                <a:cs typeface="Times New Roman" panose="02020603050405020304" pitchFamily="18" charset="0"/>
              </a:rPr>
              <a:t>“Equity Mindedness” – </a:t>
            </a:r>
            <a:br>
              <a:rPr lang="en-US" sz="2700" b="1" i="1" dirty="0">
                <a:latin typeface="Constantia" panose="02030602050306030303" pitchFamily="18" charset="0"/>
              </a:rPr>
            </a:br>
            <a:r>
              <a:rPr lang="en-US" sz="2700" b="1" i="1" dirty="0">
                <a:latin typeface="Constantia" panose="02030602050306030303" pitchFamily="18" charset="0"/>
              </a:rPr>
              <a:t>The Three Steps – “Equity in Hiring”</a:t>
            </a:r>
            <a:br>
              <a:rPr lang="en-US" sz="3200" b="1" i="1" dirty="0">
                <a:latin typeface="Constantia" panose="02030602050306030303" pitchFamily="18" charset="0"/>
              </a:rPr>
            </a:br>
            <a:br>
              <a:rPr lang="en-US" sz="3200" b="1" i="1" dirty="0">
                <a:latin typeface="Constantia" panose="02030602050306030303" pitchFamily="18" charset="0"/>
              </a:rPr>
            </a:br>
            <a:br>
              <a:rPr lang="en-US" sz="3200" i="1" dirty="0">
                <a:latin typeface="Constantia" panose="02030602050306030303" pitchFamily="18" charset="0"/>
              </a:rPr>
            </a:br>
            <a:br>
              <a:rPr lang="en-US" sz="3200" dirty="0">
                <a:latin typeface="Constantia" panose="02030602050306030303" pitchFamily="18" charset="0"/>
              </a:rPr>
            </a:br>
            <a:br>
              <a:rPr lang="en-US" sz="3200" dirty="0">
                <a:latin typeface="Constantia" panose="02030602050306030303" pitchFamily="18" charset="0"/>
              </a:rPr>
            </a:br>
            <a:br>
              <a:rPr lang="en-US" sz="3100" dirty="0"/>
            </a:br>
            <a:endParaRPr lang="en-US" sz="3100" dirty="0"/>
          </a:p>
        </p:txBody>
      </p:sp>
      <p:sp>
        <p:nvSpPr>
          <p:cNvPr id="2" name="Rectangle 1"/>
          <p:cNvSpPr/>
          <p:nvPr/>
        </p:nvSpPr>
        <p:spPr>
          <a:xfrm>
            <a:off x="367645" y="4535636"/>
            <a:ext cx="11994037" cy="1015663"/>
          </a:xfrm>
          <a:prstGeom prst="rect">
            <a:avLst/>
          </a:prstGeom>
        </p:spPr>
        <p:txBody>
          <a:bodyPr wrap="square">
            <a:spAutoFit/>
          </a:bodyPr>
          <a:lstStyle/>
          <a:p>
            <a:pPr algn="ctr"/>
            <a:r>
              <a:rPr lang="en-US" u="sng" dirty="0">
                <a:latin typeface="Times New Roman" panose="02020603050405020304" pitchFamily="18" charset="0"/>
              </a:rPr>
              <a:t> </a:t>
            </a:r>
            <a:endParaRPr lang="en-US" sz="2400" b="1" u="sng" dirty="0">
              <a:latin typeface="Times New Roman" panose="02020603050405020304" pitchFamily="18" charset="0"/>
            </a:endParaRPr>
          </a:p>
          <a:p>
            <a:pPr algn="ctr"/>
            <a:endParaRPr lang="en-US" sz="2400" b="1" u="sng" dirty="0">
              <a:latin typeface="Times New Roman" panose="02020603050405020304" pitchFamily="18" charset="0"/>
            </a:endParaRPr>
          </a:p>
          <a:p>
            <a:endParaRPr lang="en-US" dirty="0">
              <a:latin typeface="Times New Roman" panose="02020603050405020304" pitchFamily="18" charset="0"/>
            </a:endParaRPr>
          </a:p>
        </p:txBody>
      </p:sp>
      <p:sp>
        <p:nvSpPr>
          <p:cNvPr id="3" name="Content Placeholder 2"/>
          <p:cNvSpPr>
            <a:spLocks noGrp="1"/>
          </p:cNvSpPr>
          <p:nvPr>
            <p:ph sz="quarter" idx="4"/>
          </p:nvPr>
        </p:nvSpPr>
        <p:spPr>
          <a:xfrm>
            <a:off x="-65988" y="678730"/>
            <a:ext cx="12257988" cy="6141170"/>
          </a:xfrm>
        </p:spPr>
        <p:txBody>
          <a:bodyPr>
            <a:normAutofit fontScale="92500" lnSpcReduction="10000"/>
          </a:bodyPr>
          <a:lstStyle/>
          <a:p>
            <a:pPr marL="0" indent="0" algn="ctr">
              <a:buNone/>
            </a:pPr>
            <a:endParaRPr lang="en-US" sz="2000" b="1" dirty="0"/>
          </a:p>
          <a:p>
            <a:pPr marL="0" indent="0" algn="ctr">
              <a:buNone/>
            </a:pPr>
            <a:r>
              <a:rPr lang="en-US" b="1" dirty="0">
                <a:latin typeface="Bodoni MT Black" panose="02070A03080606020203" pitchFamily="18" charset="0"/>
              </a:rPr>
              <a:t>Change from Within</a:t>
            </a:r>
          </a:p>
          <a:p>
            <a:pPr marL="0" indent="0" algn="ctr">
              <a:buNone/>
            </a:pPr>
            <a:r>
              <a:rPr lang="en-US" sz="2200" dirty="0"/>
              <a:t>“Our method works because the faculty change themselves,” says Estela Mara </a:t>
            </a:r>
            <a:r>
              <a:rPr lang="en-US" sz="2200" dirty="0" err="1"/>
              <a:t>Bensimon</a:t>
            </a:r>
            <a:r>
              <a:rPr lang="en-US" sz="2200" dirty="0"/>
              <a:t>, the longtime director and founder of CUE. “By changing their conceptual frameworks, faculty and administrators are actively disrupting familiar hiring routines and uncovering the harmful effects of invisible forms of racism.”</a:t>
            </a:r>
            <a:br>
              <a:rPr lang="en-US" sz="2200" dirty="0"/>
            </a:br>
            <a:endParaRPr lang="en-US" sz="2200" dirty="0"/>
          </a:p>
          <a:p>
            <a:pPr marL="0" indent="0" algn="ctr">
              <a:buNone/>
            </a:pPr>
            <a:r>
              <a:rPr lang="en-US" dirty="0">
                <a:latin typeface="Bodoni MT Black" panose="02070A03080606020203" pitchFamily="18" charset="0"/>
              </a:rPr>
              <a:t>Become an Equity Advocate</a:t>
            </a:r>
          </a:p>
          <a:p>
            <a:pPr marL="0" indent="0">
              <a:buNone/>
            </a:pPr>
            <a:r>
              <a:rPr lang="en-US" sz="2000" dirty="0"/>
              <a:t>“As part of that learning process, CUE experts discussed how implicit bias often hinders the efforts of an otherwise well-intentioned institution to promote equity by reinforcing the status quo. For if a largely White faculty is recruiting in part by word of mouth, their networks might not be diverse. If members of the search committee evaluate, candidates based on traditional criteria, they might undervalue a scholar of color who uses a critical race theory framework or other alternative methodology. And if the institution isn’t stressing its commitment to embracing diversity in its job announcements and through its interviews, it might send the wrong signal to candidates from minorities groups.”</a:t>
            </a:r>
            <a:br>
              <a:rPr lang="en-US" sz="2000" dirty="0"/>
            </a:br>
            <a:endParaRPr lang="en-US" sz="2000" dirty="0"/>
          </a:p>
          <a:p>
            <a:pPr marL="0" indent="0" algn="ctr">
              <a:buNone/>
            </a:pPr>
            <a:r>
              <a:rPr lang="en-US" b="1" dirty="0">
                <a:latin typeface="Bodoni MT Black" panose="02070A03080606020203" pitchFamily="18" charset="0"/>
                <a:cs typeface="Times New Roman" panose="02020603050405020304" pitchFamily="18" charset="0"/>
              </a:rPr>
              <a:t>Faculty Driven</a:t>
            </a:r>
            <a:br>
              <a:rPr lang="en-US" b="1" dirty="0">
                <a:latin typeface="Bodoni MT Black" panose="02070A03080606020203" pitchFamily="18" charset="0"/>
                <a:cs typeface="Times New Roman" panose="02020603050405020304" pitchFamily="18" charset="0"/>
              </a:rPr>
            </a:br>
            <a:br>
              <a:rPr lang="en-US" b="1" dirty="0">
                <a:latin typeface="Bodoni MT Black" panose="02070A03080606020203"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The key to the Diversity Hiring initiative’s success is that it was driven not just by the administration’s goals, but also by the faculty’s desires. “If you want to get buy-in for developing a campus culture that’s more equitable, it has to come from both administration and faculty,” she says.</a:t>
            </a:r>
            <a:endParaRPr lang="en-US" sz="22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122548" y="6278252"/>
            <a:ext cx="5973452" cy="584775"/>
          </a:xfrm>
          <a:prstGeom prst="rect">
            <a:avLst/>
          </a:prstGeom>
        </p:spPr>
        <p:txBody>
          <a:bodyPr wrap="square">
            <a:spAutoFit/>
          </a:bodyPr>
          <a:lstStyle/>
          <a:p>
            <a:pPr algn="ctr"/>
            <a:r>
              <a:rPr lang="en-US" sz="1600" dirty="0">
                <a:hlinkClick r:id="rId2"/>
              </a:rPr>
              <a:t>                                                                         https://rossier.usc.edu/magazine/fall-winter-2017/hire-education/</a:t>
            </a:r>
            <a:endParaRPr lang="en-US" sz="1600" dirty="0"/>
          </a:p>
        </p:txBody>
      </p:sp>
    </p:spTree>
    <p:extLst>
      <p:ext uri="{BB962C8B-B14F-4D97-AF65-F5344CB8AC3E}">
        <p14:creationId xmlns:p14="http://schemas.microsoft.com/office/powerpoint/2010/main" val="3481393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TotalTime>
  <Words>1115</Words>
  <Application>Microsoft Office PowerPoint</Application>
  <PresentationFormat>Widescreen</PresentationFormat>
  <Paragraphs>120</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Bodoni MT Black</vt:lpstr>
      <vt:lpstr>Calibri</vt:lpstr>
      <vt:lpstr>Calibri Light</vt:lpstr>
      <vt:lpstr>Constantia</vt:lpstr>
      <vt:lpstr>Elephant</vt:lpstr>
      <vt:lpstr>Times New Roman</vt:lpstr>
      <vt:lpstr>Tw Cen MT</vt:lpstr>
      <vt:lpstr>Office Theme</vt:lpstr>
      <vt:lpstr>            “The  Diversity Conundrum: Diversity and Minimum Qualifications</vt:lpstr>
      <vt:lpstr>Presentation Highlights</vt:lpstr>
      <vt:lpstr>    Race (faculty of color) versus representative diversity </vt:lpstr>
      <vt:lpstr>“Mono-Culture Faculty”, “Faculty of Diversity/Color” and Students  </vt:lpstr>
      <vt:lpstr>“Mono-Culture Faculty”, “Faculty of Diversity/Color” and Students (continue)  </vt:lpstr>
      <vt:lpstr>  The Monoculture approach on “Faculty Hiring” and it’s Effects on “Student Learning and Growth”? </vt:lpstr>
      <vt:lpstr>      </vt:lpstr>
      <vt:lpstr>Are “Hiring Biases” enhanced because we espouse   Color-blindness and Color-muteness ?</vt:lpstr>
      <vt:lpstr>              The Travel from “Inequality” to “Equity Mindedness” –  The Three Steps – “Equity in Hiring”      </vt:lpstr>
      <vt:lpstr>Change from Within Yuba College and Chico State Examples</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Silvester Henderson</cp:lastModifiedBy>
  <cp:revision>187</cp:revision>
  <cp:lastPrinted>2018-05-30T21:54:36Z</cp:lastPrinted>
  <dcterms:created xsi:type="dcterms:W3CDTF">2016-12-09T16:12:34Z</dcterms:created>
  <dcterms:modified xsi:type="dcterms:W3CDTF">2020-01-07T20:18:44Z</dcterms:modified>
</cp:coreProperties>
</file>