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9D3"/>
          </a:solidFill>
        </a:fill>
      </a:tcStyle>
    </a:wholeTbl>
    <a:band2H>
      <a:tcTxStyle/>
      <a:tcStyle>
        <a:tcBdr/>
        <a:fill>
          <a:solidFill>
            <a:srgbClr val="E6EDEA"/>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BE6DB"/>
          </a:solidFill>
        </a:fill>
      </a:tcStyle>
    </a:wholeTbl>
    <a:band2H>
      <a:tcTxStyle/>
      <a:tcStyle>
        <a:tcBdr/>
        <a:fill>
          <a:solidFill>
            <a:srgbClr val="F5F3EE"/>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CACB"/>
          </a:solidFill>
        </a:fill>
      </a:tcStyle>
    </a:wholeTbl>
    <a:band2H>
      <a:tcTxStyle/>
      <a:tcStyle>
        <a:tcBdr/>
        <a:fill>
          <a:solidFill>
            <a:srgbClr val="E9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chemeClr val="accent5"/>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8ECF2"/>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chemeClr val="accent5"/>
      </a:tcTxStyle>
      <a:tcStyle>
        <a:tcBdr>
          <a:left>
            <a:ln w="12700" cap="flat">
              <a:noFill/>
              <a:miter lim="400000"/>
            </a:ln>
          </a:left>
          <a:right>
            <a:ln w="12700" cap="flat">
              <a:noFill/>
              <a:miter lim="400000"/>
            </a:ln>
          </a:right>
          <a:top>
            <a:ln w="508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chemeClr val="accent5"/>
              </a:solidFill>
              <a:prstDash val="solid"/>
              <a:round/>
            </a:ln>
          </a:top>
          <a:bottom>
            <a:ln w="25400" cap="flat">
              <a:solidFill>
                <a:schemeClr val="accent5"/>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chemeClr val="accent5"/>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6E5"/>
          </a:solidFill>
        </a:fill>
      </a:tcStyle>
    </a:wholeTbl>
    <a:band2H>
      <a:tcTxStyle/>
      <a:tcStyle>
        <a:tcBdr/>
        <a:fill>
          <a:solidFill>
            <a:srgbClr val="E8ECF2"/>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5"/>
          </a:solidFill>
        </a:fill>
      </a:tcStyle>
    </a:firstRow>
  </a:tblStyle>
  <a:tblStyle styleId="{2708684C-4D16-4618-839F-0558EEFCDFE6}" styleName="">
    <a:tblBg/>
    <a:wholeTbl>
      <a:tcTxStyle b="off"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wholeTbl>
    <a:band2H>
      <a:tcTxStyle/>
      <a:tcStyle>
        <a:tcBdr/>
        <a:fill>
          <a:solidFill>
            <a:srgbClr val="FFFFFF"/>
          </a:solidFill>
        </a:fill>
      </a:tcStyle>
    </a:band2H>
    <a:firstCol>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solidFill>
            <a:schemeClr val="accent5">
              <a:alpha val="20000"/>
            </a:schemeClr>
          </a:solidFill>
        </a:fill>
      </a:tcStyle>
    </a:firstCol>
    <a:lastRow>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50800" cap="flat">
              <a:solidFill>
                <a:schemeClr val="accent5"/>
              </a:solidFill>
              <a:prstDash val="solid"/>
              <a:round/>
            </a:ln>
          </a:top>
          <a:bottom>
            <a:ln w="127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lastRow>
    <a:firstRow>
      <a:tcTxStyle b="on" i="off">
        <a:font>
          <a:latin typeface="Arial"/>
          <a:ea typeface="Arial"/>
          <a:cs typeface="Arial"/>
        </a:font>
        <a:schemeClr val="accent5"/>
      </a:tcTxStyle>
      <a:tcStyle>
        <a:tcBdr>
          <a:left>
            <a:ln w="12700" cap="flat">
              <a:solidFill>
                <a:schemeClr val="accent5"/>
              </a:solidFill>
              <a:prstDash val="solid"/>
              <a:round/>
            </a:ln>
          </a:left>
          <a:right>
            <a:ln w="12700" cap="flat">
              <a:solidFill>
                <a:schemeClr val="accent5"/>
              </a:solidFill>
              <a:prstDash val="solid"/>
              <a:round/>
            </a:ln>
          </a:right>
          <a:top>
            <a:ln w="12700" cap="flat">
              <a:solidFill>
                <a:schemeClr val="accent5"/>
              </a:solidFill>
              <a:prstDash val="solid"/>
              <a:round/>
            </a:ln>
          </a:top>
          <a:bottom>
            <a:ln w="25400" cap="flat">
              <a:solidFill>
                <a:schemeClr val="accent5"/>
              </a:solidFill>
              <a:prstDash val="solid"/>
              <a:round/>
            </a:ln>
          </a:bottom>
          <a:insideH>
            <a:ln w="12700" cap="flat">
              <a:solidFill>
                <a:schemeClr val="accent5"/>
              </a:solidFill>
              <a:prstDash val="solid"/>
              <a:round/>
            </a:ln>
          </a:insideH>
          <a:insideV>
            <a:ln w="12700" cap="flat">
              <a:solidFill>
                <a:schemeClr val="accent5"/>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3"/>
    <p:restoredTop sz="74290"/>
  </p:normalViewPr>
  <p:slideViewPr>
    <p:cSldViewPr snapToGrid="0" snapToObjects="1">
      <p:cViewPr varScale="1">
        <p:scale>
          <a:sx n="75" d="100"/>
          <a:sy n="75" d="100"/>
        </p:scale>
        <p:origin x="1040"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Shape 82"/>
          <p:cNvSpPr>
            <a:spLocks noGrp="1" noRot="1" noChangeAspect="1"/>
          </p:cNvSpPr>
          <p:nvPr>
            <p:ph type="sldImg"/>
          </p:nvPr>
        </p:nvSpPr>
        <p:spPr>
          <a:xfrm>
            <a:off x="1143000" y="685800"/>
            <a:ext cx="4572000" cy="3429000"/>
          </a:xfrm>
          <a:prstGeom prst="rect">
            <a:avLst/>
          </a:prstGeom>
        </p:spPr>
        <p:txBody>
          <a:bodyPr/>
          <a:lstStyle/>
          <a:p>
            <a:endParaRPr/>
          </a:p>
        </p:txBody>
      </p:sp>
      <p:sp>
        <p:nvSpPr>
          <p:cNvPr id="83" name="Shape 8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capostsecondaryforall.org/initiatives/recovery-with-equit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padlet.com/ManuelJVelez/theeconomicimperativ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noRot="1" noChangeAspect="1"/>
          </p:cNvSpPr>
          <p:nvPr>
            <p:ph type="sldImg"/>
          </p:nvPr>
        </p:nvSpPr>
        <p:spPr>
          <a:xfrm>
            <a:off x="381000" y="685800"/>
            <a:ext cx="6096000" cy="3429000"/>
          </a:xfrm>
          <a:prstGeom prst="rect">
            <a:avLst/>
          </a:prstGeom>
        </p:spPr>
        <p:txBody>
          <a:bodyPr/>
          <a:lstStyle/>
          <a:p>
            <a:endParaRPr/>
          </a:p>
        </p:txBody>
      </p:sp>
      <p:sp>
        <p:nvSpPr>
          <p:cNvPr id="87" name="Shape 87"/>
          <p:cNvSpPr>
            <a:spLocks noGrp="1"/>
          </p:cNvSpPr>
          <p:nvPr>
            <p:ph type="body" sz="quarter" idx="1"/>
          </p:nvPr>
        </p:nvSpPr>
        <p:spPr>
          <a:prstGeom prst="rect">
            <a:avLst/>
          </a:prstGeom>
        </p:spPr>
        <p:txBody>
          <a:bodyPr/>
          <a:lstStyle/>
          <a:p>
            <a:r>
              <a:rPr dirty="0"/>
              <a:t>Session description:</a:t>
            </a:r>
          </a:p>
          <a:p>
            <a:r>
              <a:rPr dirty="0"/>
              <a:t>In California, the demographics shift is a driver of social and economic change along with climate change, structural racism and gender discrimination, and the shifts in economic power. These elements are changing the nature of work.  How do we respond to these changes?  How do we build on the social and cultural capital of students in the community college system to ensure that the opportunities for success and economic mobility are equitable? How do we reimagine our curriculum, practices, student supports, and services to address the economic disparities and to meet workforce needs? This interactive session will provide an opportunity for participants to explore these questions and generate concrete actions to take back to local academic senates and colleges.  Participants are encouraged to prepare for this session by reading this report. </a:t>
            </a:r>
          </a:p>
          <a:p>
            <a:pPr>
              <a:defRPr u="sng"/>
            </a:pPr>
            <a:r>
              <a:rPr dirty="0">
                <a:solidFill>
                  <a:srgbClr val="155F90"/>
                </a:solidFill>
                <a:uFill>
                  <a:solidFill>
                    <a:srgbClr val="155F90"/>
                  </a:solidFill>
                </a:uFill>
                <a:hlinkClick r:id="rId3"/>
              </a:rPr>
              <a:t>https://www.capostsecondaryforall.org/initiatives/recovery-with-equity/</a:t>
            </a:r>
          </a:p>
          <a:p>
            <a:br>
              <a:rPr dirty="0"/>
            </a:b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dirty="0"/>
              <a:t>Padlet for activity-Click on the following link to access it: </a:t>
            </a:r>
            <a:r>
              <a:rPr u="sng" dirty="0">
                <a:solidFill>
                  <a:srgbClr val="155F90"/>
                </a:solidFill>
                <a:uFill>
                  <a:solidFill>
                    <a:srgbClr val="155F90"/>
                  </a:solidFill>
                </a:uFill>
                <a:hlinkClick r:id="rId3"/>
              </a:rPr>
              <a:t>https://padlet.com/ManuelJVelez/theeconomicimperative</a:t>
            </a:r>
            <a:r>
              <a:rPr dirty="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noRot="1" noChangeAspect="1"/>
          </p:cNvSpPr>
          <p:nvPr>
            <p:ph type="sldImg"/>
          </p:nvPr>
        </p:nvSpPr>
        <p:spPr>
          <a:xfrm>
            <a:off x="381000" y="685800"/>
            <a:ext cx="6096000" cy="3429000"/>
          </a:xfrm>
          <a:prstGeom prst="rect">
            <a:avLst/>
          </a:prstGeom>
        </p:spPr>
        <p:txBody>
          <a:bodyPr/>
          <a:lstStyle/>
          <a:p>
            <a:endParaRPr/>
          </a:p>
        </p:txBody>
      </p:sp>
      <p:sp>
        <p:nvSpPr>
          <p:cNvPr id="93" name="Shape 93"/>
          <p:cNvSpPr>
            <a:spLocks noGrp="1"/>
          </p:cNvSpPr>
          <p:nvPr>
            <p:ph type="body" sz="quarter" idx="1"/>
          </p:nvPr>
        </p:nvSpPr>
        <p:spPr>
          <a:prstGeom prst="rect">
            <a:avLst/>
          </a:prstGeom>
        </p:spPr>
        <p:txBody>
          <a:bodyPr/>
          <a:lstStyle/>
          <a:p>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381000" y="685800"/>
            <a:ext cx="6096000" cy="3429000"/>
          </a:xfrm>
          <a:prstGeom prst="rect">
            <a:avLst/>
          </a:prstGeom>
        </p:spPr>
        <p:txBody>
          <a:bodyPr/>
          <a:lstStyle/>
          <a:p>
            <a:endParaRPr/>
          </a:p>
        </p:txBody>
      </p:sp>
      <p:sp>
        <p:nvSpPr>
          <p:cNvPr id="103" name="Shape 103"/>
          <p:cNvSpPr>
            <a:spLocks noGrp="1"/>
          </p:cNvSpPr>
          <p:nvPr>
            <p:ph type="body" sz="quarter" idx="1"/>
          </p:nvPr>
        </p:nvSpPr>
        <p:spPr>
          <a:prstGeom prst="rect">
            <a:avLst/>
          </a:prstGeom>
        </p:spPr>
        <p:txBody>
          <a:bodyPr/>
          <a:lstStyle/>
          <a:p>
            <a:br>
              <a:rPr dirty="0"/>
            </a:b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br>
              <a:rPr dirty="0"/>
            </a:b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noRot="1" noChangeAspect="1"/>
          </p:cNvSpPr>
          <p:nvPr>
            <p:ph type="sldImg"/>
          </p:nvPr>
        </p:nvSpPr>
        <p:spPr>
          <a:xfrm>
            <a:off x="381000" y="685800"/>
            <a:ext cx="6096000" cy="3429000"/>
          </a:xfrm>
          <a:prstGeom prst="rect">
            <a:avLst/>
          </a:prstGeom>
        </p:spPr>
        <p:txBody>
          <a:bodyPr/>
          <a:lstStyle/>
          <a:p>
            <a:endParaRPr/>
          </a:p>
        </p:txBody>
      </p:sp>
      <p:sp>
        <p:nvSpPr>
          <p:cNvPr id="115" name="Shape 115"/>
          <p:cNvSpPr>
            <a:spLocks noGrp="1"/>
          </p:cNvSpPr>
          <p:nvPr>
            <p:ph type="body" sz="quarter" idx="1"/>
          </p:nvPr>
        </p:nvSpPr>
        <p:spPr>
          <a:prstGeom prst="rect">
            <a:avLst/>
          </a:prstGeom>
        </p:spPr>
        <p:txBody>
          <a:bodyPr/>
          <a:lstStyle/>
          <a:p>
            <a:br>
              <a:rPr dirty="0"/>
            </a:b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noRot="1" noChangeAspect="1"/>
          </p:cNvSpPr>
          <p:nvPr>
            <p:ph type="sldImg"/>
          </p:nvPr>
        </p:nvSpPr>
        <p:spPr>
          <a:xfrm>
            <a:off x="381000" y="685800"/>
            <a:ext cx="6096000" cy="3429000"/>
          </a:xfrm>
          <a:prstGeom prst="rect">
            <a:avLst/>
          </a:prstGeom>
        </p:spPr>
        <p:txBody>
          <a:bodyPr/>
          <a:lstStyle/>
          <a:p>
            <a:endParaRPr/>
          </a:p>
        </p:txBody>
      </p:sp>
      <p:sp>
        <p:nvSpPr>
          <p:cNvPr id="122" name="Shape 122"/>
          <p:cNvSpPr>
            <a:spLocks noGrp="1"/>
          </p:cNvSpPr>
          <p:nvPr>
            <p:ph type="body" sz="quarter" idx="1"/>
          </p:nvPr>
        </p:nvSpPr>
        <p:spPr>
          <a:prstGeom prst="rect">
            <a:avLst/>
          </a:prstGeom>
        </p:spPr>
        <p:txBody>
          <a:bodyPr/>
          <a:lstStyle/>
          <a:p>
            <a:br>
              <a:rPr dirty="0"/>
            </a:b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noRot="1" noChangeAspect="1"/>
          </p:cNvSpPr>
          <p:nvPr>
            <p:ph type="sldImg"/>
          </p:nvPr>
        </p:nvSpPr>
        <p:spPr>
          <a:xfrm>
            <a:off x="381000" y="685800"/>
            <a:ext cx="6096000" cy="3429000"/>
          </a:xfrm>
          <a:prstGeom prst="rect">
            <a:avLst/>
          </a:prstGeom>
        </p:spPr>
        <p:txBody>
          <a:bodyPr/>
          <a:lstStyle/>
          <a:p>
            <a:endParaRPr/>
          </a:p>
        </p:txBody>
      </p:sp>
      <p:sp>
        <p:nvSpPr>
          <p:cNvPr id="129" name="Shape 129"/>
          <p:cNvSpPr>
            <a:spLocks noGrp="1"/>
          </p:cNvSpPr>
          <p:nvPr>
            <p:ph type="body" sz="quarter" idx="1"/>
          </p:nvPr>
        </p:nvSpPr>
        <p:spPr>
          <a:prstGeom prst="rect">
            <a:avLst/>
          </a:prstGeom>
        </p:spPr>
        <p:txBody>
          <a:bodyPr/>
          <a:lstStyle/>
          <a:p>
            <a:br>
              <a:rPr dirty="0"/>
            </a:b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noRot="1" noChangeAspect="1"/>
          </p:cNvSpPr>
          <p:nvPr>
            <p:ph type="sldImg"/>
          </p:nvPr>
        </p:nvSpPr>
        <p:spPr>
          <a:xfrm>
            <a:off x="381000" y="685800"/>
            <a:ext cx="6096000" cy="3429000"/>
          </a:xfrm>
          <a:prstGeom prst="rect">
            <a:avLst/>
          </a:prstGeom>
        </p:spPr>
        <p:txBody>
          <a:bodyPr/>
          <a:lstStyle/>
          <a:p>
            <a:endParaRPr/>
          </a:p>
        </p:txBody>
      </p:sp>
      <p:sp>
        <p:nvSpPr>
          <p:cNvPr id="136" name="Shape 136"/>
          <p:cNvSpPr>
            <a:spLocks noGrp="1"/>
          </p:cNvSpPr>
          <p:nvPr>
            <p:ph type="body" sz="quarter" idx="1"/>
          </p:nvPr>
        </p:nvSpPr>
        <p:spPr>
          <a:prstGeom prst="rect">
            <a:avLst/>
          </a:prstGeom>
        </p:spPr>
        <p:txBody>
          <a:bodyPr/>
          <a:lstStyle/>
          <a:p>
            <a:br>
              <a:rPr dirty="0"/>
            </a:b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Shape 142"/>
          <p:cNvSpPr>
            <a:spLocks noGrp="1" noRot="1" noChangeAspect="1"/>
          </p:cNvSpPr>
          <p:nvPr>
            <p:ph type="sldImg"/>
          </p:nvPr>
        </p:nvSpPr>
        <p:spPr>
          <a:xfrm>
            <a:off x="381000" y="685800"/>
            <a:ext cx="6096000" cy="3429000"/>
          </a:xfrm>
          <a:prstGeom prst="rect">
            <a:avLst/>
          </a:prstGeom>
        </p:spPr>
        <p:txBody>
          <a:bodyPr/>
          <a:lstStyle/>
          <a:p>
            <a:endParaRPr/>
          </a:p>
        </p:txBody>
      </p:sp>
      <p:sp>
        <p:nvSpPr>
          <p:cNvPr id="143" name="Shape 143"/>
          <p:cNvSpPr>
            <a:spLocks noGrp="1"/>
          </p:cNvSpPr>
          <p:nvPr>
            <p:ph type="body" sz="quarter" idx="1"/>
          </p:nvPr>
        </p:nvSpPr>
        <p:spPr>
          <a:prstGeom prst="rect">
            <a:avLst/>
          </a:prstGeom>
        </p:spPr>
        <p:txBody>
          <a:bodyPr/>
          <a:lstStyle/>
          <a:p>
            <a:br>
              <a:rPr dirty="0"/>
            </a:b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prstGeom prst="rect">
            <a:avLst/>
          </a:prstGeom>
        </p:spPr>
        <p:txBody>
          <a:bodyPr/>
          <a:lstStyle/>
          <a:p>
            <a:r>
              <a:t>Title Text</a:t>
            </a:r>
          </a:p>
        </p:txBody>
      </p:sp>
      <p:sp>
        <p:nvSpPr>
          <p:cNvPr id="1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Section Slide A">
    <p:bg>
      <p:bgPr>
        <a:solidFill>
          <a:srgbClr val="FFFFFF"/>
        </a:solidFill>
        <a:effectLst/>
      </p:bgPr>
    </p:bg>
    <p:spTree>
      <p:nvGrpSpPr>
        <p:cNvPr id="1" name=""/>
        <p:cNvGrpSpPr/>
        <p:nvPr/>
      </p:nvGrpSpPr>
      <p:grpSpPr>
        <a:xfrm>
          <a:off x="0" y="0"/>
          <a:ext cx="0" cy="0"/>
          <a:chOff x="0" y="0"/>
          <a:chExt cx="0" cy="0"/>
        </a:xfrm>
      </p:grpSpPr>
      <p:sp>
        <p:nvSpPr>
          <p:cNvPr id="19" name="Rectangle 3"/>
          <p:cNvSpPr/>
          <p:nvPr/>
        </p:nvSpPr>
        <p:spPr>
          <a:xfrm>
            <a:off x="0" y="0"/>
            <a:ext cx="12192000" cy="2355850"/>
          </a:xfrm>
          <a:prstGeom prst="rect">
            <a:avLst/>
          </a:prstGeom>
          <a:solidFill>
            <a:srgbClr val="000000"/>
          </a:solidFill>
          <a:ln w="12700">
            <a:miter lim="400000"/>
          </a:ln>
          <a:effectLst>
            <a:outerShdw blurRad="228600" dist="63500" dir="5400000" rotWithShape="0">
              <a:srgbClr val="000000">
                <a:alpha val="35000"/>
              </a:srgbClr>
            </a:outerShdw>
          </a:effectLst>
        </p:spPr>
        <p:txBody>
          <a:bodyPr lIns="45719" rIns="45719" anchor="ctr"/>
          <a:lstStyle/>
          <a:p>
            <a:pPr algn="ctr">
              <a:defRPr>
                <a:solidFill>
                  <a:srgbClr val="FFFFFF"/>
                </a:solidFill>
              </a:defRPr>
            </a:pPr>
            <a:endParaRPr/>
          </a:p>
        </p:txBody>
      </p:sp>
      <p:pic>
        <p:nvPicPr>
          <p:cNvPr id="20" name="Picture 6" descr="Picture 6"/>
          <p:cNvPicPr>
            <a:picLocks noChangeAspect="1"/>
          </p:cNvPicPr>
          <p:nvPr/>
        </p:nvPicPr>
        <p:blipFill>
          <a:blip r:embed="rId2">
            <a:extLst/>
          </a:blip>
          <a:stretch>
            <a:fillRect/>
          </a:stretch>
        </p:blipFill>
        <p:spPr>
          <a:xfrm>
            <a:off x="-12700" y="6063"/>
            <a:ext cx="2537148" cy="2349787"/>
          </a:xfrm>
          <a:prstGeom prst="rect">
            <a:avLst/>
          </a:prstGeom>
          <a:ln w="12700">
            <a:miter lim="400000"/>
          </a:ln>
        </p:spPr>
      </p:pic>
      <p:pic>
        <p:nvPicPr>
          <p:cNvPr id="21" name="Picture 7" descr="Picture 7"/>
          <p:cNvPicPr>
            <a:picLocks noChangeAspect="1"/>
          </p:cNvPicPr>
          <p:nvPr/>
        </p:nvPicPr>
        <p:blipFill>
          <a:blip r:embed="rId3">
            <a:extLst/>
          </a:blip>
          <a:stretch>
            <a:fillRect/>
          </a:stretch>
        </p:blipFill>
        <p:spPr>
          <a:xfrm>
            <a:off x="830262" y="6376987"/>
            <a:ext cx="344488" cy="344488"/>
          </a:xfrm>
          <a:prstGeom prst="rect">
            <a:avLst/>
          </a:prstGeom>
          <a:ln w="12700">
            <a:miter lim="400000"/>
          </a:ln>
        </p:spPr>
      </p:pic>
      <p:sp>
        <p:nvSpPr>
          <p:cNvPr id="22" name="Title Text"/>
          <p:cNvSpPr txBox="1">
            <a:spLocks noGrp="1"/>
          </p:cNvSpPr>
          <p:nvPr>
            <p:ph type="title"/>
          </p:nvPr>
        </p:nvSpPr>
        <p:spPr>
          <a:xfrm>
            <a:off x="2560318" y="403412"/>
            <a:ext cx="8793480" cy="1685769"/>
          </a:xfrm>
          <a:prstGeom prst="rect">
            <a:avLst/>
          </a:prstGeom>
        </p:spPr>
        <p:txBody>
          <a:bodyPr anchor="b"/>
          <a:lstStyle>
            <a:lvl1pPr algn="l">
              <a:lnSpc>
                <a:spcPct val="90000"/>
              </a:lnSpc>
              <a:defRPr sz="3600"/>
            </a:lvl1pPr>
          </a:lstStyle>
          <a:p>
            <a:r>
              <a:t>Title Text</a:t>
            </a:r>
          </a:p>
        </p:txBody>
      </p:sp>
      <p:sp>
        <p:nvSpPr>
          <p:cNvPr id="23" name="Body Level One…"/>
          <p:cNvSpPr txBox="1">
            <a:spLocks noGrp="1"/>
          </p:cNvSpPr>
          <p:nvPr>
            <p:ph type="body" idx="1"/>
          </p:nvPr>
        </p:nvSpPr>
        <p:spPr>
          <a:xfrm>
            <a:off x="829994" y="2662567"/>
            <a:ext cx="10523806" cy="3569420"/>
          </a:xfrm>
          <a:prstGeom prst="rect">
            <a:avLst/>
          </a:prstGeom>
        </p:spPr>
        <p:txBody>
          <a:bodyPr>
            <a:normAutofit/>
          </a:bodyPr>
          <a:lstStyle>
            <a:lvl1pPr marL="0" indent="0">
              <a:buSzTx/>
              <a:buFontTx/>
              <a:buNone/>
            </a:lvl1pPr>
            <a:lvl2pPr marL="685800" indent="-228600">
              <a:buFontTx/>
            </a:lvl2pPr>
            <a:lvl3pPr>
              <a:buFontTx/>
            </a:lvl3pPr>
            <a:lvl4pPr>
              <a:buFontTx/>
            </a:lvl4pPr>
            <a:lvl5pPr marL="2103120" indent="-274320">
              <a:buFontTx/>
            </a:lvl5pPr>
          </a:lstStyle>
          <a:p>
            <a:r>
              <a:t>Body Level One</a:t>
            </a:r>
          </a:p>
          <a:p>
            <a:pPr lvl="1"/>
            <a:r>
              <a:t>Body Level Two</a:t>
            </a:r>
          </a:p>
          <a:p>
            <a:pPr lvl="2"/>
            <a:r>
              <a:t>Body Level Three</a:t>
            </a:r>
          </a:p>
          <a:p>
            <a:pPr lvl="3"/>
            <a:r>
              <a:t>Body Level Four</a:t>
            </a:r>
          </a:p>
          <a:p>
            <a:pPr lvl="4"/>
            <a:r>
              <a:t>Body Level Five</a:t>
            </a:r>
          </a:p>
        </p:txBody>
      </p:sp>
      <p:sp>
        <p:nvSpPr>
          <p:cNvPr id="24" name="Slide Number"/>
          <p:cNvSpPr txBox="1">
            <a:spLocks noGrp="1"/>
          </p:cNvSpPr>
          <p:nvPr>
            <p:ph type="sldNum" sz="quarter" idx="2"/>
          </p:nvPr>
        </p:nvSpPr>
        <p:spPr>
          <a:xfrm>
            <a:off x="11171585" y="6452505"/>
            <a:ext cx="182216" cy="1728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Content 2 Column Slide">
    <p:bg>
      <p:bgPr>
        <a:solidFill>
          <a:srgbClr val="FFFFFF"/>
        </a:solidFill>
        <a:effectLst/>
      </p:bgPr>
    </p:bg>
    <p:spTree>
      <p:nvGrpSpPr>
        <p:cNvPr id="1" name=""/>
        <p:cNvGrpSpPr/>
        <p:nvPr/>
      </p:nvGrpSpPr>
      <p:grpSpPr>
        <a:xfrm>
          <a:off x="0" y="0"/>
          <a:ext cx="0" cy="0"/>
          <a:chOff x="0" y="0"/>
          <a:chExt cx="0" cy="0"/>
        </a:xfrm>
      </p:grpSpPr>
      <p:pic>
        <p:nvPicPr>
          <p:cNvPr id="31" name="Picture 4" descr="Picture 4"/>
          <p:cNvPicPr>
            <a:picLocks noChangeAspect="1"/>
          </p:cNvPicPr>
          <p:nvPr/>
        </p:nvPicPr>
        <p:blipFill>
          <a:blip r:embed="rId2">
            <a:extLst/>
          </a:blip>
          <a:stretch>
            <a:fillRect/>
          </a:stretch>
        </p:blipFill>
        <p:spPr>
          <a:xfrm>
            <a:off x="-23179" y="0"/>
            <a:ext cx="944882" cy="6858000"/>
          </a:xfrm>
          <a:prstGeom prst="rect">
            <a:avLst/>
          </a:prstGeom>
          <a:ln w="12700">
            <a:miter lim="400000"/>
          </a:ln>
          <a:effectLst>
            <a:outerShdw blurRad="228600" dist="63500" rotWithShape="0">
              <a:srgbClr val="000000">
                <a:alpha val="35000"/>
              </a:srgbClr>
            </a:outerShdw>
          </a:effectLst>
        </p:spPr>
      </p:pic>
      <p:pic>
        <p:nvPicPr>
          <p:cNvPr id="32" name="Picture 6" descr="Picture 6"/>
          <p:cNvPicPr>
            <a:picLocks noChangeAspect="1"/>
          </p:cNvPicPr>
          <p:nvPr/>
        </p:nvPicPr>
        <p:blipFill>
          <a:blip r:embed="rId3">
            <a:extLst/>
          </a:blip>
          <a:stretch>
            <a:fillRect/>
          </a:stretch>
        </p:blipFill>
        <p:spPr>
          <a:xfrm>
            <a:off x="1249362" y="6376987"/>
            <a:ext cx="344488" cy="344488"/>
          </a:xfrm>
          <a:prstGeom prst="rect">
            <a:avLst/>
          </a:prstGeom>
          <a:ln w="12700">
            <a:miter lim="400000"/>
          </a:ln>
        </p:spPr>
      </p:pic>
      <p:sp>
        <p:nvSpPr>
          <p:cNvPr id="33" name="Title Text"/>
          <p:cNvSpPr txBox="1">
            <a:spLocks noGrp="1"/>
          </p:cNvSpPr>
          <p:nvPr>
            <p:ph type="title"/>
          </p:nvPr>
        </p:nvSpPr>
        <p:spPr>
          <a:xfrm>
            <a:off x="1277650" y="365125"/>
            <a:ext cx="10046043" cy="1325563"/>
          </a:xfrm>
          <a:prstGeom prst="rect">
            <a:avLst/>
          </a:prstGeom>
        </p:spPr>
        <p:txBody>
          <a:bodyPr anchor="b"/>
          <a:lstStyle>
            <a:lvl1pPr algn="l">
              <a:lnSpc>
                <a:spcPct val="90000"/>
              </a:lnSpc>
              <a:defRPr sz="3600">
                <a:solidFill>
                  <a:schemeClr val="accent1"/>
                </a:solidFill>
              </a:defRPr>
            </a:lvl1pPr>
          </a:lstStyle>
          <a:p>
            <a:r>
              <a:t>Title Text</a:t>
            </a:r>
          </a:p>
        </p:txBody>
      </p:sp>
      <p:sp>
        <p:nvSpPr>
          <p:cNvPr id="34" name="Body Level One…"/>
          <p:cNvSpPr txBox="1">
            <a:spLocks noGrp="1"/>
          </p:cNvSpPr>
          <p:nvPr>
            <p:ph type="body" sz="half" idx="1"/>
          </p:nvPr>
        </p:nvSpPr>
        <p:spPr>
          <a:xfrm>
            <a:off x="1277650" y="1798320"/>
            <a:ext cx="4922538" cy="439134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35" name="Slide Number"/>
          <p:cNvSpPr txBox="1">
            <a:spLocks noGrp="1"/>
          </p:cNvSpPr>
          <p:nvPr>
            <p:ph type="sldNum" sz="quarter" idx="2"/>
          </p:nvPr>
        </p:nvSpPr>
        <p:spPr>
          <a:xfrm>
            <a:off x="11171585" y="6452505"/>
            <a:ext cx="182216" cy="1728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_Content 2 Column Slide">
    <p:bg>
      <p:bgPr>
        <a:solidFill>
          <a:srgbClr val="FFFFFF"/>
        </a:solidFill>
        <a:effectLst/>
      </p:bgPr>
    </p:bg>
    <p:spTree>
      <p:nvGrpSpPr>
        <p:cNvPr id="1" name=""/>
        <p:cNvGrpSpPr/>
        <p:nvPr/>
      </p:nvGrpSpPr>
      <p:grpSpPr>
        <a:xfrm>
          <a:off x="0" y="0"/>
          <a:ext cx="0" cy="0"/>
          <a:chOff x="0" y="0"/>
          <a:chExt cx="0" cy="0"/>
        </a:xfrm>
      </p:grpSpPr>
      <p:pic>
        <p:nvPicPr>
          <p:cNvPr id="42" name="Picture 6" descr="Picture 6"/>
          <p:cNvPicPr>
            <a:picLocks noChangeAspect="1"/>
          </p:cNvPicPr>
          <p:nvPr/>
        </p:nvPicPr>
        <p:blipFill>
          <a:blip r:embed="rId2">
            <a:extLst/>
          </a:blip>
          <a:stretch>
            <a:fillRect/>
          </a:stretch>
        </p:blipFill>
        <p:spPr>
          <a:xfrm>
            <a:off x="1249362" y="6376987"/>
            <a:ext cx="344488" cy="344488"/>
          </a:xfrm>
          <a:prstGeom prst="rect">
            <a:avLst/>
          </a:prstGeom>
          <a:ln w="12700">
            <a:miter lim="400000"/>
          </a:ln>
        </p:spPr>
      </p:pic>
      <p:sp>
        <p:nvSpPr>
          <p:cNvPr id="43" name="Title Text"/>
          <p:cNvSpPr txBox="1">
            <a:spLocks noGrp="1"/>
          </p:cNvSpPr>
          <p:nvPr>
            <p:ph type="title"/>
          </p:nvPr>
        </p:nvSpPr>
        <p:spPr>
          <a:xfrm>
            <a:off x="1277650" y="365125"/>
            <a:ext cx="10046043" cy="1325563"/>
          </a:xfrm>
          <a:prstGeom prst="rect">
            <a:avLst/>
          </a:prstGeom>
        </p:spPr>
        <p:txBody>
          <a:bodyPr anchor="b"/>
          <a:lstStyle>
            <a:lvl1pPr algn="l">
              <a:lnSpc>
                <a:spcPct val="90000"/>
              </a:lnSpc>
              <a:defRPr sz="3600">
                <a:solidFill>
                  <a:schemeClr val="accent1"/>
                </a:solidFill>
              </a:defRPr>
            </a:lvl1pPr>
          </a:lstStyle>
          <a:p>
            <a:r>
              <a:t>Title Text</a:t>
            </a:r>
          </a:p>
        </p:txBody>
      </p:sp>
      <p:sp>
        <p:nvSpPr>
          <p:cNvPr id="44" name="Body Level One…"/>
          <p:cNvSpPr txBox="1">
            <a:spLocks noGrp="1"/>
          </p:cNvSpPr>
          <p:nvPr>
            <p:ph type="body" sz="half" idx="1"/>
          </p:nvPr>
        </p:nvSpPr>
        <p:spPr>
          <a:xfrm>
            <a:off x="1277650" y="1798320"/>
            <a:ext cx="4922538" cy="4391343"/>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xfrm>
            <a:off x="11171585" y="6452505"/>
            <a:ext cx="182216" cy="172815"/>
          </a:xfrm>
          <a:prstGeom prst="rect">
            <a:avLst/>
          </a:prstGeom>
        </p:spPr>
        <p:txBody>
          <a:bodyPr/>
          <a:lstStyle/>
          <a:p>
            <a:fld id="{86CB4B4D-7CA3-9044-876B-883B54F8677D}" type="slidenum">
              <a:t>‹#›</a:t>
            </a:fld>
            <a:endParaRPr/>
          </a:p>
        </p:txBody>
      </p:sp>
      <p:sp>
        <p:nvSpPr>
          <p:cNvPr id="46" name="Rectangle 8"/>
          <p:cNvSpPr/>
          <p:nvPr/>
        </p:nvSpPr>
        <p:spPr>
          <a:xfrm>
            <a:off x="0" y="0"/>
            <a:ext cx="927100" cy="6858000"/>
          </a:xfrm>
          <a:prstGeom prst="rect">
            <a:avLst/>
          </a:prstGeom>
          <a:solidFill>
            <a:srgbClr val="000000"/>
          </a:solidFill>
          <a:ln w="12700">
            <a:miter lim="400000"/>
          </a:ln>
          <a:effectLst>
            <a:outerShdw blurRad="190500" dist="38100" rotWithShape="0">
              <a:srgbClr val="000000">
                <a:alpha val="4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1 Column Slide">
    <p:bg>
      <p:bgPr>
        <a:solidFill>
          <a:srgbClr val="FFFFFF"/>
        </a:solidFill>
        <a:effectLst/>
      </p:bgPr>
    </p:bg>
    <p:spTree>
      <p:nvGrpSpPr>
        <p:cNvPr id="1" name=""/>
        <p:cNvGrpSpPr/>
        <p:nvPr/>
      </p:nvGrpSpPr>
      <p:grpSpPr>
        <a:xfrm>
          <a:off x="0" y="0"/>
          <a:ext cx="0" cy="0"/>
          <a:chOff x="0" y="0"/>
          <a:chExt cx="0" cy="0"/>
        </a:xfrm>
      </p:grpSpPr>
      <p:pic>
        <p:nvPicPr>
          <p:cNvPr id="53" name="Picture 5" descr="Picture 5"/>
          <p:cNvPicPr>
            <a:picLocks noChangeAspect="1"/>
          </p:cNvPicPr>
          <p:nvPr/>
        </p:nvPicPr>
        <p:blipFill>
          <a:blip r:embed="rId2">
            <a:extLst/>
          </a:blip>
          <a:stretch>
            <a:fillRect/>
          </a:stretch>
        </p:blipFill>
        <p:spPr>
          <a:xfrm>
            <a:off x="1235075" y="6376987"/>
            <a:ext cx="344489" cy="344488"/>
          </a:xfrm>
          <a:prstGeom prst="rect">
            <a:avLst/>
          </a:prstGeom>
          <a:ln w="12700">
            <a:miter lim="400000"/>
          </a:ln>
        </p:spPr>
      </p:pic>
      <p:pic>
        <p:nvPicPr>
          <p:cNvPr id="54" name="Picture 4" descr="Picture 4"/>
          <p:cNvPicPr>
            <a:picLocks noChangeAspect="1"/>
          </p:cNvPicPr>
          <p:nvPr/>
        </p:nvPicPr>
        <p:blipFill>
          <a:blip r:embed="rId3">
            <a:extLst/>
          </a:blip>
          <a:stretch>
            <a:fillRect/>
          </a:stretch>
        </p:blipFill>
        <p:spPr>
          <a:xfrm>
            <a:off x="-23179" y="0"/>
            <a:ext cx="944882" cy="6858000"/>
          </a:xfrm>
          <a:prstGeom prst="rect">
            <a:avLst/>
          </a:prstGeom>
          <a:ln w="12700">
            <a:miter lim="400000"/>
          </a:ln>
          <a:effectLst>
            <a:outerShdw blurRad="228600" dist="63500" rotWithShape="0">
              <a:srgbClr val="000000">
                <a:alpha val="35000"/>
              </a:srgbClr>
            </a:outerShdw>
          </a:effectLst>
        </p:spPr>
      </p:pic>
      <p:sp>
        <p:nvSpPr>
          <p:cNvPr id="55" name="Title Text"/>
          <p:cNvSpPr txBox="1">
            <a:spLocks noGrp="1"/>
          </p:cNvSpPr>
          <p:nvPr>
            <p:ph type="title"/>
          </p:nvPr>
        </p:nvSpPr>
        <p:spPr>
          <a:xfrm>
            <a:off x="1277650" y="365125"/>
            <a:ext cx="10046043" cy="1325563"/>
          </a:xfrm>
          <a:prstGeom prst="rect">
            <a:avLst/>
          </a:prstGeom>
        </p:spPr>
        <p:txBody>
          <a:bodyPr anchor="b"/>
          <a:lstStyle>
            <a:lvl1pPr algn="l">
              <a:lnSpc>
                <a:spcPct val="90000"/>
              </a:lnSpc>
              <a:defRPr sz="3600">
                <a:solidFill>
                  <a:schemeClr val="accent1"/>
                </a:solidFill>
              </a:defRPr>
            </a:lvl1pPr>
          </a:lstStyle>
          <a:p>
            <a:r>
              <a:t>Title Text</a:t>
            </a:r>
          </a:p>
        </p:txBody>
      </p:sp>
      <p:sp>
        <p:nvSpPr>
          <p:cNvPr id="56" name="Body Level One…"/>
          <p:cNvSpPr txBox="1">
            <a:spLocks noGrp="1"/>
          </p:cNvSpPr>
          <p:nvPr>
            <p:ph type="body" idx="1"/>
          </p:nvPr>
        </p:nvSpPr>
        <p:spPr>
          <a:xfrm>
            <a:off x="1277650" y="1798320"/>
            <a:ext cx="10058401" cy="44196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7" name="Slide Number"/>
          <p:cNvSpPr txBox="1">
            <a:spLocks noGrp="1"/>
          </p:cNvSpPr>
          <p:nvPr>
            <p:ph type="sldNum" sz="quarter" idx="2"/>
          </p:nvPr>
        </p:nvSpPr>
        <p:spPr>
          <a:xfrm>
            <a:off x="11171585" y="6452505"/>
            <a:ext cx="182216" cy="172815"/>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_Content 1 Column Slide">
    <p:bg>
      <p:bgPr>
        <a:solidFill>
          <a:srgbClr val="FFFFFF"/>
        </a:solidFill>
        <a:effectLst/>
      </p:bgPr>
    </p:bg>
    <p:spTree>
      <p:nvGrpSpPr>
        <p:cNvPr id="1" name=""/>
        <p:cNvGrpSpPr/>
        <p:nvPr/>
      </p:nvGrpSpPr>
      <p:grpSpPr>
        <a:xfrm>
          <a:off x="0" y="0"/>
          <a:ext cx="0" cy="0"/>
          <a:chOff x="0" y="0"/>
          <a:chExt cx="0" cy="0"/>
        </a:xfrm>
      </p:grpSpPr>
      <p:pic>
        <p:nvPicPr>
          <p:cNvPr id="64" name="Picture 5" descr="Picture 5"/>
          <p:cNvPicPr>
            <a:picLocks noChangeAspect="1"/>
          </p:cNvPicPr>
          <p:nvPr/>
        </p:nvPicPr>
        <p:blipFill>
          <a:blip r:embed="rId2">
            <a:extLst/>
          </a:blip>
          <a:stretch>
            <a:fillRect/>
          </a:stretch>
        </p:blipFill>
        <p:spPr>
          <a:xfrm>
            <a:off x="1235075" y="6376987"/>
            <a:ext cx="344489" cy="344488"/>
          </a:xfrm>
          <a:prstGeom prst="rect">
            <a:avLst/>
          </a:prstGeom>
          <a:ln w="12700">
            <a:miter lim="400000"/>
          </a:ln>
        </p:spPr>
      </p:pic>
      <p:sp>
        <p:nvSpPr>
          <p:cNvPr id="65" name="Title Text"/>
          <p:cNvSpPr txBox="1">
            <a:spLocks noGrp="1"/>
          </p:cNvSpPr>
          <p:nvPr>
            <p:ph type="title"/>
          </p:nvPr>
        </p:nvSpPr>
        <p:spPr>
          <a:xfrm>
            <a:off x="1277650" y="365125"/>
            <a:ext cx="10046043" cy="1325563"/>
          </a:xfrm>
          <a:prstGeom prst="rect">
            <a:avLst/>
          </a:prstGeom>
        </p:spPr>
        <p:txBody>
          <a:bodyPr anchor="b"/>
          <a:lstStyle>
            <a:lvl1pPr algn="l">
              <a:lnSpc>
                <a:spcPct val="90000"/>
              </a:lnSpc>
              <a:defRPr sz="3600">
                <a:solidFill>
                  <a:schemeClr val="accent1"/>
                </a:solidFill>
              </a:defRPr>
            </a:lvl1pPr>
          </a:lstStyle>
          <a:p>
            <a:r>
              <a:t>Title Text</a:t>
            </a:r>
          </a:p>
        </p:txBody>
      </p:sp>
      <p:sp>
        <p:nvSpPr>
          <p:cNvPr id="66" name="Body Level One…"/>
          <p:cNvSpPr txBox="1">
            <a:spLocks noGrp="1"/>
          </p:cNvSpPr>
          <p:nvPr>
            <p:ph type="body" idx="1"/>
          </p:nvPr>
        </p:nvSpPr>
        <p:spPr>
          <a:xfrm>
            <a:off x="1277650" y="1798320"/>
            <a:ext cx="10058401" cy="4419601"/>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xfrm>
            <a:off x="11171585" y="6452505"/>
            <a:ext cx="182216" cy="172815"/>
          </a:xfrm>
          <a:prstGeom prst="rect">
            <a:avLst/>
          </a:prstGeom>
        </p:spPr>
        <p:txBody>
          <a:bodyPr/>
          <a:lstStyle/>
          <a:p>
            <a:fld id="{86CB4B4D-7CA3-9044-876B-883B54F8677D}" type="slidenum">
              <a:t>‹#›</a:t>
            </a:fld>
            <a:endParaRPr/>
          </a:p>
        </p:txBody>
      </p:sp>
      <p:sp>
        <p:nvSpPr>
          <p:cNvPr id="68" name="Rectangle 6"/>
          <p:cNvSpPr/>
          <p:nvPr/>
        </p:nvSpPr>
        <p:spPr>
          <a:xfrm>
            <a:off x="0" y="0"/>
            <a:ext cx="927100" cy="6858000"/>
          </a:xfrm>
          <a:prstGeom prst="rect">
            <a:avLst/>
          </a:prstGeom>
          <a:solidFill>
            <a:srgbClr val="000000"/>
          </a:solidFill>
          <a:ln w="12700">
            <a:miter lim="400000"/>
          </a:ln>
          <a:effectLst>
            <a:outerShdw blurRad="190500" dist="38100" rotWithShape="0">
              <a:srgbClr val="000000">
                <a:alpha val="40000"/>
              </a:srgbClr>
            </a:outerShdw>
          </a:effectLst>
        </p:spPr>
        <p:txBody>
          <a:bodyPr lIns="45719" rIns="45719" anchor="ctr"/>
          <a:lstStyle/>
          <a:p>
            <a:pPr algn="ctr">
              <a:defRPr>
                <a:solidFill>
                  <a:srgbClr val="FFFFFF"/>
                </a:solidFill>
              </a:defRPr>
            </a:pP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bg>
      <p:bgPr>
        <a:solidFill>
          <a:srgbClr val="FFFFFF"/>
        </a:solidFill>
        <a:effectLst/>
      </p:bgPr>
    </p:bg>
    <p:spTree>
      <p:nvGrpSpPr>
        <p:cNvPr id="1" name=""/>
        <p:cNvGrpSpPr/>
        <p:nvPr/>
      </p:nvGrpSpPr>
      <p:grpSpPr>
        <a:xfrm>
          <a:off x="0" y="0"/>
          <a:ext cx="0" cy="0"/>
          <a:chOff x="0" y="0"/>
          <a:chExt cx="0" cy="0"/>
        </a:xfrm>
      </p:grpSpPr>
      <p:pic>
        <p:nvPicPr>
          <p:cNvPr id="75" name="Picture 5" descr="Picture 5"/>
          <p:cNvPicPr>
            <a:picLocks noChangeAspect="1"/>
          </p:cNvPicPr>
          <p:nvPr/>
        </p:nvPicPr>
        <p:blipFill>
          <a:blip r:embed="rId2">
            <a:extLst/>
          </a:blip>
          <a:stretch>
            <a:fillRect/>
          </a:stretch>
        </p:blipFill>
        <p:spPr>
          <a:xfrm>
            <a:off x="841375" y="6376987"/>
            <a:ext cx="344489" cy="344488"/>
          </a:xfrm>
          <a:prstGeom prst="rect">
            <a:avLst/>
          </a:prstGeom>
          <a:ln w="12700">
            <a:miter lim="400000"/>
          </a:ln>
        </p:spPr>
      </p:pic>
      <p:sp>
        <p:nvSpPr>
          <p:cNvPr id="76" name="Slide Number"/>
          <p:cNvSpPr txBox="1">
            <a:spLocks noGrp="1"/>
          </p:cNvSpPr>
          <p:nvPr>
            <p:ph type="sldNum" sz="quarter" idx="2"/>
          </p:nvPr>
        </p:nvSpPr>
        <p:spPr>
          <a:xfrm>
            <a:off x="11171585" y="6452505"/>
            <a:ext cx="182216" cy="172815"/>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22075" y="3429000"/>
            <a:ext cx="10547848" cy="29280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892800" y="6172200"/>
            <a:ext cx="2844800" cy="368301"/>
          </a:xfrm>
          <a:prstGeom prst="rect">
            <a:avLst/>
          </a:prstGeom>
          <a:ln w="12700">
            <a:miter lim="400000"/>
          </a:ln>
        </p:spPr>
        <p:txBody>
          <a:bodyPr wrap="none" lIns="0" tIns="0" rIns="0" bIns="0" anchor="ctr">
            <a:spAutoFit/>
          </a:bodyPr>
          <a:lstStyle>
            <a:lvl1pPr algn="r">
              <a:defRPr sz="1200">
                <a:solidFill>
                  <a:srgbClr val="808080"/>
                </a:solidFill>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solidFill>
            <a:srgbClr val="FFFFFF"/>
          </a:solidFill>
          <a:uFillTx/>
          <a:latin typeface="Palatino"/>
          <a:ea typeface="Palatino"/>
          <a:cs typeface="Palatino"/>
          <a:sym typeface="Palatino"/>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1pPr>
      <a:lvl2pPr marL="706581" marR="0" indent="-249381"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2pPr>
      <a:lvl3pPr marL="1188719" marR="0" indent="-274319"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3pPr>
      <a:lvl4pPr marL="1676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4pPr>
      <a:lvl5pPr marL="21336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5pPr>
      <a:lvl6pPr marL="25908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6pPr>
      <a:lvl7pPr marL="30480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7pPr>
      <a:lvl8pPr marL="35052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8pPr>
      <a:lvl9pPr marL="3962400" marR="0" indent="-304800" algn="l" defTabSz="914400" rtl="0" latinLnBrk="0">
        <a:lnSpc>
          <a:spcPct val="90000"/>
        </a:lnSpc>
        <a:spcBef>
          <a:spcPts val="1000"/>
        </a:spcBef>
        <a:spcAft>
          <a:spcPts val="0"/>
        </a:spcAft>
        <a:buClrTx/>
        <a:buSzPct val="100000"/>
        <a:buFont typeface="Arial"/>
        <a:buChar char="•"/>
        <a:tabLst/>
        <a:defRPr sz="2400" b="0" i="0" u="none" strike="noStrike" cap="none" spc="0" baseline="0">
          <a:solidFill>
            <a:srgbClr val="404040"/>
          </a:solidFill>
          <a:uFillTx/>
          <a:latin typeface="Arial"/>
          <a:ea typeface="Arial"/>
          <a:cs typeface="Arial"/>
          <a:sym typeface="Arial"/>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dlet.com/ManuelJVelez/theeconomicimperativ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wpusa.org/research/changing-nature-of-work-in-the-bay-area/" TargetMode="External"/><Relationship Id="rId2" Type="http://schemas.openxmlformats.org/officeDocument/2006/relationships/hyperlink" Target="https://www.capostsecondaryforall.org/initiatives/recovery-with-equity/" TargetMode="External"/><Relationship Id="rId1" Type="http://schemas.openxmlformats.org/officeDocument/2006/relationships/slideLayout" Target="../slideLayouts/slideLayout2.xml"/><Relationship Id="rId4" Type="http://schemas.openxmlformats.org/officeDocument/2006/relationships/hyperlink" Target="https://www.ppic.org/publication/income-inequality-in-california/#:~:text=A%20large%20wealth%20gap%20further%20exacerbates%20the%20income%20gap.&amp;text=However%2C%20wealth%20is%20more%20unevenly,to%20just%202%25%20of%20California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mailto:cruzmayra@deanza.edu" TargetMode="External"/><Relationship Id="rId2" Type="http://schemas.openxmlformats.org/officeDocument/2006/relationships/hyperlink" Target="mailto:info@asccc.org" TargetMode="Externa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mailto:mvelez@sdccd.edu" TargetMode="External"/><Relationship Id="rId4" Type="http://schemas.openxmlformats.org/officeDocument/2006/relationships/hyperlink" Target="mailto:olivia@baccc.ne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t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ti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t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itle 1"/>
          <p:cNvSpPr txBox="1">
            <a:spLocks noGrp="1"/>
          </p:cNvSpPr>
          <p:nvPr>
            <p:ph type="title"/>
          </p:nvPr>
        </p:nvSpPr>
        <p:spPr>
          <a:xfrm>
            <a:off x="517276" y="3909391"/>
            <a:ext cx="10547847" cy="2610680"/>
          </a:xfrm>
          <a:prstGeom prst="rect">
            <a:avLst/>
          </a:prstGeom>
        </p:spPr>
        <p:txBody>
          <a:bodyPr/>
          <a:lstStyle/>
          <a:p>
            <a:pPr algn="l" defTabSz="576072">
              <a:defRPr sz="2457"/>
            </a:pPr>
            <a:r>
              <a:t>The Economic Imperative: </a:t>
            </a:r>
            <a:br/>
            <a:r>
              <a:t>Diversity, Inclusion and California's Demographics Shifts</a:t>
            </a:r>
            <a:br/>
            <a:br/>
            <a:r>
              <a:rPr sz="1134"/>
              <a:t>Mayra Cruz, ASCCC Treasurer, CTELC Chair</a:t>
            </a:r>
            <a:br>
              <a:rPr sz="1134"/>
            </a:br>
            <a:r>
              <a:rPr sz="1134"/>
              <a:t>Dr. Olivia Herriford, Regional Director, Bay Area Community College Consortium</a:t>
            </a:r>
            <a:br>
              <a:rPr sz="1134"/>
            </a:br>
            <a:r>
              <a:rPr sz="1134"/>
              <a:t>Manuel Velez, ASCCC South Representative</a:t>
            </a:r>
            <a:br>
              <a:rPr sz="1134"/>
            </a:br>
            <a:br>
              <a:rPr sz="1134"/>
            </a:br>
            <a:r>
              <a:rPr sz="1134"/>
              <a:t>April 15, 2021 5:15 5:30 pm</a:t>
            </a:r>
            <a:br>
              <a:rPr sz="1134"/>
            </a:br>
            <a:br>
              <a:rPr sz="1134"/>
            </a:br>
            <a:endParaRPr sz="1134"/>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Title 1"/>
          <p:cNvSpPr txBox="1">
            <a:spLocks noGrp="1"/>
          </p:cNvSpPr>
          <p:nvPr>
            <p:ph type="title"/>
          </p:nvPr>
        </p:nvSpPr>
        <p:spPr>
          <a:xfrm>
            <a:off x="2560319" y="403411"/>
            <a:ext cx="8793479" cy="1685770"/>
          </a:xfrm>
          <a:prstGeom prst="rect">
            <a:avLst/>
          </a:prstGeom>
        </p:spPr>
        <p:txBody>
          <a:bodyPr/>
          <a:lstStyle/>
          <a:p>
            <a:r>
              <a:t>Demographic shifts</a:t>
            </a:r>
          </a:p>
        </p:txBody>
      </p:sp>
      <p:sp>
        <p:nvSpPr>
          <p:cNvPr id="146" name="Content Placeholder 2"/>
          <p:cNvSpPr txBox="1">
            <a:spLocks noGrp="1"/>
          </p:cNvSpPr>
          <p:nvPr>
            <p:ph type="body" idx="1"/>
          </p:nvPr>
        </p:nvSpPr>
        <p:spPr>
          <a:xfrm>
            <a:off x="1244184" y="2462353"/>
            <a:ext cx="10109615" cy="4259122"/>
          </a:xfrm>
          <a:prstGeom prst="rect">
            <a:avLst/>
          </a:prstGeom>
        </p:spPr>
        <p:txBody>
          <a:bodyPr/>
          <a:lstStyle/>
          <a:p>
            <a:pPr>
              <a:defRPr sz="1800"/>
            </a:pPr>
            <a:r>
              <a:t>While demographic shifts point towards a growing community of students of color, data shows that the majority of those students continue to begin their post-secondary journey at the community college:</a:t>
            </a:r>
          </a:p>
          <a:p>
            <a:pPr marL="342900" indent="-342900">
              <a:buSzPct val="100000"/>
              <a:buFont typeface="Arial"/>
              <a:buChar char="•"/>
              <a:defRPr sz="1800"/>
            </a:pPr>
            <a:r>
              <a:t>Facilitate </a:t>
            </a:r>
            <a:r>
              <a:rPr b="1"/>
              <a:t>financial aid </a:t>
            </a:r>
            <a:r>
              <a:t>and increase </a:t>
            </a:r>
            <a:r>
              <a:rPr b="1"/>
              <a:t>scholarship</a:t>
            </a:r>
            <a:r>
              <a:t> opportunities</a:t>
            </a:r>
          </a:p>
          <a:p>
            <a:pPr marL="342900" indent="-342900">
              <a:buSzPct val="100000"/>
              <a:buFont typeface="Arial"/>
              <a:buChar char="•"/>
              <a:defRPr sz="1800"/>
            </a:pPr>
            <a:r>
              <a:t>Build and strengthen </a:t>
            </a:r>
            <a:r>
              <a:rPr b="1"/>
              <a:t>relationships</a:t>
            </a:r>
            <a:r>
              <a:t> with community organizations</a:t>
            </a:r>
          </a:p>
          <a:p>
            <a:pPr marL="342900" indent="-342900">
              <a:buSzPct val="100000"/>
              <a:buFont typeface="Arial"/>
              <a:buChar char="•"/>
              <a:defRPr sz="1800"/>
            </a:pPr>
            <a:r>
              <a:t>Embrace the student community’s diverse </a:t>
            </a:r>
            <a:r>
              <a:rPr b="1"/>
              <a:t>ethnic identities </a:t>
            </a:r>
            <a:r>
              <a:t>through public art/signage that reflects their cultural and linguistic traits</a:t>
            </a:r>
          </a:p>
          <a:p>
            <a:pPr marL="342900" indent="-342900">
              <a:buSzPct val="100000"/>
              <a:buFont typeface="Arial"/>
              <a:buChar char="•"/>
              <a:defRPr sz="1800"/>
            </a:pPr>
            <a:r>
              <a:t>Work to re-imagine CTE through </a:t>
            </a:r>
            <a:r>
              <a:rPr b="1"/>
              <a:t>innovation</a:t>
            </a:r>
            <a:r>
              <a:t> and </a:t>
            </a:r>
            <a:r>
              <a:rPr b="1"/>
              <a:t>new programs</a:t>
            </a:r>
          </a:p>
          <a:p>
            <a:pPr marL="342900" indent="-342900">
              <a:buSzPct val="100000"/>
              <a:buFont typeface="Arial"/>
              <a:buChar char="•"/>
              <a:defRPr sz="1800" b="1"/>
            </a:pPr>
            <a:r>
              <a:t>Advocate</a:t>
            </a:r>
            <a:r>
              <a:rPr b="0"/>
              <a:t> for the increase in baccalaureate degrees</a:t>
            </a:r>
          </a:p>
          <a:p>
            <a:pPr marL="342900" indent="-342900">
              <a:buSzPct val="100000"/>
              <a:buFont typeface="Arial"/>
              <a:buChar char="•"/>
              <a:defRPr sz="1800"/>
            </a:pPr>
            <a:r>
              <a:t>Pursue state and federal </a:t>
            </a:r>
            <a:r>
              <a:rPr b="1"/>
              <a:t>grants</a:t>
            </a:r>
            <a:r>
              <a:t> that focus on </a:t>
            </a:r>
            <a:r>
              <a:rPr b="1"/>
              <a:t>students of color</a:t>
            </a:r>
          </a:p>
          <a:p>
            <a:pPr>
              <a:defRPr sz="1800"/>
            </a:pPr>
            <a:r>
              <a:t>Share your ideas on how our individual colleges can address these shifts by posting them on our Padlet.  Click on the following link to access it: </a:t>
            </a:r>
            <a:r>
              <a:rPr u="sng">
                <a:solidFill>
                  <a:srgbClr val="155F90"/>
                </a:solidFill>
                <a:uFill>
                  <a:solidFill>
                    <a:srgbClr val="155F90"/>
                  </a:solidFill>
                </a:uFill>
                <a:hlinkClick r:id="rId3"/>
              </a:rPr>
              <a:t>https://padlet.com/ManuelJVelez/theeconomicimperative</a:t>
            </a:r>
            <a:r>
              <a:t> </a:t>
            </a:r>
          </a:p>
        </p:txBody>
      </p:sp>
      <p:sp>
        <p:nvSpPr>
          <p:cNvPr id="147" name="Slide Number Placeholder 3"/>
          <p:cNvSpPr txBox="1">
            <a:spLocks noGrp="1"/>
          </p:cNvSpPr>
          <p:nvPr>
            <p:ph type="sldNum" sz="quarter" idx="2"/>
          </p:nvPr>
        </p:nvSpPr>
        <p:spPr>
          <a:xfrm>
            <a:off x="11171585" y="6452505"/>
            <a:ext cx="182216"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Title 1"/>
          <p:cNvSpPr txBox="1">
            <a:spLocks noGrp="1"/>
          </p:cNvSpPr>
          <p:nvPr>
            <p:ph type="title"/>
          </p:nvPr>
        </p:nvSpPr>
        <p:spPr>
          <a:xfrm>
            <a:off x="2560319" y="403411"/>
            <a:ext cx="8793479" cy="1685770"/>
          </a:xfrm>
          <a:prstGeom prst="rect">
            <a:avLst/>
          </a:prstGeom>
        </p:spPr>
        <p:txBody>
          <a:bodyPr/>
          <a:lstStyle/>
          <a:p>
            <a:r>
              <a:t>Resources</a:t>
            </a:r>
          </a:p>
        </p:txBody>
      </p:sp>
      <p:sp>
        <p:nvSpPr>
          <p:cNvPr id="152" name="Content Placeholder 2"/>
          <p:cNvSpPr txBox="1">
            <a:spLocks noGrp="1"/>
          </p:cNvSpPr>
          <p:nvPr>
            <p:ph type="body" idx="1"/>
          </p:nvPr>
        </p:nvSpPr>
        <p:spPr>
          <a:xfrm>
            <a:off x="829993" y="2662566"/>
            <a:ext cx="10523808" cy="4058908"/>
          </a:xfrm>
          <a:prstGeom prst="rect">
            <a:avLst/>
          </a:prstGeom>
        </p:spPr>
        <p:txBody>
          <a:bodyPr/>
          <a:lstStyle/>
          <a:p>
            <a:pPr>
              <a:defRPr sz="2000"/>
            </a:pPr>
            <a:r>
              <a:t>California Governor’s Council for Postsecondary Education. February 2021. Recovery with Equity:A Roadmap for Higher Education After the Pandemic.</a:t>
            </a:r>
          </a:p>
          <a:p>
            <a:pPr>
              <a:defRPr sz="2000" u="sng"/>
            </a:pPr>
            <a:r>
              <a:rPr>
                <a:solidFill>
                  <a:srgbClr val="155F90"/>
                </a:solidFill>
                <a:uFill>
                  <a:solidFill>
                    <a:srgbClr val="155F90"/>
                  </a:solidFill>
                </a:uFill>
                <a:hlinkClick r:id="rId2"/>
              </a:rPr>
              <a:t>https://www.capostsecondaryforall.org/initiatives/recovery-with-equity/</a:t>
            </a:r>
            <a:r>
              <a:rPr u="none"/>
              <a:t> </a:t>
            </a:r>
          </a:p>
          <a:p>
            <a:pPr>
              <a:defRPr sz="2000"/>
            </a:pPr>
            <a:r>
              <a:t>ReWork the Bay, Working Partnerships USA &amp; Jobs with Justice San Francisco. May 2020.  Understanding &amp; Responding to the Changing Nature of Work in the Bay Area.</a:t>
            </a:r>
          </a:p>
          <a:p>
            <a:pPr>
              <a:defRPr sz="2000" u="sng"/>
            </a:pPr>
            <a:r>
              <a:rPr>
                <a:solidFill>
                  <a:srgbClr val="155F90"/>
                </a:solidFill>
                <a:uFill>
                  <a:solidFill>
                    <a:srgbClr val="155F90"/>
                  </a:solidFill>
                </a:uFill>
                <a:hlinkClick r:id="rId3"/>
              </a:rPr>
              <a:t>https://www.wpusa.org/research/changing-nature-of-work-in-the-bay-area/</a:t>
            </a:r>
          </a:p>
          <a:p>
            <a:pPr>
              <a:defRPr sz="2000"/>
            </a:pPr>
            <a:r>
              <a:t>Public Policy Institute of California. (January 2020). Income Inequality in California.  </a:t>
            </a:r>
          </a:p>
          <a:p>
            <a:pPr>
              <a:defRPr sz="2000" u="sng"/>
            </a:pPr>
            <a:r>
              <a:rPr>
                <a:solidFill>
                  <a:srgbClr val="155F90"/>
                </a:solidFill>
                <a:uFill>
                  <a:solidFill>
                    <a:srgbClr val="155F90"/>
                  </a:solidFill>
                </a:uFill>
                <a:hlinkClick r:id="rId4"/>
              </a:rPr>
              <a:t>https://www.ppic.org/publication/income-inequality-in-california/#:~:text=A%20large%20wealth%20gap%20further%20exacerbates%20the%20income%20gap.&amp;text=However%2C%20wealth%20is%20more%20unevenly,to%20just%202%25%20of%20Californians</a:t>
            </a:r>
            <a:r>
              <a:rPr u="none"/>
              <a:t> </a:t>
            </a:r>
          </a:p>
        </p:txBody>
      </p:sp>
      <p:sp>
        <p:nvSpPr>
          <p:cNvPr id="153" name="Slide Number Placeholder 3"/>
          <p:cNvSpPr txBox="1">
            <a:spLocks noGrp="1"/>
          </p:cNvSpPr>
          <p:nvPr>
            <p:ph type="sldNum" sz="quarter" idx="2"/>
          </p:nvPr>
        </p:nvSpPr>
        <p:spPr>
          <a:xfrm>
            <a:off x="11182895" y="6452505"/>
            <a:ext cx="170906"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itle 10"/>
          <p:cNvSpPr txBox="1">
            <a:spLocks noGrp="1"/>
          </p:cNvSpPr>
          <p:nvPr>
            <p:ph type="title"/>
          </p:nvPr>
        </p:nvSpPr>
        <p:spPr>
          <a:xfrm>
            <a:off x="1277650" y="365125"/>
            <a:ext cx="10046043" cy="1325563"/>
          </a:xfrm>
          <a:prstGeom prst="rect">
            <a:avLst/>
          </a:prstGeom>
        </p:spPr>
        <p:txBody>
          <a:bodyPr/>
          <a:lstStyle/>
          <a:p>
            <a:r>
              <a:t>For more information contact:</a:t>
            </a:r>
          </a:p>
        </p:txBody>
      </p:sp>
      <p:sp>
        <p:nvSpPr>
          <p:cNvPr id="156" name="Content Placeholder 11"/>
          <p:cNvSpPr txBox="1">
            <a:spLocks noGrp="1"/>
          </p:cNvSpPr>
          <p:nvPr>
            <p:ph type="body" sz="half" idx="1"/>
          </p:nvPr>
        </p:nvSpPr>
        <p:spPr>
          <a:xfrm>
            <a:off x="1277649" y="1798320"/>
            <a:ext cx="4922539" cy="4391343"/>
          </a:xfrm>
          <a:prstGeom prst="rect">
            <a:avLst/>
          </a:prstGeom>
        </p:spPr>
        <p:txBody>
          <a:bodyPr/>
          <a:lstStyle/>
          <a:p>
            <a:pPr marL="0" indent="0">
              <a:buSzTx/>
              <a:buNone/>
              <a:defRPr sz="3200" b="1" u="sng"/>
            </a:pPr>
            <a:r>
              <a:rPr>
                <a:solidFill>
                  <a:srgbClr val="155F90"/>
                </a:solidFill>
                <a:uFill>
                  <a:solidFill>
                    <a:srgbClr val="155F90"/>
                  </a:solidFill>
                </a:uFill>
                <a:hlinkClick r:id="rId2"/>
              </a:rPr>
              <a:t>info@asccc.org</a:t>
            </a:r>
            <a:r>
              <a:rPr u="none"/>
              <a:t> </a:t>
            </a:r>
          </a:p>
          <a:p>
            <a:pPr marL="0" indent="0">
              <a:buSzTx/>
              <a:buNone/>
            </a:pPr>
            <a:endParaRPr sz="3200"/>
          </a:p>
          <a:p>
            <a:pPr marL="0" indent="0">
              <a:buSzTx/>
              <a:buNone/>
            </a:pPr>
            <a:br>
              <a:rPr sz="3200"/>
            </a:br>
            <a:r>
              <a:rPr sz="2000"/>
              <a:t>Mayra E. Cruz </a:t>
            </a:r>
            <a:r>
              <a:rPr sz="2000" u="sng">
                <a:solidFill>
                  <a:srgbClr val="155F90"/>
                </a:solidFill>
                <a:uFill>
                  <a:solidFill>
                    <a:srgbClr val="155F90"/>
                  </a:solidFill>
                </a:uFill>
                <a:hlinkClick r:id="rId3"/>
              </a:rPr>
              <a:t>cruzmayra@deanza.edu</a:t>
            </a:r>
            <a:r>
              <a:rPr sz="2000"/>
              <a:t> </a:t>
            </a:r>
          </a:p>
          <a:p>
            <a:pPr marL="0" indent="0">
              <a:buSzTx/>
              <a:buNone/>
              <a:defRPr sz="2000"/>
            </a:pPr>
            <a:endParaRPr sz="2000"/>
          </a:p>
          <a:p>
            <a:pPr marL="0" indent="0">
              <a:buSzTx/>
              <a:buNone/>
              <a:defRPr sz="2000"/>
            </a:pPr>
            <a:r>
              <a:t>Dr. Olivia Herriford </a:t>
            </a:r>
            <a:r>
              <a:rPr u="sng">
                <a:solidFill>
                  <a:srgbClr val="155F90"/>
                </a:solidFill>
                <a:uFill>
                  <a:solidFill>
                    <a:srgbClr val="155F90"/>
                  </a:solidFill>
                </a:uFill>
                <a:hlinkClick r:id="rId4"/>
              </a:rPr>
              <a:t>olivia@baccc.net</a:t>
            </a:r>
            <a:r>
              <a:t> </a:t>
            </a:r>
          </a:p>
          <a:p>
            <a:pPr marL="0" indent="0">
              <a:buSzTx/>
              <a:buNone/>
              <a:defRPr sz="2000"/>
            </a:pPr>
            <a:endParaRPr/>
          </a:p>
          <a:p>
            <a:pPr marL="0" indent="0">
              <a:buSzTx/>
              <a:buNone/>
              <a:defRPr sz="2000"/>
            </a:pPr>
            <a:r>
              <a:t>Manuel Velez </a:t>
            </a:r>
            <a:r>
              <a:rPr u="sng">
                <a:solidFill>
                  <a:srgbClr val="155F90"/>
                </a:solidFill>
                <a:uFill>
                  <a:solidFill>
                    <a:srgbClr val="155F90"/>
                  </a:solidFill>
                </a:uFill>
                <a:hlinkClick r:id="rId5"/>
              </a:rPr>
              <a:t>mvelez@sdccd.edu</a:t>
            </a:r>
          </a:p>
        </p:txBody>
      </p:sp>
      <p:sp>
        <p:nvSpPr>
          <p:cNvPr id="157" name="Slide Number Placeholder 3"/>
          <p:cNvSpPr txBox="1">
            <a:spLocks noGrp="1"/>
          </p:cNvSpPr>
          <p:nvPr>
            <p:ph type="sldNum" sz="quarter" idx="2"/>
          </p:nvPr>
        </p:nvSpPr>
        <p:spPr>
          <a:xfrm>
            <a:off x="11171585" y="6452505"/>
            <a:ext cx="182216"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pic>
        <p:nvPicPr>
          <p:cNvPr id="158" name="Google Shape;372;p12" descr="Google Shape;372;p12"/>
          <p:cNvPicPr>
            <a:picLocks noChangeAspect="1"/>
          </p:cNvPicPr>
          <p:nvPr/>
        </p:nvPicPr>
        <p:blipFill>
          <a:blip r:embed="rId6">
            <a:extLst/>
          </a:blip>
          <a:stretch>
            <a:fillRect/>
          </a:stretch>
        </p:blipFill>
        <p:spPr>
          <a:xfrm>
            <a:off x="7085806" y="1999938"/>
            <a:ext cx="4267995" cy="3988267"/>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itle 1"/>
          <p:cNvSpPr txBox="1">
            <a:spLocks noGrp="1"/>
          </p:cNvSpPr>
          <p:nvPr>
            <p:ph type="title"/>
          </p:nvPr>
        </p:nvSpPr>
        <p:spPr>
          <a:xfrm>
            <a:off x="2560319" y="403411"/>
            <a:ext cx="8793479" cy="1685770"/>
          </a:xfrm>
          <a:prstGeom prst="rect">
            <a:avLst/>
          </a:prstGeom>
        </p:spPr>
        <p:txBody>
          <a:bodyPr/>
          <a:lstStyle/>
          <a:p>
            <a:r>
              <a:t>Participants will…</a:t>
            </a:r>
          </a:p>
        </p:txBody>
      </p:sp>
      <p:sp>
        <p:nvSpPr>
          <p:cNvPr id="90" name="Content Placeholder 2"/>
          <p:cNvSpPr txBox="1">
            <a:spLocks noGrp="1"/>
          </p:cNvSpPr>
          <p:nvPr>
            <p:ph type="body" idx="1"/>
          </p:nvPr>
        </p:nvSpPr>
        <p:spPr>
          <a:xfrm>
            <a:off x="829993" y="2398644"/>
            <a:ext cx="10523808" cy="3833345"/>
          </a:xfrm>
          <a:prstGeom prst="rect">
            <a:avLst/>
          </a:prstGeom>
        </p:spPr>
        <p:txBody>
          <a:bodyPr/>
          <a:lstStyle/>
          <a:p>
            <a:pPr>
              <a:defRPr sz="2000"/>
            </a:pPr>
            <a:endParaRPr lang="en-US" dirty="0"/>
          </a:p>
          <a:p>
            <a:pPr>
              <a:defRPr sz="2000"/>
            </a:pPr>
            <a:r>
              <a:rPr dirty="0"/>
              <a:t>Explore these questions:  </a:t>
            </a:r>
          </a:p>
          <a:p>
            <a:pPr marL="342900" indent="-342900">
              <a:buSzPct val="100000"/>
              <a:buChar char="❑"/>
              <a:defRPr sz="2000"/>
            </a:pPr>
            <a:r>
              <a:rPr dirty="0"/>
              <a:t>How do we respond to these changes- demographic shift, climate change, structural racism and gender discrimination, and the shifts in economic power?  </a:t>
            </a:r>
          </a:p>
          <a:p>
            <a:pPr marL="342900" indent="-342900">
              <a:buSzPct val="100000"/>
              <a:buChar char="❑"/>
              <a:defRPr sz="2000"/>
            </a:pPr>
            <a:r>
              <a:rPr dirty="0"/>
              <a:t>How do we build on the social and cultural capital of students in the community college system to ensure that the opportunities for success and economic mobility are equitable? </a:t>
            </a:r>
          </a:p>
          <a:p>
            <a:pPr marL="342900" indent="-342900">
              <a:buSzPct val="100000"/>
              <a:buChar char="❑"/>
              <a:defRPr sz="2000"/>
            </a:pPr>
            <a:r>
              <a:rPr dirty="0"/>
              <a:t>How do we reimagine our curriculum, practices, student supports, and services to address the economic disparities and to meet workforce needs?  </a:t>
            </a:r>
          </a:p>
          <a:p>
            <a:pPr>
              <a:defRPr sz="2000"/>
            </a:pPr>
            <a:endParaRPr dirty="0"/>
          </a:p>
          <a:p>
            <a:pPr>
              <a:defRPr sz="2000"/>
            </a:pPr>
            <a:r>
              <a:rPr dirty="0"/>
              <a:t>Generate concrete actions to take back to local academic senates and colleges.</a:t>
            </a:r>
          </a:p>
        </p:txBody>
      </p:sp>
      <p:sp>
        <p:nvSpPr>
          <p:cNvPr id="91"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4"/>
          <p:cNvSpPr txBox="1">
            <a:spLocks noGrp="1"/>
          </p:cNvSpPr>
          <p:nvPr>
            <p:ph type="title"/>
          </p:nvPr>
        </p:nvSpPr>
        <p:spPr>
          <a:xfrm>
            <a:off x="1277650" y="365125"/>
            <a:ext cx="10046043" cy="1325563"/>
          </a:xfrm>
          <a:prstGeom prst="rect">
            <a:avLst/>
          </a:prstGeom>
        </p:spPr>
        <p:txBody>
          <a:bodyPr/>
          <a:lstStyle/>
          <a:p>
            <a:r>
              <a:t>Counterstory: A Personal Journey to a Better Future</a:t>
            </a:r>
          </a:p>
        </p:txBody>
      </p:sp>
      <p:sp>
        <p:nvSpPr>
          <p:cNvPr id="96" name="Content Placeholder 2"/>
          <p:cNvSpPr txBox="1">
            <a:spLocks noGrp="1"/>
          </p:cNvSpPr>
          <p:nvPr>
            <p:ph type="body" sz="half" idx="1"/>
          </p:nvPr>
        </p:nvSpPr>
        <p:spPr>
          <a:xfrm>
            <a:off x="1277649" y="1798320"/>
            <a:ext cx="7147408" cy="4578668"/>
          </a:xfrm>
          <a:prstGeom prst="rect">
            <a:avLst/>
          </a:prstGeom>
        </p:spPr>
        <p:txBody>
          <a:bodyPr/>
          <a:lstStyle/>
          <a:p>
            <a:pPr marL="150876" indent="-150876" defTabSz="603504">
              <a:spcBef>
                <a:spcPts val="600"/>
              </a:spcBef>
              <a:defRPr sz="1584"/>
            </a:pPr>
            <a:r>
              <a:t>Working class upbringing (In 2019 the poverty rate for Latinos in the U.S. was 17.5 and for Blacks it was 18.8 compared to the national average of 10.5)</a:t>
            </a:r>
          </a:p>
          <a:p>
            <a:pPr marL="452628" lvl="1" indent="-150876" defTabSz="603504">
              <a:spcBef>
                <a:spcPts val="300"/>
              </a:spcBef>
              <a:defRPr sz="1584"/>
            </a:pPr>
            <a:r>
              <a:t>Child of Immigrants</a:t>
            </a:r>
            <a:endParaRPr sz="1452"/>
          </a:p>
          <a:p>
            <a:pPr marL="452628" lvl="1" indent="-150876" defTabSz="603504">
              <a:spcBef>
                <a:spcPts val="300"/>
              </a:spcBef>
              <a:defRPr sz="1584"/>
            </a:pPr>
            <a:r>
              <a:t>Living in poverty</a:t>
            </a:r>
            <a:endParaRPr sz="1452"/>
          </a:p>
          <a:p>
            <a:pPr marL="150876" indent="-150876" defTabSz="603504">
              <a:spcBef>
                <a:spcPts val="600"/>
              </a:spcBef>
              <a:defRPr sz="1584"/>
            </a:pPr>
            <a:r>
              <a:t>Struggles in secondary school (In 2018 the dropout rate for Black and Latino students exceeded the national average by as many as 6 percentage points)</a:t>
            </a:r>
          </a:p>
          <a:p>
            <a:pPr marL="452628" lvl="1" indent="-150876" defTabSz="603504">
              <a:spcBef>
                <a:spcPts val="300"/>
              </a:spcBef>
              <a:defRPr sz="1584"/>
            </a:pPr>
            <a:r>
              <a:t>Fitting in</a:t>
            </a:r>
            <a:endParaRPr sz="1452"/>
          </a:p>
          <a:p>
            <a:pPr marL="452628" lvl="1" indent="-150876" defTabSz="603504">
              <a:spcBef>
                <a:spcPts val="300"/>
              </a:spcBef>
              <a:defRPr sz="1584"/>
            </a:pPr>
            <a:r>
              <a:t>Lower grades</a:t>
            </a:r>
          </a:p>
          <a:p>
            <a:pPr marL="150876" indent="-150876" defTabSz="603504">
              <a:spcBef>
                <a:spcPts val="600"/>
              </a:spcBef>
              <a:defRPr sz="1584"/>
            </a:pPr>
            <a:r>
              <a:t>A desire to continue my education (Between 1993 and 2018 Black and Latino enrollment in college increased by as much as 14 percentage points)</a:t>
            </a:r>
          </a:p>
          <a:p>
            <a:pPr marL="452628" lvl="1" indent="-150876" defTabSz="603504">
              <a:spcBef>
                <a:spcPts val="300"/>
              </a:spcBef>
              <a:defRPr sz="1584"/>
            </a:pPr>
            <a:r>
              <a:t>Financial Issues</a:t>
            </a:r>
            <a:endParaRPr sz="1452"/>
          </a:p>
          <a:p>
            <a:pPr marL="452628" lvl="1" indent="-150876" defTabSz="603504">
              <a:spcBef>
                <a:spcPts val="300"/>
              </a:spcBef>
              <a:defRPr sz="1584"/>
            </a:pPr>
            <a:r>
              <a:t>Very few paths available</a:t>
            </a:r>
          </a:p>
          <a:p>
            <a:pPr marL="150876" indent="-150876" defTabSz="603504">
              <a:spcBef>
                <a:spcPts val="600"/>
              </a:spcBef>
              <a:defRPr sz="1584"/>
            </a:pPr>
            <a:r>
              <a:t>Finding myself in the community college (48% of Latino students and 36% of Black students attend public 2-year colleges)</a:t>
            </a:r>
          </a:p>
          <a:p>
            <a:pPr marL="452628" lvl="1" indent="-150876" defTabSz="603504">
              <a:spcBef>
                <a:spcPts val="300"/>
              </a:spcBef>
              <a:defRPr sz="1584"/>
            </a:pPr>
            <a:r>
              <a:t>Support in applying for admissions</a:t>
            </a:r>
            <a:endParaRPr sz="1452"/>
          </a:p>
          <a:p>
            <a:pPr marL="452628" lvl="1" indent="-150876" defTabSz="603504">
              <a:spcBef>
                <a:spcPts val="300"/>
              </a:spcBef>
              <a:defRPr sz="1584"/>
            </a:pPr>
            <a:r>
              <a:t>Financial Aid Support</a:t>
            </a:r>
            <a:endParaRPr sz="1452"/>
          </a:p>
          <a:p>
            <a:pPr marL="452628" lvl="1" indent="-150876" defTabSz="603504">
              <a:spcBef>
                <a:spcPts val="300"/>
              </a:spcBef>
              <a:defRPr sz="1584"/>
            </a:pPr>
            <a:r>
              <a:t>A sense of community</a:t>
            </a:r>
          </a:p>
        </p:txBody>
      </p:sp>
      <p:sp>
        <p:nvSpPr>
          <p:cNvPr id="97"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pic>
        <p:nvPicPr>
          <p:cNvPr id="98" name="Me 6th Grade-7.jpg" descr="Me 6th Grade-7.jpg"/>
          <p:cNvPicPr>
            <a:picLocks noChangeAspect="1"/>
          </p:cNvPicPr>
          <p:nvPr/>
        </p:nvPicPr>
        <p:blipFill>
          <a:blip r:embed="rId3">
            <a:extLst/>
          </a:blip>
          <a:stretch>
            <a:fillRect/>
          </a:stretch>
        </p:blipFill>
        <p:spPr>
          <a:xfrm>
            <a:off x="9032241" y="1881187"/>
            <a:ext cx="1222031" cy="1697548"/>
          </a:xfrm>
          <a:prstGeom prst="rect">
            <a:avLst/>
          </a:prstGeom>
          <a:ln w="12700">
            <a:miter lim="400000"/>
          </a:ln>
        </p:spPr>
      </p:pic>
      <p:pic>
        <p:nvPicPr>
          <p:cNvPr id="99" name="Me 7th Grade.jpg" descr="Me 7th Grade.jpg"/>
          <p:cNvPicPr>
            <a:picLocks noChangeAspect="1"/>
          </p:cNvPicPr>
          <p:nvPr/>
        </p:nvPicPr>
        <p:blipFill>
          <a:blip r:embed="rId4">
            <a:extLst/>
          </a:blip>
          <a:stretch>
            <a:fillRect/>
          </a:stretch>
        </p:blipFill>
        <p:spPr>
          <a:xfrm>
            <a:off x="10351523" y="1896553"/>
            <a:ext cx="1194857" cy="1697547"/>
          </a:xfrm>
          <a:prstGeom prst="rect">
            <a:avLst/>
          </a:prstGeom>
          <a:ln w="12700">
            <a:miter lim="400000"/>
          </a:ln>
        </p:spPr>
      </p:pic>
      <p:pic>
        <p:nvPicPr>
          <p:cNvPr id="100" name="Me 8th Grade.jpg" descr="Me 8th Grade.jpg"/>
          <p:cNvPicPr>
            <a:picLocks noChangeAspect="1"/>
          </p:cNvPicPr>
          <p:nvPr/>
        </p:nvPicPr>
        <p:blipFill>
          <a:blip r:embed="rId5">
            <a:extLst/>
          </a:blip>
          <a:stretch>
            <a:fillRect/>
          </a:stretch>
        </p:blipFill>
        <p:spPr>
          <a:xfrm>
            <a:off x="9048093" y="3707929"/>
            <a:ext cx="1206179" cy="1733226"/>
          </a:xfrm>
          <a:prstGeom prst="rect">
            <a:avLst/>
          </a:prstGeom>
          <a:ln w="12700">
            <a:miter lim="400000"/>
          </a:ln>
        </p:spPr>
      </p:pic>
      <p:pic>
        <p:nvPicPr>
          <p:cNvPr id="101" name="My Senior Pic-1.jpg" descr="My Senior Pic-1.jpg"/>
          <p:cNvPicPr>
            <a:picLocks noChangeAspect="1"/>
          </p:cNvPicPr>
          <p:nvPr/>
        </p:nvPicPr>
        <p:blipFill>
          <a:blip r:embed="rId6">
            <a:extLst/>
          </a:blip>
          <a:stretch>
            <a:fillRect/>
          </a:stretch>
        </p:blipFill>
        <p:spPr>
          <a:xfrm>
            <a:off x="10337050" y="3707929"/>
            <a:ext cx="1222030" cy="1733226"/>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itle 1"/>
          <p:cNvSpPr txBox="1">
            <a:spLocks noGrp="1"/>
          </p:cNvSpPr>
          <p:nvPr>
            <p:ph type="title"/>
          </p:nvPr>
        </p:nvSpPr>
        <p:spPr>
          <a:xfrm>
            <a:off x="2560319" y="403411"/>
            <a:ext cx="8793479" cy="1685770"/>
          </a:xfrm>
          <a:prstGeom prst="rect">
            <a:avLst/>
          </a:prstGeom>
        </p:spPr>
        <p:txBody>
          <a:bodyPr/>
          <a:lstStyle/>
          <a:p>
            <a:r>
              <a:t>Three Aspects of the Economic Imperative</a:t>
            </a:r>
          </a:p>
        </p:txBody>
      </p:sp>
      <p:sp>
        <p:nvSpPr>
          <p:cNvPr id="106" name="Content Placeholder 2"/>
          <p:cNvSpPr txBox="1">
            <a:spLocks noGrp="1"/>
          </p:cNvSpPr>
          <p:nvPr>
            <p:ph type="body" idx="1"/>
          </p:nvPr>
        </p:nvSpPr>
        <p:spPr>
          <a:xfrm>
            <a:off x="829993" y="2662567"/>
            <a:ext cx="10523808" cy="3569420"/>
          </a:xfrm>
          <a:prstGeom prst="rect">
            <a:avLst/>
          </a:prstGeom>
        </p:spPr>
        <p:txBody>
          <a:bodyPr/>
          <a:lstStyle/>
          <a:p>
            <a:pPr marL="342900" indent="-342900">
              <a:buSzPct val="100000"/>
              <a:buChar char="❑"/>
            </a:pPr>
            <a:r>
              <a:t>The Labor Shortage</a:t>
            </a:r>
          </a:p>
          <a:p>
            <a:pPr marL="342900" indent="-342900">
              <a:buSzPct val="100000"/>
              <a:buChar char="❑"/>
            </a:pPr>
            <a:endParaRPr/>
          </a:p>
          <a:p>
            <a:pPr marL="342900" indent="-342900">
              <a:buSzPct val="100000"/>
              <a:buChar char="❑"/>
            </a:pPr>
            <a:r>
              <a:t>The Skills Gap</a:t>
            </a:r>
          </a:p>
          <a:p>
            <a:pPr marL="342900" indent="-342900">
              <a:buSzPct val="100000"/>
              <a:buChar char="❑"/>
            </a:pPr>
            <a:endParaRPr/>
          </a:p>
          <a:p>
            <a:pPr marL="342900" indent="-342900">
              <a:buSzPct val="100000"/>
              <a:buChar char="❑"/>
            </a:pPr>
            <a:r>
              <a:t>The Education Gap/The Obligation Gap</a:t>
            </a:r>
          </a:p>
        </p:txBody>
      </p:sp>
      <p:sp>
        <p:nvSpPr>
          <p:cNvPr id="107"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
          <p:cNvSpPr txBox="1">
            <a:spLocks noGrp="1"/>
          </p:cNvSpPr>
          <p:nvPr>
            <p:ph type="title"/>
          </p:nvPr>
        </p:nvSpPr>
        <p:spPr>
          <a:xfrm>
            <a:off x="2560319" y="403411"/>
            <a:ext cx="8793479" cy="1685770"/>
          </a:xfrm>
          <a:prstGeom prst="rect">
            <a:avLst/>
          </a:prstGeom>
        </p:spPr>
        <p:txBody>
          <a:bodyPr/>
          <a:lstStyle/>
          <a:p>
            <a:r>
              <a:t>Demographic Shifts</a:t>
            </a:r>
          </a:p>
        </p:txBody>
      </p:sp>
      <p:sp>
        <p:nvSpPr>
          <p:cNvPr id="112" name="Content Placeholder 2"/>
          <p:cNvSpPr txBox="1">
            <a:spLocks noGrp="1"/>
          </p:cNvSpPr>
          <p:nvPr>
            <p:ph type="body" idx="1"/>
          </p:nvPr>
        </p:nvSpPr>
        <p:spPr>
          <a:xfrm>
            <a:off x="829993" y="2430965"/>
            <a:ext cx="10523808" cy="3801023"/>
          </a:xfrm>
          <a:prstGeom prst="rect">
            <a:avLst/>
          </a:prstGeom>
        </p:spPr>
        <p:txBody>
          <a:bodyPr/>
          <a:lstStyle/>
          <a:p>
            <a:pPr marL="342900" indent="-342900">
              <a:buSzPct val="100000"/>
              <a:buChar char="➢"/>
            </a:pPr>
            <a:r>
              <a:t>People of color will become a majority of the American working class in 2032</a:t>
            </a:r>
          </a:p>
          <a:p>
            <a:pPr marL="342900" indent="-342900">
              <a:buSzPct val="100000"/>
              <a:buChar char="➢"/>
            </a:pPr>
            <a:endParaRPr/>
          </a:p>
          <a:p>
            <a:pPr marL="342900" indent="-342900">
              <a:buSzPct val="100000"/>
              <a:buChar char="➢"/>
            </a:pPr>
            <a:r>
              <a:t>An aging workforce</a:t>
            </a:r>
          </a:p>
          <a:p>
            <a:pPr marL="342900" indent="-342900">
              <a:buSzPct val="100000"/>
              <a:buChar char="➢"/>
            </a:pPr>
            <a:endParaRPr/>
          </a:p>
          <a:p>
            <a:pPr marL="342900" indent="-342900">
              <a:buSzPct val="100000"/>
              <a:buChar char="➢"/>
            </a:pPr>
            <a:r>
              <a:t>California’s wealth gap continues to widen as the job market increasingly favors educated workers</a:t>
            </a:r>
          </a:p>
          <a:p>
            <a:pPr marL="342900" indent="-342900">
              <a:buSzPct val="100000"/>
              <a:buChar char="➢"/>
            </a:pPr>
            <a:endParaRPr/>
          </a:p>
          <a:p>
            <a:pPr marL="342900" indent="-342900">
              <a:buSzPct val="100000"/>
              <a:buChar char="➢"/>
            </a:pPr>
            <a:r>
              <a:t>Black and Latino families are over-represented at the lower levels</a:t>
            </a:r>
          </a:p>
        </p:txBody>
      </p:sp>
      <p:sp>
        <p:nvSpPr>
          <p:cNvPr id="113"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itle 1"/>
          <p:cNvSpPr txBox="1">
            <a:spLocks noGrp="1"/>
          </p:cNvSpPr>
          <p:nvPr>
            <p:ph type="title"/>
          </p:nvPr>
        </p:nvSpPr>
        <p:spPr>
          <a:xfrm>
            <a:off x="2560319" y="403411"/>
            <a:ext cx="8793479" cy="1685770"/>
          </a:xfrm>
          <a:prstGeom prst="rect">
            <a:avLst/>
          </a:prstGeom>
        </p:spPr>
        <p:txBody>
          <a:bodyPr/>
          <a:lstStyle/>
          <a:p>
            <a:r>
              <a:t>Climate Change</a:t>
            </a:r>
          </a:p>
        </p:txBody>
      </p:sp>
      <p:sp>
        <p:nvSpPr>
          <p:cNvPr id="118" name="Content Placeholder 2"/>
          <p:cNvSpPr txBox="1">
            <a:spLocks noGrp="1"/>
          </p:cNvSpPr>
          <p:nvPr>
            <p:ph type="body" idx="1"/>
          </p:nvPr>
        </p:nvSpPr>
        <p:spPr>
          <a:xfrm>
            <a:off x="829993" y="2662567"/>
            <a:ext cx="10523808" cy="3569420"/>
          </a:xfrm>
          <a:prstGeom prst="rect">
            <a:avLst/>
          </a:prstGeom>
        </p:spPr>
        <p:txBody>
          <a:bodyPr/>
          <a:lstStyle/>
          <a:p>
            <a:pPr marL="342900" indent="-342900">
              <a:buSzPct val="100000"/>
              <a:buChar char="➢"/>
            </a:pPr>
            <a:r>
              <a:t>Impact the labor market and the nature of work</a:t>
            </a:r>
          </a:p>
          <a:p>
            <a:pPr marL="342900" indent="-342900">
              <a:buSzPct val="100000"/>
              <a:buChar char="➢"/>
            </a:pPr>
            <a:endParaRPr/>
          </a:p>
          <a:p>
            <a:pPr marL="342900" indent="-342900">
              <a:buSzPct val="100000"/>
              <a:buChar char="➢"/>
            </a:pPr>
            <a:r>
              <a:t>Jobs will be eliminated and jobs will be created</a:t>
            </a:r>
          </a:p>
          <a:p>
            <a:pPr marL="342900" indent="-342900">
              <a:buSzPct val="100000"/>
              <a:buChar char="➢"/>
            </a:pPr>
            <a:endParaRPr/>
          </a:p>
          <a:p>
            <a:pPr marL="342900" indent="-342900">
              <a:buSzPct val="100000"/>
              <a:buChar char="➢"/>
            </a:pPr>
            <a:r>
              <a:t>These shifts will require expanded (re)training programs</a:t>
            </a:r>
          </a:p>
        </p:txBody>
      </p:sp>
      <p:sp>
        <p:nvSpPr>
          <p:cNvPr id="119"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pic>
        <p:nvPicPr>
          <p:cNvPr id="120" name="Picture 4" descr="Picture 4"/>
          <p:cNvPicPr>
            <a:picLocks noChangeAspect="1"/>
          </p:cNvPicPr>
          <p:nvPr/>
        </p:nvPicPr>
        <p:blipFill>
          <a:blip r:embed="rId3">
            <a:extLst/>
          </a:blip>
          <a:stretch>
            <a:fillRect/>
          </a:stretch>
        </p:blipFill>
        <p:spPr>
          <a:xfrm>
            <a:off x="8225263" y="2513328"/>
            <a:ext cx="3671974" cy="177676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Title 1"/>
          <p:cNvSpPr txBox="1">
            <a:spLocks noGrp="1"/>
          </p:cNvSpPr>
          <p:nvPr>
            <p:ph type="title"/>
          </p:nvPr>
        </p:nvSpPr>
        <p:spPr>
          <a:xfrm>
            <a:off x="1277650" y="365125"/>
            <a:ext cx="10046043" cy="1325563"/>
          </a:xfrm>
          <a:prstGeom prst="rect">
            <a:avLst/>
          </a:prstGeom>
        </p:spPr>
        <p:txBody>
          <a:bodyPr/>
          <a:lstStyle/>
          <a:p>
            <a:r>
              <a:t>Structural Racism and Gender Discrimination</a:t>
            </a:r>
          </a:p>
        </p:txBody>
      </p:sp>
      <p:sp>
        <p:nvSpPr>
          <p:cNvPr id="125" name="Content Placeholder 2"/>
          <p:cNvSpPr txBox="1">
            <a:spLocks noGrp="1"/>
          </p:cNvSpPr>
          <p:nvPr>
            <p:ph type="body" sz="half" idx="1"/>
          </p:nvPr>
        </p:nvSpPr>
        <p:spPr>
          <a:xfrm>
            <a:off x="1277649" y="1798320"/>
            <a:ext cx="4922539" cy="4391343"/>
          </a:xfrm>
          <a:prstGeom prst="rect">
            <a:avLst/>
          </a:prstGeom>
        </p:spPr>
        <p:txBody>
          <a:bodyPr/>
          <a:lstStyle/>
          <a:p>
            <a:pPr marL="336042" indent="-336042" defTabSz="896111">
              <a:spcBef>
                <a:spcPts val="900"/>
              </a:spcBef>
              <a:buFontTx/>
              <a:buChar char="❖"/>
              <a:defRPr sz="2352"/>
            </a:pPr>
            <a:r>
              <a:t>Continue to be fundamental forces in our economy</a:t>
            </a:r>
          </a:p>
          <a:p>
            <a:pPr marL="224027" indent="-224027" defTabSz="896111">
              <a:spcBef>
                <a:spcPts val="900"/>
              </a:spcBef>
              <a:defRPr sz="2352"/>
            </a:pPr>
            <a:endParaRPr/>
          </a:p>
          <a:p>
            <a:pPr marL="336042" indent="-336042" defTabSz="896111">
              <a:spcBef>
                <a:spcPts val="900"/>
              </a:spcBef>
              <a:buFontTx/>
              <a:buChar char="❖"/>
              <a:defRPr sz="2352"/>
            </a:pPr>
            <a:r>
              <a:t>Structural racism shapes the status and power of people of color in the labor market</a:t>
            </a:r>
          </a:p>
          <a:p>
            <a:pPr marL="224027" indent="-224027" defTabSz="896111">
              <a:spcBef>
                <a:spcPts val="900"/>
              </a:spcBef>
              <a:defRPr sz="2352"/>
            </a:pPr>
            <a:endParaRPr/>
          </a:p>
          <a:p>
            <a:pPr marL="336042" indent="-336042" defTabSz="896111">
              <a:spcBef>
                <a:spcPts val="900"/>
              </a:spcBef>
              <a:buFontTx/>
              <a:buChar char="❖"/>
              <a:defRPr sz="2352"/>
            </a:pPr>
            <a:r>
              <a:t>Interventions must ensure access to jobs for people of color, gender-oppressed people and those historically marginalized from good jobs</a:t>
            </a:r>
          </a:p>
        </p:txBody>
      </p:sp>
      <p:pic>
        <p:nvPicPr>
          <p:cNvPr id="126" name="Content Placeholder 5" descr="Content Placeholder 5"/>
          <p:cNvPicPr>
            <a:picLocks noChangeAspect="1"/>
          </p:cNvPicPr>
          <p:nvPr/>
        </p:nvPicPr>
        <p:blipFill>
          <a:blip r:embed="rId3">
            <a:extLst/>
          </a:blip>
          <a:stretch>
            <a:fillRect/>
          </a:stretch>
        </p:blipFill>
        <p:spPr>
          <a:xfrm>
            <a:off x="6667500" y="1798638"/>
            <a:ext cx="4391025" cy="4391026"/>
          </a:xfrm>
          <a:prstGeom prst="rect">
            <a:avLst/>
          </a:prstGeom>
          <a:ln w="12700">
            <a:miter lim="400000"/>
          </a:ln>
        </p:spPr>
      </p:pic>
      <p:sp>
        <p:nvSpPr>
          <p:cNvPr id="127"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txBox="1">
            <a:spLocks noGrp="1"/>
          </p:cNvSpPr>
          <p:nvPr>
            <p:ph type="title"/>
          </p:nvPr>
        </p:nvSpPr>
        <p:spPr>
          <a:xfrm>
            <a:off x="1010021" y="278144"/>
            <a:ext cx="10046043" cy="814678"/>
          </a:xfrm>
          <a:prstGeom prst="rect">
            <a:avLst/>
          </a:prstGeom>
        </p:spPr>
        <p:txBody>
          <a:bodyPr/>
          <a:lstStyle/>
          <a:p>
            <a:r>
              <a:t>Shifts in Economic Power</a:t>
            </a:r>
          </a:p>
        </p:txBody>
      </p:sp>
      <p:sp>
        <p:nvSpPr>
          <p:cNvPr id="132" name="Content Placeholder 2"/>
          <p:cNvSpPr txBox="1">
            <a:spLocks noGrp="1"/>
          </p:cNvSpPr>
          <p:nvPr>
            <p:ph type="body" sz="half" idx="1"/>
          </p:nvPr>
        </p:nvSpPr>
        <p:spPr>
          <a:xfrm>
            <a:off x="1010021" y="1349297"/>
            <a:ext cx="6137912" cy="4806177"/>
          </a:xfrm>
          <a:prstGeom prst="rect">
            <a:avLst/>
          </a:prstGeom>
        </p:spPr>
        <p:txBody>
          <a:bodyPr/>
          <a:lstStyle/>
          <a:p>
            <a:pPr marL="342900" indent="-342900">
              <a:buFontTx/>
              <a:buChar char="▪"/>
            </a:pPr>
            <a:r>
              <a:t>Shifting power from people to firms</a:t>
            </a:r>
          </a:p>
          <a:p>
            <a:pPr marL="0" indent="0">
              <a:buSzTx/>
              <a:buNone/>
            </a:pPr>
            <a:endParaRPr/>
          </a:p>
          <a:p>
            <a:pPr marL="342900" indent="-342900">
              <a:buFontTx/>
              <a:buChar char="▪"/>
            </a:pPr>
            <a:r>
              <a:t>While the economy booms, the majority of working people struggle with rising economic insecurity and declining standards of living</a:t>
            </a:r>
          </a:p>
          <a:p>
            <a:pPr marL="342900" indent="-342900">
              <a:buFontTx/>
              <a:buChar char="▪"/>
            </a:pPr>
            <a:endParaRPr/>
          </a:p>
          <a:p>
            <a:pPr marL="342900" indent="-342900">
              <a:buFontTx/>
              <a:buChar char="▪"/>
            </a:pPr>
            <a:r>
              <a:t>What fuels an hourglass economy</a:t>
            </a:r>
          </a:p>
          <a:p>
            <a:pPr marL="0" indent="0">
              <a:buSzTx/>
              <a:buNone/>
            </a:pPr>
            <a:endParaRPr/>
          </a:p>
          <a:p>
            <a:pPr marL="342900" indent="-342900">
              <a:buFontTx/>
              <a:buChar char="▪"/>
            </a:pPr>
            <a:r>
              <a:t>Rebuilding the middle class with collaborative workforce development</a:t>
            </a:r>
          </a:p>
        </p:txBody>
      </p:sp>
      <p:pic>
        <p:nvPicPr>
          <p:cNvPr id="133" name="Content Placeholder 5" descr="Content Placeholder 5"/>
          <p:cNvPicPr>
            <a:picLocks noChangeAspect="1"/>
          </p:cNvPicPr>
          <p:nvPr/>
        </p:nvPicPr>
        <p:blipFill>
          <a:blip r:embed="rId3">
            <a:extLst/>
          </a:blip>
          <a:stretch>
            <a:fillRect/>
          </a:stretch>
        </p:blipFill>
        <p:spPr>
          <a:xfrm>
            <a:off x="7437049" y="1823379"/>
            <a:ext cx="4457701" cy="3048001"/>
          </a:xfrm>
          <a:prstGeom prst="rect">
            <a:avLst/>
          </a:prstGeom>
          <a:ln w="12700">
            <a:miter lim="400000"/>
          </a:ln>
        </p:spPr>
      </p:pic>
      <p:sp>
        <p:nvSpPr>
          <p:cNvPr id="134"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1"/>
          <p:cNvSpPr txBox="1">
            <a:spLocks noGrp="1"/>
          </p:cNvSpPr>
          <p:nvPr>
            <p:ph type="title"/>
          </p:nvPr>
        </p:nvSpPr>
        <p:spPr>
          <a:xfrm>
            <a:off x="2560319" y="403411"/>
            <a:ext cx="8793479" cy="1685770"/>
          </a:xfrm>
          <a:prstGeom prst="rect">
            <a:avLst/>
          </a:prstGeom>
        </p:spPr>
        <p:txBody>
          <a:bodyPr/>
          <a:lstStyle/>
          <a:p>
            <a:r>
              <a:t>Impact of Covid-19: New Normal</a:t>
            </a:r>
          </a:p>
        </p:txBody>
      </p:sp>
      <p:sp>
        <p:nvSpPr>
          <p:cNvPr id="139" name="Content Placeholder 2"/>
          <p:cNvSpPr txBox="1">
            <a:spLocks noGrp="1"/>
          </p:cNvSpPr>
          <p:nvPr>
            <p:ph type="body" idx="1"/>
          </p:nvPr>
        </p:nvSpPr>
        <p:spPr>
          <a:xfrm>
            <a:off x="829991" y="2447363"/>
            <a:ext cx="10523808" cy="4073359"/>
          </a:xfrm>
          <a:prstGeom prst="rect">
            <a:avLst/>
          </a:prstGeom>
        </p:spPr>
        <p:txBody>
          <a:bodyPr/>
          <a:lstStyle/>
          <a:p>
            <a:pPr defTabSz="813816">
              <a:spcBef>
                <a:spcPts val="800"/>
              </a:spcBef>
              <a:defRPr sz="2136"/>
            </a:pPr>
            <a:r>
              <a:t>Recognize how work is changing and identify equitable interventions for change that benefit the most vulnerable students and skill-builders</a:t>
            </a:r>
          </a:p>
          <a:p>
            <a:pPr marL="305180" indent="-305180" defTabSz="813816">
              <a:spcBef>
                <a:spcPts val="800"/>
              </a:spcBef>
              <a:buSzPct val="100000"/>
              <a:buFont typeface="Arial"/>
              <a:buChar char="•"/>
              <a:defRPr sz="2136" b="1"/>
            </a:pPr>
            <a:r>
              <a:t>The new world of work requires retooling and reskilling</a:t>
            </a:r>
          </a:p>
          <a:p>
            <a:pPr marL="305180" indent="-305180" defTabSz="813816">
              <a:spcBef>
                <a:spcPts val="800"/>
              </a:spcBef>
              <a:buSzPct val="100000"/>
              <a:buFont typeface="Arial"/>
              <a:buChar char="•"/>
              <a:defRPr sz="2136" b="1"/>
            </a:pPr>
            <a:r>
              <a:t>Remote/hybrid education and jobs</a:t>
            </a:r>
          </a:p>
          <a:p>
            <a:pPr marL="305180" indent="-305180" defTabSz="813816">
              <a:spcBef>
                <a:spcPts val="800"/>
              </a:spcBef>
              <a:buSzPct val="100000"/>
              <a:buFont typeface="Arial"/>
              <a:buChar char="•"/>
              <a:defRPr sz="2136" b="1"/>
            </a:pPr>
            <a:r>
              <a:t>Talent gaps in high-demand jobs continue to expand</a:t>
            </a:r>
          </a:p>
          <a:p>
            <a:pPr marL="305180" indent="-305180" defTabSz="813816">
              <a:spcBef>
                <a:spcPts val="800"/>
              </a:spcBef>
              <a:buSzPct val="100000"/>
              <a:buFont typeface="Arial"/>
              <a:buChar char="•"/>
              <a:defRPr sz="2136" b="1"/>
            </a:pPr>
            <a:r>
              <a:t>More students need to work while they learn</a:t>
            </a:r>
          </a:p>
          <a:p>
            <a:pPr defTabSz="813816">
              <a:spcBef>
                <a:spcPts val="800"/>
              </a:spcBef>
              <a:defRPr sz="2136"/>
            </a:pPr>
            <a:r>
              <a:t>The integration of CTE and transfer pathways can provide those equitable interventions</a:t>
            </a:r>
          </a:p>
          <a:p>
            <a:pPr defTabSz="813816">
              <a:spcBef>
                <a:spcPts val="800"/>
              </a:spcBef>
              <a:defRPr sz="2136"/>
            </a:pPr>
            <a:r>
              <a:t>Example: Blue Collar AI</a:t>
            </a:r>
          </a:p>
          <a:p>
            <a:pPr defTabSz="813816">
              <a:spcBef>
                <a:spcPts val="800"/>
              </a:spcBef>
              <a:defRPr sz="2136"/>
            </a:pPr>
            <a:br/>
            <a:endParaRPr/>
          </a:p>
        </p:txBody>
      </p:sp>
      <p:sp>
        <p:nvSpPr>
          <p:cNvPr id="140" name="Slide Number Placeholder 3"/>
          <p:cNvSpPr txBox="1">
            <a:spLocks noGrp="1"/>
          </p:cNvSpPr>
          <p:nvPr>
            <p:ph type="sldNum" sz="quarter" idx="2"/>
          </p:nvPr>
        </p:nvSpPr>
        <p:spPr>
          <a:xfrm>
            <a:off x="11226800" y="6452505"/>
            <a:ext cx="127001" cy="17281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pic>
        <p:nvPicPr>
          <p:cNvPr id="141" name="Picture 4" descr="Picture 4"/>
          <p:cNvPicPr>
            <a:picLocks noChangeAspect="1"/>
          </p:cNvPicPr>
          <p:nvPr/>
        </p:nvPicPr>
        <p:blipFill>
          <a:blip r:embed="rId3">
            <a:extLst/>
          </a:blip>
          <a:stretch>
            <a:fillRect/>
          </a:stretch>
        </p:blipFill>
        <p:spPr>
          <a:xfrm>
            <a:off x="9556074" y="331895"/>
            <a:ext cx="2635926" cy="175728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ASCCC Curriculum Inst. 2020 Theme">
  <a:themeElements>
    <a:clrScheme name="ASCCC Curriculum Inst. 2020 Theme">
      <a:dk1>
        <a:srgbClr val="FFFFFF"/>
      </a:dk1>
      <a:lt1>
        <a:srgbClr val="507BB5"/>
      </a:lt1>
      <a:dk2>
        <a:srgbClr val="A7A7A7"/>
      </a:dk2>
      <a:lt2>
        <a:srgbClr val="535353"/>
      </a:lt2>
      <a:accent1>
        <a:srgbClr val="008A69"/>
      </a:accent1>
      <a:accent2>
        <a:srgbClr val="20A7BA"/>
      </a:accent2>
      <a:accent3>
        <a:srgbClr val="C7B893"/>
      </a:accent3>
      <a:accent4>
        <a:srgbClr val="7E3783"/>
      </a:accent4>
      <a:accent5>
        <a:srgbClr val="507BB5"/>
      </a:accent5>
      <a:accent6>
        <a:srgbClr val="581519"/>
      </a:accent6>
      <a:hlink>
        <a:srgbClr val="0000FF"/>
      </a:hlink>
      <a:folHlink>
        <a:srgbClr val="FF00FF"/>
      </a:folHlink>
    </a:clrScheme>
    <a:fontScheme name="ASCCC Curriculum Inst. 2020 Theme">
      <a:majorFont>
        <a:latin typeface="Helvetica"/>
        <a:ea typeface="Helvetica"/>
        <a:cs typeface="Helvetica"/>
      </a:majorFont>
      <a:minorFont>
        <a:latin typeface="Calibri"/>
        <a:ea typeface="Calibri"/>
        <a:cs typeface="Calibri"/>
      </a:minorFont>
    </a:fontScheme>
    <a:fmtScheme name="ASCCC Curriculum Inst. 2020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ASCCC Curriculum Inst. 2020 Theme">
  <a:themeElements>
    <a:clrScheme name="ASCCC Curriculum Inst. 2020 Theme">
      <a:dk1>
        <a:srgbClr val="000000"/>
      </a:dk1>
      <a:lt1>
        <a:srgbClr val="FFFFFF"/>
      </a:lt1>
      <a:dk2>
        <a:srgbClr val="A7A7A7"/>
      </a:dk2>
      <a:lt2>
        <a:srgbClr val="535353"/>
      </a:lt2>
      <a:accent1>
        <a:srgbClr val="008A69"/>
      </a:accent1>
      <a:accent2>
        <a:srgbClr val="20A7BA"/>
      </a:accent2>
      <a:accent3>
        <a:srgbClr val="C7B893"/>
      </a:accent3>
      <a:accent4>
        <a:srgbClr val="7E3783"/>
      </a:accent4>
      <a:accent5>
        <a:srgbClr val="507BB5"/>
      </a:accent5>
      <a:accent6>
        <a:srgbClr val="581519"/>
      </a:accent6>
      <a:hlink>
        <a:srgbClr val="0000FF"/>
      </a:hlink>
      <a:folHlink>
        <a:srgbClr val="FF00FF"/>
      </a:folHlink>
    </a:clrScheme>
    <a:fontScheme name="ASCCC Curriculum Inst. 2020 Theme">
      <a:majorFont>
        <a:latin typeface="Helvetica"/>
        <a:ea typeface="Helvetica"/>
        <a:cs typeface="Helvetica"/>
      </a:majorFont>
      <a:minorFont>
        <a:latin typeface="Calibri"/>
        <a:ea typeface="Calibri"/>
        <a:cs typeface="Calibri"/>
      </a:minorFont>
    </a:fontScheme>
    <a:fmtScheme name="ASCCC Curriculum Inst. 2020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5"/>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1095</Words>
  <Application>Microsoft Macintosh PowerPoint</Application>
  <PresentationFormat>Widescreen</PresentationFormat>
  <Paragraphs>113</Paragraphs>
  <Slides>12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Palatino</vt:lpstr>
      <vt:lpstr>ASCCC Curriculum Inst. 2020 Theme</vt:lpstr>
      <vt:lpstr>The Economic Imperative:  Diversity, Inclusion and California's Demographics Shifts  Mayra Cruz, ASCCC Treasurer, CTELC Chair Dr. Olivia Herriford, Regional Director, Bay Area Community College Consortium Manuel Velez, ASCCC South Representative  April 15, 2021 5:15 5:30 pm  </vt:lpstr>
      <vt:lpstr>Participants will…</vt:lpstr>
      <vt:lpstr>Counterstory: A Personal Journey to a Better Future</vt:lpstr>
      <vt:lpstr>Three Aspects of the Economic Imperative</vt:lpstr>
      <vt:lpstr>Demographic Shifts</vt:lpstr>
      <vt:lpstr>Climate Change</vt:lpstr>
      <vt:lpstr>Structural Racism and Gender Discrimination</vt:lpstr>
      <vt:lpstr>Shifts in Economic Power</vt:lpstr>
      <vt:lpstr>Impact of Covid-19: New Normal</vt:lpstr>
      <vt:lpstr>Demographic shifts</vt:lpstr>
      <vt:lpstr>Resources</vt:lpstr>
      <vt:lpstr>For more information contact:</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Economic Imperative:  Diversity, Inclusion and California's Demographics Shifts  Mayra Cruz, ASCCC Treasurer, CTELC Chair Dr. Olivia Herriford, Regional Director, Bay Area Community College Consortium Manuel Velez, ASCCC South Representative  April 15, 2021 5:15 5:30 pm  </dc:title>
  <cp:lastModifiedBy>Microsoft Office User</cp:lastModifiedBy>
  <cp:revision>3</cp:revision>
  <dcterms:modified xsi:type="dcterms:W3CDTF">2021-04-08T15:53:06Z</dcterms:modified>
</cp:coreProperties>
</file>