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handoutMasterIdLst>
    <p:handoutMasterId r:id="rId37"/>
  </p:handoutMasterIdLst>
  <p:sldIdLst>
    <p:sldId id="374" r:id="rId2"/>
    <p:sldId id="391" r:id="rId3"/>
    <p:sldId id="442" r:id="rId4"/>
    <p:sldId id="444" r:id="rId5"/>
    <p:sldId id="446" r:id="rId6"/>
    <p:sldId id="447" r:id="rId7"/>
    <p:sldId id="448" r:id="rId8"/>
    <p:sldId id="449" r:id="rId9"/>
    <p:sldId id="450" r:id="rId10"/>
    <p:sldId id="451" r:id="rId11"/>
    <p:sldId id="453" r:id="rId12"/>
    <p:sldId id="454" r:id="rId13"/>
    <p:sldId id="455" r:id="rId14"/>
    <p:sldId id="437" r:id="rId15"/>
    <p:sldId id="434" r:id="rId16"/>
    <p:sldId id="435" r:id="rId17"/>
    <p:sldId id="438" r:id="rId18"/>
    <p:sldId id="457" r:id="rId19"/>
    <p:sldId id="458" r:id="rId20"/>
    <p:sldId id="459" r:id="rId21"/>
    <p:sldId id="439" r:id="rId22"/>
    <p:sldId id="440" r:id="rId23"/>
    <p:sldId id="441" r:id="rId24"/>
    <p:sldId id="373" r:id="rId25"/>
    <p:sldId id="353" r:id="rId26"/>
    <p:sldId id="358" r:id="rId27"/>
    <p:sldId id="356" r:id="rId28"/>
    <p:sldId id="384" r:id="rId29"/>
    <p:sldId id="360" r:id="rId30"/>
    <p:sldId id="361" r:id="rId31"/>
    <p:sldId id="385" r:id="rId32"/>
    <p:sldId id="386" r:id="rId33"/>
    <p:sldId id="456" r:id="rId34"/>
    <p:sldId id="369"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an McKay" initials="C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78"/>
    <p:restoredTop sz="76007"/>
  </p:normalViewPr>
  <p:slideViewPr>
    <p:cSldViewPr snapToGrid="0" snapToObjects="1">
      <p:cViewPr varScale="1">
        <p:scale>
          <a:sx n="39" d="100"/>
          <a:sy n="39" d="100"/>
        </p:scale>
        <p:origin x="1974" y="54"/>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0" d="100"/>
          <a:sy n="70" d="100"/>
        </p:scale>
        <p:origin x="260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64AC27-15FA-AE44-8F55-E883D83876B3}" type="datetimeFigureOut">
              <a:rPr lang="en-US" smtClean="0"/>
              <a:pPr/>
              <a:t>4/8/2019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3143D5-B75E-6444-98B2-6C4E4014D95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673708562"/>
      </p:ext>
    </p:extLst>
  </p:cSld>
  <p:clrMap bg1="lt1" tx1="dk1" bg2="lt2" tx2="dk2" accent1="accent1" accent2="accent2" accent3="accent3" accent4="accent4" accent5="accent5" accent6="accent6" hlink="hlink" folHlink="folHlink"/>
  <p:hf hdr="0" ftr="0" dt="0"/>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3333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www.aei.org</a:t>
            </a:r>
            <a:r>
              <a:rPr lang="en-US" dirty="0"/>
              <a:t>/publication/chart-of-the-day-or-century/</a:t>
            </a:r>
          </a:p>
          <a:p>
            <a:r>
              <a:rPr lang="en-US" dirty="0"/>
              <a:t>Seven of those goods and services have increased more than average inflation, led by hospital services (+211%), college tuition (+183.8%), and college textbooks (+183.6%). Average wages have also increased more than average inflation since January 1998, by 80.2%, indicating an increase in real wages over the last several decades.</a:t>
            </a:r>
          </a:p>
        </p:txBody>
      </p:sp>
    </p:spTree>
    <p:extLst>
      <p:ext uri="{BB962C8B-B14F-4D97-AF65-F5344CB8AC3E}">
        <p14:creationId xmlns:p14="http://schemas.microsoft.com/office/powerpoint/2010/main" val="1628187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http://</a:t>
            </a:r>
            <a:r>
              <a:rPr lang="en-US" dirty="0" err="1"/>
              <a:t>www.aei.org</a:t>
            </a:r>
            <a:r>
              <a:rPr lang="en-US" dirty="0"/>
              <a:t>/publication/chart-of-the-day-or-century/</a:t>
            </a:r>
          </a:p>
          <a:p>
            <a:pPr marL="0" marR="0" indent="0" defTabSz="457200" eaLnBrk="1" fontAlgn="auto" latinLnBrk="0" hangingPunct="1">
              <a:lnSpc>
                <a:spcPct val="117999"/>
              </a:lnSpc>
              <a:spcBef>
                <a:spcPts val="0"/>
              </a:spcBef>
              <a:spcAft>
                <a:spcPts val="0"/>
              </a:spcAft>
              <a:buClrTx/>
              <a:buSzTx/>
              <a:buFontTx/>
              <a:buNone/>
              <a:tabLst/>
              <a:defRPr/>
            </a:pPr>
            <a:r>
              <a:rPr lang="en-US" dirty="0"/>
              <a:t>The other seven price series have declined since January 1998, led by TVs (-97%), toys (-74%), software (-68%) and cell phone service (-53%). The CPI series for new cars, household furnishings (furniture, appliances, window coverings, lamps, dishes, etc.) and clothing have remained relatively flat for the last 21 years while average prices have increased by 56% and wages increased 80.2%. </a:t>
            </a:r>
          </a:p>
          <a:p>
            <a:endParaRPr lang="en-US" dirty="0"/>
          </a:p>
        </p:txBody>
      </p:sp>
    </p:spTree>
    <p:extLst>
      <p:ext uri="{BB962C8B-B14F-4D97-AF65-F5344CB8AC3E}">
        <p14:creationId xmlns:p14="http://schemas.microsoft.com/office/powerpoint/2010/main" val="35344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MP</a:t>
            </a:r>
          </a:p>
        </p:txBody>
      </p:sp>
      <p:sp>
        <p:nvSpPr>
          <p:cNvPr id="4" name="Slide Number Placeholder 3"/>
          <p:cNvSpPr>
            <a:spLocks noGrp="1"/>
          </p:cNvSpPr>
          <p:nvPr>
            <p:ph type="sldNum" idx="10"/>
          </p:nvPr>
        </p:nvSpPr>
        <p:spPr>
          <a:xfrm>
            <a:off x="3884613" y="8685213"/>
            <a:ext cx="2971800" cy="458787"/>
          </a:xfrm>
          <a:prstGeom prst="rect">
            <a:avLst/>
          </a:prstGeom>
        </p:spPr>
        <p:txBody>
          <a:bodyPr/>
          <a:lstStyle/>
          <a:p>
            <a:endParaRPr lang="en-US" dirty="0"/>
          </a:p>
        </p:txBody>
      </p:sp>
    </p:spTree>
    <p:extLst>
      <p:ext uri="{BB962C8B-B14F-4D97-AF65-F5344CB8AC3E}">
        <p14:creationId xmlns:p14="http://schemas.microsoft.com/office/powerpoint/2010/main" val="96366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 - 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a:xfrm>
            <a:off x="3884613" y="8685213"/>
            <a:ext cx="2971800" cy="458787"/>
          </a:xfrm>
          <a:prstGeom prst="rect">
            <a:avLst/>
          </a:prstGeom>
        </p:spPr>
        <p:txBody>
          <a:bodyPr/>
          <a:lstStyle/>
          <a:p>
            <a:endParaRPr lang="en-US" dirty="0"/>
          </a:p>
        </p:txBody>
      </p:sp>
    </p:spTree>
    <p:extLst>
      <p:ext uri="{BB962C8B-B14F-4D97-AF65-F5344CB8AC3E}">
        <p14:creationId xmlns:p14="http://schemas.microsoft.com/office/powerpoint/2010/main" val="80530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a:t>
            </a:r>
            <a:r>
              <a:rPr lang="en-US" baseline="0" dirty="0"/>
              <a:t> adoption of OER, thus allowing more students access to material and giving them greater opportunity to be successful.</a:t>
            </a:r>
            <a:endParaRPr lang="en-US" dirty="0"/>
          </a:p>
        </p:txBody>
      </p:sp>
      <p:sp>
        <p:nvSpPr>
          <p:cNvPr id="4" name="Slide Number Placeholder 3"/>
          <p:cNvSpPr>
            <a:spLocks noGrp="1"/>
          </p:cNvSpPr>
          <p:nvPr>
            <p:ph type="sldNum" idx="10"/>
          </p:nvPr>
        </p:nvSpPr>
        <p:spPr>
          <a:xfrm>
            <a:off x="3884613" y="8685213"/>
            <a:ext cx="2971800" cy="458787"/>
          </a:xfrm>
          <a:prstGeom prst="rect">
            <a:avLst/>
          </a:prstGeom>
        </p:spPr>
        <p:txBody>
          <a:bodyPr/>
          <a:lstStyle/>
          <a:p>
            <a:endParaRPr lang="en-US" dirty="0"/>
          </a:p>
        </p:txBody>
      </p:sp>
    </p:spTree>
    <p:extLst>
      <p:ext uri="{BB962C8B-B14F-4D97-AF65-F5344CB8AC3E}">
        <p14:creationId xmlns:p14="http://schemas.microsoft.com/office/powerpoint/2010/main" val="113451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0965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678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896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392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news.cengage.com</a:t>
            </a:r>
            <a:r>
              <a:rPr lang="en-US" dirty="0"/>
              <a:t>/corporate/new-survey-college-students-consider-buying-course-materials-a-top-source-of-financial-stress/</a:t>
            </a:r>
          </a:p>
          <a:p>
            <a:pPr marL="0" marR="0" indent="0" defTabSz="457200" eaLnBrk="1" fontAlgn="auto" latinLnBrk="0" hangingPunct="1">
              <a:lnSpc>
                <a:spcPct val="117999"/>
              </a:lnSpc>
              <a:spcBef>
                <a:spcPts val="0"/>
              </a:spcBef>
              <a:spcAft>
                <a:spcPts val="0"/>
              </a:spcAft>
              <a:buClrTx/>
              <a:buSzTx/>
              <a:buFontTx/>
              <a:buNone/>
              <a:tabLst/>
              <a:defRPr/>
            </a:pPr>
            <a:r>
              <a:rPr lang="en-US" dirty="0"/>
              <a:t>Morning Consult, on behalf of Cengage, conducted a national survey from July 11-13, 2018 among a national sample of 1,651 current and former students, ages 18 to 30.</a:t>
            </a:r>
          </a:p>
          <a:p>
            <a:endParaRPr lang="en-US" dirty="0"/>
          </a:p>
        </p:txBody>
      </p:sp>
    </p:spTree>
    <p:extLst>
      <p:ext uri="{BB962C8B-B14F-4D97-AF65-F5344CB8AC3E}">
        <p14:creationId xmlns:p14="http://schemas.microsoft.com/office/powerpoint/2010/main" val="116011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news.cengage.com</a:t>
            </a:r>
            <a:r>
              <a:rPr lang="en-US" dirty="0"/>
              <a:t>/</a:t>
            </a:r>
            <a:r>
              <a:rPr lang="en-US" dirty="0" err="1"/>
              <a:t>wp</a:t>
            </a:r>
            <a:r>
              <a:rPr lang="en-US" dirty="0"/>
              <a:t>-content/uploads/2018/07/</a:t>
            </a:r>
            <a:r>
              <a:rPr lang="en-US" dirty="0" err="1"/>
              <a:t>CengageMC</a:t>
            </a:r>
            <a:r>
              <a:rPr lang="en-US" dirty="0"/>
              <a:t>-Affordability-Survey-</a:t>
            </a:r>
            <a:r>
              <a:rPr lang="en-US" dirty="0" err="1"/>
              <a:t>letter.pdf</a:t>
            </a:r>
            <a:endParaRPr lang="en-US" dirty="0"/>
          </a:p>
        </p:txBody>
      </p:sp>
    </p:spTree>
    <p:extLst>
      <p:ext uri="{BB962C8B-B14F-4D97-AF65-F5344CB8AC3E}">
        <p14:creationId xmlns:p14="http://schemas.microsoft.com/office/powerpoint/2010/main" val="85516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https://</a:t>
            </a:r>
            <a:r>
              <a:rPr lang="en-US" dirty="0" err="1"/>
              <a:t>news.cengage.com</a:t>
            </a:r>
            <a:r>
              <a:rPr lang="en-US" dirty="0"/>
              <a:t>/</a:t>
            </a:r>
            <a:r>
              <a:rPr lang="en-US" dirty="0" err="1"/>
              <a:t>wp</a:t>
            </a:r>
            <a:r>
              <a:rPr lang="en-US" dirty="0"/>
              <a:t>-content/uploads/2018/07/</a:t>
            </a:r>
            <a:r>
              <a:rPr lang="en-US" dirty="0" err="1"/>
              <a:t>CengageMC</a:t>
            </a:r>
            <a:r>
              <a:rPr lang="en-US" dirty="0"/>
              <a:t>-Affordability-Survey-</a:t>
            </a:r>
            <a:r>
              <a:rPr lang="en-US" dirty="0" err="1"/>
              <a:t>letter.pdf</a:t>
            </a:r>
            <a:endParaRPr lang="en-US" dirty="0"/>
          </a:p>
          <a:p>
            <a:endParaRPr lang="en-US" dirty="0"/>
          </a:p>
        </p:txBody>
      </p:sp>
    </p:spTree>
    <p:extLst>
      <p:ext uri="{BB962C8B-B14F-4D97-AF65-F5344CB8AC3E}">
        <p14:creationId xmlns:p14="http://schemas.microsoft.com/office/powerpoint/2010/main" val="101254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https://</a:t>
            </a:r>
            <a:r>
              <a:rPr lang="en-US" dirty="0" err="1"/>
              <a:t>news.cengage.com</a:t>
            </a:r>
            <a:r>
              <a:rPr lang="en-US" dirty="0"/>
              <a:t>/</a:t>
            </a:r>
            <a:r>
              <a:rPr lang="en-US" dirty="0" err="1"/>
              <a:t>wp</a:t>
            </a:r>
            <a:r>
              <a:rPr lang="en-US" dirty="0"/>
              <a:t>-content/uploads/2018/07/</a:t>
            </a:r>
            <a:r>
              <a:rPr lang="en-US" dirty="0" err="1"/>
              <a:t>CengageMC</a:t>
            </a:r>
            <a:r>
              <a:rPr lang="en-US" dirty="0"/>
              <a:t>-Affordability-Survey-</a:t>
            </a:r>
            <a:r>
              <a:rPr lang="en-US" dirty="0" err="1"/>
              <a:t>letter.pdf</a:t>
            </a:r>
            <a:endParaRPr lang="en-US" dirty="0"/>
          </a:p>
          <a:p>
            <a:endParaRPr lang="en-US" dirty="0"/>
          </a:p>
        </p:txBody>
      </p:sp>
    </p:spTree>
    <p:extLst>
      <p:ext uri="{BB962C8B-B14F-4D97-AF65-F5344CB8AC3E}">
        <p14:creationId xmlns:p14="http://schemas.microsoft.com/office/powerpoint/2010/main" val="1112033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https://hope4college.com/</a:t>
            </a:r>
            <a:r>
              <a:rPr lang="en-US" dirty="0" err="1"/>
              <a:t>wp</a:t>
            </a:r>
            <a:r>
              <a:rPr lang="en-US" dirty="0"/>
              <a:t>-content/uploads/2019/03/</a:t>
            </a:r>
            <a:r>
              <a:rPr lang="en-US" dirty="0" err="1"/>
              <a:t>RealCollege</a:t>
            </a:r>
            <a:r>
              <a:rPr lang="en-US" dirty="0"/>
              <a:t>-CCCCO-</a:t>
            </a:r>
            <a:r>
              <a:rPr lang="en-US" dirty="0" err="1"/>
              <a:t>Report.pdf</a:t>
            </a:r>
            <a:endParaRPr lang="en-US" dirty="0"/>
          </a:p>
        </p:txBody>
      </p:sp>
    </p:spTree>
    <p:extLst>
      <p:ext uri="{BB962C8B-B14F-4D97-AF65-F5344CB8AC3E}">
        <p14:creationId xmlns:p14="http://schemas.microsoft.com/office/powerpoint/2010/main" val="1421144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https://hope4college.com/</a:t>
            </a:r>
            <a:r>
              <a:rPr lang="en-US" dirty="0" err="1"/>
              <a:t>wp</a:t>
            </a:r>
            <a:r>
              <a:rPr lang="en-US" dirty="0"/>
              <a:t>-content/uploads/2019/03/</a:t>
            </a:r>
            <a:r>
              <a:rPr lang="en-US" dirty="0" err="1"/>
              <a:t>RealCollege</a:t>
            </a:r>
            <a:r>
              <a:rPr lang="en-US" dirty="0"/>
              <a:t>-CCCCO-</a:t>
            </a:r>
            <a:r>
              <a:rPr lang="en-US" dirty="0" err="1"/>
              <a:t>Report.pdf</a:t>
            </a:r>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Helvetica Neue"/>
                <a:ea typeface="Helvetica Neue"/>
                <a:cs typeface="Helvetica Neue"/>
                <a:sym typeface="Helvetica Neue"/>
              </a:rPr>
              <a:t>ALMOST 40,000 STUDENTS AT 57 CALIFORNIA COMMUNITY COLLEGES PARTICIPATED. </a:t>
            </a:r>
            <a:endParaRPr lang="en-US" dirty="0"/>
          </a:p>
          <a:p>
            <a:r>
              <a:rPr lang="en-US" sz="2200" dirty="0">
                <a:effectLst/>
                <a:latin typeface="Helvetica Neue"/>
                <a:ea typeface="Helvetica Neue"/>
                <a:cs typeface="Helvetica Neue"/>
                <a:sym typeface="Helvetica Neue"/>
              </a:rPr>
              <a:t>The data in this report come from an electronic survey fielded to students. This system-wide report includes data from 57 schools in the system. Colleges distributed the electronic survey to all enrolled students, yielding an estimated response rate of 5%, resulting in almost 40,000 total students participating in the survey. </a:t>
            </a:r>
            <a:endParaRPr lang="en-US" dirty="0"/>
          </a:p>
        </p:txBody>
      </p:sp>
    </p:spTree>
    <p:extLst>
      <p:ext uri="{BB962C8B-B14F-4D97-AF65-F5344CB8AC3E}">
        <p14:creationId xmlns:p14="http://schemas.microsoft.com/office/powerpoint/2010/main" val="55417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https://hope4college.com/</a:t>
            </a:r>
            <a:r>
              <a:rPr lang="en-US" dirty="0" err="1"/>
              <a:t>wp</a:t>
            </a:r>
            <a:r>
              <a:rPr lang="en-US" dirty="0"/>
              <a:t>-content/uploads/2019/03/</a:t>
            </a:r>
            <a:r>
              <a:rPr lang="en-US" dirty="0" err="1"/>
              <a:t>RealCollege</a:t>
            </a:r>
            <a:r>
              <a:rPr lang="en-US" dirty="0"/>
              <a:t>-CCCCO-</a:t>
            </a:r>
            <a:r>
              <a:rPr lang="en-US" dirty="0" err="1"/>
              <a:t>Report.pdf</a:t>
            </a:r>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sz="2200">
                <a:effectLst/>
                <a:latin typeface="Helvetica Neue"/>
                <a:ea typeface="Helvetica Neue"/>
                <a:cs typeface="Helvetica Neue"/>
                <a:sym typeface="Helvetica Neue"/>
              </a:rPr>
              <a:t>ALMOST 40,000 STUDENTS AT 57 CALIFORNIA COMMUNITY COLLEGES PARTICIPATED. </a:t>
            </a:r>
            <a:endParaRPr lang="en-US" dirty="0"/>
          </a:p>
          <a:p>
            <a:endParaRPr lang="en-US" dirty="0"/>
          </a:p>
        </p:txBody>
      </p:sp>
    </p:spTree>
    <p:extLst>
      <p:ext uri="{BB962C8B-B14F-4D97-AF65-F5344CB8AC3E}">
        <p14:creationId xmlns:p14="http://schemas.microsoft.com/office/powerpoint/2010/main" val="47752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950721"/>
            <a:ext cx="11162453" cy="2740943"/>
          </a:xfrm>
        </p:spPr>
        <p:txBody>
          <a:bodyPr anchor="b">
            <a:noAutofit/>
          </a:bodyPr>
          <a:lstStyle>
            <a:lvl1pPr>
              <a:defRPr sz="8600" cap="all" baseline="0"/>
            </a:lvl1pPr>
          </a:lstStyle>
          <a:p>
            <a:r>
              <a:rPr lang="en-US"/>
              <a:t>Click to edit Master title style</a:t>
            </a:r>
            <a:endParaRPr lang="en-US" dirty="0"/>
          </a:p>
        </p:txBody>
      </p:sp>
      <p:sp>
        <p:nvSpPr>
          <p:cNvPr id="3" name="Subtitle 2"/>
          <p:cNvSpPr>
            <a:spLocks noGrp="1"/>
          </p:cNvSpPr>
          <p:nvPr>
            <p:ph type="subTitle" idx="1"/>
          </p:nvPr>
        </p:nvSpPr>
        <p:spPr>
          <a:xfrm>
            <a:off x="975360" y="4985173"/>
            <a:ext cx="9103360" cy="2492587"/>
          </a:xfrm>
        </p:spPr>
        <p:txBody>
          <a:bodyPr/>
          <a:lstStyle>
            <a:lvl1pPr marL="0" indent="0" algn="l">
              <a:buNone/>
              <a:defRPr>
                <a:solidFill>
                  <a:schemeClr val="tx1">
                    <a:lumMod val="75000"/>
                    <a:lumOff val="25000"/>
                  </a:schemeClr>
                </a:solidFill>
              </a:defRPr>
            </a:lvl1pPr>
            <a:lvl2pPr marL="728228" indent="0" algn="ctr">
              <a:buNone/>
              <a:defRPr>
                <a:solidFill>
                  <a:schemeClr val="tx1">
                    <a:tint val="75000"/>
                  </a:schemeClr>
                </a:solidFill>
              </a:defRPr>
            </a:lvl2pPr>
            <a:lvl3pPr marL="1456456" indent="0" algn="ctr">
              <a:buNone/>
              <a:defRPr>
                <a:solidFill>
                  <a:schemeClr val="tx1">
                    <a:tint val="75000"/>
                  </a:schemeClr>
                </a:solidFill>
              </a:defRPr>
            </a:lvl3pPr>
            <a:lvl4pPr marL="2184684" indent="0" algn="ctr">
              <a:buNone/>
              <a:defRPr>
                <a:solidFill>
                  <a:schemeClr val="tx1">
                    <a:tint val="75000"/>
                  </a:schemeClr>
                </a:solidFill>
              </a:defRPr>
            </a:lvl4pPr>
            <a:lvl5pPr marL="2912913" indent="0" algn="ctr">
              <a:buNone/>
              <a:defRPr>
                <a:solidFill>
                  <a:schemeClr val="tx1">
                    <a:tint val="75000"/>
                  </a:schemeClr>
                </a:solidFill>
              </a:defRPr>
            </a:lvl5pPr>
            <a:lvl6pPr marL="3641141" indent="0" algn="ctr">
              <a:buNone/>
              <a:defRPr>
                <a:solidFill>
                  <a:schemeClr val="tx1">
                    <a:tint val="75000"/>
                  </a:schemeClr>
                </a:solidFill>
              </a:defRPr>
            </a:lvl6pPr>
            <a:lvl7pPr marL="4369369" indent="0" algn="ctr">
              <a:buNone/>
              <a:defRPr>
                <a:solidFill>
                  <a:schemeClr val="tx1">
                    <a:tint val="75000"/>
                  </a:schemeClr>
                </a:solidFill>
              </a:defRPr>
            </a:lvl7pPr>
            <a:lvl8pPr marL="5097597" indent="0" algn="ctr">
              <a:buNone/>
              <a:defRPr>
                <a:solidFill>
                  <a:schemeClr val="tx1">
                    <a:tint val="75000"/>
                  </a:schemeClr>
                </a:solidFill>
              </a:defRPr>
            </a:lvl8pPr>
            <a:lvl9pPr marL="5825825"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ED6B32-F626-544E-AC03-CE294C03F3D5}" type="datetime2">
              <a:rPr lang="en-US" smtClean="0"/>
              <a:pPr/>
              <a:t>Monday, April 8, 2019</a:t>
            </a:fld>
            <a:endParaRPr lang="en-US"/>
          </a:p>
        </p:txBody>
      </p:sp>
      <p:sp>
        <p:nvSpPr>
          <p:cNvPr id="5" name="Footer Placeholder 4"/>
          <p:cNvSpPr>
            <a:spLocks noGrp="1"/>
          </p:cNvSpPr>
          <p:nvPr>
            <p:ph type="ftr" sz="quarter" idx="11"/>
          </p:nvPr>
        </p:nvSpPr>
        <p:spPr/>
        <p:txBody>
          <a:bodyPr/>
          <a:lstStyle/>
          <a:p>
            <a:pPr algn="r"/>
            <a:r>
              <a:rPr lang="en-US"/>
              <a:t>ASCCC Spring Plenary 2019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8" name="Straight Connector 7"/>
          <p:cNvCxnSpPr/>
          <p:nvPr/>
        </p:nvCxnSpPr>
        <p:spPr>
          <a:xfrm>
            <a:off x="975360" y="4833452"/>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41BA3-4583-624E-A8D2-4A752B2D74AA}" type="datetime2">
              <a:rPr lang="en-US" smtClean="0"/>
              <a:pPr/>
              <a:t>Monday, April 8, 2019</a:t>
            </a:fld>
            <a:endParaRPr lang="en-US"/>
          </a:p>
        </p:txBody>
      </p:sp>
      <p:sp>
        <p:nvSpPr>
          <p:cNvPr id="5" name="Footer Placeholder 4"/>
          <p:cNvSpPr>
            <a:spLocks noGrp="1"/>
          </p:cNvSpPr>
          <p:nvPr>
            <p:ph type="ftr" sz="quarter" idx="11"/>
          </p:nvPr>
        </p:nvSpPr>
        <p:spPr/>
        <p:txBody>
          <a:bodyPr/>
          <a:lstStyle/>
          <a:p>
            <a:pPr algn="r"/>
            <a:r>
              <a:rPr lang="en-US"/>
              <a:t>ASCCC Spring Plenary 2019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866987"/>
            <a:ext cx="2926080" cy="8344747"/>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0240" y="866987"/>
            <a:ext cx="8561493" cy="83447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75534D-3D1D-634A-9E39-6AE79D33DCCC}" type="datetime2">
              <a:rPr lang="en-US" smtClean="0"/>
              <a:pPr/>
              <a:t>Monday, April 8, 2019</a:t>
            </a:fld>
            <a:endParaRPr lang="en-US"/>
          </a:p>
        </p:txBody>
      </p:sp>
      <p:sp>
        <p:nvSpPr>
          <p:cNvPr id="5" name="Footer Placeholder 4"/>
          <p:cNvSpPr>
            <a:spLocks noGrp="1"/>
          </p:cNvSpPr>
          <p:nvPr>
            <p:ph type="ftr" sz="quarter" idx="11"/>
          </p:nvPr>
        </p:nvSpPr>
        <p:spPr/>
        <p:txBody>
          <a:bodyPr/>
          <a:lstStyle/>
          <a:p>
            <a:pPr algn="r"/>
            <a:r>
              <a:rPr lang="en-US"/>
              <a:t>ASCCC Spring Plenary 2019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87468-F762-BC44-A480-7E9DB72179BA}" type="datetime2">
              <a:rPr lang="en-US" smtClean="0"/>
              <a:pPr/>
              <a:t>Monday, April 8, 2019</a:t>
            </a:fld>
            <a:endParaRPr lang="en-US"/>
          </a:p>
        </p:txBody>
      </p:sp>
      <p:sp>
        <p:nvSpPr>
          <p:cNvPr id="5" name="Footer Placeholder 4"/>
          <p:cNvSpPr>
            <a:spLocks noGrp="1"/>
          </p:cNvSpPr>
          <p:nvPr>
            <p:ph type="ftr" sz="quarter" idx="11"/>
          </p:nvPr>
        </p:nvSpPr>
        <p:spPr/>
        <p:txBody>
          <a:bodyPr/>
          <a:lstStyle/>
          <a:p>
            <a:pPr algn="r"/>
            <a:r>
              <a:rPr lang="en-US"/>
              <a:t>ASCCC Spring Plenary 2019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3359575"/>
            <a:ext cx="11054080" cy="3129280"/>
          </a:xfrm>
        </p:spPr>
        <p:txBody>
          <a:bodyPr anchor="b">
            <a:normAutofit/>
          </a:bodyPr>
          <a:lstStyle>
            <a:lvl1pPr algn="l">
              <a:defRPr sz="7600" b="0" cap="all"/>
            </a:lvl1pPr>
          </a:lstStyle>
          <a:p>
            <a:r>
              <a:rPr lang="en-US"/>
              <a:t>Click to edit Master title style</a:t>
            </a:r>
            <a:endParaRPr lang="en-US" dirty="0"/>
          </a:p>
        </p:txBody>
      </p:sp>
      <p:sp>
        <p:nvSpPr>
          <p:cNvPr id="3" name="Text Placeholder 2"/>
          <p:cNvSpPr>
            <a:spLocks noGrp="1"/>
          </p:cNvSpPr>
          <p:nvPr>
            <p:ph type="body" idx="1"/>
          </p:nvPr>
        </p:nvSpPr>
        <p:spPr>
          <a:xfrm>
            <a:off x="1027290" y="6580431"/>
            <a:ext cx="11054080" cy="2133599"/>
          </a:xfrm>
        </p:spPr>
        <p:txBody>
          <a:bodyPr anchor="t">
            <a:normAutofit/>
          </a:bodyPr>
          <a:lstStyle>
            <a:lvl1pPr marL="0" indent="0">
              <a:buNone/>
              <a:defRPr sz="3800">
                <a:solidFill>
                  <a:schemeClr val="tx2"/>
                </a:solidFill>
              </a:defRPr>
            </a:lvl1pPr>
            <a:lvl2pPr marL="728228" indent="0">
              <a:buNone/>
              <a:defRPr sz="2900">
                <a:solidFill>
                  <a:schemeClr val="tx1">
                    <a:tint val="75000"/>
                  </a:schemeClr>
                </a:solidFill>
              </a:defRPr>
            </a:lvl2pPr>
            <a:lvl3pPr marL="1456456" indent="0">
              <a:buNone/>
              <a:defRPr sz="2500">
                <a:solidFill>
                  <a:schemeClr val="tx1">
                    <a:tint val="75000"/>
                  </a:schemeClr>
                </a:solidFill>
              </a:defRPr>
            </a:lvl3pPr>
            <a:lvl4pPr marL="2184684" indent="0">
              <a:buNone/>
              <a:defRPr sz="2200">
                <a:solidFill>
                  <a:schemeClr val="tx1">
                    <a:tint val="75000"/>
                  </a:schemeClr>
                </a:solidFill>
              </a:defRPr>
            </a:lvl4pPr>
            <a:lvl5pPr marL="2912913" indent="0">
              <a:buNone/>
              <a:defRPr sz="2200">
                <a:solidFill>
                  <a:schemeClr val="tx1">
                    <a:tint val="75000"/>
                  </a:schemeClr>
                </a:solidFill>
              </a:defRPr>
            </a:lvl5pPr>
            <a:lvl6pPr marL="3641141" indent="0">
              <a:buNone/>
              <a:defRPr sz="2200">
                <a:solidFill>
                  <a:schemeClr val="tx1">
                    <a:tint val="75000"/>
                  </a:schemeClr>
                </a:solidFill>
              </a:defRPr>
            </a:lvl6pPr>
            <a:lvl7pPr marL="4369369" indent="0">
              <a:buNone/>
              <a:defRPr sz="2200">
                <a:solidFill>
                  <a:schemeClr val="tx1">
                    <a:tint val="75000"/>
                  </a:schemeClr>
                </a:solidFill>
              </a:defRPr>
            </a:lvl7pPr>
            <a:lvl8pPr marL="5097597" indent="0">
              <a:buNone/>
              <a:defRPr sz="2200">
                <a:solidFill>
                  <a:schemeClr val="tx1">
                    <a:tint val="75000"/>
                  </a:schemeClr>
                </a:solidFill>
              </a:defRPr>
            </a:lvl8pPr>
            <a:lvl9pPr marL="5825825"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9DAA9D-5A5C-6345-8958-9AE929EB5382}" type="datetime2">
              <a:rPr lang="en-US" smtClean="0"/>
              <a:pPr/>
              <a:t>Monday, April 8, 2019</a:t>
            </a:fld>
            <a:endParaRPr lang="en-US"/>
          </a:p>
        </p:txBody>
      </p:sp>
      <p:sp>
        <p:nvSpPr>
          <p:cNvPr id="5" name="Footer Placeholder 4"/>
          <p:cNvSpPr>
            <a:spLocks noGrp="1"/>
          </p:cNvSpPr>
          <p:nvPr>
            <p:ph type="ftr" sz="quarter" idx="11"/>
          </p:nvPr>
        </p:nvSpPr>
        <p:spPr/>
        <p:txBody>
          <a:bodyPr/>
          <a:lstStyle/>
          <a:p>
            <a:pPr algn="r"/>
            <a:r>
              <a:rPr lang="en-US"/>
              <a:t>ASCCC Spring Plenary 2019</a:t>
            </a:r>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cxnSp>
        <p:nvCxnSpPr>
          <p:cNvPr id="7" name="Straight Connector 6"/>
          <p:cNvCxnSpPr/>
          <p:nvPr/>
        </p:nvCxnSpPr>
        <p:spPr>
          <a:xfrm>
            <a:off x="1040384" y="6541416"/>
            <a:ext cx="11162453"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2379878"/>
            <a:ext cx="5743787" cy="671047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10773" y="2379878"/>
            <a:ext cx="5743787" cy="671047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C1EB6B-49AB-FA41-92AB-69540D8600B3}" type="datetime2">
              <a:rPr lang="en-US" smtClean="0"/>
              <a:pPr/>
              <a:t>Monday, April 8, 2019</a:t>
            </a:fld>
            <a:endParaRPr lang="en-US"/>
          </a:p>
        </p:txBody>
      </p:sp>
      <p:sp>
        <p:nvSpPr>
          <p:cNvPr id="6" name="Footer Placeholder 5"/>
          <p:cNvSpPr>
            <a:spLocks noGrp="1"/>
          </p:cNvSpPr>
          <p:nvPr>
            <p:ph type="ftr" sz="quarter" idx="11"/>
          </p:nvPr>
        </p:nvSpPr>
        <p:spPr/>
        <p:txBody>
          <a:bodyPr/>
          <a:lstStyle/>
          <a:p>
            <a:pPr algn="r"/>
            <a:r>
              <a:rPr lang="en-US"/>
              <a:t>ASCCC Spring Plenary 2019</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50240" y="2384213"/>
            <a:ext cx="5592064" cy="90988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3200" b="0">
                <a:solidFill>
                  <a:schemeClr val="tx2"/>
                </a:solidFill>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a:t>Click to edit Master text styles</a:t>
            </a:r>
          </a:p>
        </p:txBody>
      </p:sp>
      <p:sp>
        <p:nvSpPr>
          <p:cNvPr id="4" name="Content Placeholder 3"/>
          <p:cNvSpPr>
            <a:spLocks noGrp="1"/>
          </p:cNvSpPr>
          <p:nvPr>
            <p:ph sz="half" idx="2"/>
          </p:nvPr>
        </p:nvSpPr>
        <p:spPr>
          <a:xfrm>
            <a:off x="650240" y="3467946"/>
            <a:ext cx="5592064" cy="561961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62496" y="2384213"/>
            <a:ext cx="5592064" cy="909885"/>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3200" b="0" kern="1200" dirty="0" smtClean="0">
                <a:solidFill>
                  <a:schemeClr val="tx2"/>
                </a:solidFill>
                <a:latin typeface="+mn-lt"/>
                <a:ea typeface="+mn-ea"/>
                <a:cs typeface="+mn-cs"/>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a:t>Click to edit Master text styles</a:t>
            </a:r>
          </a:p>
        </p:txBody>
      </p:sp>
      <p:sp>
        <p:nvSpPr>
          <p:cNvPr id="6" name="Content Placeholder 5"/>
          <p:cNvSpPr>
            <a:spLocks noGrp="1"/>
          </p:cNvSpPr>
          <p:nvPr>
            <p:ph sz="quarter" idx="4"/>
          </p:nvPr>
        </p:nvSpPr>
        <p:spPr>
          <a:xfrm>
            <a:off x="6762496" y="3467946"/>
            <a:ext cx="5592064" cy="5619610"/>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FBB0D2-D954-C342-8E70-3752206BA65F}" type="datetime2">
              <a:rPr lang="en-US" smtClean="0"/>
              <a:pPr/>
              <a:t>Monday, April 8, 2019</a:t>
            </a:fld>
            <a:endParaRPr lang="en-US"/>
          </a:p>
        </p:txBody>
      </p:sp>
      <p:sp>
        <p:nvSpPr>
          <p:cNvPr id="8" name="Footer Placeholder 7"/>
          <p:cNvSpPr>
            <a:spLocks noGrp="1"/>
          </p:cNvSpPr>
          <p:nvPr>
            <p:ph type="ftr" sz="quarter" idx="11"/>
          </p:nvPr>
        </p:nvSpPr>
        <p:spPr/>
        <p:txBody>
          <a:bodyPr/>
          <a:lstStyle/>
          <a:p>
            <a:pPr algn="r"/>
            <a:r>
              <a:rPr lang="en-US"/>
              <a:t>ASCCC Spring Plenary 2019</a:t>
            </a:r>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pPr/>
              <a:t>‹#›</a:t>
            </a:fld>
            <a:endParaRPr lang="en-US"/>
          </a:p>
        </p:txBody>
      </p:sp>
      <p:cxnSp>
        <p:nvCxnSpPr>
          <p:cNvPr id="11" name="Straight Connector 10"/>
          <p:cNvCxnSpPr/>
          <p:nvPr/>
        </p:nvCxnSpPr>
        <p:spPr>
          <a:xfrm rot="5400000">
            <a:off x="3154229" y="5754060"/>
            <a:ext cx="6697472" cy="112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F60049-64E2-2247-B099-53A31B917703}" type="datetime2">
              <a:rPr lang="en-US" smtClean="0"/>
              <a:pPr/>
              <a:t>Monday, April 8, 2019</a:t>
            </a:fld>
            <a:endParaRPr lang="en-US"/>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299DF-7536-864D-BD8F-DF2332ED490D}" type="datetime2">
              <a:rPr lang="en-US" smtClean="0"/>
              <a:pPr/>
              <a:t>Monday, April 8, 2019</a:t>
            </a:fld>
            <a:endParaRPr lang="en-US"/>
          </a:p>
        </p:txBody>
      </p:sp>
      <p:sp>
        <p:nvSpPr>
          <p:cNvPr id="3" name="Footer Placeholder 2"/>
          <p:cNvSpPr>
            <a:spLocks noGrp="1"/>
          </p:cNvSpPr>
          <p:nvPr>
            <p:ph type="ftr" sz="quarter" idx="11"/>
          </p:nvPr>
        </p:nvSpPr>
        <p:spPr/>
        <p:txBody>
          <a:bodyPr/>
          <a:lstStyle/>
          <a:p>
            <a:pPr algn="r"/>
            <a:r>
              <a:rPr lang="en-US"/>
              <a:t>ASCCC Spring Plenary 2019</a:t>
            </a:r>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6514"/>
            <a:ext cx="3043123" cy="1794662"/>
          </a:xfrm>
        </p:spPr>
        <p:txBody>
          <a:bodyPr anchor="b">
            <a:noAutofit/>
          </a:bodyPr>
          <a:lstStyle>
            <a:lvl1pPr algn="l">
              <a:defRPr sz="3800" b="0"/>
            </a:lvl1pPr>
          </a:lstStyle>
          <a:p>
            <a:r>
              <a:rPr lang="en-US"/>
              <a:t>Click to edit Master title style</a:t>
            </a:r>
            <a:endParaRPr lang="en-US" dirty="0"/>
          </a:p>
        </p:txBody>
      </p:sp>
      <p:sp>
        <p:nvSpPr>
          <p:cNvPr id="3" name="Content Placeholder 2"/>
          <p:cNvSpPr>
            <a:spLocks noGrp="1"/>
          </p:cNvSpPr>
          <p:nvPr>
            <p:ph idx="1"/>
          </p:nvPr>
        </p:nvSpPr>
        <p:spPr>
          <a:xfrm>
            <a:off x="4226560" y="1126514"/>
            <a:ext cx="8128000" cy="7932928"/>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0242" y="3030121"/>
            <a:ext cx="3043123" cy="6035363"/>
          </a:xfrm>
        </p:spPr>
        <p:txBody>
          <a:bodyPr/>
          <a:lstStyle>
            <a:lvl1pPr marL="0" indent="0">
              <a:buNone/>
              <a:defRPr sz="2200"/>
            </a:lvl1pPr>
            <a:lvl2pPr marL="728228" indent="0">
              <a:buNone/>
              <a:defRPr sz="1900"/>
            </a:lvl2pPr>
            <a:lvl3pPr marL="1456456" indent="0">
              <a:buNone/>
              <a:defRPr sz="1600"/>
            </a:lvl3pPr>
            <a:lvl4pPr marL="2184684" indent="0">
              <a:buNone/>
              <a:defRPr sz="1400"/>
            </a:lvl4pPr>
            <a:lvl5pPr marL="2912913" indent="0">
              <a:buNone/>
              <a:defRPr sz="1400"/>
            </a:lvl5pPr>
            <a:lvl6pPr marL="3641141" indent="0">
              <a:buNone/>
              <a:defRPr sz="1400"/>
            </a:lvl6pPr>
            <a:lvl7pPr marL="4369369" indent="0">
              <a:buNone/>
              <a:defRPr sz="1400"/>
            </a:lvl7pPr>
            <a:lvl8pPr marL="5097597" indent="0">
              <a:buNone/>
              <a:defRPr sz="1400"/>
            </a:lvl8pPr>
            <a:lvl9pPr marL="582582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03AFB144-D8DF-C54D-90E5-B69DA345965E}" type="datetime2">
              <a:rPr lang="en-US" smtClean="0"/>
              <a:pPr/>
              <a:t>Monday, April 8, 2019</a:t>
            </a:fld>
            <a:endParaRPr lang="en-US"/>
          </a:p>
        </p:txBody>
      </p:sp>
      <p:sp>
        <p:nvSpPr>
          <p:cNvPr id="6" name="Footer Placeholder 5"/>
          <p:cNvSpPr>
            <a:spLocks noGrp="1"/>
          </p:cNvSpPr>
          <p:nvPr>
            <p:ph type="ftr" sz="quarter" idx="11"/>
          </p:nvPr>
        </p:nvSpPr>
        <p:spPr/>
        <p:txBody>
          <a:bodyPr/>
          <a:lstStyle/>
          <a:p>
            <a:pPr algn="r"/>
            <a:r>
              <a:rPr lang="en-US"/>
              <a:t>ASCCC Spring Plenary 2019</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cxnSp>
        <p:nvCxnSpPr>
          <p:cNvPr id="9" name="Straight Connector 8"/>
          <p:cNvCxnSpPr/>
          <p:nvPr/>
        </p:nvCxnSpPr>
        <p:spPr>
          <a:xfrm rot="5400000">
            <a:off x="-18654" y="5091849"/>
            <a:ext cx="7932928" cy="225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0" y="1127083"/>
            <a:ext cx="3047367" cy="1798997"/>
          </a:xfrm>
        </p:spPr>
        <p:txBody>
          <a:bodyPr anchor="b">
            <a:normAutofit/>
          </a:bodyPr>
          <a:lstStyle>
            <a:lvl1pPr algn="l">
              <a:defRPr sz="3800" b="0"/>
            </a:lvl1pPr>
          </a:lstStyle>
          <a:p>
            <a:r>
              <a:rPr lang="en-US"/>
              <a:t>Click to edit Master title style</a:t>
            </a:r>
            <a:endParaRPr lang="en-US" dirty="0"/>
          </a:p>
        </p:txBody>
      </p:sp>
      <p:sp>
        <p:nvSpPr>
          <p:cNvPr id="3" name="Picture Placeholder 2"/>
          <p:cNvSpPr>
            <a:spLocks noGrp="1"/>
          </p:cNvSpPr>
          <p:nvPr>
            <p:ph type="pic" idx="1"/>
          </p:nvPr>
        </p:nvSpPr>
        <p:spPr>
          <a:xfrm>
            <a:off x="4065579" y="1192108"/>
            <a:ext cx="8397355" cy="7822871"/>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5100"/>
            </a:lvl1pPr>
            <a:lvl2pPr marL="728228" indent="0">
              <a:buNone/>
              <a:defRPr sz="4500"/>
            </a:lvl2pPr>
            <a:lvl3pPr marL="1456456" indent="0">
              <a:buNone/>
              <a:defRPr sz="3800"/>
            </a:lvl3pPr>
            <a:lvl4pPr marL="2184684" indent="0">
              <a:buNone/>
              <a:defRPr sz="3200"/>
            </a:lvl4pPr>
            <a:lvl5pPr marL="2912913" indent="0">
              <a:buNone/>
              <a:defRPr sz="3200"/>
            </a:lvl5pPr>
            <a:lvl6pPr marL="3641141" indent="0">
              <a:buNone/>
              <a:defRPr sz="3200"/>
            </a:lvl6pPr>
            <a:lvl7pPr marL="4369369" indent="0">
              <a:buNone/>
              <a:defRPr sz="3200"/>
            </a:lvl7pPr>
            <a:lvl8pPr marL="5097597" indent="0">
              <a:buNone/>
              <a:defRPr sz="3200"/>
            </a:lvl8pPr>
            <a:lvl9pPr marL="5825825" indent="0">
              <a:buNone/>
              <a:defRPr sz="32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50240" y="3034453"/>
            <a:ext cx="3043123" cy="6034227"/>
          </a:xfrm>
        </p:spPr>
        <p:txBody>
          <a:bodyPr/>
          <a:lstStyle>
            <a:lvl1pPr marL="0" indent="0">
              <a:buNone/>
              <a:defRPr sz="2200"/>
            </a:lvl1pPr>
            <a:lvl2pPr marL="728228" indent="0">
              <a:buNone/>
              <a:defRPr sz="1900"/>
            </a:lvl2pPr>
            <a:lvl3pPr marL="1456456" indent="0">
              <a:buNone/>
              <a:defRPr sz="1600"/>
            </a:lvl3pPr>
            <a:lvl4pPr marL="2184684" indent="0">
              <a:buNone/>
              <a:defRPr sz="1400"/>
            </a:lvl4pPr>
            <a:lvl5pPr marL="2912913" indent="0">
              <a:buNone/>
              <a:defRPr sz="1400"/>
            </a:lvl5pPr>
            <a:lvl6pPr marL="3641141" indent="0">
              <a:buNone/>
              <a:defRPr sz="1400"/>
            </a:lvl6pPr>
            <a:lvl7pPr marL="4369369" indent="0">
              <a:buNone/>
              <a:defRPr sz="1400"/>
            </a:lvl7pPr>
            <a:lvl8pPr marL="5097597" indent="0">
              <a:buNone/>
              <a:defRPr sz="1400"/>
            </a:lvl8pPr>
            <a:lvl9pPr marL="5825825"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932056E5-2820-EB49-80C2-51F70370C177}" type="datetime2">
              <a:rPr lang="en-US" smtClean="0"/>
              <a:pPr/>
              <a:t>Monday, April 8, 2019</a:t>
            </a:fld>
            <a:endParaRPr lang="en-US"/>
          </a:p>
        </p:txBody>
      </p:sp>
      <p:sp>
        <p:nvSpPr>
          <p:cNvPr id="6" name="Footer Placeholder 5"/>
          <p:cNvSpPr>
            <a:spLocks noGrp="1"/>
          </p:cNvSpPr>
          <p:nvPr>
            <p:ph type="ftr" sz="quarter" idx="11"/>
          </p:nvPr>
        </p:nvSpPr>
        <p:spPr/>
        <p:txBody>
          <a:bodyPr/>
          <a:lstStyle/>
          <a:p>
            <a:pPr algn="r"/>
            <a:r>
              <a:rPr lang="en-US"/>
              <a:t>ASCCC Spring Plenary 2019</a:t>
            </a:r>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314008"/>
            <a:ext cx="13004800" cy="325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US"/>
          </a:p>
        </p:txBody>
      </p:sp>
      <p:sp>
        <p:nvSpPr>
          <p:cNvPr id="2" name="Title Placeholder 1"/>
          <p:cNvSpPr>
            <a:spLocks noGrp="1"/>
          </p:cNvSpPr>
          <p:nvPr>
            <p:ph type="title"/>
          </p:nvPr>
        </p:nvSpPr>
        <p:spPr>
          <a:xfrm>
            <a:off x="650240" y="758614"/>
            <a:ext cx="11704320" cy="1408853"/>
          </a:xfrm>
          <a:prstGeom prst="rect">
            <a:avLst/>
          </a:prstGeom>
        </p:spPr>
        <p:txBody>
          <a:bodyPr vert="horz" lIns="145646" tIns="72823" rIns="145646" bIns="7282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0240" y="2275840"/>
            <a:ext cx="11704320" cy="6935893"/>
          </a:xfrm>
          <a:prstGeom prst="rect">
            <a:avLst/>
          </a:prstGeom>
        </p:spPr>
        <p:txBody>
          <a:bodyPr vert="horz" lIns="145646" tIns="72823" rIns="145646" bIns="728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3004800" cy="520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US"/>
          </a:p>
        </p:txBody>
      </p:sp>
      <p:sp>
        <p:nvSpPr>
          <p:cNvPr id="4" name="Date Placeholder 3"/>
          <p:cNvSpPr>
            <a:spLocks noGrp="1"/>
          </p:cNvSpPr>
          <p:nvPr>
            <p:ph type="dt" sz="half" idx="2"/>
          </p:nvPr>
        </p:nvSpPr>
        <p:spPr>
          <a:xfrm>
            <a:off x="650240" y="26010"/>
            <a:ext cx="4118187" cy="468173"/>
          </a:xfrm>
          <a:prstGeom prst="rect">
            <a:avLst/>
          </a:prstGeom>
        </p:spPr>
        <p:txBody>
          <a:bodyPr vert="horz" lIns="145646" tIns="72823" rIns="145646" bIns="72823" rtlCol="0" anchor="ctr"/>
          <a:lstStyle>
            <a:lvl1pPr algn="l">
              <a:defRPr sz="1900">
                <a:solidFill>
                  <a:srgbClr val="FFFFFF"/>
                </a:solidFill>
              </a:defRPr>
            </a:lvl1pPr>
          </a:lstStyle>
          <a:p>
            <a:fld id="{DFF7FC38-B06D-3E48-8A41-EE7C25345392}" type="datetime2">
              <a:rPr lang="en-US" smtClean="0"/>
              <a:pPr/>
              <a:t>Monday, April 8, 2019</a:t>
            </a:fld>
            <a:endParaRPr lang="en-US" dirty="0"/>
          </a:p>
        </p:txBody>
      </p:sp>
      <p:sp>
        <p:nvSpPr>
          <p:cNvPr id="5" name="Footer Placeholder 4"/>
          <p:cNvSpPr>
            <a:spLocks noGrp="1"/>
          </p:cNvSpPr>
          <p:nvPr>
            <p:ph type="ftr" sz="quarter" idx="3"/>
          </p:nvPr>
        </p:nvSpPr>
        <p:spPr>
          <a:xfrm>
            <a:off x="4876800" y="26010"/>
            <a:ext cx="5852160" cy="468173"/>
          </a:xfrm>
          <a:prstGeom prst="rect">
            <a:avLst/>
          </a:prstGeom>
        </p:spPr>
        <p:txBody>
          <a:bodyPr vert="horz" lIns="145646" tIns="72823" rIns="145646" bIns="72823" rtlCol="0" anchor="ctr"/>
          <a:lstStyle>
            <a:lvl1pPr algn="ctr">
              <a:defRPr sz="1900">
                <a:solidFill>
                  <a:srgbClr val="FFFFFF"/>
                </a:solidFill>
              </a:defRPr>
            </a:lvl1pPr>
          </a:lstStyle>
          <a:p>
            <a:pPr algn="r"/>
            <a:r>
              <a:rPr lang="en-US"/>
              <a:t>ASCCC Spring Plenary 2019</a:t>
            </a:r>
            <a:endParaRPr lang="en-US" dirty="0"/>
          </a:p>
        </p:txBody>
      </p:sp>
      <p:sp>
        <p:nvSpPr>
          <p:cNvPr id="6" name="Slide Number Placeholder 5"/>
          <p:cNvSpPr>
            <a:spLocks noGrp="1"/>
          </p:cNvSpPr>
          <p:nvPr>
            <p:ph type="sldNum" sz="quarter" idx="4"/>
          </p:nvPr>
        </p:nvSpPr>
        <p:spPr>
          <a:xfrm>
            <a:off x="10837333" y="26010"/>
            <a:ext cx="1517227" cy="468173"/>
          </a:xfrm>
          <a:prstGeom prst="rect">
            <a:avLst/>
          </a:prstGeom>
        </p:spPr>
        <p:txBody>
          <a:bodyPr vert="horz" lIns="145646" tIns="72823" rIns="145646" bIns="72823" rtlCol="0" anchor="ctr"/>
          <a:lstStyle>
            <a:lvl1pPr algn="l">
              <a:defRPr sz="2200" b="1">
                <a:solidFill>
                  <a:srgbClr val="FFFFFF"/>
                </a:solidFill>
              </a:defRPr>
            </a:lvl1pPr>
          </a:lstStyle>
          <a:p>
            <a:fld id="{86CB4B4D-7CA3-9044-876B-883B54F86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1456456" rtl="0" eaLnBrk="1" latinLnBrk="0" hangingPunct="1">
        <a:spcBef>
          <a:spcPct val="0"/>
        </a:spcBef>
        <a:buNone/>
        <a:defRPr sz="6400" kern="1200" spc="-159" baseline="0">
          <a:solidFill>
            <a:schemeClr val="tx2"/>
          </a:solidFill>
          <a:latin typeface="+mj-lt"/>
          <a:ea typeface="+mj-ea"/>
          <a:cs typeface="+mj-cs"/>
        </a:defRPr>
      </a:lvl1pPr>
    </p:titleStyle>
    <p:bodyStyle>
      <a:lvl1pPr marL="291291" indent="-291291" algn="l" defTabSz="1456456" rtl="0" eaLnBrk="1" latinLnBrk="0" hangingPunct="1">
        <a:spcBef>
          <a:spcPct val="20000"/>
        </a:spcBef>
        <a:buClr>
          <a:schemeClr val="accent1"/>
        </a:buClr>
        <a:buSzPct val="85000"/>
        <a:buFont typeface="Arial" pitchFamily="34" charset="0"/>
        <a:buChar char="•"/>
        <a:defRPr sz="3800" kern="1200">
          <a:solidFill>
            <a:schemeClr val="tx1"/>
          </a:solidFill>
          <a:latin typeface="+mn-lt"/>
          <a:ea typeface="+mn-ea"/>
          <a:cs typeface="+mn-cs"/>
        </a:defRPr>
      </a:lvl1pPr>
      <a:lvl2pPr marL="728228" indent="-291291" algn="l" defTabSz="1456456"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2pPr>
      <a:lvl3pPr marL="1165165" indent="-291291" algn="l" defTabSz="1456456" rtl="0" eaLnBrk="1" latinLnBrk="0" hangingPunct="1">
        <a:spcBef>
          <a:spcPct val="20000"/>
        </a:spcBef>
        <a:buClr>
          <a:schemeClr val="accent1"/>
        </a:buClr>
        <a:buSzPct val="90000"/>
        <a:buFont typeface="Arial" pitchFamily="34" charset="0"/>
        <a:buChar char="•"/>
        <a:defRPr sz="2900" kern="1200">
          <a:solidFill>
            <a:schemeClr val="tx1"/>
          </a:solidFill>
          <a:latin typeface="+mn-lt"/>
          <a:ea typeface="+mn-ea"/>
          <a:cs typeface="+mn-cs"/>
        </a:defRPr>
      </a:lvl3pPr>
      <a:lvl4pPr marL="1602102" indent="-291291" algn="l" defTabSz="1456456" rtl="0" eaLnBrk="1" latinLnBrk="0" hangingPunct="1">
        <a:spcBef>
          <a:spcPct val="20000"/>
        </a:spcBef>
        <a:buClr>
          <a:schemeClr val="accent1"/>
        </a:buClr>
        <a:buFont typeface="Arial" pitchFamily="34" charset="0"/>
        <a:buChar char="•"/>
        <a:defRPr sz="2500" kern="1200">
          <a:solidFill>
            <a:schemeClr val="tx1"/>
          </a:solidFill>
          <a:latin typeface="+mn-lt"/>
          <a:ea typeface="+mn-ea"/>
          <a:cs typeface="+mn-cs"/>
        </a:defRPr>
      </a:lvl4pPr>
      <a:lvl5pPr marL="1893393" indent="-218468" algn="l" defTabSz="1456456" rtl="0" eaLnBrk="1" latinLnBrk="0" hangingPunct="1">
        <a:spcBef>
          <a:spcPct val="20000"/>
        </a:spcBef>
        <a:buClr>
          <a:schemeClr val="accent1"/>
        </a:buClr>
        <a:buSzPct val="100000"/>
        <a:buFont typeface="Arial" pitchFamily="34" charset="0"/>
        <a:buChar char="•"/>
        <a:defRPr sz="2200" kern="1200" baseline="0">
          <a:solidFill>
            <a:schemeClr val="tx1"/>
          </a:solidFill>
          <a:latin typeface="+mn-lt"/>
          <a:ea typeface="+mn-ea"/>
          <a:cs typeface="+mn-cs"/>
        </a:defRPr>
      </a:lvl5pPr>
      <a:lvl6pPr marL="2184684"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6pPr>
      <a:lvl7pPr marL="2475976"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7pPr>
      <a:lvl8pPr marL="2767267"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8pPr>
      <a:lvl9pPr marL="3058558" indent="-291291" algn="l" defTabSz="1456456"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9pPr>
    </p:bodyStyle>
    <p:otherStyle>
      <a:defPPr>
        <a:defRPr lang="en-US"/>
      </a:defPPr>
      <a:lvl1pPr marL="0" algn="l" defTabSz="1456456" rtl="0" eaLnBrk="1" latinLnBrk="0" hangingPunct="1">
        <a:defRPr sz="2900" kern="1200">
          <a:solidFill>
            <a:schemeClr val="tx1"/>
          </a:solidFill>
          <a:latin typeface="+mn-lt"/>
          <a:ea typeface="+mn-ea"/>
          <a:cs typeface="+mn-cs"/>
        </a:defRPr>
      </a:lvl1pPr>
      <a:lvl2pPr marL="728228" algn="l" defTabSz="1456456" rtl="0" eaLnBrk="1" latinLnBrk="0" hangingPunct="1">
        <a:defRPr sz="2900" kern="1200">
          <a:solidFill>
            <a:schemeClr val="tx1"/>
          </a:solidFill>
          <a:latin typeface="+mn-lt"/>
          <a:ea typeface="+mn-ea"/>
          <a:cs typeface="+mn-cs"/>
        </a:defRPr>
      </a:lvl2pPr>
      <a:lvl3pPr marL="1456456" algn="l" defTabSz="1456456" rtl="0" eaLnBrk="1" latinLnBrk="0" hangingPunct="1">
        <a:defRPr sz="2900" kern="1200">
          <a:solidFill>
            <a:schemeClr val="tx1"/>
          </a:solidFill>
          <a:latin typeface="+mn-lt"/>
          <a:ea typeface="+mn-ea"/>
          <a:cs typeface="+mn-cs"/>
        </a:defRPr>
      </a:lvl3pPr>
      <a:lvl4pPr marL="2184684" algn="l" defTabSz="1456456" rtl="0" eaLnBrk="1" latinLnBrk="0" hangingPunct="1">
        <a:defRPr sz="2900" kern="1200">
          <a:solidFill>
            <a:schemeClr val="tx1"/>
          </a:solidFill>
          <a:latin typeface="+mn-lt"/>
          <a:ea typeface="+mn-ea"/>
          <a:cs typeface="+mn-cs"/>
        </a:defRPr>
      </a:lvl4pPr>
      <a:lvl5pPr marL="2912913" algn="l" defTabSz="1456456" rtl="0" eaLnBrk="1" latinLnBrk="0" hangingPunct="1">
        <a:defRPr sz="2900" kern="1200">
          <a:solidFill>
            <a:schemeClr val="tx1"/>
          </a:solidFill>
          <a:latin typeface="+mn-lt"/>
          <a:ea typeface="+mn-ea"/>
          <a:cs typeface="+mn-cs"/>
        </a:defRPr>
      </a:lvl5pPr>
      <a:lvl6pPr marL="3641141" algn="l" defTabSz="1456456" rtl="0" eaLnBrk="1" latinLnBrk="0" hangingPunct="1">
        <a:defRPr sz="2900" kern="1200">
          <a:solidFill>
            <a:schemeClr val="tx1"/>
          </a:solidFill>
          <a:latin typeface="+mn-lt"/>
          <a:ea typeface="+mn-ea"/>
          <a:cs typeface="+mn-cs"/>
        </a:defRPr>
      </a:lvl6pPr>
      <a:lvl7pPr marL="4369369" algn="l" defTabSz="1456456" rtl="0" eaLnBrk="1" latinLnBrk="0" hangingPunct="1">
        <a:defRPr sz="2900" kern="1200">
          <a:solidFill>
            <a:schemeClr val="tx1"/>
          </a:solidFill>
          <a:latin typeface="+mn-lt"/>
          <a:ea typeface="+mn-ea"/>
          <a:cs typeface="+mn-cs"/>
        </a:defRPr>
      </a:lvl7pPr>
      <a:lvl8pPr marL="5097597" algn="l" defTabSz="1456456" rtl="0" eaLnBrk="1" latinLnBrk="0" hangingPunct="1">
        <a:defRPr sz="2900" kern="1200">
          <a:solidFill>
            <a:schemeClr val="tx1"/>
          </a:solidFill>
          <a:latin typeface="+mn-lt"/>
          <a:ea typeface="+mn-ea"/>
          <a:cs typeface="+mn-cs"/>
        </a:defRPr>
      </a:lvl8pPr>
      <a:lvl9pPr marL="5825825" algn="l" defTabSz="1456456"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tinyurl.com/ASCCC-OER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mpilati@ascc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asccc.org/signup-newsletters" TargetMode="External"/><Relationship Id="rId4" Type="http://schemas.openxmlformats.org/officeDocument/2006/relationships/hyperlink" Target="https://tinyurl.com/ASCCC-OERI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1514475"/>
            <a:ext cx="12258675" cy="4191979"/>
          </a:xfrm>
        </p:spPr>
        <p:txBody>
          <a:bodyPr>
            <a:normAutofit fontScale="90000"/>
          </a:bodyPr>
          <a:lstStyle/>
          <a:p>
            <a:r>
              <a:rPr lang="en-US" b="1" cap="none" dirty="0">
                <a:solidFill>
                  <a:schemeClr val="bg1"/>
                </a:solidFill>
              </a:rPr>
              <a:t>The Future of Open Educational Resources (OER) in the California Community Colleges</a:t>
            </a:r>
            <a:endParaRPr lang="en-US" cap="none" dirty="0">
              <a:solidFill>
                <a:schemeClr val="bg1"/>
              </a:solidFill>
            </a:endParaRPr>
          </a:p>
        </p:txBody>
      </p:sp>
      <p:sp>
        <p:nvSpPr>
          <p:cNvPr id="3" name="Text Placeholder 2"/>
          <p:cNvSpPr>
            <a:spLocks noGrp="1"/>
          </p:cNvSpPr>
          <p:nvPr>
            <p:ph type="body" idx="1"/>
          </p:nvPr>
        </p:nvSpPr>
        <p:spPr>
          <a:xfrm>
            <a:off x="485775" y="6172201"/>
            <a:ext cx="12258675" cy="2541830"/>
          </a:xfrm>
        </p:spPr>
        <p:txBody>
          <a:bodyPr>
            <a:normAutofit lnSpcReduction="10000"/>
          </a:bodyPr>
          <a:lstStyle/>
          <a:p>
            <a:r>
              <a:rPr lang="en-US" dirty="0">
                <a:solidFill>
                  <a:schemeClr val="bg1"/>
                </a:solidFill>
              </a:rPr>
              <a:t>Anna Bruzzese, ASCCC South Representative</a:t>
            </a:r>
          </a:p>
          <a:p>
            <a:r>
              <a:rPr lang="en-US" dirty="0">
                <a:solidFill>
                  <a:schemeClr val="bg1"/>
                </a:solidFill>
              </a:rPr>
              <a:t>Krystinne Mica, ASCCC Executive Director</a:t>
            </a:r>
          </a:p>
          <a:p>
            <a:r>
              <a:rPr lang="en-US" dirty="0">
                <a:solidFill>
                  <a:schemeClr val="bg1"/>
                </a:solidFill>
              </a:rPr>
              <a:t>Michelle Pilati, Faculty Coordinator, Open Educational Resources Initiative </a:t>
            </a:r>
          </a:p>
          <a:p>
            <a:endParaRPr lang="en-US" dirty="0">
              <a:solidFill>
                <a:schemeClr val="bg1"/>
              </a:solidFill>
            </a:endParaRP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 #</a:t>
            </a:r>
            <a:r>
              <a:rPr lang="en-US" dirty="0" err="1"/>
              <a:t>RealCollegeSurvey</a:t>
            </a:r>
            <a:endParaRPr lang="en-US" dirty="0"/>
          </a:p>
        </p:txBody>
      </p:sp>
      <p:sp>
        <p:nvSpPr>
          <p:cNvPr id="3" name="Content Placeholder 2"/>
          <p:cNvSpPr>
            <a:spLocks noGrp="1"/>
          </p:cNvSpPr>
          <p:nvPr>
            <p:ph idx="1"/>
          </p:nvPr>
        </p:nvSpPr>
        <p:spPr/>
        <p:txBody>
          <a:bodyPr>
            <a:normAutofit/>
          </a:bodyPr>
          <a:lstStyle/>
          <a:p>
            <a:r>
              <a:rPr lang="en-US" sz="4400" dirty="0"/>
              <a:t>60% were housing insecure in the previous year.</a:t>
            </a:r>
          </a:p>
          <a:p>
            <a:r>
              <a:rPr lang="en-US" sz="4400" dirty="0"/>
              <a:t>50% of respondents were food insecure in the prior 30 days.</a:t>
            </a:r>
          </a:p>
          <a:p>
            <a:r>
              <a:rPr lang="en-US" sz="4400" dirty="0"/>
              <a:t>19% were homeless in the previous year.</a:t>
            </a:r>
          </a:p>
          <a:p>
            <a:r>
              <a:rPr lang="en-US" sz="4400" dirty="0"/>
              <a:t>Seven in 10 experienced food insecurity or housing insecurity or homelessness during the previous year.</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848655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 #</a:t>
            </a:r>
            <a:r>
              <a:rPr lang="en-US" dirty="0" err="1"/>
              <a:t>RealCollegeSurvey</a:t>
            </a:r>
            <a:endParaRPr lang="en-US" dirty="0"/>
          </a:p>
        </p:txBody>
      </p:sp>
      <p:sp>
        <p:nvSpPr>
          <p:cNvPr id="3" name="Content Placeholder 2"/>
          <p:cNvSpPr>
            <a:spLocks noGrp="1"/>
          </p:cNvSpPr>
          <p:nvPr>
            <p:ph idx="1"/>
          </p:nvPr>
        </p:nvSpPr>
        <p:spPr/>
        <p:txBody>
          <a:bodyPr>
            <a:normAutofit/>
          </a:bodyPr>
          <a:lstStyle/>
          <a:p>
            <a:r>
              <a:rPr lang="en-US" sz="4200" dirty="0"/>
              <a:t>Rates of basic needs insecurity are higher for marginalized students, including African Americans, students identifying as LGBTQ, and students considered independent from their parents or guardians for financial aid purposes. </a:t>
            </a:r>
          </a:p>
          <a:p>
            <a:r>
              <a:rPr lang="en-US" sz="4200" dirty="0"/>
              <a:t>Students who have served in the military, former foster youth, and formerly incarcerated students are all at greater risk of basic needs insecurity. </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57679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109" y="494183"/>
            <a:ext cx="13109909" cy="9259417"/>
          </a:xfrm>
        </p:spPr>
      </p:pic>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40999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affordable</a:t>
            </a:r>
            <a:r>
              <a:rPr lang="mr-IN" dirty="0"/>
              <a: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638" y="2794793"/>
            <a:ext cx="12599220" cy="5977732"/>
          </a:xfrm>
        </p:spPr>
      </p:pic>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71256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lumMod val="50000"/>
                  </a:schemeClr>
                </a:solidFill>
              </a:rPr>
              <a:t>ASCCC OERI</a:t>
            </a:r>
          </a:p>
        </p:txBody>
      </p:sp>
      <p:sp>
        <p:nvSpPr>
          <p:cNvPr id="3" name="Content Placeholder 2"/>
          <p:cNvSpPr>
            <a:spLocks noGrp="1"/>
          </p:cNvSpPr>
          <p:nvPr>
            <p:ph idx="1"/>
          </p:nvPr>
        </p:nvSpPr>
        <p:spPr/>
        <p:txBody>
          <a:bodyPr>
            <a:noAutofit/>
          </a:bodyPr>
          <a:lstStyle/>
          <a:p>
            <a:r>
              <a:rPr lang="en-US" sz="4551" dirty="0"/>
              <a:t>A 5-year project to implement OER system-wide, coordinating state level activities to increase OER availability and supporting local OER implementation. </a:t>
            </a:r>
          </a:p>
          <a:p>
            <a:r>
              <a:rPr lang="en-US" sz="4551" dirty="0"/>
              <a:t>At the end of the initial project period, the structure and accomplishments of the CCCOERI would be evaluated and future funding needs identified.</a:t>
            </a:r>
          </a:p>
          <a:p>
            <a:r>
              <a:rPr lang="en-US" sz="4551" dirty="0"/>
              <a:t>Launched January 2019</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604377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from 2017 Survey</a:t>
            </a:r>
          </a:p>
        </p:txBody>
      </p:sp>
      <p:sp>
        <p:nvSpPr>
          <p:cNvPr id="3" name="Content Placeholder 2"/>
          <p:cNvSpPr>
            <a:spLocks noGrp="1"/>
          </p:cNvSpPr>
          <p:nvPr>
            <p:ph idx="1"/>
          </p:nvPr>
        </p:nvSpPr>
        <p:spPr/>
        <p:txBody>
          <a:bodyPr>
            <a:normAutofit/>
          </a:bodyPr>
          <a:lstStyle/>
          <a:p>
            <a:r>
              <a:rPr lang="en-US" dirty="0"/>
              <a:t>I believe people value what they pay for. </a:t>
            </a:r>
          </a:p>
          <a:p>
            <a:r>
              <a:rPr lang="en-US" dirty="0"/>
              <a:t>Too much work right now. I'm a new professor. I need my resources handed to me on a silver platter or I simply don't have time. </a:t>
            </a:r>
          </a:p>
          <a:p>
            <a:r>
              <a:rPr lang="en-US" dirty="0"/>
              <a:t>OER are generally poor quality. OER also does not offer online homework like Pearson, </a:t>
            </a:r>
            <a:r>
              <a:rPr lang="en-US" dirty="0" err="1"/>
              <a:t>WileyPlus</a:t>
            </a:r>
            <a:r>
              <a:rPr lang="en-US" dirty="0"/>
              <a:t>, or </a:t>
            </a:r>
            <a:r>
              <a:rPr lang="en-US" dirty="0" err="1"/>
              <a:t>WebAssign</a:t>
            </a:r>
            <a:r>
              <a:rPr lang="en-US" dirty="0"/>
              <a:t>. </a:t>
            </a:r>
          </a:p>
          <a:p>
            <a:r>
              <a:rPr lang="en-US" dirty="0"/>
              <a:t>Just through completing this survey, I am more interested in OER and I would like to learn more to see if it is a good fit for my courses. </a:t>
            </a:r>
          </a:p>
          <a:p>
            <a:endParaRPr lang="en-US"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038070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more</a:t>
            </a:r>
            <a:r>
              <a:rPr lang="mr-IN" dirty="0"/>
              <a:t>…</a:t>
            </a:r>
            <a:endParaRPr lang="en-US" dirty="0"/>
          </a:p>
        </p:txBody>
      </p:sp>
      <p:sp>
        <p:nvSpPr>
          <p:cNvPr id="3" name="Content Placeholder 2"/>
          <p:cNvSpPr>
            <a:spLocks noGrp="1"/>
          </p:cNvSpPr>
          <p:nvPr>
            <p:ph idx="1"/>
          </p:nvPr>
        </p:nvSpPr>
        <p:spPr/>
        <p:txBody>
          <a:bodyPr>
            <a:normAutofit/>
          </a:bodyPr>
          <a:lstStyle/>
          <a:p>
            <a:r>
              <a:rPr lang="en-US" dirty="0"/>
              <a:t>I'd like students to be able to access their text in class WITHOUT using their phone, tablet, or computer. </a:t>
            </a:r>
          </a:p>
          <a:p>
            <a:r>
              <a:rPr lang="en-US" dirty="0"/>
              <a:t>I don't like it. I also don't appreciate that colleagues are paid $1000 to adopt OER and those of us who have thoughtfully assessed what is available and used what we see as better textbooks get nothing.. </a:t>
            </a:r>
          </a:p>
          <a:p>
            <a:r>
              <a:rPr lang="en-US" dirty="0"/>
              <a:t>Online HW capacity was not even close enough to providing the support our students need. </a:t>
            </a:r>
          </a:p>
          <a:p>
            <a:r>
              <a:rPr lang="en-US" dirty="0"/>
              <a:t>OER does not measure up to traditional textbooks. </a:t>
            </a:r>
          </a:p>
          <a:p>
            <a:endParaRPr lang="en-US"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688064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accent1">
                    <a:lumMod val="50000"/>
                  </a:schemeClr>
                </a:solidFill>
              </a:rPr>
              <a:t>OERI’s Goals</a:t>
            </a:r>
          </a:p>
        </p:txBody>
      </p:sp>
      <p:sp>
        <p:nvSpPr>
          <p:cNvPr id="3" name="Content Placeholder 2"/>
          <p:cNvSpPr>
            <a:spLocks noGrp="1"/>
          </p:cNvSpPr>
          <p:nvPr>
            <p:ph idx="1"/>
          </p:nvPr>
        </p:nvSpPr>
        <p:spPr>
          <a:xfrm>
            <a:off x="894080" y="2059093"/>
            <a:ext cx="11243733" cy="7477760"/>
          </a:xfrm>
        </p:spPr>
        <p:txBody>
          <a:bodyPr>
            <a:noAutofit/>
          </a:bodyPr>
          <a:lstStyle/>
          <a:p>
            <a:r>
              <a:rPr lang="en-US" sz="4000" dirty="0"/>
              <a:t>Ensure OER availability for at least 70% of all C-ID courses by the end of the 5-year term.</a:t>
            </a:r>
          </a:p>
          <a:p>
            <a:r>
              <a:rPr lang="en-US" sz="4000" dirty="0"/>
              <a:t>Significantly reduce costs for students in at least 50% of the most highly enrolled courses.</a:t>
            </a:r>
          </a:p>
          <a:p>
            <a:r>
              <a:rPr lang="en-US" sz="4000" dirty="0"/>
              <a:t>Develop systems to replace high-cost homework systems such as "My Math Lab” and other ancillary materials that facilitate faculty OER adoption.</a:t>
            </a:r>
          </a:p>
          <a:p>
            <a:pPr>
              <a:buNone/>
            </a:pPr>
            <a:endParaRPr lang="en-US" sz="3982"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49368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Systems</a:t>
            </a:r>
          </a:p>
        </p:txBody>
      </p:sp>
      <p:sp>
        <p:nvSpPr>
          <p:cNvPr id="3" name="Content Placeholder 2"/>
          <p:cNvSpPr>
            <a:spLocks noGrp="1"/>
          </p:cNvSpPr>
          <p:nvPr>
            <p:ph idx="1"/>
          </p:nvPr>
        </p:nvSpPr>
        <p:spPr/>
        <p:txBody>
          <a:bodyPr>
            <a:normAutofit/>
          </a:bodyPr>
          <a:lstStyle/>
          <a:p>
            <a:r>
              <a:rPr lang="en-US" sz="4400" dirty="0"/>
              <a:t>Is your discipline homework system dependent?</a:t>
            </a:r>
          </a:p>
          <a:p>
            <a:r>
              <a:rPr lang="en-US" sz="4400" dirty="0"/>
              <a:t>Might your discipline benefit from a homework system?</a:t>
            </a:r>
          </a:p>
          <a:p>
            <a:endParaRPr lang="en-US" sz="4400" dirty="0"/>
          </a:p>
          <a:p>
            <a:pPr>
              <a:buNone/>
            </a:pPr>
            <a:endParaRPr lang="en-US" sz="4400"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pic>
        <p:nvPicPr>
          <p:cNvPr id="5" name="Picture 4" descr="design-expression-learn-247819.jpg"/>
          <p:cNvPicPr>
            <a:picLocks noChangeAspect="1"/>
          </p:cNvPicPr>
          <p:nvPr/>
        </p:nvPicPr>
        <p:blipFill>
          <a:blip r:embed="rId2"/>
          <a:stretch>
            <a:fillRect/>
          </a:stretch>
        </p:blipFill>
        <p:spPr>
          <a:xfrm>
            <a:off x="3066787" y="5668627"/>
            <a:ext cx="7662174" cy="35431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Known HW System Users</a:t>
            </a:r>
          </a:p>
        </p:txBody>
      </p:sp>
      <p:sp>
        <p:nvSpPr>
          <p:cNvPr id="3" name="Content Placeholder 2"/>
          <p:cNvSpPr>
            <a:spLocks noGrp="1"/>
          </p:cNvSpPr>
          <p:nvPr>
            <p:ph idx="1"/>
          </p:nvPr>
        </p:nvSpPr>
        <p:spPr/>
        <p:txBody>
          <a:bodyPr>
            <a:normAutofit/>
          </a:bodyPr>
          <a:lstStyle/>
          <a:p>
            <a:r>
              <a:rPr lang="en-US" sz="4800" dirty="0"/>
              <a:t>Math</a:t>
            </a:r>
          </a:p>
          <a:p>
            <a:r>
              <a:rPr lang="en-US" sz="4800" dirty="0"/>
              <a:t>Foreign Languages</a:t>
            </a:r>
          </a:p>
          <a:p>
            <a:r>
              <a:rPr lang="en-US" sz="4800" dirty="0"/>
              <a:t>Economics</a:t>
            </a:r>
          </a:p>
          <a:p>
            <a:r>
              <a:rPr lang="en-US" sz="4800" dirty="0"/>
              <a:t>You?</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pic>
        <p:nvPicPr>
          <p:cNvPr id="5" name="Picture 4" descr="balance-business-calculator-163032.jpg"/>
          <p:cNvPicPr>
            <a:picLocks noChangeAspect="1"/>
          </p:cNvPicPr>
          <p:nvPr/>
        </p:nvPicPr>
        <p:blipFill>
          <a:blip r:embed="rId2"/>
          <a:stretch>
            <a:fillRect/>
          </a:stretch>
        </p:blipFill>
        <p:spPr>
          <a:xfrm>
            <a:off x="5266199" y="5048369"/>
            <a:ext cx="6251674" cy="42779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normAutofit/>
          </a:bodyPr>
          <a:lstStyle/>
          <a:p>
            <a:r>
              <a:rPr lang="en-US" sz="4800" dirty="0"/>
              <a:t>OER, Student Success, and Equity</a:t>
            </a:r>
          </a:p>
          <a:p>
            <a:r>
              <a:rPr lang="en-US" sz="4800" dirty="0"/>
              <a:t>ASCCC's OER Initiative </a:t>
            </a:r>
          </a:p>
          <a:p>
            <a:pPr lvl="1"/>
            <a:r>
              <a:rPr lang="en-US" sz="4800" dirty="0"/>
              <a:t>General Overview</a:t>
            </a:r>
          </a:p>
          <a:p>
            <a:pPr lvl="1"/>
            <a:r>
              <a:rPr lang="en-US" sz="4800" dirty="0"/>
              <a:t>Year 1</a:t>
            </a:r>
          </a:p>
          <a:p>
            <a:pPr lvl="1"/>
            <a:r>
              <a:rPr lang="en-US" sz="4800" dirty="0"/>
              <a:t>Year 2</a:t>
            </a:r>
          </a:p>
          <a:p>
            <a:r>
              <a:rPr lang="en-US" sz="4800" dirty="0"/>
              <a:t>OER, You, Your Faculty, - and Your Students</a:t>
            </a:r>
          </a:p>
          <a:p>
            <a:endParaRPr lang="en-US"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206286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doing…</a:t>
            </a:r>
          </a:p>
        </p:txBody>
      </p:sp>
      <p:sp>
        <p:nvSpPr>
          <p:cNvPr id="3" name="Content Placeholder 2"/>
          <p:cNvSpPr>
            <a:spLocks noGrp="1"/>
          </p:cNvSpPr>
          <p:nvPr>
            <p:ph idx="1"/>
          </p:nvPr>
        </p:nvSpPr>
        <p:spPr/>
        <p:txBody>
          <a:bodyPr>
            <a:normAutofit/>
          </a:bodyPr>
          <a:lstStyle/>
          <a:p>
            <a:r>
              <a:rPr lang="en-US" sz="4800" dirty="0"/>
              <a:t>My Open Math</a:t>
            </a:r>
          </a:p>
          <a:p>
            <a:pPr lvl="1"/>
            <a:r>
              <a:rPr lang="en-US" sz="4800" dirty="0"/>
              <a:t>Stats, pre-stats</a:t>
            </a:r>
          </a:p>
          <a:p>
            <a:pPr lvl="1"/>
            <a:r>
              <a:rPr lang="en-US" sz="4800" dirty="0"/>
              <a:t>Regional convening in early May</a:t>
            </a:r>
          </a:p>
          <a:p>
            <a:r>
              <a:rPr lang="en-US" sz="4800" dirty="0"/>
              <a:t>Discipline webinars</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accent1">
                    <a:lumMod val="50000"/>
                  </a:schemeClr>
                </a:solidFill>
              </a:rPr>
              <a:t>Goals (continued)</a:t>
            </a:r>
          </a:p>
        </p:txBody>
      </p:sp>
      <p:sp>
        <p:nvSpPr>
          <p:cNvPr id="3" name="Content Placeholder 2"/>
          <p:cNvSpPr>
            <a:spLocks noGrp="1"/>
          </p:cNvSpPr>
          <p:nvPr>
            <p:ph idx="1"/>
          </p:nvPr>
        </p:nvSpPr>
        <p:spPr>
          <a:xfrm>
            <a:off x="894080" y="2275840"/>
            <a:ext cx="11243733" cy="7261013"/>
          </a:xfrm>
        </p:spPr>
        <p:txBody>
          <a:bodyPr>
            <a:noAutofit/>
          </a:bodyPr>
          <a:lstStyle/>
          <a:p>
            <a:r>
              <a:rPr lang="en-US" sz="5120" dirty="0"/>
              <a:t>Establish a network of OER Liaisons to serve as local OER champions. </a:t>
            </a:r>
            <a:r>
              <a:rPr lang="en-US" sz="5120" dirty="0">
                <a:latin typeface="Zapf Dingbats"/>
                <a:ea typeface="Zapf Dingbats"/>
                <a:cs typeface="Zapf Dingbats"/>
              </a:rPr>
              <a:t>✔</a:t>
            </a:r>
            <a:endParaRPr lang="en-US" sz="5120" dirty="0"/>
          </a:p>
          <a:p>
            <a:r>
              <a:rPr lang="en-US" sz="5120" dirty="0"/>
              <a:t>Develop OER resources for selected CTE areas.</a:t>
            </a:r>
          </a:p>
          <a:p>
            <a:r>
              <a:rPr lang="en-US" sz="5120" dirty="0"/>
              <a:t>Leverage prior related work.</a:t>
            </a:r>
            <a:r>
              <a:rPr lang="en-US" sz="5120" dirty="0">
                <a:latin typeface="Zapf Dingbats"/>
                <a:ea typeface="Zapf Dingbats"/>
                <a:cs typeface="Zapf Dingbats"/>
              </a:rPr>
              <a:t>✔</a:t>
            </a:r>
            <a:endParaRPr lang="en-US" sz="5120" dirty="0"/>
          </a:p>
          <a:p>
            <a:r>
              <a:rPr lang="en-US" sz="5120" dirty="0"/>
              <a:t>Facilitate achieving the goals of AB 705 and other legislation/initiatives.</a:t>
            </a:r>
            <a:r>
              <a:rPr lang="en-US" sz="5120" dirty="0">
                <a:latin typeface="Zapf Dingbats"/>
                <a:ea typeface="Zapf Dingbats"/>
                <a:cs typeface="Zapf Dingbats"/>
              </a:rPr>
              <a:t>✔</a:t>
            </a:r>
            <a:endParaRPr lang="en-US" sz="5120"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32194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accent1">
                    <a:lumMod val="50000"/>
                  </a:schemeClr>
                </a:solidFill>
              </a:rPr>
              <a:t>Activities</a:t>
            </a:r>
          </a:p>
        </p:txBody>
      </p:sp>
      <p:sp>
        <p:nvSpPr>
          <p:cNvPr id="3" name="Content Placeholder 2"/>
          <p:cNvSpPr>
            <a:spLocks noGrp="1"/>
          </p:cNvSpPr>
          <p:nvPr>
            <p:ph idx="1"/>
          </p:nvPr>
        </p:nvSpPr>
        <p:spPr>
          <a:xfrm>
            <a:off x="866987" y="2167466"/>
            <a:ext cx="11216640" cy="6188570"/>
          </a:xfrm>
        </p:spPr>
        <p:txBody>
          <a:bodyPr>
            <a:noAutofit/>
          </a:bodyPr>
          <a:lstStyle/>
          <a:p>
            <a:r>
              <a:rPr lang="en-US" sz="5120" dirty="0"/>
              <a:t>Identify OER needs and determine how best to meet them.</a:t>
            </a:r>
          </a:p>
          <a:p>
            <a:r>
              <a:rPr lang="en-US" sz="5120" dirty="0"/>
              <a:t>Create discipline faculty teams with leaders to facilitate resource identification and development. </a:t>
            </a:r>
          </a:p>
          <a:p>
            <a:r>
              <a:rPr lang="en-US" sz="5120" dirty="0"/>
              <a:t>Establish a process to fund the development of high-cost homework systems and other resources.</a:t>
            </a:r>
          </a:p>
          <a:p>
            <a:pPr>
              <a:buNone/>
            </a:pPr>
            <a:endParaRPr lang="en-US" sz="5120"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953231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827" dirty="0">
                <a:solidFill>
                  <a:schemeClr val="accent1">
                    <a:lumMod val="50000"/>
                  </a:schemeClr>
                </a:solidFill>
              </a:rPr>
              <a:t>Activities</a:t>
            </a:r>
          </a:p>
        </p:txBody>
      </p:sp>
      <p:sp>
        <p:nvSpPr>
          <p:cNvPr id="3" name="Content Placeholder 2"/>
          <p:cNvSpPr>
            <a:spLocks noGrp="1"/>
          </p:cNvSpPr>
          <p:nvPr>
            <p:ph idx="1"/>
          </p:nvPr>
        </p:nvSpPr>
        <p:spPr>
          <a:xfrm>
            <a:off x="866987" y="2167466"/>
            <a:ext cx="11216640" cy="6188570"/>
          </a:xfrm>
        </p:spPr>
        <p:txBody>
          <a:bodyPr>
            <a:noAutofit/>
          </a:bodyPr>
          <a:lstStyle/>
          <a:p>
            <a:r>
              <a:rPr lang="en-US" sz="5120" dirty="0"/>
              <a:t>Provide expertise with respect to copyright, accessibility, and technology/instructional design to facilitate local and statewide OER efforts. </a:t>
            </a:r>
          </a:p>
          <a:p>
            <a:r>
              <a:rPr lang="en-US" sz="5120" dirty="0"/>
              <a:t>Build on the accomplishments of other state-funded OER efforts and leverage the work and resources of existing grants and initiatives.</a:t>
            </a:r>
          </a:p>
          <a:p>
            <a:endParaRPr lang="en-US" sz="3982"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51877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OERI Regional Leads</a:t>
            </a:r>
          </a:p>
        </p:txBody>
      </p:sp>
      <p:sp>
        <p:nvSpPr>
          <p:cNvPr id="3" name="Content Placeholder 2"/>
          <p:cNvSpPr>
            <a:spLocks noGrp="1"/>
          </p:cNvSpPr>
          <p:nvPr>
            <p:ph idx="1"/>
          </p:nvPr>
        </p:nvSpPr>
        <p:spPr/>
        <p:txBody>
          <a:bodyPr>
            <a:normAutofit/>
          </a:bodyPr>
          <a:lstStyle/>
          <a:p>
            <a:r>
              <a:rPr lang="en-US" dirty="0"/>
              <a:t>Dave Dillon</a:t>
            </a:r>
          </a:p>
          <a:p>
            <a:pPr lvl="1"/>
            <a:r>
              <a:rPr lang="en-US" dirty="0"/>
              <a:t>Counseling, </a:t>
            </a:r>
            <a:r>
              <a:rPr lang="en-US" dirty="0" err="1"/>
              <a:t>Grossmont</a:t>
            </a:r>
            <a:endParaRPr lang="en-US" dirty="0"/>
          </a:p>
          <a:p>
            <a:r>
              <a:rPr lang="en-US" dirty="0" err="1"/>
              <a:t>Shagun</a:t>
            </a:r>
            <a:r>
              <a:rPr lang="en-US" dirty="0"/>
              <a:t> </a:t>
            </a:r>
            <a:r>
              <a:rPr lang="en-US" dirty="0" err="1"/>
              <a:t>Kaur</a:t>
            </a:r>
            <a:endParaRPr lang="en-US" dirty="0"/>
          </a:p>
          <a:p>
            <a:pPr lvl="1"/>
            <a:r>
              <a:rPr lang="en-US" dirty="0"/>
              <a:t>Communication Studies, </a:t>
            </a:r>
            <a:r>
              <a:rPr lang="en-US" dirty="0" err="1"/>
              <a:t>DeAnza</a:t>
            </a:r>
            <a:endParaRPr lang="en-US" dirty="0"/>
          </a:p>
          <a:p>
            <a:r>
              <a:rPr lang="en-US" dirty="0"/>
              <a:t>Jennifer Paris</a:t>
            </a:r>
          </a:p>
          <a:p>
            <a:pPr lvl="1"/>
            <a:r>
              <a:rPr lang="en-US" dirty="0"/>
              <a:t>ECE/CD, College of the Canyons</a:t>
            </a:r>
          </a:p>
          <a:p>
            <a:r>
              <a:rPr lang="en-US" dirty="0"/>
              <a:t>Amanda </a:t>
            </a:r>
            <a:r>
              <a:rPr lang="en-US" dirty="0" err="1"/>
              <a:t>Taintor</a:t>
            </a:r>
            <a:endParaRPr lang="en-US" dirty="0"/>
          </a:p>
          <a:p>
            <a:pPr lvl="1"/>
            <a:r>
              <a:rPr lang="en-US" dirty="0"/>
              <a:t>ECE/CD/ID, Reedley</a:t>
            </a:r>
          </a:p>
          <a:p>
            <a:r>
              <a:rPr lang="en-US" dirty="0"/>
              <a:t>Suzanne </a:t>
            </a:r>
            <a:r>
              <a:rPr lang="en-US" dirty="0" err="1"/>
              <a:t>Wakim</a:t>
            </a:r>
            <a:endParaRPr lang="en-US" dirty="0"/>
          </a:p>
          <a:p>
            <a:pPr lvl="1"/>
            <a:r>
              <a:rPr lang="en-US" dirty="0"/>
              <a:t>Biology, Butte</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Year (January 2019 </a:t>
            </a:r>
            <a:r>
              <a:rPr lang="mr-IN" dirty="0"/>
              <a:t>–</a:t>
            </a:r>
            <a:r>
              <a:rPr lang="en-US" dirty="0"/>
              <a:t> today)</a:t>
            </a:r>
          </a:p>
        </p:txBody>
      </p:sp>
      <p:sp>
        <p:nvSpPr>
          <p:cNvPr id="3" name="Content Placeholder 2"/>
          <p:cNvSpPr>
            <a:spLocks noGrp="1"/>
          </p:cNvSpPr>
          <p:nvPr>
            <p:ph idx="1"/>
          </p:nvPr>
        </p:nvSpPr>
        <p:spPr/>
        <p:txBody>
          <a:bodyPr>
            <a:normAutofit/>
          </a:bodyPr>
          <a:lstStyle/>
          <a:p>
            <a:r>
              <a:rPr lang="en-US" dirty="0"/>
              <a:t>Identify and establish connection to existing OER and OER-related efforts</a:t>
            </a:r>
          </a:p>
          <a:p>
            <a:pPr lvl="1"/>
            <a:r>
              <a:rPr lang="en-US" dirty="0"/>
              <a:t>Coordinating committee convened</a:t>
            </a:r>
          </a:p>
          <a:p>
            <a:pPr lvl="1"/>
            <a:r>
              <a:rPr lang="en-US" dirty="0"/>
              <a:t>Identify opportunities to leverage efforts</a:t>
            </a:r>
          </a:p>
          <a:p>
            <a:pPr lvl="1"/>
            <a:r>
              <a:rPr lang="en-US" dirty="0"/>
              <a:t>Avoiding duplication</a:t>
            </a:r>
          </a:p>
          <a:p>
            <a:r>
              <a:rPr lang="en-US" dirty="0"/>
              <a:t>Determining the “</a:t>
            </a:r>
            <a:r>
              <a:rPr lang="en-US" dirty="0" err="1"/>
              <a:t>hows</a:t>
            </a:r>
            <a:r>
              <a:rPr lang="en-US" dirty="0"/>
              <a:t>” of moving forward</a:t>
            </a:r>
          </a:p>
          <a:p>
            <a:pPr lvl="1"/>
            <a:r>
              <a:rPr lang="en-US" dirty="0"/>
              <a:t>Where will OER resources “live”?</a:t>
            </a:r>
          </a:p>
          <a:p>
            <a:pPr lvl="1"/>
            <a:r>
              <a:rPr lang="en-US" dirty="0"/>
              <a:t>How can discipline faculty conversations about OER be encouraged/supported?</a:t>
            </a:r>
          </a:p>
          <a:p>
            <a:r>
              <a:rPr lang="en-US" dirty="0"/>
              <a:t>Identifying </a:t>
            </a:r>
            <a:r>
              <a:rPr lang="mr-IN" dirty="0"/>
              <a:t>–</a:t>
            </a:r>
            <a:r>
              <a:rPr lang="en-US" dirty="0"/>
              <a:t> and addressing </a:t>
            </a:r>
            <a:r>
              <a:rPr lang="mr-IN" dirty="0"/>
              <a:t>–</a:t>
            </a:r>
            <a:r>
              <a:rPr lang="en-US" dirty="0"/>
              <a:t> common institutional barriers/concerns</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283294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758614"/>
            <a:ext cx="11704320" cy="2127461"/>
          </a:xfrm>
        </p:spPr>
        <p:txBody>
          <a:bodyPr>
            <a:normAutofit fontScale="90000"/>
          </a:bodyPr>
          <a:lstStyle/>
          <a:p>
            <a:r>
              <a:rPr lang="en-US" dirty="0"/>
              <a:t>Implementation Challenges </a:t>
            </a:r>
            <a:r>
              <a:rPr lang="mr-IN" dirty="0"/>
              <a:t>–</a:t>
            </a:r>
            <a:r>
              <a:rPr lang="en-US" dirty="0"/>
              <a:t> How do we determine what is really needed?</a:t>
            </a:r>
          </a:p>
        </p:txBody>
      </p:sp>
      <p:sp>
        <p:nvSpPr>
          <p:cNvPr id="3" name="Content Placeholder 2"/>
          <p:cNvSpPr>
            <a:spLocks noGrp="1"/>
          </p:cNvSpPr>
          <p:nvPr>
            <p:ph idx="1"/>
          </p:nvPr>
        </p:nvSpPr>
        <p:spPr>
          <a:xfrm>
            <a:off x="650240" y="3629025"/>
            <a:ext cx="11704320" cy="5582708"/>
          </a:xfrm>
        </p:spPr>
        <p:txBody>
          <a:bodyPr/>
          <a:lstStyle/>
          <a:p>
            <a:r>
              <a:rPr lang="en-US" dirty="0"/>
              <a:t>What “holes” in OER availability exist?</a:t>
            </a:r>
          </a:p>
          <a:p>
            <a:r>
              <a:rPr lang="en-US" dirty="0"/>
              <a:t>Where an OER text-equivalent exists, what do faculty need to facilitate adoption of that resource?</a:t>
            </a:r>
          </a:p>
          <a:p>
            <a:r>
              <a:rPr lang="en-US" dirty="0"/>
              <a:t>When you have 114 colleges that are each doing their own thing, how do you develop a comprehensive assessment of their needs that somehow corrects for lack of awareness?</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570376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t>
            </a:r>
            <a:r>
              <a:rPr lang="mr-IN" dirty="0"/>
              <a:t>…</a:t>
            </a:r>
            <a:endParaRPr lang="en-US" dirty="0"/>
          </a:p>
        </p:txBody>
      </p:sp>
      <p:sp>
        <p:nvSpPr>
          <p:cNvPr id="3" name="Content Placeholder 2"/>
          <p:cNvSpPr>
            <a:spLocks noGrp="1"/>
          </p:cNvSpPr>
          <p:nvPr>
            <p:ph idx="1"/>
          </p:nvPr>
        </p:nvSpPr>
        <p:spPr>
          <a:xfrm>
            <a:off x="650240" y="2167468"/>
            <a:ext cx="11704320" cy="7044266"/>
          </a:xfrm>
        </p:spPr>
        <p:txBody>
          <a:bodyPr>
            <a:normAutofit/>
          </a:bodyPr>
          <a:lstStyle/>
          <a:p>
            <a:r>
              <a:rPr lang="en-US" sz="4400" dirty="0"/>
              <a:t>108 OER Liaisons identified</a:t>
            </a:r>
          </a:p>
          <a:p>
            <a:pPr lvl="1"/>
            <a:r>
              <a:rPr lang="en-US" sz="4400" dirty="0"/>
              <a:t>To answer questions</a:t>
            </a:r>
          </a:p>
          <a:p>
            <a:pPr lvl="1"/>
            <a:r>
              <a:rPr lang="en-US" sz="4400" dirty="0"/>
              <a:t>To share information</a:t>
            </a:r>
          </a:p>
          <a:p>
            <a:pPr lvl="1"/>
            <a:r>
              <a:rPr lang="en-US" sz="4400" dirty="0"/>
              <a:t>HOPEFULLY to become a local OER advocate</a:t>
            </a:r>
          </a:p>
          <a:p>
            <a:r>
              <a:rPr lang="en-US" sz="4400" dirty="0"/>
              <a:t>Short survey to assess baseline OER use</a:t>
            </a:r>
          </a:p>
          <a:p>
            <a:r>
              <a:rPr lang="en-US" sz="4400" dirty="0"/>
              <a:t>Discipline-based surveys</a:t>
            </a:r>
          </a:p>
          <a:p>
            <a:r>
              <a:rPr lang="en-US" sz="4400" dirty="0"/>
              <a:t>Establish discipline leads</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682206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OERI Discipline Leads</a:t>
            </a:r>
          </a:p>
        </p:txBody>
      </p:sp>
      <p:sp>
        <p:nvSpPr>
          <p:cNvPr id="3" name="Content Placeholder 2"/>
          <p:cNvSpPr>
            <a:spLocks noGrp="1"/>
          </p:cNvSpPr>
          <p:nvPr>
            <p:ph idx="1"/>
          </p:nvPr>
        </p:nvSpPr>
        <p:spPr/>
        <p:txBody>
          <a:bodyPr>
            <a:normAutofit lnSpcReduction="10000"/>
          </a:bodyPr>
          <a:lstStyle/>
          <a:p>
            <a:r>
              <a:rPr lang="en-US" dirty="0"/>
              <a:t>Biology</a:t>
            </a:r>
          </a:p>
          <a:p>
            <a:r>
              <a:rPr lang="en-US" dirty="0"/>
              <a:t>Child Development/ECE</a:t>
            </a:r>
          </a:p>
          <a:p>
            <a:r>
              <a:rPr lang="en-US" dirty="0"/>
              <a:t>Communication Studies</a:t>
            </a:r>
          </a:p>
          <a:p>
            <a:r>
              <a:rPr lang="en-US" dirty="0"/>
              <a:t>Counseling</a:t>
            </a:r>
          </a:p>
          <a:p>
            <a:r>
              <a:rPr lang="en-US" dirty="0"/>
              <a:t>Economics</a:t>
            </a:r>
          </a:p>
          <a:p>
            <a:r>
              <a:rPr lang="en-US" dirty="0"/>
              <a:t>English</a:t>
            </a:r>
          </a:p>
          <a:p>
            <a:r>
              <a:rPr lang="en-US" dirty="0"/>
              <a:t>Geography</a:t>
            </a:r>
          </a:p>
          <a:p>
            <a:r>
              <a:rPr lang="en-US" dirty="0"/>
              <a:t>Math</a:t>
            </a:r>
          </a:p>
          <a:p>
            <a:r>
              <a:rPr lang="en-US" dirty="0"/>
              <a:t>Psychology</a:t>
            </a:r>
          </a:p>
          <a:p>
            <a:r>
              <a:rPr lang="en-US" dirty="0"/>
              <a:t>Sociology</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 (“Pilot”) Disciplines </a:t>
            </a:r>
            <a:r>
              <a:rPr lang="mr-IN" dirty="0"/>
              <a:t>–</a:t>
            </a:r>
            <a:r>
              <a:rPr lang="en-US" dirty="0"/>
              <a:t> Surveyed 2018 Fall</a:t>
            </a:r>
          </a:p>
        </p:txBody>
      </p:sp>
      <p:sp>
        <p:nvSpPr>
          <p:cNvPr id="3" name="Content Placeholder 2"/>
          <p:cNvSpPr>
            <a:spLocks noGrp="1"/>
          </p:cNvSpPr>
          <p:nvPr>
            <p:ph idx="1"/>
          </p:nvPr>
        </p:nvSpPr>
        <p:spPr>
          <a:xfrm>
            <a:off x="650240" y="1943100"/>
            <a:ext cx="11704320" cy="7268633"/>
          </a:xfrm>
        </p:spPr>
        <p:txBody>
          <a:bodyPr>
            <a:normAutofit fontScale="92500" lnSpcReduction="10000"/>
          </a:bodyPr>
          <a:lstStyle/>
          <a:p>
            <a:endParaRPr lang="en-US" dirty="0"/>
          </a:p>
          <a:p>
            <a:pPr lvl="1" fontAlgn="base"/>
            <a:r>
              <a:rPr lang="en-US" sz="4400" dirty="0"/>
              <a:t>Child Development (Early Childhood Education) </a:t>
            </a:r>
          </a:p>
          <a:p>
            <a:pPr lvl="1" fontAlgn="base"/>
            <a:r>
              <a:rPr lang="en-US" sz="4400" dirty="0"/>
              <a:t>Communication Studies </a:t>
            </a:r>
          </a:p>
          <a:p>
            <a:pPr lvl="1" fontAlgn="base"/>
            <a:r>
              <a:rPr lang="en-US" sz="4400" dirty="0"/>
              <a:t>Computer Science</a:t>
            </a:r>
          </a:p>
          <a:p>
            <a:pPr lvl="1" fontAlgn="base"/>
            <a:r>
              <a:rPr lang="en-US" sz="4400" dirty="0" err="1"/>
              <a:t>Cybersecurity</a:t>
            </a:r>
            <a:r>
              <a:rPr lang="en-US" sz="4400" dirty="0"/>
              <a:t> (IT)</a:t>
            </a:r>
          </a:p>
          <a:p>
            <a:pPr lvl="1" fontAlgn="base"/>
            <a:r>
              <a:rPr lang="en-US" sz="4400" dirty="0"/>
              <a:t>English</a:t>
            </a:r>
          </a:p>
          <a:p>
            <a:pPr lvl="1" fontAlgn="base"/>
            <a:r>
              <a:rPr lang="en-US" sz="4400" dirty="0"/>
              <a:t>Math </a:t>
            </a:r>
          </a:p>
          <a:p>
            <a:pPr lvl="1" fontAlgn="base"/>
            <a:r>
              <a:rPr lang="en-US" sz="4400" dirty="0"/>
              <a:t>Psychology </a:t>
            </a:r>
          </a:p>
          <a:p>
            <a:pPr lvl="1" fontAlgn="base"/>
            <a:r>
              <a:rPr lang="en-US" sz="4400" dirty="0"/>
              <a:t>Sociology </a:t>
            </a:r>
          </a:p>
          <a:p>
            <a:endParaRPr lang="en-US"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34236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a:t>OER, Student Success, and Equity</a:t>
            </a:r>
            <a:endParaRPr lang="en-US" dirty="0"/>
          </a:p>
        </p:txBody>
      </p:sp>
      <p:sp>
        <p:nvSpPr>
          <p:cNvPr id="3" name="Content Placeholder 2"/>
          <p:cNvSpPr>
            <a:spLocks noGrp="1"/>
          </p:cNvSpPr>
          <p:nvPr>
            <p:ph idx="1"/>
          </p:nvPr>
        </p:nvSpPr>
        <p:spPr/>
        <p:txBody>
          <a:bodyPr>
            <a:normAutofit/>
          </a:bodyPr>
          <a:lstStyle/>
          <a:p>
            <a:r>
              <a:rPr lang="en-US" sz="4400" dirty="0"/>
              <a:t>What is the connection between open educational resources, student success, and equity?</a:t>
            </a:r>
          </a:p>
          <a:p>
            <a:endParaRPr lang="en-US" sz="4400"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6100" y="4691240"/>
            <a:ext cx="6772274" cy="4520493"/>
          </a:xfrm>
          <a:prstGeom prst="rect">
            <a:avLst/>
          </a:prstGeom>
        </p:spPr>
      </p:pic>
    </p:spTree>
    <p:extLst>
      <p:ext uri="{BB962C8B-B14F-4D97-AF65-F5344CB8AC3E}">
        <p14:creationId xmlns:p14="http://schemas.microsoft.com/office/powerpoint/2010/main" val="1069519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we’ve learned</a:t>
            </a:r>
            <a:r>
              <a:rPr lang="mr-IN" dirty="0"/>
              <a:t>…</a:t>
            </a:r>
            <a:endParaRPr lang="en-US" dirty="0"/>
          </a:p>
        </p:txBody>
      </p:sp>
      <p:sp>
        <p:nvSpPr>
          <p:cNvPr id="3" name="Content Placeholder 2"/>
          <p:cNvSpPr>
            <a:spLocks noGrp="1"/>
          </p:cNvSpPr>
          <p:nvPr>
            <p:ph idx="1"/>
          </p:nvPr>
        </p:nvSpPr>
        <p:spPr/>
        <p:txBody>
          <a:bodyPr>
            <a:normAutofit/>
          </a:bodyPr>
          <a:lstStyle/>
          <a:p>
            <a:r>
              <a:rPr lang="en-US" sz="4200" dirty="0"/>
              <a:t>Determining needs is not easy</a:t>
            </a:r>
          </a:p>
          <a:p>
            <a:r>
              <a:rPr lang="en-US" sz="4200" dirty="0"/>
              <a:t>Facilitating faculty adoption requires making OER adoption as easy as the adoption of a commercial text</a:t>
            </a:r>
          </a:p>
          <a:p>
            <a:r>
              <a:rPr lang="en-US" sz="4200" dirty="0"/>
              <a:t>Local challenges/needs vary considerably </a:t>
            </a:r>
          </a:p>
          <a:p>
            <a:endParaRPr lang="en-US" sz="4200"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431307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Development</a:t>
            </a:r>
          </a:p>
        </p:txBody>
      </p:sp>
      <p:sp>
        <p:nvSpPr>
          <p:cNvPr id="3" name="Content Placeholder 2"/>
          <p:cNvSpPr>
            <a:spLocks noGrp="1"/>
          </p:cNvSpPr>
          <p:nvPr>
            <p:ph idx="1"/>
          </p:nvPr>
        </p:nvSpPr>
        <p:spPr/>
        <p:txBody>
          <a:bodyPr/>
          <a:lstStyle/>
          <a:p>
            <a:r>
              <a:rPr lang="en-US" dirty="0"/>
              <a:t>Collection of resources</a:t>
            </a:r>
          </a:p>
          <a:p>
            <a:pPr lvl="1"/>
            <a:r>
              <a:rPr lang="en-US" dirty="0"/>
              <a:t>General</a:t>
            </a:r>
          </a:p>
          <a:p>
            <a:pPr lvl="1"/>
            <a:r>
              <a:rPr lang="en-US" dirty="0"/>
              <a:t>Discipline – based</a:t>
            </a:r>
          </a:p>
          <a:p>
            <a:pPr lvl="2"/>
            <a:r>
              <a:rPr lang="en-US" dirty="0"/>
              <a:t>What are your colleagues using?</a:t>
            </a:r>
          </a:p>
          <a:p>
            <a:pPr lvl="2"/>
            <a:r>
              <a:rPr lang="en-US" dirty="0"/>
              <a:t>Opportunity for discipline-based dialogue</a:t>
            </a:r>
          </a:p>
          <a:p>
            <a:r>
              <a:rPr lang="en-US" dirty="0"/>
              <a:t>Additional information-gathering regarding OER needs (Cohort 2)</a:t>
            </a:r>
          </a:p>
          <a:p>
            <a:r>
              <a:rPr lang="en-US" dirty="0"/>
              <a:t>Funded OER work – “Letters of Interest” due April 26</a:t>
            </a:r>
          </a:p>
          <a:p>
            <a:pPr lvl="1"/>
            <a:r>
              <a:rPr lang="en-US" dirty="0"/>
              <a:t>Work to be completed in August or December</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Canvas Site - </a:t>
            </a:r>
            <a:r>
              <a:rPr lang="en-US" sz="4800" b="1" dirty="0">
                <a:hlinkClick r:id="rId3"/>
              </a:rPr>
              <a:t>tinyurl.com/ASCCC-OERI</a:t>
            </a:r>
            <a:r>
              <a:rPr lang="en-US" sz="4800" dirty="0"/>
              <a:t> </a:t>
            </a:r>
          </a:p>
        </p:txBody>
      </p:sp>
      <p:pic>
        <p:nvPicPr>
          <p:cNvPr id="5" name="Content Placeholder 4" descr="Screen Shot 2019-01-31 at 2.00.17 PM.png"/>
          <p:cNvPicPr>
            <a:picLocks noGrp="1" noChangeAspect="1"/>
          </p:cNvPicPr>
          <p:nvPr>
            <p:ph idx="1"/>
          </p:nvPr>
        </p:nvPicPr>
        <p:blipFill>
          <a:blip r:embed="rId4"/>
          <a:srcRect t="-1604" b="-1604"/>
          <a:stretch>
            <a:fillRect/>
          </a:stretch>
        </p:blipFill>
        <p:spPr/>
      </p:pic>
      <p:sp>
        <p:nvSpPr>
          <p:cNvPr id="4" name="Footer Placeholder 3"/>
          <p:cNvSpPr>
            <a:spLocks noGrp="1"/>
          </p:cNvSpPr>
          <p:nvPr>
            <p:ph type="ftr" sz="quarter" idx="11"/>
          </p:nvPr>
        </p:nvSpPr>
        <p:spPr/>
        <p:txBody>
          <a:bodyPr/>
          <a:lstStyle/>
          <a:p>
            <a:pPr algn="r"/>
            <a:r>
              <a:rPr lang="en-US"/>
              <a:t>ASCCC Spring Plenary 2019</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Year 2</a:t>
            </a:r>
          </a:p>
        </p:txBody>
      </p:sp>
      <p:sp>
        <p:nvSpPr>
          <p:cNvPr id="3" name="Content Placeholder 2"/>
          <p:cNvSpPr>
            <a:spLocks noGrp="1"/>
          </p:cNvSpPr>
          <p:nvPr>
            <p:ph idx="1"/>
          </p:nvPr>
        </p:nvSpPr>
        <p:spPr/>
        <p:txBody>
          <a:bodyPr>
            <a:normAutofit/>
          </a:bodyPr>
          <a:lstStyle/>
          <a:p>
            <a:r>
              <a:rPr lang="en-US" sz="5400" dirty="0"/>
              <a:t>More outreach, support, etc…</a:t>
            </a:r>
          </a:p>
          <a:p>
            <a:r>
              <a:rPr lang="en-US" sz="5400" dirty="0"/>
              <a:t>Identify </a:t>
            </a:r>
            <a:r>
              <a:rPr lang="en-US" sz="5400" dirty="0" err="1"/>
              <a:t>platform(s</a:t>
            </a:r>
            <a:r>
              <a:rPr lang="en-US" sz="5400" dirty="0"/>
              <a:t>) for OER </a:t>
            </a:r>
            <a:r>
              <a:rPr lang="en-US" sz="5400" dirty="0" err="1"/>
              <a:t>curation</a:t>
            </a:r>
            <a:r>
              <a:rPr lang="en-US" sz="5400" dirty="0"/>
              <a:t>/development – and </a:t>
            </a:r>
            <a:r>
              <a:rPr lang="en-US" sz="5400"/>
              <a:t>train faculty</a:t>
            </a:r>
          </a:p>
          <a:p>
            <a:r>
              <a:rPr lang="en-US" sz="5400" dirty="0"/>
              <a:t>Discipline </a:t>
            </a:r>
            <a:r>
              <a:rPr lang="en-US" sz="5400" dirty="0" err="1"/>
              <a:t>convenings</a:t>
            </a:r>
            <a:endParaRPr lang="en-US" sz="5400" dirty="0"/>
          </a:p>
          <a:p>
            <a:r>
              <a:rPr lang="en-US" sz="5400" dirty="0"/>
              <a:t>What can we do to support your use of OER?</a:t>
            </a:r>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547685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information</a:t>
            </a:r>
            <a:r>
              <a:rPr lang="mr-IN" dirty="0"/>
              <a:t>…</a:t>
            </a:r>
            <a:endParaRPr lang="en-US" dirty="0"/>
          </a:p>
        </p:txBody>
      </p:sp>
      <p:sp>
        <p:nvSpPr>
          <p:cNvPr id="3" name="Content Placeholder 2"/>
          <p:cNvSpPr>
            <a:spLocks noGrp="1"/>
          </p:cNvSpPr>
          <p:nvPr>
            <p:ph idx="1"/>
          </p:nvPr>
        </p:nvSpPr>
        <p:spPr/>
        <p:txBody>
          <a:bodyPr/>
          <a:lstStyle/>
          <a:p>
            <a:r>
              <a:rPr lang="en-US" dirty="0"/>
              <a:t>Michelle Pilati </a:t>
            </a:r>
            <a:r>
              <a:rPr lang="mr-IN" dirty="0"/>
              <a:t>–</a:t>
            </a:r>
            <a:r>
              <a:rPr lang="en-US" dirty="0"/>
              <a:t> </a:t>
            </a:r>
            <a:r>
              <a:rPr lang="en-US" dirty="0">
                <a:hlinkClick r:id="rId3"/>
              </a:rPr>
              <a:t>mpilati@asccc.org</a:t>
            </a:r>
            <a:endParaRPr lang="en-US" dirty="0"/>
          </a:p>
          <a:p>
            <a:r>
              <a:rPr lang="en-US" dirty="0">
                <a:hlinkClick r:id="rId4"/>
              </a:rPr>
              <a:t>https://tinyurl.com/ASCCC-OERIW</a:t>
            </a:r>
            <a:endParaRPr lang="en-US" dirty="0"/>
          </a:p>
          <a:p>
            <a:r>
              <a:rPr lang="en-US" dirty="0">
                <a:hlinkClick r:id="rId5"/>
              </a:rPr>
              <a:t>https://www.asccc.org/signup-newsletters</a:t>
            </a:r>
            <a:endParaRPr lang="en-US" dirty="0"/>
          </a:p>
          <a:p>
            <a:endParaRPr lang="en-US" dirty="0"/>
          </a:p>
        </p:txBody>
      </p:sp>
      <p:pic>
        <p:nvPicPr>
          <p:cNvPr id="5" name="Picture 4" descr="Screen Shot 2019-01-18 at 6.32.52 AM.png"/>
          <p:cNvPicPr>
            <a:picLocks noChangeAspect="1"/>
          </p:cNvPicPr>
          <p:nvPr/>
        </p:nvPicPr>
        <p:blipFill>
          <a:blip r:embed="rId6"/>
          <a:stretch>
            <a:fillRect/>
          </a:stretch>
        </p:blipFill>
        <p:spPr>
          <a:xfrm>
            <a:off x="2311400" y="5637650"/>
            <a:ext cx="8382000" cy="2958218"/>
          </a:xfrm>
          <a:prstGeom prst="rect">
            <a:avLst/>
          </a:prstGeom>
        </p:spPr>
      </p:pic>
      <p:sp>
        <p:nvSpPr>
          <p:cNvPr id="6" name="Footer Placeholder 5"/>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13032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a:r>
              <a:rPr lang="en-US"/>
              <a:t>ASCCC Spring Plenary 2019</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75" y="2343149"/>
            <a:ext cx="5753100" cy="43148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750529"/>
            <a:ext cx="6013622" cy="5500064"/>
          </a:xfrm>
          <a:prstGeom prst="rect">
            <a:avLst/>
          </a:prstGeom>
        </p:spPr>
      </p:pic>
    </p:spTree>
    <p:extLst>
      <p:ext uri="{BB962C8B-B14F-4D97-AF65-F5344CB8AC3E}">
        <p14:creationId xmlns:p14="http://schemas.microsoft.com/office/powerpoint/2010/main" val="48393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Textbook Costs</a:t>
            </a:r>
          </a:p>
        </p:txBody>
      </p:sp>
      <p:sp>
        <p:nvSpPr>
          <p:cNvPr id="3" name="Content Placeholder 2"/>
          <p:cNvSpPr>
            <a:spLocks noGrp="1"/>
          </p:cNvSpPr>
          <p:nvPr>
            <p:ph idx="1"/>
          </p:nvPr>
        </p:nvSpPr>
        <p:spPr/>
        <p:txBody>
          <a:bodyPr>
            <a:normAutofit/>
          </a:bodyPr>
          <a:lstStyle/>
          <a:p>
            <a:r>
              <a:rPr lang="en-US" sz="4000" dirty="0"/>
              <a:t>Today’s Learner: Student Views 2018 </a:t>
            </a:r>
            <a:r>
              <a:rPr lang="mr-IN" sz="4000" dirty="0"/>
              <a:t>–</a:t>
            </a:r>
            <a:r>
              <a:rPr lang="en-US" sz="4000" dirty="0"/>
              <a:t> Key Findings</a:t>
            </a:r>
          </a:p>
          <a:p>
            <a:pPr lvl="1"/>
            <a:r>
              <a:rPr lang="en-US" sz="4000" dirty="0"/>
              <a:t>Textbook Purchases Increase Student Stress</a:t>
            </a:r>
          </a:p>
          <a:p>
            <a:pPr lvl="1"/>
            <a:r>
              <a:rPr lang="en-US" sz="4000" dirty="0"/>
              <a:t>Students Sacrifice Food for Textbooks</a:t>
            </a:r>
          </a:p>
          <a:p>
            <a:pPr lvl="1"/>
            <a:r>
              <a:rPr lang="en-US" sz="4000" dirty="0"/>
              <a:t>Minority Students Are Disproportionally Impacted</a:t>
            </a:r>
          </a:p>
          <a:p>
            <a:pPr lvl="1"/>
            <a:r>
              <a:rPr lang="en-US" sz="4000" dirty="0"/>
              <a:t>Coping with the Financial Burden</a:t>
            </a:r>
          </a:p>
          <a:p>
            <a:pPr lvl="1"/>
            <a:r>
              <a:rPr lang="en-US" sz="4000" dirty="0"/>
              <a:t>Digital Access Drives Success</a:t>
            </a:r>
          </a:p>
          <a:p>
            <a:endParaRPr lang="en-US" dirty="0"/>
          </a:p>
        </p:txBody>
      </p:sp>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28204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6010"/>
            <a:ext cx="13004800" cy="9727590"/>
          </a:xfrm>
        </p:spPr>
      </p:pic>
      <p:sp>
        <p:nvSpPr>
          <p:cNvPr id="4" name="Footer Placeholder 3"/>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1593637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6010"/>
            <a:ext cx="13355666" cy="9757851"/>
          </a:xfrm>
        </p:spPr>
      </p:pic>
      <p:sp>
        <p:nvSpPr>
          <p:cNvPr id="4" name="Footer Placeholder 3"/>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179943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3004800" cy="10167612"/>
          </a:xfrm>
        </p:spPr>
      </p:pic>
      <p:sp>
        <p:nvSpPr>
          <p:cNvPr id="4" name="Footer Placeholder 3"/>
          <p:cNvSpPr>
            <a:spLocks noGrp="1"/>
          </p:cNvSpPr>
          <p:nvPr>
            <p:ph type="ftr" sz="quarter" idx="11"/>
          </p:nvPr>
        </p:nvSpPr>
        <p:spPr/>
        <p:txBody>
          <a:bodyPr/>
          <a:lstStyle/>
          <a:p>
            <a:pPr algn="r"/>
            <a:r>
              <a:rPr lang="en-US"/>
              <a:t>ASCCC Spring Plenary 2019</a:t>
            </a:r>
            <a:endParaRPr lang="en-US" dirty="0"/>
          </a:p>
        </p:txBody>
      </p:sp>
    </p:spTree>
    <p:extLst>
      <p:ext uri="{BB962C8B-B14F-4D97-AF65-F5344CB8AC3E}">
        <p14:creationId xmlns:p14="http://schemas.microsoft.com/office/powerpoint/2010/main" val="14303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3815295" cy="9753600"/>
          </a:xfrm>
        </p:spPr>
      </p:pic>
      <p:sp>
        <p:nvSpPr>
          <p:cNvPr id="4" name="Footer Placeholder 3"/>
          <p:cNvSpPr>
            <a:spLocks noGrp="1"/>
          </p:cNvSpPr>
          <p:nvPr>
            <p:ph type="ftr" sz="quarter" idx="11"/>
          </p:nvPr>
        </p:nvSpPr>
        <p:spPr/>
        <p:txBody>
          <a:bodyPr/>
          <a:lstStyle/>
          <a:p>
            <a:pPr algn="r"/>
            <a:endParaRPr lang="en-US" dirty="0"/>
          </a:p>
        </p:txBody>
      </p:sp>
    </p:spTree>
    <p:extLst>
      <p:ext uri="{BB962C8B-B14F-4D97-AF65-F5344CB8AC3E}">
        <p14:creationId xmlns:p14="http://schemas.microsoft.com/office/powerpoint/2010/main" val="399375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Template.thmx</Template>
  <TotalTime>9528</TotalTime>
  <Words>1576</Words>
  <Application>Microsoft Office PowerPoint</Application>
  <PresentationFormat>Custom</PresentationFormat>
  <Paragraphs>197</Paragraphs>
  <Slides>34</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Helvetica Light</vt:lpstr>
      <vt:lpstr>Helvetica Neue</vt:lpstr>
      <vt:lpstr>Mangal</vt:lpstr>
      <vt:lpstr>Zapf Dingbats</vt:lpstr>
      <vt:lpstr>Template</vt:lpstr>
      <vt:lpstr>The Future of Open Educational Resources (OER) in the California Community Colleges</vt:lpstr>
      <vt:lpstr>Overview</vt:lpstr>
      <vt:lpstr>OER, Student Success, and Equity</vt:lpstr>
      <vt:lpstr>PowerPoint Presentation</vt:lpstr>
      <vt:lpstr>Impact of Textbook Costs</vt:lpstr>
      <vt:lpstr>PowerPoint Presentation</vt:lpstr>
      <vt:lpstr>PowerPoint Presentation</vt:lpstr>
      <vt:lpstr>PowerPoint Presentation</vt:lpstr>
      <vt:lpstr>PowerPoint Presentation</vt:lpstr>
      <vt:lpstr>CCC #RealCollegeSurvey</vt:lpstr>
      <vt:lpstr>CCC #RealCollegeSurvey</vt:lpstr>
      <vt:lpstr>PowerPoint Presentation</vt:lpstr>
      <vt:lpstr>More affordable…</vt:lpstr>
      <vt:lpstr>ASCCC OERI</vt:lpstr>
      <vt:lpstr>Comments from 2017 Survey</vt:lpstr>
      <vt:lpstr>A few more…</vt:lpstr>
      <vt:lpstr>OERI’s Goals</vt:lpstr>
      <vt:lpstr>Homework Systems</vt:lpstr>
      <vt:lpstr>Known HW System Users</vt:lpstr>
      <vt:lpstr>What we’re doing…</vt:lpstr>
      <vt:lpstr>Goals (continued)</vt:lpstr>
      <vt:lpstr>Activities</vt:lpstr>
      <vt:lpstr>Activities</vt:lpstr>
      <vt:lpstr>OERI Regional Leads</vt:lpstr>
      <vt:lpstr>Year (January 2019 – today)</vt:lpstr>
      <vt:lpstr>Implementation Challenges – How do we determine what is really needed?</vt:lpstr>
      <vt:lpstr>So…</vt:lpstr>
      <vt:lpstr>OERI Discipline Leads</vt:lpstr>
      <vt:lpstr>Initial (“Pilot”) Disciplines – Surveyed 2018 Fall</vt:lpstr>
      <vt:lpstr>What we’ve learned…</vt:lpstr>
      <vt:lpstr>In Development</vt:lpstr>
      <vt:lpstr>Canvas Site - tinyurl.com/ASCCC-OERI </vt:lpstr>
      <vt:lpstr>Year 2</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&amp; ACCJC &amp; YOU</dc:title>
  <dc:creator>Conan McKay</dc:creator>
  <cp:lastModifiedBy>Anna Bruzzese</cp:lastModifiedBy>
  <cp:revision>73</cp:revision>
  <cp:lastPrinted>2019-02-01T17:16:36Z</cp:lastPrinted>
  <dcterms:created xsi:type="dcterms:W3CDTF">2019-04-08T11:52:48Z</dcterms:created>
  <dcterms:modified xsi:type="dcterms:W3CDTF">2019-04-09T02:38:01Z</dcterms:modified>
</cp:coreProperties>
</file>