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44"/>
  </p:notesMasterIdLst>
  <p:sldIdLst>
    <p:sldId id="256" r:id="rId2"/>
    <p:sldId id="300" r:id="rId3"/>
    <p:sldId id="262" r:id="rId4"/>
    <p:sldId id="301" r:id="rId5"/>
    <p:sldId id="302" r:id="rId6"/>
    <p:sldId id="305" r:id="rId7"/>
    <p:sldId id="304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7" r:id="rId19"/>
    <p:sldId id="316" r:id="rId20"/>
    <p:sldId id="318" r:id="rId21"/>
    <p:sldId id="319" r:id="rId22"/>
    <p:sldId id="320" r:id="rId23"/>
    <p:sldId id="322" r:id="rId24"/>
    <p:sldId id="321" r:id="rId25"/>
    <p:sldId id="323" r:id="rId26"/>
    <p:sldId id="324" r:id="rId27"/>
    <p:sldId id="325" r:id="rId28"/>
    <p:sldId id="326" r:id="rId29"/>
    <p:sldId id="328" r:id="rId30"/>
    <p:sldId id="327" r:id="rId31"/>
    <p:sldId id="329" r:id="rId32"/>
    <p:sldId id="330" r:id="rId33"/>
    <p:sldId id="331" r:id="rId34"/>
    <p:sldId id="332" r:id="rId35"/>
    <p:sldId id="333" r:id="rId36"/>
    <p:sldId id="334" r:id="rId37"/>
    <p:sldId id="303" r:id="rId38"/>
    <p:sldId id="291" r:id="rId39"/>
    <p:sldId id="271" r:id="rId40"/>
    <p:sldId id="268" r:id="rId41"/>
    <p:sldId id="267" r:id="rId42"/>
    <p:sldId id="28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2456" autoAdjust="0"/>
  </p:normalViewPr>
  <p:slideViewPr>
    <p:cSldViewPr snapToGrid="0">
      <p:cViewPr varScale="1">
        <p:scale>
          <a:sx n="56" d="100"/>
          <a:sy n="56" d="100"/>
        </p:scale>
        <p:origin x="148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8D6AC-F75C-40B7-82B2-AE1C79ED105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99A-33A1-425C-A665-987A204413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6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39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19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17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79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83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08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69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77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46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6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38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85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50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49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57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45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87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5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52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73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605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19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87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904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18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9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425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1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1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50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38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4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90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99A-33A1-425C-A665-987A204413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5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1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6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14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3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98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6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89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0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4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4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7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6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4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5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5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00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619" y="1896415"/>
            <a:ext cx="834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Research Presentation 2020 Part-Time Faculty Institute</a:t>
            </a:r>
          </a:p>
          <a:p>
            <a:pPr algn="ctr"/>
            <a:r>
              <a:rPr lang="en-US" sz="2000" dirty="0"/>
              <a:t>Napa California, January 24, 2020   3:45pm to 5:00pm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620" y="433015"/>
            <a:ext cx="8340759" cy="9885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The Passive Majority: A Qualitative Inquiry </a:t>
            </a:r>
          </a:p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of Adjunct Community College Faculty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B4C139-3494-4FD9-AB7A-10B3E25CD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34"/>
          <a:stretch/>
        </p:blipFill>
        <p:spPr>
          <a:xfrm>
            <a:off x="-1" y="4974372"/>
            <a:ext cx="9144000" cy="1883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E96AE6-996A-4F98-949B-3C920BD12ADD}"/>
              </a:ext>
            </a:extLst>
          </p:cNvPr>
          <p:cNvSpPr txBox="1"/>
          <p:nvPr/>
        </p:nvSpPr>
        <p:spPr>
          <a:xfrm>
            <a:off x="7119414" y="104094"/>
            <a:ext cx="2024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</a:p>
        </p:txBody>
      </p:sp>
    </p:spTree>
    <p:extLst>
      <p:ext uri="{BB962C8B-B14F-4D97-AF65-F5344CB8AC3E}">
        <p14:creationId xmlns:p14="http://schemas.microsoft.com/office/powerpoint/2010/main" val="4602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Literature Review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2100" i="1" dirty="0"/>
              <a:t>Major Themes</a:t>
            </a:r>
          </a:p>
          <a:p>
            <a:endParaRPr lang="en-US" sz="900" b="1" dirty="0"/>
          </a:p>
          <a:p>
            <a:endParaRPr lang="en-US" sz="900" dirty="0"/>
          </a:p>
          <a:p>
            <a:pPr marL="798513" lvl="3" indent="-342900">
              <a:buFont typeface="Wingdings" panose="05000000000000000000" pitchFamily="2" charset="2"/>
              <a:buChar char="§"/>
            </a:pPr>
            <a:r>
              <a:rPr lang="en-US" dirty="0"/>
              <a:t>Widespread use of AF at all levels of higher education</a:t>
            </a:r>
          </a:p>
          <a:p>
            <a:pPr marL="689372" lvl="3"/>
            <a:r>
              <a:rPr lang="en-US" sz="750" dirty="0">
                <a:solidFill>
                  <a:schemeClr val="tx1">
                    <a:lumMod val="50000"/>
                  </a:schemeClr>
                </a:solidFill>
              </a:rPr>
              <a:t>(American Sociological Association Task Force on Contingent Faculty (ASATF), 2017; Brennan &amp; Magness, 2018b; Curtis, Mahabir, &amp; Vitullo, 2016; Kezar &amp; Sam, 2013; Moorehead, Russell, &amp; Pula, 2015; Rhoades, 2017; Yakoboski, 2016)</a:t>
            </a:r>
          </a:p>
          <a:p>
            <a:pPr marL="798513" lvl="3" indent="-341313">
              <a:buFont typeface="Wingdings" panose="05000000000000000000" pitchFamily="2" charset="2"/>
              <a:buChar char="§"/>
            </a:pPr>
            <a:endParaRPr lang="en-US" sz="1650" dirty="0"/>
          </a:p>
          <a:p>
            <a:pPr marL="798513" lvl="3" indent="-341313">
              <a:buFont typeface="Wingdings" panose="05000000000000000000" pitchFamily="2" charset="2"/>
              <a:buChar char="§"/>
            </a:pPr>
            <a:r>
              <a:rPr lang="en-US" dirty="0"/>
              <a:t>AF are used more extensively by community colleges</a:t>
            </a:r>
          </a:p>
          <a:p>
            <a:pPr marL="689372" lvl="3"/>
            <a:r>
              <a:rPr lang="en-US" sz="750" dirty="0">
                <a:solidFill>
                  <a:schemeClr val="tx1">
                    <a:lumMod val="50000"/>
                  </a:schemeClr>
                </a:solidFill>
              </a:rPr>
              <a:t>(ASATF, 2017; Center for Community College Student Engagement (CCCSE), 2014; Morest, 2015; Rhoades, 2017; Thirolf &amp; Woods, 2017; Tierney, 2014; Yu, Campbell, &amp; Mendoza, 2015)</a:t>
            </a:r>
          </a:p>
          <a:p>
            <a:pPr marL="798513" lvl="3" indent="-342900">
              <a:buFont typeface="Wingdings" panose="05000000000000000000" pitchFamily="2" charset="2"/>
              <a:buChar char="§"/>
            </a:pPr>
            <a:endParaRPr lang="en-US" sz="1650" dirty="0"/>
          </a:p>
          <a:p>
            <a:pPr marL="798513" lvl="3" indent="-342900">
              <a:buFont typeface="Wingdings" panose="05000000000000000000" pitchFamily="2" charset="2"/>
              <a:buChar char="§"/>
            </a:pPr>
            <a:r>
              <a:rPr lang="en-US" dirty="0"/>
              <a:t>The adjunct model may have negative consequences for:</a:t>
            </a:r>
          </a:p>
          <a:p>
            <a:pPr marL="1375172" lvl="4" indent="-342900">
              <a:buFont typeface="Wingdings" panose="05000000000000000000" pitchFamily="2" charset="2"/>
              <a:buChar char="§"/>
            </a:pPr>
            <a:endParaRPr lang="en-US" sz="600" dirty="0"/>
          </a:p>
          <a:p>
            <a:pPr marL="1375172" lvl="4" indent="-342900">
              <a:buFont typeface="Century Gothic" panose="020B0502020202020204" pitchFamily="34" charset="0"/>
              <a:buChar char="—"/>
            </a:pPr>
            <a:r>
              <a:rPr lang="en-US" dirty="0"/>
              <a:t>Contingent instructors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</a:t>
            </a:r>
            <a:r>
              <a:rPr lang="en-US" sz="750" dirty="0">
                <a:solidFill>
                  <a:schemeClr val="tx1">
                    <a:lumMod val="50000"/>
                  </a:schemeClr>
                </a:solidFill>
              </a:rPr>
              <a:t>CCCSE, 2014; Franczyk, 2014; Kezar, Maxey, &amp; Holcombe, 2015; Lengermann &amp; Niebrugge, 2015; Pyram &amp; Roth, 2018)</a:t>
            </a:r>
          </a:p>
          <a:p>
            <a:pPr marL="1375172" lvl="4" indent="-342900">
              <a:buFont typeface="Century Gothic" panose="020B0502020202020204" pitchFamily="34" charset="0"/>
              <a:buChar char="—"/>
            </a:pPr>
            <a:endParaRPr lang="en-US" sz="600" dirty="0">
              <a:solidFill>
                <a:srgbClr val="FF0000"/>
              </a:solidFill>
            </a:endParaRPr>
          </a:p>
          <a:p>
            <a:pPr marL="1375172" lvl="4" indent="-342900">
              <a:buFont typeface="Century Gothic" panose="020B0502020202020204" pitchFamily="34" charset="0"/>
              <a:buChar char="—"/>
            </a:pPr>
            <a:r>
              <a:rPr lang="en-US" dirty="0"/>
              <a:t>Higher Education Institutions </a:t>
            </a:r>
            <a:r>
              <a:rPr lang="en-US" sz="750" dirty="0">
                <a:solidFill>
                  <a:schemeClr val="tx1">
                    <a:lumMod val="50000"/>
                  </a:schemeClr>
                </a:solidFill>
              </a:rPr>
              <a:t>(Caruth &amp; Caruth, 2013; CCCSE, 2014; Franczyk, 2014; Kezar &amp; Gehrke, 2016; Kimmel &amp; Fairchild, 2017; Maxey &amp; Kezar, 2015; Savage, 2017)</a:t>
            </a:r>
          </a:p>
          <a:p>
            <a:pPr marL="1375172" lvl="4" indent="-342900">
              <a:buFont typeface="Century Gothic" panose="020B0502020202020204" pitchFamily="34" charset="0"/>
              <a:buChar char="—"/>
            </a:pPr>
            <a:endParaRPr lang="en-US" sz="600" dirty="0"/>
          </a:p>
          <a:p>
            <a:pPr marL="1375172" lvl="4" indent="-342900">
              <a:buFont typeface="Century Gothic" panose="020B0502020202020204" pitchFamily="34" charset="0"/>
              <a:buChar char="—"/>
            </a:pPr>
            <a:r>
              <a:rPr lang="en-US" dirty="0"/>
              <a:t>Students</a:t>
            </a:r>
            <a:r>
              <a:rPr lang="en-US" sz="1650" dirty="0"/>
              <a:t> </a:t>
            </a:r>
            <a:r>
              <a:rPr lang="en-US" sz="7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(Bickerstaff &amp; Chavarin, 2018; Curtis et al., 2016; Kezar &amp; Gehrke, 2016; Kezar &amp; Sam, 2013; Kimmel &amp; Fairchild, 2017; Maxey &amp; Kezar, 2015; Rhoades, 2017; K. R. Schutz, Drake, Lessner, &amp; Hughes, 2015)</a:t>
            </a:r>
            <a:endParaRPr lang="en-US" sz="7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Literature Review</a:t>
            </a:r>
          </a:p>
          <a:p>
            <a:endParaRPr lang="en-US" sz="900" b="1" dirty="0"/>
          </a:p>
          <a:p>
            <a:r>
              <a:rPr lang="en-US" sz="2100" i="1" dirty="0"/>
              <a:t>Major Themes</a:t>
            </a: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/>
                </a:solidFill>
              </a:rPr>
              <a:t>Adjunct heterogeneity </a:t>
            </a:r>
            <a:r>
              <a:rPr lang="en-US" sz="750" dirty="0">
                <a:solidFill>
                  <a:prstClr val="white">
                    <a:lumMod val="65000"/>
                  </a:prstClr>
                </a:solidFill>
              </a:rPr>
              <a:t>(Bickerstaff &amp; Chavarin, 2018; Brennan &amp; Magness, 2018a; CCCSE, 2014; Curtis et al., 2016; Eagan, Jaeger, &amp; Grantham, 2015; Kater, 2017; Kezar &amp; Bernstein-Sierra, 2016; Thirolf &amp; Woods, 2017; Yakoboski, 2016)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6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/>
                </a:solidFill>
              </a:rPr>
              <a:t>Adjunct Model contradictions </a:t>
            </a:r>
            <a:r>
              <a:rPr lang="en-US" sz="750" dirty="0">
                <a:solidFill>
                  <a:prstClr val="white">
                    <a:lumMod val="65000"/>
                  </a:prstClr>
                </a:solidFill>
              </a:rPr>
              <a:t>(Bickerstaff &amp; Chavarin, 2018; Brennan &amp; Magness, 2018b; Eagan et al., 2015; Hurlburt &amp; McGarrah, 2016; Kater, 2017; Kimmel &amp; Fairchild, 2017; Lengermann &amp; Niebrugge, 2015; Pons et al., 2017; Savage, 2017)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6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/>
                </a:solidFill>
              </a:rPr>
              <a:t>Counterarguments to prevailing themes </a:t>
            </a:r>
            <a:r>
              <a:rPr lang="en-US" sz="750" dirty="0">
                <a:solidFill>
                  <a:prstClr val="white">
                    <a:lumMod val="65000"/>
                  </a:prstClr>
                </a:solidFill>
              </a:rPr>
              <a:t>(Bickerstaff &amp; Chavarin, 2018; Brennan &amp; Magness, 2018a, 2018b)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6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/>
                </a:solidFill>
              </a:rPr>
              <a:t>Further research is needed </a:t>
            </a:r>
            <a:r>
              <a:rPr lang="en-US" sz="750" dirty="0">
                <a:solidFill>
                  <a:prstClr val="white">
                    <a:lumMod val="65000"/>
                  </a:prstClr>
                </a:solidFill>
              </a:rPr>
              <a:t>(Caruth &amp; Caruth, 2013; Eagan et al., 2015; Kater, 2017; Kezar &amp; Sam, 2013; Kimmel &amp; Fairchild, 2017; Moorehead et al., 2015; Pons, Burnett, Williams, &amp; Paredes, 2017)</a:t>
            </a:r>
          </a:p>
        </p:txBody>
      </p:sp>
    </p:spTree>
    <p:extLst>
      <p:ext uri="{BB962C8B-B14F-4D97-AF65-F5344CB8AC3E}">
        <p14:creationId xmlns:p14="http://schemas.microsoft.com/office/powerpoint/2010/main" val="16299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Literature Review</a:t>
            </a:r>
          </a:p>
          <a:p>
            <a:endParaRPr lang="en-US" sz="900" b="1" dirty="0"/>
          </a:p>
          <a:p>
            <a:r>
              <a:rPr lang="en-US" sz="2100" i="1" dirty="0"/>
              <a:t>Major Themes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A4E9B-4010-42DD-B1FC-D75081C77388}"/>
              </a:ext>
            </a:extLst>
          </p:cNvPr>
          <p:cNvSpPr txBox="1"/>
          <p:nvPr/>
        </p:nvSpPr>
        <p:spPr>
          <a:xfrm>
            <a:off x="4905610" y="2506727"/>
            <a:ext cx="3437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Contradictions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Counterarguments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Further research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98E80-C1B3-4902-933A-EF78009D557F}"/>
              </a:ext>
            </a:extLst>
          </p:cNvPr>
          <p:cNvSpPr txBox="1"/>
          <p:nvPr/>
        </p:nvSpPr>
        <p:spPr>
          <a:xfrm>
            <a:off x="673617" y="2474849"/>
            <a:ext cx="4855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en-US" dirty="0"/>
              <a:t>Widespread use of adjunct faculty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en-US" dirty="0"/>
              <a:t>Negative impact of Adjunct Model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en-US" dirty="0"/>
              <a:t>Adjunct heterogeneity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31AD0-16DC-49AA-87E9-E2406DE1844F}"/>
              </a:ext>
            </a:extLst>
          </p:cNvPr>
          <p:cNvSpPr txBox="1"/>
          <p:nvPr/>
        </p:nvSpPr>
        <p:spPr>
          <a:xfrm>
            <a:off x="2144339" y="4095659"/>
            <a:ext cx="4855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cruff LET" pitchFamily="2" charset="0"/>
              </a:rPr>
              <a:t>Second-Class Citizens</a:t>
            </a:r>
          </a:p>
        </p:txBody>
      </p:sp>
    </p:spTree>
    <p:extLst>
      <p:ext uri="{BB962C8B-B14F-4D97-AF65-F5344CB8AC3E}">
        <p14:creationId xmlns:p14="http://schemas.microsoft.com/office/powerpoint/2010/main" val="15504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Qualitative Research Methods</a:t>
            </a:r>
          </a:p>
          <a:p>
            <a:endParaRPr lang="en-US" sz="900" b="1" dirty="0"/>
          </a:p>
          <a:p>
            <a:r>
              <a:rPr lang="en-US" sz="2100" i="1" dirty="0"/>
              <a:t>Phenomenology</a:t>
            </a: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/>
                </a:solidFill>
              </a:rPr>
              <a:t>Understanding the lived experience of adjunct community college faculty in Northern </a:t>
            </a:r>
            <a:r>
              <a:rPr lang="en-US" dirty="0"/>
              <a:t>California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75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fi-FI" sz="750" dirty="0">
                <a:solidFill>
                  <a:schemeClr val="tx1">
                    <a:lumMod val="50000"/>
                  </a:schemeClr>
                </a:solidFill>
              </a:rPr>
              <a:t>Saldana &amp; Omasta, 2018; Seidman, 2013; van Manen, 2016</a:t>
            </a:r>
            <a:r>
              <a:rPr lang="en-US" sz="75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650" dirty="0">
              <a:solidFill>
                <a:prstClr val="white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/>
                </a:solidFill>
              </a:rPr>
              <a:t>Supported by experts in the field of qualitative research </a:t>
            </a:r>
            <a:r>
              <a:rPr lang="en-US" sz="750" dirty="0">
                <a:solidFill>
                  <a:schemeClr val="tx1">
                    <a:lumMod val="50000"/>
                  </a:schemeClr>
                </a:solidFill>
              </a:rPr>
              <a:t>(Creswell, 2014; Creswell &amp; Poth, 2018; Denzin &amp; Lincoln, 2018; Kaufer &amp; Chemero, 2015)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650" dirty="0">
              <a:solidFill>
                <a:prstClr val="white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/>
                </a:solidFill>
              </a:rPr>
              <a:t>Appropriate to answer research questions </a:t>
            </a:r>
          </a:p>
          <a:p>
            <a:pPr marL="689372" lvl="3"/>
            <a:r>
              <a:rPr lang="en-US" sz="750" dirty="0">
                <a:solidFill>
                  <a:schemeClr val="tx1">
                    <a:lumMod val="50000"/>
                  </a:schemeClr>
                </a:solidFill>
              </a:rPr>
              <a:t>	(Creswell &amp; Poth, 2018; Denzin &amp; Lincoln, 2018; Grbich, 2013; Merriam &amp; Tisdell, 2016; Moustakas, 1994; Patton, 2015; Seidman, 2013; Sokolowski, 	2008; J. A. Smith et al., 2009; van Manen, 2016)</a:t>
            </a:r>
            <a:endParaRPr lang="en-US" sz="16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Institutionalization Theory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Explains the adjunct model and isomorphism</a:t>
            </a:r>
            <a:r>
              <a:rPr lang="en-US" sz="2000" dirty="0">
                <a:solidFill>
                  <a:srgbClr val="FF0000"/>
                </a:solidFill>
              </a:rPr>
              <a:t>          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(Bastedo, 2004; Boxenbaum &amp; Jonsson, 2008; DiMaggio &amp; Powell, 1983; Kezar &amp; Sam, 2013; Manning, 2018)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6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Deeply entrenched policies are hard to change  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(DiMaggio &amp; Powell, 1938; Kezar, 2018; Kezar &amp; Sam, 2013; Manning, 2018)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6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Provides direction for creating positive change</a:t>
            </a:r>
            <a:r>
              <a:rPr lang="en-US" sz="2000" dirty="0">
                <a:solidFill>
                  <a:srgbClr val="FF0000"/>
                </a:solidFill>
              </a:rPr>
              <a:t>      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(Maxey &amp; Kezar, 2015)</a:t>
            </a:r>
          </a:p>
        </p:txBody>
      </p:sp>
    </p:spTree>
    <p:extLst>
      <p:ext uri="{BB962C8B-B14F-4D97-AF65-F5344CB8AC3E}">
        <p14:creationId xmlns:p14="http://schemas.microsoft.com/office/powerpoint/2010/main" val="42231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8" y="1238848"/>
            <a:ext cx="49937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Collecting and Organizing Data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pPr marL="428625" lvl="3" indent="-342900">
              <a:buFont typeface="Wingdings" panose="05000000000000000000" pitchFamily="2" charset="2"/>
              <a:buChar char="§"/>
            </a:pPr>
            <a:r>
              <a:rPr lang="en-US" dirty="0"/>
              <a:t>Data derived from interviews and observations</a:t>
            </a:r>
          </a:p>
          <a:p>
            <a:pPr marL="428625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28625" lvl="3" indent="-342900">
              <a:buFont typeface="Wingdings" panose="05000000000000000000" pitchFamily="2" charset="2"/>
              <a:buChar char="§"/>
            </a:pPr>
            <a:r>
              <a:rPr lang="en-US" dirty="0"/>
              <a:t>Field notes, post-interview reports, transcriptions</a:t>
            </a:r>
          </a:p>
          <a:p>
            <a:pPr marL="428625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28625" lvl="3" indent="-342900">
              <a:buFont typeface="Wingdings" panose="05000000000000000000" pitchFamily="2" charset="2"/>
              <a:buChar char="§"/>
            </a:pPr>
            <a:r>
              <a:rPr lang="en-US" dirty="0"/>
              <a:t>Accurate portrayal of subjects lived experiences</a:t>
            </a:r>
          </a:p>
          <a:p>
            <a:pPr marL="428625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28625" lvl="3" indent="-342900">
              <a:buFont typeface="Wingdings" panose="05000000000000000000" pitchFamily="2" charset="2"/>
              <a:buChar char="§"/>
            </a:pPr>
            <a:r>
              <a:rPr lang="en-US" dirty="0"/>
              <a:t>Protection of data and participant identity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3B056-BF88-442D-97BC-F3E12A41CE38}"/>
              </a:ext>
            </a:extLst>
          </p:cNvPr>
          <p:cNvSpPr txBox="1"/>
          <p:nvPr/>
        </p:nvSpPr>
        <p:spPr>
          <a:xfrm>
            <a:off x="771526" y="6413355"/>
            <a:ext cx="821917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(Aurbach &amp; Silverstein, 2003; Creswell, 2014; Fusch &amp; Ness, 2015; Guest et al., 2013; Johnson et al., 2010; Merriam &amp; Tisdell, 2016; Miles et al., 2014; Saldana, 2016; Walker, 2012)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90265C-164F-4809-866B-5032A0A44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55343"/>
              </p:ext>
            </p:extLst>
          </p:nvPr>
        </p:nvGraphicFramePr>
        <p:xfrm>
          <a:off x="5672270" y="1876156"/>
          <a:ext cx="3318430" cy="199870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033330">
                  <a:extLst>
                    <a:ext uri="{9D8B030D-6E8A-4147-A177-3AD203B41FA5}">
                      <a16:colId xmlns:a16="http://schemas.microsoft.com/office/drawing/2014/main" val="490403025"/>
                    </a:ext>
                  </a:extLst>
                </a:gridCol>
                <a:gridCol w="840828">
                  <a:extLst>
                    <a:ext uri="{9D8B030D-6E8A-4147-A177-3AD203B41FA5}">
                      <a16:colId xmlns:a16="http://schemas.microsoft.com/office/drawing/2014/main" val="3690932591"/>
                    </a:ext>
                  </a:extLst>
                </a:gridCol>
                <a:gridCol w="807466">
                  <a:extLst>
                    <a:ext uri="{9D8B030D-6E8A-4147-A177-3AD203B41FA5}">
                      <a16:colId xmlns:a16="http://schemas.microsoft.com/office/drawing/2014/main" val="912614060"/>
                    </a:ext>
                  </a:extLst>
                </a:gridCol>
                <a:gridCol w="636806">
                  <a:extLst>
                    <a:ext uri="{9D8B030D-6E8A-4147-A177-3AD203B41FA5}">
                      <a16:colId xmlns:a16="http://schemas.microsoft.com/office/drawing/2014/main" val="285596020"/>
                    </a:ext>
                  </a:extLst>
                </a:gridCol>
              </a:tblGrid>
              <a:tr h="563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Institutions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Subjects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038007"/>
                  </a:ext>
                </a:extLst>
              </a:tr>
              <a:tr h="358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extLst>
                  <a:ext uri="{0D108BD9-81ED-4DB2-BD59-A6C34878D82A}">
                    <a16:rowId xmlns:a16="http://schemas.microsoft.com/office/drawing/2014/main" val="3242614639"/>
                  </a:ext>
                </a:extLst>
              </a:tr>
              <a:tr h="358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extLst>
                  <a:ext uri="{0D108BD9-81ED-4DB2-BD59-A6C34878D82A}">
                    <a16:rowId xmlns:a16="http://schemas.microsoft.com/office/drawing/2014/main" val="1446042734"/>
                  </a:ext>
                </a:extLst>
              </a:tr>
              <a:tr h="358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extLst>
                  <a:ext uri="{0D108BD9-81ED-4DB2-BD59-A6C34878D82A}">
                    <a16:rowId xmlns:a16="http://schemas.microsoft.com/office/drawing/2014/main" val="3757604872"/>
                  </a:ext>
                </a:extLst>
              </a:tr>
              <a:tr h="3586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0" marB="48101"/>
                </a:tc>
                <a:extLst>
                  <a:ext uri="{0D108BD9-81ED-4DB2-BD59-A6C34878D82A}">
                    <a16:rowId xmlns:a16="http://schemas.microsoft.com/office/drawing/2014/main" val="79044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Examining the Data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1CAF5-3ABE-46BA-A44B-FAD3C804614E}"/>
              </a:ext>
            </a:extLst>
          </p:cNvPr>
          <p:cNvSpPr txBox="1"/>
          <p:nvPr/>
        </p:nvSpPr>
        <p:spPr>
          <a:xfrm>
            <a:off x="1555462" y="6390272"/>
            <a:ext cx="7450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65000"/>
                  </a:schemeClr>
                </a:solidFill>
              </a:rPr>
              <a:t>(Aurbach &amp; Silverstein, 2003; Miles et al., 2014; Saldana, 2016; Tracy 2013)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E5809-FA94-41EE-8618-F9491405DCC6}"/>
              </a:ext>
            </a:extLst>
          </p:cNvPr>
          <p:cNvSpPr txBox="1"/>
          <p:nvPr/>
        </p:nvSpPr>
        <p:spPr>
          <a:xfrm>
            <a:off x="673617" y="1932544"/>
            <a:ext cx="43654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First-Cycle Coding</a:t>
            </a:r>
          </a:p>
          <a:p>
            <a:endParaRPr lang="en-US" sz="1350" dirty="0"/>
          </a:p>
          <a:p>
            <a:pPr marL="685800" lvl="3" indent="-342900">
              <a:buFont typeface="Wingdings" panose="05000000000000000000" pitchFamily="2" charset="2"/>
              <a:buChar char="§"/>
            </a:pPr>
            <a:r>
              <a:rPr lang="en-US" sz="1650" dirty="0"/>
              <a:t>Descriptive coding</a:t>
            </a:r>
          </a:p>
          <a:p>
            <a:pPr marL="685800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685800" lvl="3" indent="-342900">
              <a:buFont typeface="Wingdings" panose="05000000000000000000" pitchFamily="2" charset="2"/>
              <a:buChar char="§"/>
            </a:pPr>
            <a:r>
              <a:rPr lang="en-US" sz="1650" i="1" dirty="0"/>
              <a:t>In vivo </a:t>
            </a:r>
            <a:r>
              <a:rPr lang="en-US" sz="1650" dirty="0"/>
              <a:t>coding</a:t>
            </a:r>
          </a:p>
          <a:p>
            <a:pPr marL="685800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685800" lvl="3" indent="-342900">
              <a:buFont typeface="Wingdings" panose="05000000000000000000" pitchFamily="2" charset="2"/>
              <a:buChar char="§"/>
            </a:pPr>
            <a:r>
              <a:rPr lang="en-US" sz="1650" dirty="0"/>
              <a:t>Emotion coding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B48E5-4B24-48BB-BA01-203008434642}"/>
              </a:ext>
            </a:extLst>
          </p:cNvPr>
          <p:cNvSpPr txBox="1"/>
          <p:nvPr/>
        </p:nvSpPr>
        <p:spPr>
          <a:xfrm>
            <a:off x="4146956" y="1932544"/>
            <a:ext cx="45766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Second-Cycle Coding</a:t>
            </a:r>
          </a:p>
          <a:p>
            <a:endParaRPr lang="en-US" sz="1350" dirty="0"/>
          </a:p>
          <a:p>
            <a:pPr marL="685800" lvl="3" indent="-342900">
              <a:buFont typeface="Wingdings" panose="05000000000000000000" pitchFamily="2" charset="2"/>
              <a:buChar char="§"/>
            </a:pPr>
            <a:r>
              <a:rPr lang="en-US" sz="1650" dirty="0"/>
              <a:t>Pattern coding</a:t>
            </a:r>
          </a:p>
          <a:p>
            <a:pPr marL="685800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685800" lvl="3" indent="-342900">
              <a:buFont typeface="Wingdings" panose="05000000000000000000" pitchFamily="2" charset="2"/>
              <a:buChar char="§"/>
            </a:pPr>
            <a:r>
              <a:rPr lang="en-US" sz="1650" dirty="0"/>
              <a:t>Amalgamation of first-cycle codes</a:t>
            </a:r>
          </a:p>
          <a:p>
            <a:pPr marL="685800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685800" lvl="3" indent="-342900">
              <a:buFont typeface="Wingdings" panose="05000000000000000000" pitchFamily="2" charset="2"/>
              <a:buChar char="§"/>
            </a:pPr>
            <a:r>
              <a:rPr lang="en-US" sz="1650" dirty="0"/>
              <a:t>Identification of primary themes</a:t>
            </a:r>
          </a:p>
        </p:txBody>
      </p:sp>
    </p:spTree>
    <p:extLst>
      <p:ext uri="{BB962C8B-B14F-4D97-AF65-F5344CB8AC3E}">
        <p14:creationId xmlns:p14="http://schemas.microsoft.com/office/powerpoint/2010/main" val="3845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3679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Results of Study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2100" i="1" dirty="0"/>
              <a:t>Primary Themes</a:t>
            </a:r>
          </a:p>
          <a:p>
            <a:endParaRPr lang="en-US" sz="900" dirty="0"/>
          </a:p>
          <a:p>
            <a:pPr marL="685800" lvl="3" indent="-342900">
              <a:buFont typeface="Wingdings" panose="05000000000000000000" pitchFamily="2" charset="2"/>
              <a:buChar char="§"/>
            </a:pPr>
            <a:r>
              <a:rPr lang="en-US" dirty="0"/>
              <a:t>Motivation</a:t>
            </a:r>
          </a:p>
          <a:p>
            <a:pPr marL="685800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685800" lvl="3" indent="-342900">
              <a:buFont typeface="Wingdings" panose="05000000000000000000" pitchFamily="2" charset="2"/>
              <a:buChar char="§"/>
            </a:pPr>
            <a:r>
              <a:rPr lang="en-US" dirty="0"/>
              <a:t>Positive Attributes</a:t>
            </a:r>
          </a:p>
          <a:p>
            <a:pPr marL="685800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685800" lvl="3" indent="-342900">
              <a:buFont typeface="Wingdings" panose="05000000000000000000" pitchFamily="2" charset="2"/>
              <a:buChar char="§"/>
            </a:pPr>
            <a:r>
              <a:rPr lang="en-US" dirty="0"/>
              <a:t>Negative Attributes</a:t>
            </a:r>
          </a:p>
          <a:p>
            <a:pPr marL="685800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685800" lvl="3" indent="-342900">
              <a:buFont typeface="Wingdings" panose="05000000000000000000" pitchFamily="2" charset="2"/>
              <a:buChar char="§"/>
            </a:pPr>
            <a:r>
              <a:rPr lang="en-US" dirty="0"/>
              <a:t>Desired Policy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A58DD-DEE2-4A24-AE29-4430C7FD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240" y="1238848"/>
            <a:ext cx="2986415" cy="26978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B4AA20-EA3B-48D5-9A6A-B0AB7C167237}"/>
              </a:ext>
            </a:extLst>
          </p:cNvPr>
          <p:cNvSpPr txBox="1"/>
          <p:nvPr/>
        </p:nvSpPr>
        <p:spPr>
          <a:xfrm>
            <a:off x="7310846" y="6426368"/>
            <a:ext cx="17014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</a:schemeClr>
                </a:solidFill>
              </a:rPr>
              <a:t>Images: (Pixabay, 2020</a:t>
            </a:r>
            <a:r>
              <a:rPr lang="en-US" sz="1050" dirty="0">
                <a:solidFill>
                  <a:schemeClr val="tx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4516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Results of Study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2100" i="1" dirty="0"/>
              <a:t>Adjunct Heterogeneity Hypothesis</a:t>
            </a:r>
          </a:p>
          <a:p>
            <a:endParaRPr lang="en-US" sz="900" dirty="0"/>
          </a:p>
          <a:p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Adjunct faculty who are involuntary part-time employees tend to have a more negative view of existing employment policies when compared to community college instructors who are voluntary part-time employees.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892314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Results of Study</a:t>
            </a:r>
          </a:p>
          <a:p>
            <a:endParaRPr lang="en-US" sz="900" b="1" dirty="0"/>
          </a:p>
          <a:p>
            <a:r>
              <a:rPr lang="en-US" sz="2100" i="1" dirty="0"/>
              <a:t>Primary themes</a:t>
            </a: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Motivation</a:t>
            </a:r>
          </a:p>
          <a:p>
            <a:pPr marL="1375172" lvl="4" indent="-342900">
              <a:buFont typeface="Century Gothic" panose="020B0502020202020204" pitchFamily="34" charset="0"/>
              <a:buChar char="—"/>
            </a:pPr>
            <a:r>
              <a:rPr lang="en-US" dirty="0"/>
              <a:t>Passion for teaching and student centeredness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Positive Attributes</a:t>
            </a:r>
          </a:p>
          <a:p>
            <a:pPr marL="1375172" lvl="4" indent="-342900">
              <a:buFont typeface="Century Gothic" panose="020B0502020202020204" pitchFamily="34" charset="0"/>
              <a:buChar char="—"/>
            </a:pPr>
            <a:r>
              <a:rPr lang="en-US" dirty="0"/>
              <a:t>Enjoy teaching at community colleges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Negative Attributes</a:t>
            </a:r>
          </a:p>
          <a:p>
            <a:pPr marL="1375172" lvl="4" indent="-342900">
              <a:buFont typeface="Century Gothic" panose="020B0502020202020204" pitchFamily="34" charset="0"/>
              <a:buChar char="—"/>
            </a:pPr>
            <a:r>
              <a:rPr lang="en-US" dirty="0"/>
              <a:t>Marginalization exacerbated by employment objectives 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Desired Policy Changes</a:t>
            </a:r>
          </a:p>
          <a:p>
            <a:pPr marL="1375172" lvl="4" indent="-342900">
              <a:buFont typeface="Century Gothic" panose="020B0502020202020204" pitchFamily="34" charset="0"/>
              <a:buChar char="—"/>
            </a:pPr>
            <a:r>
              <a:rPr lang="en-US" dirty="0"/>
              <a:t>Involuntary faculty emphasize reformative policies</a:t>
            </a:r>
          </a:p>
        </p:txBody>
      </p:sp>
    </p:spTree>
    <p:extLst>
      <p:ext uri="{BB962C8B-B14F-4D97-AF65-F5344CB8AC3E}">
        <p14:creationId xmlns:p14="http://schemas.microsoft.com/office/powerpoint/2010/main" val="37231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619" y="1896415"/>
            <a:ext cx="834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Research Presentation 2020 Part-Time Faculty Institute</a:t>
            </a:r>
          </a:p>
          <a:p>
            <a:pPr algn="ctr"/>
            <a:r>
              <a:rPr lang="en-US" sz="2000" dirty="0"/>
              <a:t>Napa California, January 24, 2020   3:45pm to 5:00pm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620" y="433015"/>
            <a:ext cx="8340759" cy="9885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The Passive Majority: A Qualitative Inquiry </a:t>
            </a:r>
          </a:p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of Adjunct Community College Faculty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427DA-7508-4629-BAA9-D7AE1E758E67}"/>
              </a:ext>
            </a:extLst>
          </p:cNvPr>
          <p:cNvSpPr txBox="1"/>
          <p:nvPr/>
        </p:nvSpPr>
        <p:spPr>
          <a:xfrm>
            <a:off x="401619" y="5778654"/>
            <a:ext cx="592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Peter A. Zitko 		Author/Presenter</a:t>
            </a:r>
          </a:p>
          <a:p>
            <a:r>
              <a:rPr lang="en-US" dirty="0"/>
              <a:t>Prof. Andrew Wesley		ASCCC Lead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75395-5D51-46EF-B71B-22C4807B17A0}"/>
              </a:ext>
            </a:extLst>
          </p:cNvPr>
          <p:cNvSpPr txBox="1"/>
          <p:nvPr/>
        </p:nvSpPr>
        <p:spPr>
          <a:xfrm>
            <a:off x="7119414" y="104094"/>
            <a:ext cx="2024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</a:p>
        </p:txBody>
      </p:sp>
    </p:spTree>
    <p:extLst>
      <p:ext uri="{BB962C8B-B14F-4D97-AF65-F5344CB8AC3E}">
        <p14:creationId xmlns:p14="http://schemas.microsoft.com/office/powerpoint/2010/main" val="30794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Voice of Adjunct Faculty</a:t>
            </a:r>
          </a:p>
          <a:p>
            <a:endParaRPr lang="en-US" sz="900" b="1" dirty="0"/>
          </a:p>
          <a:p>
            <a:r>
              <a:rPr lang="en-US" sz="2100" i="1" dirty="0"/>
              <a:t>Motivation</a:t>
            </a: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568325" lvl="3" indent="-342900">
              <a:buFont typeface="Wingdings" panose="05000000000000000000" pitchFamily="2" charset="2"/>
              <a:buChar char="§"/>
            </a:pPr>
            <a:r>
              <a:rPr lang="en-US" dirty="0"/>
              <a:t>“It is very rewarding.  That’s why I do it”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(P14)</a:t>
            </a:r>
          </a:p>
          <a:p>
            <a:pPr marL="568325" lvl="3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568325" lvl="3" indent="-342900">
              <a:buFont typeface="Wingdings" panose="05000000000000000000" pitchFamily="2" charset="2"/>
              <a:buChar char="§"/>
            </a:pPr>
            <a:r>
              <a:rPr lang="en-US" dirty="0"/>
              <a:t>“I do it for the students. I do it because I thoroughly enjoy it”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(P1)</a:t>
            </a: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568325" lvl="3" indent="-342900">
              <a:buFont typeface="Wingdings" panose="05000000000000000000" pitchFamily="2" charset="2"/>
              <a:buChar char="§"/>
            </a:pPr>
            <a:r>
              <a:rPr lang="en-US" dirty="0"/>
              <a:t>“I really love teaching. I love working with students”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(P2)</a:t>
            </a:r>
          </a:p>
          <a:p>
            <a:pPr marL="568325" lvl="3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568325" lvl="3" indent="-342900">
              <a:buFont typeface="Wingdings" panose="05000000000000000000" pitchFamily="2" charset="2"/>
              <a:buChar char="§"/>
            </a:pPr>
            <a:r>
              <a:rPr lang="en-US" dirty="0"/>
              <a:t>“It’s all about the [students]”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(P13)</a:t>
            </a:r>
          </a:p>
          <a:p>
            <a:pPr marL="568325" lvl="3" indent="-34290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marL="568325" lvl="3" indent="-34290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Voice of Adjunct Faculty</a:t>
            </a:r>
          </a:p>
          <a:p>
            <a:endParaRPr lang="en-US" sz="900" b="1" dirty="0"/>
          </a:p>
          <a:p>
            <a:r>
              <a:rPr lang="en-US" sz="2100" i="1" dirty="0"/>
              <a:t>Positive Attributes</a:t>
            </a: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23938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Autonomy and Flexibility</a:t>
            </a:r>
          </a:p>
          <a:p>
            <a:pPr marL="1023938" lvl="3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1481138" lvl="4" indent="-342900">
              <a:buFont typeface="Century Gothic" panose="020B0502020202020204" pitchFamily="34" charset="0"/>
              <a:buChar char="—"/>
            </a:pPr>
            <a:r>
              <a:rPr lang="en-US" dirty="0"/>
              <a:t>“There is a freedom to it.  If you are not worried about the monetary aspect, then it’s very liberating”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(P12)</a:t>
            </a:r>
          </a:p>
          <a:p>
            <a:pPr marL="1023938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23938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Community College Characteristics</a:t>
            </a:r>
          </a:p>
          <a:p>
            <a:pPr marL="1481138" lvl="4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1481138" lvl="4" indent="-342900">
              <a:buFont typeface="Century Gothic" panose="020B0502020202020204" pitchFamily="34" charset="0"/>
              <a:buChar char="—"/>
            </a:pPr>
            <a:r>
              <a:rPr lang="en-US" dirty="0"/>
              <a:t>“I have a soft spot for community colleges because community colleges focus on learning”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(P18)</a:t>
            </a:r>
          </a:p>
          <a:p>
            <a:pPr marL="1023938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23938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Situational Appeal</a:t>
            </a:r>
          </a:p>
          <a:p>
            <a:pPr marL="1023938" lvl="3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1481138" lvl="4" indent="-342900">
              <a:buFont typeface="Century Gothic" panose="020B0502020202020204" pitchFamily="34" charset="0"/>
              <a:buChar char="—"/>
            </a:pPr>
            <a:r>
              <a:rPr lang="en-US" dirty="0"/>
              <a:t>“It’s just something I do to make extra money.  I have a full-time job somewhere else”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(P16)</a:t>
            </a:r>
          </a:p>
        </p:txBody>
      </p:sp>
    </p:spTree>
    <p:extLst>
      <p:ext uri="{BB962C8B-B14F-4D97-AF65-F5344CB8AC3E}">
        <p14:creationId xmlns:p14="http://schemas.microsoft.com/office/powerpoint/2010/main" val="28590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Voice of Adjunct Faculty</a:t>
            </a:r>
          </a:p>
          <a:p>
            <a:endParaRPr lang="en-US" sz="900" b="1" dirty="0"/>
          </a:p>
          <a:p>
            <a:r>
              <a:rPr lang="en-US" sz="2100" i="1" dirty="0"/>
              <a:t>Negative Attributes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B91453-BC95-4815-B299-C43A198D5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48474"/>
              </p:ext>
            </p:extLst>
          </p:nvPr>
        </p:nvGraphicFramePr>
        <p:xfrm>
          <a:off x="673616" y="2471611"/>
          <a:ext cx="7796766" cy="2895600"/>
        </p:xfrm>
        <a:graphic>
          <a:graphicData uri="http://schemas.openxmlformats.org/drawingml/2006/table">
            <a:tbl>
              <a:tblPr firstRow="1" firstCol="1" bandRow="1"/>
              <a:tblGrid>
                <a:gridCol w="3898383">
                  <a:extLst>
                    <a:ext uri="{9D8B030D-6E8A-4147-A177-3AD203B41FA5}">
                      <a16:colId xmlns:a16="http://schemas.microsoft.com/office/drawing/2014/main" val="304111419"/>
                    </a:ext>
                  </a:extLst>
                </a:gridCol>
                <a:gridCol w="3898383">
                  <a:extLst>
                    <a:ext uri="{9D8B030D-6E8A-4147-A177-3AD203B41FA5}">
                      <a16:colId xmlns:a16="http://schemas.microsoft.com/office/drawing/2014/main" val="2375484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Theme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Individual References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830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Motivation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531620" algn="dec"/>
                        </a:tabLs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106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841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Positive attributes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31620" algn="dec"/>
                        </a:tabLs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249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09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Negative attributes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31620" algn="dec"/>
                        </a:tabLs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639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752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Desired policy changes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31620" algn="dec"/>
                        </a:tabLs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96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06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59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0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Voice of Adjunct Faculty</a:t>
            </a:r>
          </a:p>
          <a:p>
            <a:endParaRPr lang="en-US" sz="900" b="1" dirty="0"/>
          </a:p>
          <a:p>
            <a:r>
              <a:rPr lang="en-US" sz="2100" i="1" dirty="0"/>
              <a:t>Adjunct Model Contradictions</a:t>
            </a: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The Adjunct Model may be antithetical to the norms of higher education</a:t>
            </a:r>
            <a:endParaRPr lang="en-US" sz="75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i="1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The Adjunct Model is innately hierarchical</a:t>
            </a:r>
            <a:endParaRPr lang="en-US" sz="75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The Adjunct model endorses an ethos of employing provisional or disposable faculty</a:t>
            </a:r>
          </a:p>
        </p:txBody>
      </p:sp>
    </p:spTree>
    <p:extLst>
      <p:ext uri="{BB962C8B-B14F-4D97-AF65-F5344CB8AC3E}">
        <p14:creationId xmlns:p14="http://schemas.microsoft.com/office/powerpoint/2010/main" val="4211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Voice of Adjunct Faculty</a:t>
            </a:r>
          </a:p>
          <a:p>
            <a:endParaRPr lang="en-US" sz="900" b="1" dirty="0"/>
          </a:p>
          <a:p>
            <a:r>
              <a:rPr lang="en-US" sz="2100" i="1" dirty="0"/>
              <a:t>Negative Attributes: Expendability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Adjunct faculty “are considered to be expendable resources”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(P14)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i="1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“The system is designed to make sure that we are replaceable”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(P17)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“We’re disposable to these colleges…There’s no security whatsoever”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(P20)</a:t>
            </a:r>
          </a:p>
        </p:txBody>
      </p:sp>
    </p:spTree>
    <p:extLst>
      <p:ext uri="{BB962C8B-B14F-4D97-AF65-F5344CB8AC3E}">
        <p14:creationId xmlns:p14="http://schemas.microsoft.com/office/powerpoint/2010/main" val="19891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Voice of Adjunct Faculty</a:t>
            </a:r>
          </a:p>
          <a:p>
            <a:endParaRPr lang="en-US" sz="1000" b="1" dirty="0"/>
          </a:p>
          <a:p>
            <a:r>
              <a:rPr lang="en-US" sz="2200" i="1" dirty="0"/>
              <a:t>Negative Attributes: Frustration, Stress, Resources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“It’s really hard to foster community amongst part-timers because we are all fighting for the same crumbs”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(P17)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“If we could just get some job security and know that I’m going to be able to work, and not be in this constant state of fear” 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(P21)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“I’d tell the students, if you want to talk to me, just stay after class.  That’s sort of my way of having office hours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(P13)</a:t>
            </a:r>
          </a:p>
        </p:txBody>
      </p:sp>
    </p:spTree>
    <p:extLst>
      <p:ext uri="{BB962C8B-B14F-4D97-AF65-F5344CB8AC3E}">
        <p14:creationId xmlns:p14="http://schemas.microsoft.com/office/powerpoint/2010/main" val="29189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Voice of Adjunct Faculty</a:t>
            </a:r>
          </a:p>
          <a:p>
            <a:endParaRPr lang="en-US" sz="1000" b="1" dirty="0"/>
          </a:p>
          <a:p>
            <a:r>
              <a:rPr lang="en-US" sz="2200" i="1" dirty="0"/>
              <a:t>Negative Attributes: Lack of Respect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 happen to believe that they don’t really care about the adjuncts”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(P13)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i="1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“If you’re adjunct you’re not part of the team.  You’re not taken seriously and that's really hard for me”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(P11)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 feel like they can throw us in the trash at any time… totally disposable”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(P20)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292E5-1C50-42EC-9041-56EB53EE7FBF}"/>
              </a:ext>
            </a:extLst>
          </p:cNvPr>
          <p:cNvSpPr txBox="1"/>
          <p:nvPr/>
        </p:nvSpPr>
        <p:spPr>
          <a:xfrm>
            <a:off x="673616" y="4723027"/>
            <a:ext cx="7796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“At what point do you stop abusing your part-timers?  I’m willing to work, I’m willing to be a part, but I want to be respected.  I don’t feel like I’m respected”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(P11)</a:t>
            </a:r>
          </a:p>
        </p:txBody>
      </p:sp>
    </p:spTree>
    <p:extLst>
      <p:ext uri="{BB962C8B-B14F-4D97-AF65-F5344CB8AC3E}">
        <p14:creationId xmlns:p14="http://schemas.microsoft.com/office/powerpoint/2010/main" val="34305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Voice of Adjunct Faculty</a:t>
            </a:r>
          </a:p>
          <a:p>
            <a:endParaRPr lang="en-US" sz="1000" b="1" dirty="0"/>
          </a:p>
          <a:p>
            <a:r>
              <a:rPr lang="en-US" sz="2200" i="1" dirty="0"/>
              <a:t>Negative Attributes: Insecurity, Detachment, Isolation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“Stability, I think that’s the biggest negative.  There’s nothing stable”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(P12)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“It’s the uncertainty of going one semester at a time”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(P13)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“For me, being an adjunct has been particularly stressful because of the insecurity”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(P17)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“The negative is that you’re very removed. So, you feel you're not part of [the institution]”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(P16)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 think a lot of adjuncts out here are disconnected, totally disconnected from the college”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(P14)</a:t>
            </a:r>
          </a:p>
        </p:txBody>
      </p:sp>
    </p:spTree>
    <p:extLst>
      <p:ext uri="{BB962C8B-B14F-4D97-AF65-F5344CB8AC3E}">
        <p14:creationId xmlns:p14="http://schemas.microsoft.com/office/powerpoint/2010/main" val="40212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Voice of Adjunct Faculty</a:t>
            </a:r>
          </a:p>
          <a:p>
            <a:endParaRPr lang="en-US" sz="1000" b="1" dirty="0"/>
          </a:p>
          <a:p>
            <a:r>
              <a:rPr lang="en-US" sz="2200" i="1" dirty="0"/>
              <a:t>Negative Attributes: Marginalization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Exploitation and oppression via the Adjunct Model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1489472" lvl="4" indent="-342900">
              <a:buFont typeface="Century Gothic" panose="020B0502020202020204" pitchFamily="34" charset="0"/>
              <a:buChar char="—"/>
            </a:pPr>
            <a:r>
              <a:rPr lang="en-US" sz="2000" dirty="0"/>
              <a:t>“It’s like sharecropping for academia” (P12)</a:t>
            </a:r>
          </a:p>
          <a:p>
            <a:pPr marL="1489472" lvl="4" indent="-342900">
              <a:buFont typeface="Century Gothic" panose="020B0502020202020204" pitchFamily="34" charset="0"/>
              <a:buChar char="—"/>
            </a:pPr>
            <a:endParaRPr lang="en-US" sz="800" dirty="0"/>
          </a:p>
          <a:p>
            <a:pPr marL="1489472" lvl="4" indent="-342900">
              <a:buFont typeface="Century Gothic" panose="020B0502020202020204" pitchFamily="34" charset="0"/>
              <a:buChar char="—"/>
            </a:pPr>
            <a:r>
              <a:rPr lang="en-US" sz="2000" dirty="0"/>
              <a:t>“The college takes advantage of adjuncts” (P13)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716DF-F593-4E42-B331-9614C83A6F1E}"/>
              </a:ext>
            </a:extLst>
          </p:cNvPr>
          <p:cNvSpPr txBox="1"/>
          <p:nvPr/>
        </p:nvSpPr>
        <p:spPr>
          <a:xfrm>
            <a:off x="673617" y="3903220"/>
            <a:ext cx="7796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“caste system,” “prejudice among faculty members towards part-timers,” “them versus us mentality,” “demoralizing,” “feudal system,” “haves and have nots,” “division in classes,” “class system,” “treated differently than the full-time faculty,” and “two-tiered”</a:t>
            </a:r>
            <a:endParaRPr lang="en-US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Voice of Adjunct Faculty</a:t>
            </a:r>
          </a:p>
          <a:p>
            <a:endParaRPr lang="en-US" sz="1000" b="1" dirty="0"/>
          </a:p>
          <a:p>
            <a:r>
              <a:rPr lang="en-US" sz="2200" i="1" dirty="0"/>
              <a:t>Negative Attributes: Remunerative Marginalization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682625" lvl="3" indent="-342900">
              <a:buFont typeface="Wingdings" panose="05000000000000000000" pitchFamily="2" charset="2"/>
              <a:buChar char="§"/>
            </a:pPr>
            <a:r>
              <a:rPr lang="en-US" dirty="0"/>
              <a:t>“There’s certainly no sense of doing it for the money”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(P1)</a:t>
            </a:r>
          </a:p>
          <a:p>
            <a:pPr marL="682625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682625" lvl="3" indent="-342900">
              <a:buFont typeface="Wingdings" panose="05000000000000000000" pitchFamily="2" charset="2"/>
              <a:buChar char="§"/>
            </a:pPr>
            <a:r>
              <a:rPr lang="en-US" dirty="0"/>
              <a:t>“They’re paying me less than half of what I’m worth”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(P3)</a:t>
            </a:r>
          </a:p>
          <a:p>
            <a:pPr marL="682625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682625" lvl="3" indent="-342900">
              <a:buFont typeface="Wingdings" panose="05000000000000000000" pitchFamily="2" charset="2"/>
              <a:buChar char="§"/>
            </a:pPr>
            <a:r>
              <a:rPr lang="en-US" dirty="0"/>
              <a:t>“The work is overwhelming; the pay is underwhelming”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(P4)</a:t>
            </a:r>
          </a:p>
          <a:p>
            <a:pPr marL="682625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682625" lvl="3" indent="-342900">
              <a:buFont typeface="Wingdings" panose="05000000000000000000" pitchFamily="2" charset="2"/>
              <a:buChar char="§"/>
            </a:pPr>
            <a:r>
              <a:rPr lang="en-US" dirty="0"/>
              <a:t>“I couldn’t survive just on the teaching”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(P10)</a:t>
            </a:r>
          </a:p>
          <a:p>
            <a:pPr marL="682625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682625" lvl="3" indent="-342900">
              <a:buFont typeface="Wingdings" panose="05000000000000000000" pitchFamily="2" charset="2"/>
              <a:buChar char="§"/>
            </a:pPr>
            <a:r>
              <a:rPr lang="en-US" dirty="0"/>
              <a:t>“I know that I get paid less for the same work”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(P17)</a:t>
            </a:r>
          </a:p>
          <a:p>
            <a:pPr marL="682625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682625" lvl="3" indent="-342900">
              <a:buFont typeface="Wingdings" panose="05000000000000000000" pitchFamily="2" charset="2"/>
              <a:buChar char="§"/>
            </a:pPr>
            <a:r>
              <a:rPr lang="en-US" dirty="0"/>
              <a:t>“I think we’re all paid too low and that’s absolutely wrong”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(P19)</a:t>
            </a:r>
          </a:p>
        </p:txBody>
      </p:sp>
    </p:spTree>
    <p:extLst>
      <p:ext uri="{BB962C8B-B14F-4D97-AF65-F5344CB8AC3E}">
        <p14:creationId xmlns:p14="http://schemas.microsoft.com/office/powerpoint/2010/main" val="8315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</a:p>
          <a:p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Pursuing a Career via Higher Education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2000" i="1" dirty="0"/>
              <a:t>Higher Education as a Pathway to Employment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Attaining a college degree is a life and monetary commitment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Earning a specialty or graduate degree is a pathway to full-time employment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For community college teachers, attaining a full-time position may be an empty dream</a:t>
            </a:r>
          </a:p>
        </p:txBody>
      </p:sp>
    </p:spTree>
    <p:extLst>
      <p:ext uri="{BB962C8B-B14F-4D97-AF65-F5344CB8AC3E}">
        <p14:creationId xmlns:p14="http://schemas.microsoft.com/office/powerpoint/2010/main" val="30631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Voice of Adjunct Faculty</a:t>
            </a:r>
          </a:p>
          <a:p>
            <a:endParaRPr lang="en-US" sz="1000" b="1" dirty="0"/>
          </a:p>
          <a:p>
            <a:r>
              <a:rPr lang="en-US" sz="2200" i="1" dirty="0"/>
              <a:t>Negative Attributes: Full-Time vs. Adjunct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135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“There’s still no parity in terms of economic parity”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(P12)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“There’s this thing that full-time faculty have priority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(P2)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“We're left swimming alone.  There are no policies that take care of us”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(P20)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Course scheduling “underlines the difference between full-time and adjuncts as the haves and have-nots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(P3)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“You're ignored by your department.  You’re treated differently than the full-time faculty by full-time faculty”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(P4)</a:t>
            </a:r>
          </a:p>
        </p:txBody>
      </p:sp>
    </p:spTree>
    <p:extLst>
      <p:ext uri="{BB962C8B-B14F-4D97-AF65-F5344CB8AC3E}">
        <p14:creationId xmlns:p14="http://schemas.microsoft.com/office/powerpoint/2010/main" val="16893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</a:rPr>
              <a:t>The Voice of Adjunct Faculty</a:t>
            </a:r>
          </a:p>
          <a:p>
            <a:pPr lvl="0"/>
            <a:endParaRPr lang="en-US" sz="1000" b="1" dirty="0">
              <a:solidFill>
                <a:prstClr val="white"/>
              </a:solidFill>
            </a:endParaRPr>
          </a:p>
          <a:p>
            <a:pPr lvl="0"/>
            <a:r>
              <a:rPr lang="en-US" sz="2200" i="1" dirty="0">
                <a:solidFill>
                  <a:prstClr val="white"/>
                </a:solidFill>
              </a:rPr>
              <a:t>Desired Policy Changes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 would recommend more equity in pay”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(P11)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 just think it shouldn’t be so two-tiered”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(P6)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 might like them to abolish the two-tiered system so that either you’re in or you’re out”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(P8)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“I would remove the variability or the insecurity”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(P8)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“That should be the title of [your] paper…</a:t>
            </a:r>
            <a:r>
              <a:rPr lang="en-US" i="1" dirty="0"/>
              <a:t>Insecurity, got work as an adjunct?</a:t>
            </a:r>
            <a:r>
              <a:rPr lang="en-US" dirty="0"/>
              <a:t>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(P20)</a:t>
            </a:r>
          </a:p>
        </p:txBody>
      </p:sp>
    </p:spTree>
    <p:extLst>
      <p:ext uri="{BB962C8B-B14F-4D97-AF65-F5344CB8AC3E}">
        <p14:creationId xmlns:p14="http://schemas.microsoft.com/office/powerpoint/2010/main" val="18874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Additional Findings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2100" i="1" dirty="0"/>
              <a:t>Freeway Flyers, Conflict, Marginalization</a:t>
            </a: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Teaching at multiple institutions may be more pervasive than acknowledged in the literature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Contention between full-time and part-time faculty may be greater than presented in the literature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Adjunct community college faculty in Northern California feel marginalized</a:t>
            </a:r>
          </a:p>
        </p:txBody>
      </p:sp>
    </p:spTree>
    <p:extLst>
      <p:ext uri="{BB962C8B-B14F-4D97-AF65-F5344CB8AC3E}">
        <p14:creationId xmlns:p14="http://schemas.microsoft.com/office/powerpoint/2010/main" val="42427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Limitations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Sample population (</a:t>
            </a:r>
            <a:r>
              <a:rPr lang="en-US" i="1" dirty="0"/>
              <a:t>n</a:t>
            </a:r>
            <a:r>
              <a:rPr lang="en-US" dirty="0"/>
              <a:t>=22)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35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Regionally specific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35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Purposeful sampling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91D38-4BA9-4410-A33E-3CF9CC69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60" y="1404427"/>
            <a:ext cx="3894969" cy="20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Protecting the Efficacy of Study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Credibility</a:t>
            </a:r>
          </a:p>
          <a:p>
            <a:pPr marL="1375172" lvl="4" indent="-342900">
              <a:buFont typeface="Century Gothic" panose="020B0502020202020204" pitchFamily="34" charset="0"/>
              <a:buChar char="—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Reflexivity, negative analysis, extended time, peer debriefing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Transferability</a:t>
            </a:r>
          </a:p>
          <a:p>
            <a:pPr marL="1375172" lvl="4" indent="-342900">
              <a:buFont typeface="Century Gothic" panose="020B0502020202020204" pitchFamily="34" charset="0"/>
              <a:buChar char="—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Peer debriefing, rich and thick descriptions, varied sample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Dependability</a:t>
            </a:r>
          </a:p>
          <a:p>
            <a:pPr marL="1375172" lvl="4" indent="-342900">
              <a:buFont typeface="Century Gothic" panose="020B0502020202020204" pitchFamily="34" charset="0"/>
              <a:buChar char="—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Accurate transcriptions, peer debriefing, reflexivity, field notes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dirty="0"/>
              <a:t>Confirmability</a:t>
            </a:r>
          </a:p>
          <a:p>
            <a:pPr marL="1375172" lvl="4" indent="-342900">
              <a:buFont typeface="Century Gothic" panose="020B0502020202020204" pitchFamily="34" charset="0"/>
              <a:buChar char="—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Accurate transcriptions, peer debriefing, reflexivity, field notes</a:t>
            </a:r>
          </a:p>
        </p:txBody>
      </p:sp>
    </p:spTree>
    <p:extLst>
      <p:ext uri="{BB962C8B-B14F-4D97-AF65-F5344CB8AC3E}">
        <p14:creationId xmlns:p14="http://schemas.microsoft.com/office/powerpoint/2010/main" val="31180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Support for Policy Change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1200" b="1" dirty="0"/>
          </a:p>
          <a:p>
            <a:pPr marL="885825" lvl="4" indent="-342900">
              <a:buFont typeface="Wingdings" panose="05000000000000000000" pitchFamily="2" charset="2"/>
              <a:buChar char="§"/>
            </a:pPr>
            <a:r>
              <a:rPr lang="en-US" sz="2000" dirty="0"/>
              <a:t>Pathway to full-time employment</a:t>
            </a:r>
          </a:p>
          <a:p>
            <a:pPr marL="885825" lvl="4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885825" lvl="4" indent="-342900">
              <a:buFont typeface="Wingdings" panose="05000000000000000000" pitchFamily="2" charset="2"/>
              <a:buChar char="§"/>
            </a:pPr>
            <a:r>
              <a:rPr lang="en-US" sz="2000" dirty="0"/>
              <a:t>Provide adjunct faculty with resources</a:t>
            </a:r>
          </a:p>
          <a:p>
            <a:pPr marL="885825" lvl="4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885825" lvl="4" indent="-342900">
              <a:buFont typeface="Wingdings" panose="05000000000000000000" pitchFamily="2" charset="2"/>
              <a:buChar char="§"/>
            </a:pPr>
            <a:r>
              <a:rPr lang="en-US" sz="2000" dirty="0"/>
              <a:t>Hiring and employment transparency</a:t>
            </a:r>
          </a:p>
          <a:p>
            <a:pPr marL="885825" lvl="4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885825" lvl="4" indent="-342900">
              <a:buFont typeface="Wingdings" panose="05000000000000000000" pitchFamily="2" charset="2"/>
              <a:buChar char="§"/>
            </a:pPr>
            <a:r>
              <a:rPr lang="en-US" sz="2000" dirty="0"/>
              <a:t>Re-hire rights and course/class preference</a:t>
            </a:r>
          </a:p>
          <a:p>
            <a:pPr marL="885825" lvl="4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885825" lvl="4" indent="-342900">
              <a:buFont typeface="Wingdings" panose="05000000000000000000" pitchFamily="2" charset="2"/>
              <a:buChar char="§"/>
            </a:pPr>
            <a:r>
              <a:rPr lang="en-US" sz="2000" dirty="0"/>
              <a:t>Maximize class-to-class time and minimize downtime</a:t>
            </a:r>
          </a:p>
          <a:p>
            <a:pPr marL="885825" lvl="4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885825" lvl="4" indent="-342900">
              <a:buFont typeface="Wingdings" panose="05000000000000000000" pitchFamily="2" charset="2"/>
              <a:buChar char="§"/>
            </a:pPr>
            <a:r>
              <a:rPr lang="en-US" sz="2000" dirty="0"/>
              <a:t>Create a culture of equity and inclusion</a:t>
            </a:r>
          </a:p>
          <a:p>
            <a:pPr marL="885825" lvl="4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885825" lvl="4" indent="-342900">
              <a:buFont typeface="Wingdings" panose="05000000000000000000" pitchFamily="2" charset="2"/>
              <a:buChar char="§"/>
            </a:pPr>
            <a:r>
              <a:rPr lang="en-US" sz="2000" dirty="0"/>
              <a:t>Abolish hierarchical two-tier norms</a:t>
            </a:r>
          </a:p>
        </p:txBody>
      </p:sp>
    </p:spTree>
    <p:extLst>
      <p:ext uri="{BB962C8B-B14F-4D97-AF65-F5344CB8AC3E}">
        <p14:creationId xmlns:p14="http://schemas.microsoft.com/office/powerpoint/2010/main" val="41252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Passive Majority</a:t>
            </a:r>
          </a:p>
          <a:p>
            <a:endParaRPr lang="en-US" sz="900" b="1" dirty="0"/>
          </a:p>
          <a:p>
            <a:r>
              <a:rPr lang="en-US" sz="2100" i="1" dirty="0"/>
              <a:t>Conclusion</a:t>
            </a: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682625" lvl="3" indent="-342900">
              <a:buFont typeface="Wingdings" panose="05000000000000000000" pitchFamily="2" charset="2"/>
              <a:buChar char="§"/>
            </a:pPr>
            <a:r>
              <a:rPr lang="en-US" dirty="0"/>
              <a:t>Adjunct faculty are vital to the success of community colleges</a:t>
            </a:r>
          </a:p>
          <a:p>
            <a:pPr marL="682625" lvl="3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682625" lvl="3" indent="-342900">
              <a:buFont typeface="Wingdings" panose="05000000000000000000" pitchFamily="2" charset="2"/>
              <a:buChar char="§"/>
            </a:pPr>
            <a:r>
              <a:rPr lang="en-US" dirty="0"/>
              <a:t>Adjunct faculty are dedicated student-centered teachers</a:t>
            </a:r>
          </a:p>
          <a:p>
            <a:pPr marL="682625" lvl="3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682625" lvl="3" indent="-342900">
              <a:buFont typeface="Wingdings" panose="05000000000000000000" pitchFamily="2" charset="2"/>
              <a:buChar char="§"/>
            </a:pPr>
            <a:r>
              <a:rPr lang="en-US" dirty="0"/>
              <a:t>Adjunct faculty may be marginalized by the adjunct model</a:t>
            </a:r>
          </a:p>
          <a:p>
            <a:pPr marL="682625" lvl="3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682625" lvl="3" indent="-342900">
              <a:buFont typeface="Wingdings" panose="05000000000000000000" pitchFamily="2" charset="2"/>
              <a:buChar char="§"/>
            </a:pPr>
            <a:r>
              <a:rPr lang="en-US" dirty="0"/>
              <a:t>Adjunct faculty deserve respect, recognition, equity, appreciation, and an opportunity to earn a living as teachers</a:t>
            </a:r>
          </a:p>
        </p:txBody>
      </p:sp>
    </p:spTree>
    <p:extLst>
      <p:ext uri="{BB962C8B-B14F-4D97-AF65-F5344CB8AC3E}">
        <p14:creationId xmlns:p14="http://schemas.microsoft.com/office/powerpoint/2010/main" val="33047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5963" y="325127"/>
            <a:ext cx="1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722" y="718279"/>
            <a:ext cx="8519745" cy="559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American Association of University Professors. (2015).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AAUP: Policy documents and reports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(11th ed.). Baltimore, MD: Johns Hopkins University Press.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American Sociological Association Task Force on Contingent Faculty. (2017).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Contingent faculty employment in sociology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(An interim report by the ASA Taskforce on Contingent Faculty Employment). Retrieved from http://www.asanet.org/sites/default/files/asa-task_force-on-contingent-faculty-interim-report.pdf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Auerbach, C. F., &amp; Silverstein, L. B. (2003).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Qualitative data: An introduction to coding and analysis.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New York: New York University Press.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Bastedo, M. N. (2004, August 14–17).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Strategic decoupling: Building legitimacy in educational policy environments.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Paper presented at the annual meeting of the American Sociological Association, San Francisco, CA. Retrieved from http://www-personal.umich.edu/~bastedo/papers/bastedo.ASA2004.pdf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Bickerstaff, S., &amp; Chavarin, O. (2018).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Understanding the needs of part-time faculty at six community colleges.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Retrieved from https://ccrc.tc.columbia.edu/publications/understanding-part-time-faculty-community-colleges.html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Boxenbaum, E., &amp; Jonsson, S. (2008). Isomorphism, diffusion and decoupling. In R. Greenwood, C. Oliver, R. Suddaby, &amp; K. Sahlin (Eds.),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Sage handbook of organizational institutionalism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(pp. 78–98). Thousand Oaks, CA: Sage.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Brennan, J., &amp; Magness, P. (2018a). Are adjunct faculty exploited: Some grounds for skepticism.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Journal of Business Ethics, 152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(1), 53–71. https://doi.org/10.1007/s10551-016-3322-4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Brennan, J., &amp; Magness, P. (2018b). Estimating the cost of justice for adjuncts: A case study in university business ethics.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Journal of Business Ethics, 148,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155–168. https://doi.org/10.1007/s10551-016-3013-1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Caruth, G. D., &amp; Caruth, D. L. (2013). Adjunct faculty: Who are these unsung heroes of academe?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Current Issues in Education, 16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(3), 1–11. Retrieved from https://cie.asu.edu/ojs/index.php/cieatasu/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13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127" y="694459"/>
            <a:ext cx="8519745" cy="558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Center for Community College Student Engagement. (2014).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Contingent commitments: Bringing part-time faculty into focus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(A special report from the Center for Community College Student Engagement). Retrieved from https://www.ccsse.org/docs/PTF_Special_Report.pdf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Creswell, J. W. (2014).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Research design: Qualitative, quantitative, and mixed methods approaches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(4th ed.). Thousand Oaks, CA: Sage.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Creswell, J. W., &amp; Poth, C. N. (2018).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Qualitative inquiry &amp; research design: Choosing among five approaches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(4th ed.). Thousand Oaks, CA: Sage.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Curry, B. K. (1992).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Instituting enduring innovations: Achieving continuity of change in higher education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(ASHE-ERIC Higher Education Report No. 7). Retrieved from https://files.eric.ed.gov/fulltext/ED358811.pdf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Curtis, J. W. (2014).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employment status of instructional staff members in higher education, Fall 2011.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Retrieved from https://www.aaup.org/sites/default/files/files/AAUP-InstrStaff2011-April2014.pdf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Curtis, J. W., Mahabir, C., &amp; Vitullo, M. W. (2016). Sociology faculty members employed part-time in community colleges: Structural disadvantage, cultural devaluation, and faculty–student relationships.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Teaching Sociology, 44,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270–286. https://doi.org/10.1177/0092055X16654744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Dacin, M. T., &amp; Dacin, P. A. (2008). Traditions as institutionalized practice: Implications for deinstitutionalization. In R. Greenwood, C. Oliver, R. Suddaby, &amp; K. Sahlin (Eds.),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Sage handbook of organizational institutionalism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(pp. 327–351). Thousand Oaks, CA: Sage.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Denzin, N. K., &amp; Lincoln, Y. S. (2018). Introduction: The discipline and practice of qualitative research. In N. K. Denzin &amp; Y. S. Lincoln (Eds.),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Sage handbook of qualitative research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(5th ed., pp. 1–26). Thousand Oaks, CA: Sage.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DiMaggio, P. J., &amp; Powell, W. W. (1983). The iron cage revisited: Institutional isomorphism and collective rationality in organizational fields.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American Sociological Review, 48,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147–160. Retrieved from https://journals.sagepub.com/home/asr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Eagan, M. K., Jr., Jaeger, A. J., &amp; Grantham, A. (2015). Supporting the academic majority: Policies and practices related to part-time faculty’s job satisfaction.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Journal of Higher Education, 86,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448–483. https://doi.org/10.1353/jhe.2015.0012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19C0A-E894-4C7E-8FEB-BC3108682589}"/>
              </a:ext>
            </a:extLst>
          </p:cNvPr>
          <p:cNvSpPr txBox="1"/>
          <p:nvPr/>
        </p:nvSpPr>
        <p:spPr>
          <a:xfrm>
            <a:off x="3795963" y="325127"/>
            <a:ext cx="1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762353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127" y="694459"/>
            <a:ext cx="8519745" cy="590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Franczyk, A. (2014). How to mentor non-tenure-track faculty: Principles and underpinnings of a program in place in post-secondary education.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Journal of the World Universities Forum, 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(4), 15–19. Retrieved from http://wuj.cgpublisher.com/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Fusch, P. I., &amp; Ness, L. R. (2015). Are we there yet? Data saturation in qualitative research.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Qualitative Report, 9,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1408–1416. Retrieved from http://www.nova.edu/ssss/QR/QR20/9/fusch1.pdf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Grbich, C. (2013).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Qualitative data analysis: An introduction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(2nd ed.). Thousand Oaks, CA: Sage.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Guest, G., Namey, E. E., &amp; Mitchell, M. L. (2013).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Collecting qualitative data: A field manual for applied research.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Thousand Oaks, CA: Sage.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Hurlburt, S., &amp; McGarrah, M. (2016).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Cost savings or cost shifting? The relationship between part-time contingent faculty and institutional spending.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Retrieved from https://www.air.org/sites/default/files/downloads/report/Cost-Savings-or-Cost-Shifting-Contingent-Faculty-November-2016.pdf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Johnson, B. D., Dunlap, E., &amp; Benoit, E. (2010). Organizing “mountains of words” for data analysis, both qualitative and quantitative.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Substance Use &amp; Misuse, 45,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648–670. https://doi.org/10.3109/10826081003594757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Kater, S. T. (2017). Community college faculty conceptualizations of shared governance: Shared understandings of a sociopolitical reality.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Community College Review, 45,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234–257. https://doi.org/10.1177/0091552117700490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Kaufer, S., &amp; Chemero, A. (2015).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Phenomenology: An introduction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[Kindle version]. Retrieved from amazon.com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Kezar, A. (2013). Departmental cultures and non-tenure-track faculty: Willingness, capacity, and opportunity to perform at four-year institutions.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Journal of Higher Education, 84,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153–188. https://doi.org/10.1353/jhe.2013.0011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Kezar, A. (2018).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colleges change: Understanding, leading, and enacting change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(2nd ed.). New York, NY: Routledge, Taylor &amp; Francis.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Kezar, A., &amp; Bernstein-Sierra, S. (2016). Contingent faculty as nonideal workers.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 Directions for Higher Education,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(176), 25–35. https://doi.org/10.1002/he.20207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07B01-DAB9-4EEA-8D12-8825D00FE468}"/>
              </a:ext>
            </a:extLst>
          </p:cNvPr>
          <p:cNvSpPr txBox="1"/>
          <p:nvPr/>
        </p:nvSpPr>
        <p:spPr>
          <a:xfrm>
            <a:off x="3795963" y="325127"/>
            <a:ext cx="1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88731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Adjunct Faculty in Higher Education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2100" i="1" dirty="0"/>
              <a:t>An Increasing reliance upon contingent faculty</a:t>
            </a:r>
          </a:p>
          <a:p>
            <a:endParaRPr lang="en-US" sz="1350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Adjunct faculty are the predominant academic workforce among most higher education institutions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(ASATF, 2017; Curtis et al., 2016; Eagan et al., 2015; Hurlburt &amp; McGarrah, 2016; Kezar et al., 2015; Kimmel &amp; Fairchild, 2017; Rhoades, 2017)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i="1" dirty="0">
              <a:solidFill>
                <a:srgbClr val="FF0000"/>
              </a:solidFill>
            </a:endParaRPr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Roughly 70% of all teachers at community colleges in the U.S. are part-time employees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(Bickerstaff &amp; Chavarin, 2018; Kater, 2017; Morest, 2015; Thirolf &amp; Woods, 2017)</a:t>
            </a:r>
          </a:p>
          <a:p>
            <a:pPr marL="1032272" lvl="3" indent="-342900">
              <a:buFont typeface="Wingdings" panose="05000000000000000000" pitchFamily="2" charset="2"/>
              <a:buChar char="§"/>
            </a:pPr>
            <a:endParaRPr lang="en-US" sz="1650" dirty="0"/>
          </a:p>
          <a:p>
            <a:pPr marL="1032272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i="1" dirty="0"/>
              <a:t>Adjunct Model</a:t>
            </a:r>
            <a:r>
              <a:rPr lang="en-US" sz="2000" dirty="0"/>
              <a:t> has become an institutionalized feature of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8254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127" y="694459"/>
            <a:ext cx="8519745" cy="590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Kezar, A., &amp; Gehrke, S. (2016). Faculty composition in four-year institutions: The role of pressures, values, and organizational processes in academic decision-making.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Journal of Higher Education, 87,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390–419. https://doi.org/10.1353/jhe.2016.0013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Kezar, A., Maxey, D., &amp; Holcombe, E. (2015).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professoriate reconsidered: A study of new faculty models.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Retrieved from https://www.aacu.org/sites/default/files/ProfessoriateReconsidered.pdf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Kezar, A., &amp; Sam, C. (2013). Institutionalizing equitable policies and practices for contingent faculty.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Journal of Higher Education, 84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(1), 56–87. https://doi.org/10.1353/jhe.2013.0002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Kimmel, K. M., &amp; Fairchild, J. L. (2017). A full-time dilemma: Examining the experiences of part-time faculty.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Journal of Effective Teaching, 17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(1), 52–65. Retrieved from https://www.uncw.edu/jet/articles/Vol17_1/Kimmel.pdf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Lengermann, P., &amp; Niebrugge, G. (2015). Adjunct faculty and NFL referees: The appropriation of value from professional part-time workers.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Journal of Labor &amp; Society, 18,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405–420. https://doi.org/10.1111/wusa.12189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Manning, K. (2018).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Organizational theory in higher education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(2nd ed.). New York, NY: Routledge, Taylor &amp; Francis.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Maxey, D., &amp; Kezar, A. (2015). Revealing opportunities and obstacles for changing non-tenure-track faculty practices: An examination of stakeholders’ awareness of institutional contradictions.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Journal of Higher Education, 86,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564–594. https://doi.org/10.1353/jhe.2015.0022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Merriam, S. B., &amp; Tisdell, E. J. (2016).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Qualitative research: A guide to design and implementation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(4th ed.). San Francisco, CA: Jossey-Bass.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Miles, M. B., Huberman, A. M., &amp; Saldana, J. (2014).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Qualitative data analysis: A methods sourcebook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(3rd ed.). Thousand Oaks, CA: Sage.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Moorehead, D. L., Russell, T. J., &amp; Pula, J. J. (2015). “Invisible faculty”: Department chairs’ perceptions of part-time faculty status in Maryland four-year public and private higher education institutions.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Delta Kappa Gamma Bulletin, 81,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102–119. Retrieved from https://www.questia.com/library/journal/1P3-3787386791/invisible-faculty-department-chairs-perceptions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1FDE2-E086-47AC-AFDE-0958BBF24378}"/>
              </a:ext>
            </a:extLst>
          </p:cNvPr>
          <p:cNvSpPr txBox="1"/>
          <p:nvPr/>
        </p:nvSpPr>
        <p:spPr>
          <a:xfrm>
            <a:off x="3795963" y="325127"/>
            <a:ext cx="1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82482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127" y="694459"/>
            <a:ext cx="8519745" cy="589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Morest, V. S. (2015). Faculty scholarship at community colleges: Culture, institutional structures, and socialization.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New Directions for Community Colleges,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(171), 21–36. https://doi.org/10.1002/cc.20152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Moser, R. (2014). Organizing the new faculty majority: The struggle to achieve equality for contingent faculty, revive our unions, and democratize higher education. In K. Hoeller (Ed.),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Equality for contingent faculty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(pp. 77–115). Nashville, TN: Vanderbilt University Press.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Moustakas, C. (1994).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Phenomenological research methods.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Thousand Oaks, CA: Sage.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Patton, M. Q. (2015).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Qualitative research &amp; evaluation methods: Integrating theory and practice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(4th ed.). Los Angeles, CA: Sage.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Pixabay. (2020). Terms of service: Using images and videos. Retrieved from http://pixabay.com/en/service/terms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Pons, P. E., Burnett, D. D., Williams, M. R., &amp; Paredes, T. M. (2017). Why do they do it? A case study of factors influencing part-time faculty to seek employment at a community college.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Community College Enterprise, 23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(1), 43–59. Retrieved from http://www.schoolcraft.edu/cce/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Pyram, M. J., &amp; Roth, S. I. (2018). For-profit career college adjunct faculty and their affiliation needs and experiences.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Research in Higher Education Journal, 34,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1–11. Retrieved from https://files.eric.ed.gov/fulltext/EJ1178403.pdf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Rhoades, G. (2017). Bread and roses, and quality too? A new faculty majority negotiating the new academy.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Journal of Higher Education, 88,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645–671. https://doi.org/10.1080/00221546.2016.1257310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Saldana, J. (2016).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coding manual for qualitative researchers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(3rd ed.). Thousand Oaks, CA: Sage.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Saldana, J., &amp; Omasta, M. (2018).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Qualitative research: Analyzing life.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Thousand Oaks, CA: Sage.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Savage, J. (2017). Determining faculty climate and relationship between faculty and administration.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Workplace: A Journal for Academic Labor, 29,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56–67. Retrieved from http://ices.library.ubc.ca/index.php/workplace/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Schutz, K. R., Drake, B. M., Lessner, J., &amp; Hughes, G. F. (2015). A comparison of community college full-time and adjunct faculties’ perceptions of factors associated with grade inflation.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Journal of Continuing Higher Education,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(63), 180–192. https://doi.org/10.1080/07377363.2015.1085951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BE641-D483-4524-9F7A-3FAF2DDDA940}"/>
              </a:ext>
            </a:extLst>
          </p:cNvPr>
          <p:cNvSpPr txBox="1"/>
          <p:nvPr/>
        </p:nvSpPr>
        <p:spPr>
          <a:xfrm>
            <a:off x="3795963" y="325127"/>
            <a:ext cx="1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323493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127" y="694459"/>
            <a:ext cx="8519745" cy="590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Schwartz, J. M. (2014). Resisting the exploitation of contingent faculty labor in the neoliberal university: The challenge of building solidarity between tenured and non-tenured faculty.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Political Science, 36,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504–522. https://doi.org/10.1080/07393148.2014.954803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Seidman, I. (2013).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Interviewing as qualitative research: A guide for researchers in education and the social sciences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(4th ed.). New York, NY: Teachers College Press.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Smith, J. A., Flowers, P., &amp; Larkin, M. (2009).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Interpretive phenomenological analysis: Theory, method and research.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Thousand Oaks, CA: Sage.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Thirolf, K. Q., &amp; Woods, R. S. (2017). Contingent faculty at community colleges: The too-often overlooked and under-engaged faculty majority.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 Directions for Institutional Research,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(176), 55–66. https://doi.org/10.1002/ir.20244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Tierney, W. G. (2014). Higher education research, policy, and the challenges of reform.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Studies in Higher Education, 39,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1417–1427. https://doi.org/10.1080/03075079.2014.949534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van Manen, M. (2016).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Phenomenology of practice: Meaning-giving methods in phenomenological research and writing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(2nd ed.). New York, NY: Routledge.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Walker, J. L. (2012). The use of saturation in qualitative research.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Canadian Journal of Cardiovascular Nursing, 22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(2), 37–41. Retrieved from https://www.cccn.ca/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Yakoboski, P. J. (2016). Adjunct views of adjunct positions.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Change, 48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(3), 54–59. https://doi</a:t>
            </a:r>
            <a:b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.org/10.1080/00091383.2016.1170553</a:t>
            </a:r>
          </a:p>
          <a:p>
            <a:pPr marL="342900" lvl="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Yu, H., Campbell, D., &amp; Mendoza, P. (2015). The relationship between the employment of part-time faculty and student degree and/or certificate completion in two-year community colleges.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Community College Journal of Research and Practice, 39,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986–1006. https://doi.org/10.1080/10668926.2014.918910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Zitko, P. A. (2019).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passive majority: A qualitative inquiry of adjunct community college faculty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(Unpublished doctoral dissertation). Unpublished dissertation, The American College of Education.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A19F6-B6BE-4127-83AD-128492CCBA37}"/>
              </a:ext>
            </a:extLst>
          </p:cNvPr>
          <p:cNvSpPr txBox="1"/>
          <p:nvPr/>
        </p:nvSpPr>
        <p:spPr>
          <a:xfrm>
            <a:off x="3795963" y="325127"/>
            <a:ext cx="1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26522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Adjunct Model: Growth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427435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1970s:  Adjunct faculty were a small proportion of higher education instructors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Association of University Professors [AAUP], 2015; Moser, 2014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)</a:t>
            </a:r>
          </a:p>
          <a:p>
            <a:pPr marL="427435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27435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1975-Present: Dramatic increase in the use of contingent instructors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(Curtis, 2014)</a:t>
            </a:r>
          </a:p>
          <a:p>
            <a:pPr marL="427435" lvl="3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27435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2019:  An institutionalized adjunct model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(Hurlburt &amp; McGarrah, 2016; Kezar &amp; Bernstein-Sierra, 2016; Kezar &amp; Gehrke, 2016; Kimmel &amp; Fairchild, 2017; Morest 2015; Rhoades, 2017)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Adjunct Model: Institutionalization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427435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Cost savings and flexibility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(Bickerstaff &amp; Chavarin, 2018; Caruth &amp; Caruth, 2013; Eagan et al., 2015; Hurlburt &amp; McGarrah, 2016; Kezar &amp; Gehrke, 2016; Kimmel &amp; Fairchild, 2017; Maxey &amp; Kezar, 2015; Yakoboski, 2016)</a:t>
            </a:r>
          </a:p>
          <a:p>
            <a:pPr marL="427435" lvl="3" indent="-342900">
              <a:buFont typeface="Wingdings" panose="05000000000000000000" pitchFamily="2" charset="2"/>
              <a:buChar char="§"/>
            </a:pP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  <a:p>
            <a:pPr marL="427435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Negative Consequences</a:t>
            </a:r>
          </a:p>
          <a:p>
            <a:pPr marL="427435" lvl="4" indent="-342900"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FF0000"/>
              </a:solidFill>
            </a:endParaRPr>
          </a:p>
          <a:p>
            <a:pPr marL="884635" lvl="5" indent="-342900">
              <a:buFont typeface="Century Gothic" panose="020B0502020202020204" pitchFamily="34" charset="0"/>
              <a:buChar char="—"/>
            </a:pPr>
            <a:r>
              <a:rPr lang="en-US" dirty="0"/>
              <a:t>Inadequate compensation or benefits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(Kezar &amp; Sam, 2013; Tierney, 2014)</a:t>
            </a:r>
          </a:p>
          <a:p>
            <a:pPr marL="884635" lvl="5" indent="-342900">
              <a:buFont typeface="Century Gothic" panose="020B0502020202020204" pitchFamily="34" charset="0"/>
              <a:buChar char="—"/>
            </a:pPr>
            <a:endParaRPr lang="en-US" sz="900" dirty="0"/>
          </a:p>
          <a:p>
            <a:pPr marL="884635" lvl="5" indent="-342900">
              <a:buFont typeface="Century Gothic" panose="020B0502020202020204" pitchFamily="34" charset="0"/>
              <a:buChar char="—"/>
            </a:pPr>
            <a:r>
              <a:rPr lang="en-US" dirty="0"/>
              <a:t>Exclusion or Segregation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(Eagan et al., 2015; Kezar, 2013; Kezar &amp; Sam, 2013; Pons et al., 2017)</a:t>
            </a:r>
          </a:p>
          <a:p>
            <a:pPr marL="884635" lvl="5" indent="-342900">
              <a:buFont typeface="Century Gothic" panose="020B0502020202020204" pitchFamily="34" charset="0"/>
              <a:buChar char="—"/>
            </a:pPr>
            <a:endParaRPr lang="en-US" sz="900" dirty="0"/>
          </a:p>
          <a:p>
            <a:pPr marL="884635" lvl="5" indent="-342900">
              <a:buFont typeface="Century Gothic" panose="020B0502020202020204" pitchFamily="34" charset="0"/>
              <a:buChar char="—"/>
            </a:pPr>
            <a:r>
              <a:rPr lang="en-US" dirty="0"/>
              <a:t>Lack of Support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(Kezar &amp; Bernstein-Sierra, 2016; Maxey &amp; Kezar, 2015)</a:t>
            </a:r>
          </a:p>
          <a:p>
            <a:pPr marL="884635" lvl="5" indent="-342900">
              <a:buFont typeface="Century Gothic" panose="020B0502020202020204" pitchFamily="34" charset="0"/>
              <a:buChar char="—"/>
            </a:pPr>
            <a:endParaRPr lang="en-US" sz="900" dirty="0"/>
          </a:p>
          <a:p>
            <a:pPr marL="884635" lvl="5" indent="-342900">
              <a:buFont typeface="Century Gothic" panose="020B0502020202020204" pitchFamily="34" charset="0"/>
              <a:buChar char="—"/>
            </a:pPr>
            <a:r>
              <a:rPr lang="en-US" dirty="0"/>
              <a:t>Marginalization</a:t>
            </a:r>
            <a:r>
              <a:rPr lang="en-US" sz="1650" dirty="0"/>
              <a:t> </a:t>
            </a:r>
            <a:r>
              <a:rPr lang="en-US" sz="750" dirty="0">
                <a:solidFill>
                  <a:schemeClr val="tx1">
                    <a:lumMod val="65000"/>
                  </a:schemeClr>
                </a:solidFill>
              </a:rPr>
              <a:t>(Franczyk, 2014; Kezar &amp; Sam, 2013; Moorehead, Russell, &amp; Pula, 2015; Schwartz, 2014)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Statement</a:t>
            </a:r>
          </a:p>
          <a:p>
            <a:endParaRPr lang="en-US" sz="2400" b="1" dirty="0"/>
          </a:p>
          <a:p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2000" i="1" dirty="0"/>
              <a:t>Adjunct faculty who are employed as educators at Northern California community colleges may experience an institutionalized employment system compromising the occupational well-being of contingent teachers.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Purpose of Study</a:t>
            </a:r>
          </a:p>
          <a:p>
            <a:endParaRPr lang="en-US" sz="1050" b="1" dirty="0"/>
          </a:p>
          <a:p>
            <a:r>
              <a:rPr lang="en-US" sz="2000" i="1" dirty="0"/>
              <a:t>The purpose of study was to qualitatively examine the lived workplace experiences of adjunct community college faculty in Northern California.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15B1A-C32D-4D1C-8A02-4182C2BE1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096" y="3063698"/>
            <a:ext cx="2916698" cy="2187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B9671-E850-4766-8853-259354628205}"/>
              </a:ext>
            </a:extLst>
          </p:cNvPr>
          <p:cNvSpPr txBox="1"/>
          <p:nvPr/>
        </p:nvSpPr>
        <p:spPr>
          <a:xfrm>
            <a:off x="6411706" y="5368204"/>
            <a:ext cx="17014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</a:schemeClr>
                </a:solidFill>
              </a:rPr>
              <a:t>Image: (Pixabay, 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4249B-9DEC-48EE-90CE-4D66CC4ED6F8}"/>
              </a:ext>
            </a:extLst>
          </p:cNvPr>
          <p:cNvSpPr txBox="1"/>
          <p:nvPr/>
        </p:nvSpPr>
        <p:spPr>
          <a:xfrm>
            <a:off x="673617" y="3063698"/>
            <a:ext cx="51304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study narrowed a gap in the literature and made important original contributions.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600" dirty="0"/>
              <a:t>Geographically focused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600" dirty="0"/>
              <a:t>Phenomenology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600" dirty="0"/>
              <a:t>Institutionalization theory</a:t>
            </a:r>
          </a:p>
        </p:txBody>
      </p:sp>
    </p:spTree>
    <p:extLst>
      <p:ext uri="{BB962C8B-B14F-4D97-AF65-F5344CB8AC3E}">
        <p14:creationId xmlns:p14="http://schemas.microsoft.com/office/powerpoint/2010/main" val="32460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F5BA9-9BFD-4EE2-BEC2-4FC1A27F1445}"/>
              </a:ext>
            </a:extLst>
          </p:cNvPr>
          <p:cNvSpPr txBox="1">
            <a:spLocks/>
          </p:cNvSpPr>
          <p:nvPr/>
        </p:nvSpPr>
        <p:spPr>
          <a:xfrm>
            <a:off x="370702" y="236896"/>
            <a:ext cx="7297169" cy="40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THE PASSIVE MAJORITY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Copyright © 2019 Peter Zitko 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6EB7-B0A8-4B1E-8466-CD8F1E06C77A}"/>
              </a:ext>
            </a:extLst>
          </p:cNvPr>
          <p:cNvSpPr txBox="1"/>
          <p:nvPr/>
        </p:nvSpPr>
        <p:spPr>
          <a:xfrm>
            <a:off x="673617" y="1238848"/>
            <a:ext cx="779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Research Questions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D201A-4122-470D-93E3-034191D92E20}"/>
              </a:ext>
            </a:extLst>
          </p:cNvPr>
          <p:cNvSpPr txBox="1"/>
          <p:nvPr/>
        </p:nvSpPr>
        <p:spPr>
          <a:xfrm>
            <a:off x="673617" y="1964507"/>
            <a:ext cx="7796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Research Question 1</a:t>
            </a:r>
          </a:p>
          <a:p>
            <a:pPr marL="0" lvl="3"/>
            <a:endParaRPr lang="en-US" sz="900" dirty="0"/>
          </a:p>
          <a:p>
            <a:pPr marL="0" lvl="3"/>
            <a:r>
              <a:rPr lang="en-US" dirty="0"/>
              <a:t>What is the lived experience of adjunct community college faculty in Northern California?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7CFF0-7CD9-4C97-8086-860DB57F08FB}"/>
              </a:ext>
            </a:extLst>
          </p:cNvPr>
          <p:cNvSpPr txBox="1"/>
          <p:nvPr/>
        </p:nvSpPr>
        <p:spPr>
          <a:xfrm>
            <a:off x="673616" y="3351725"/>
            <a:ext cx="7796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Research Question 2</a:t>
            </a:r>
          </a:p>
          <a:p>
            <a:pPr marL="0" lvl="3"/>
            <a:endParaRPr lang="en-US" sz="900" dirty="0"/>
          </a:p>
          <a:p>
            <a:pPr marL="0" lvl="3"/>
            <a:r>
              <a:rPr lang="en-US" dirty="0"/>
              <a:t>What is the meaning of adjunct faculty employment policies for contingent teachers at Northern California community colleges?</a:t>
            </a:r>
          </a:p>
        </p:txBody>
      </p:sp>
    </p:spTree>
    <p:extLst>
      <p:ext uri="{BB962C8B-B14F-4D97-AF65-F5344CB8AC3E}">
        <p14:creationId xmlns:p14="http://schemas.microsoft.com/office/powerpoint/2010/main" val="16314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9112</TotalTime>
  <Words>5137</Words>
  <Application>Microsoft Office PowerPoint</Application>
  <PresentationFormat>On-screen Show (4:3)</PresentationFormat>
  <Paragraphs>544</Paragraphs>
  <Slides>42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Century Gothic</vt:lpstr>
      <vt:lpstr>Scruff LET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Learners and the ‘Gogies’</dc:title>
  <dc:creator>Peter Zitko</dc:creator>
  <cp:lastModifiedBy>Silvester Henderson</cp:lastModifiedBy>
  <cp:revision>633</cp:revision>
  <dcterms:created xsi:type="dcterms:W3CDTF">2016-08-06T23:19:56Z</dcterms:created>
  <dcterms:modified xsi:type="dcterms:W3CDTF">2020-01-17T01:04:20Z</dcterms:modified>
</cp:coreProperties>
</file>