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02" r:id="rId3"/>
    <p:sldId id="300" r:id="rId4"/>
    <p:sldId id="309" r:id="rId5"/>
    <p:sldId id="308" r:id="rId6"/>
    <p:sldId id="297" r:id="rId7"/>
    <p:sldId id="274" r:id="rId8"/>
    <p:sldId id="267" r:id="rId9"/>
    <p:sldId id="268" r:id="rId10"/>
    <p:sldId id="306" r:id="rId11"/>
    <p:sldId id="276" r:id="rId12"/>
    <p:sldId id="291" r:id="rId13"/>
    <p:sldId id="277" r:id="rId14"/>
    <p:sldId id="278" r:id="rId15"/>
    <p:sldId id="279" r:id="rId16"/>
    <p:sldId id="280" r:id="rId17"/>
    <p:sldId id="281" r:id="rId18"/>
    <p:sldId id="282" r:id="rId19"/>
    <p:sldId id="305" r:id="rId20"/>
    <p:sldId id="270" r:id="rId21"/>
    <p:sldId id="285" r:id="rId22"/>
    <p:sldId id="292" r:id="rId23"/>
    <p:sldId id="257" r:id="rId24"/>
    <p:sldId id="262" r:id="rId25"/>
    <p:sldId id="258" r:id="rId26"/>
    <p:sldId id="287" r:id="rId27"/>
    <p:sldId id="289" r:id="rId28"/>
    <p:sldId id="259" r:id="rId29"/>
    <p:sldId id="260" r:id="rId30"/>
    <p:sldId id="294" r:id="rId31"/>
    <p:sldId id="261" r:id="rId32"/>
    <p:sldId id="295" r:id="rId33"/>
    <p:sldId id="263" r:id="rId34"/>
    <p:sldId id="264" r:id="rId35"/>
    <p:sldId id="265" r:id="rId36"/>
    <p:sldId id="30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78136" autoAdjust="0"/>
  </p:normalViewPr>
  <p:slideViewPr>
    <p:cSldViewPr snapToGrid="0">
      <p:cViewPr varScale="1">
        <p:scale>
          <a:sx n="71" d="100"/>
          <a:sy n="71" d="100"/>
        </p:scale>
        <p:origin x="105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Thesis</a:t>
            </a:r>
            <a:r>
              <a:rPr lang="en-US" baseline="0"/>
              <a:t> SLO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Sheet1!$I$3</c:f>
              <c:strCache>
                <c:ptCount val="1"/>
                <c:pt idx="0">
                  <c:v>Direct</c:v>
                </c:pt>
              </c:strCache>
            </c:strRef>
          </c:tx>
          <c:spPr>
            <a:solidFill>
              <a:schemeClr val="accent1"/>
            </a:solidFill>
            <a:ln>
              <a:noFill/>
            </a:ln>
            <a:effectLst/>
          </c:spPr>
          <c:invertIfNegative val="0"/>
          <c:cat>
            <c:strRef>
              <c:f>Sheet1!$H$4:$H$8</c:f>
              <c:strCache>
                <c:ptCount val="5"/>
                <c:pt idx="0">
                  <c:v>White </c:v>
                </c:pt>
                <c:pt idx="1">
                  <c:v>Asian</c:v>
                </c:pt>
                <c:pt idx="2">
                  <c:v>Latino</c:v>
                </c:pt>
                <c:pt idx="3">
                  <c:v>Multiethnicity</c:v>
                </c:pt>
                <c:pt idx="4">
                  <c:v>Black</c:v>
                </c:pt>
              </c:strCache>
            </c:strRef>
          </c:cat>
          <c:val>
            <c:numRef>
              <c:f>Sheet1!$I$4:$I$8</c:f>
              <c:numCache>
                <c:formatCode>General</c:formatCode>
                <c:ptCount val="5"/>
                <c:pt idx="0">
                  <c:v>0.81699999999999995</c:v>
                </c:pt>
                <c:pt idx="1">
                  <c:v>0.84599999999999997</c:v>
                </c:pt>
                <c:pt idx="2">
                  <c:v>0.66100000000000003</c:v>
                </c:pt>
                <c:pt idx="3">
                  <c:v>0.79400000000000004</c:v>
                </c:pt>
                <c:pt idx="4">
                  <c:v>0.621</c:v>
                </c:pt>
              </c:numCache>
            </c:numRef>
          </c:val>
          <c:extLst>
            <c:ext xmlns:c16="http://schemas.microsoft.com/office/drawing/2014/chart" uri="{C3380CC4-5D6E-409C-BE32-E72D297353CC}">
              <c16:uniqueId val="{00000000-8618-48E8-98C9-7FF49C24C7FB}"/>
            </c:ext>
          </c:extLst>
        </c:ser>
        <c:ser>
          <c:idx val="2"/>
          <c:order val="1"/>
          <c:tx>
            <c:strRef>
              <c:f>Sheet1!$K$3</c:f>
              <c:strCache>
                <c:ptCount val="1"/>
                <c:pt idx="0">
                  <c:v>WR201</c:v>
                </c:pt>
              </c:strCache>
            </c:strRef>
          </c:tx>
          <c:spPr>
            <a:solidFill>
              <a:schemeClr val="accent3"/>
            </a:solidFill>
            <a:ln>
              <a:noFill/>
            </a:ln>
            <a:effectLst/>
          </c:spPr>
          <c:invertIfNegative val="0"/>
          <c:cat>
            <c:strRef>
              <c:f>Sheet1!$H$4:$H$8</c:f>
              <c:strCache>
                <c:ptCount val="5"/>
                <c:pt idx="0">
                  <c:v>White </c:v>
                </c:pt>
                <c:pt idx="1">
                  <c:v>Asian</c:v>
                </c:pt>
                <c:pt idx="2">
                  <c:v>Latino</c:v>
                </c:pt>
                <c:pt idx="3">
                  <c:v>Multiethnicity</c:v>
                </c:pt>
                <c:pt idx="4">
                  <c:v>Black</c:v>
                </c:pt>
              </c:strCache>
            </c:strRef>
          </c:cat>
          <c:val>
            <c:numRef>
              <c:f>Sheet1!$K$4:$K$8</c:f>
              <c:numCache>
                <c:formatCode>General</c:formatCode>
                <c:ptCount val="5"/>
                <c:pt idx="0">
                  <c:v>0.86399999999999999</c:v>
                </c:pt>
                <c:pt idx="1">
                  <c:v>0.82299999999999995</c:v>
                </c:pt>
                <c:pt idx="2">
                  <c:v>0.74199999999999999</c:v>
                </c:pt>
                <c:pt idx="3">
                  <c:v>0.82099999999999995</c:v>
                </c:pt>
                <c:pt idx="4">
                  <c:v>0.68799999999999994</c:v>
                </c:pt>
              </c:numCache>
            </c:numRef>
          </c:val>
          <c:extLst>
            <c:ext xmlns:c16="http://schemas.microsoft.com/office/drawing/2014/chart" uri="{C3380CC4-5D6E-409C-BE32-E72D297353CC}">
              <c16:uniqueId val="{00000001-8618-48E8-98C9-7FF49C24C7FB}"/>
            </c:ext>
          </c:extLst>
        </c:ser>
        <c:ser>
          <c:idx val="1"/>
          <c:order val="2"/>
          <c:tx>
            <c:strRef>
              <c:f>Sheet1!$J$3</c:f>
              <c:strCache>
                <c:ptCount val="1"/>
                <c:pt idx="0">
                  <c:v>WR301</c:v>
                </c:pt>
              </c:strCache>
            </c:strRef>
          </c:tx>
          <c:spPr>
            <a:solidFill>
              <a:schemeClr val="accent2"/>
            </a:solidFill>
            <a:ln>
              <a:noFill/>
            </a:ln>
            <a:effectLst/>
          </c:spPr>
          <c:invertIfNegative val="0"/>
          <c:cat>
            <c:strRef>
              <c:f>Sheet1!$H$4:$H$8</c:f>
              <c:strCache>
                <c:ptCount val="5"/>
                <c:pt idx="0">
                  <c:v>White </c:v>
                </c:pt>
                <c:pt idx="1">
                  <c:v>Asian</c:v>
                </c:pt>
                <c:pt idx="2">
                  <c:v>Latino</c:v>
                </c:pt>
                <c:pt idx="3">
                  <c:v>Multiethnicity</c:v>
                </c:pt>
                <c:pt idx="4">
                  <c:v>Black</c:v>
                </c:pt>
              </c:strCache>
            </c:strRef>
          </c:cat>
          <c:val>
            <c:numRef>
              <c:f>Sheet1!$J$4:$J$8</c:f>
              <c:numCache>
                <c:formatCode>General</c:formatCode>
                <c:ptCount val="5"/>
                <c:pt idx="0">
                  <c:v>0.84299999999999997</c:v>
                </c:pt>
                <c:pt idx="1">
                  <c:v>0.80400000000000005</c:v>
                </c:pt>
                <c:pt idx="2">
                  <c:v>0.74199999999999999</c:v>
                </c:pt>
                <c:pt idx="3">
                  <c:v>0.78300000000000003</c:v>
                </c:pt>
                <c:pt idx="4">
                  <c:v>0.45800000000000002</c:v>
                </c:pt>
              </c:numCache>
            </c:numRef>
          </c:val>
          <c:extLst>
            <c:ext xmlns:c16="http://schemas.microsoft.com/office/drawing/2014/chart" uri="{C3380CC4-5D6E-409C-BE32-E72D297353CC}">
              <c16:uniqueId val="{00000002-8618-48E8-98C9-7FF49C24C7FB}"/>
            </c:ext>
          </c:extLst>
        </c:ser>
        <c:ser>
          <c:idx val="3"/>
          <c:order val="3"/>
          <c:tx>
            <c:strRef>
              <c:f>Sheet1!$L$3</c:f>
              <c:strCache>
                <c:ptCount val="1"/>
                <c:pt idx="0">
                  <c:v>WR399</c:v>
                </c:pt>
              </c:strCache>
            </c:strRef>
          </c:tx>
          <c:spPr>
            <a:solidFill>
              <a:schemeClr val="accent4"/>
            </a:solidFill>
            <a:ln>
              <a:noFill/>
            </a:ln>
            <a:effectLst/>
          </c:spPr>
          <c:invertIfNegative val="0"/>
          <c:cat>
            <c:strRef>
              <c:f>Sheet1!$H$4:$H$8</c:f>
              <c:strCache>
                <c:ptCount val="5"/>
                <c:pt idx="0">
                  <c:v>White </c:v>
                </c:pt>
                <c:pt idx="1">
                  <c:v>Asian</c:v>
                </c:pt>
                <c:pt idx="2">
                  <c:v>Latino</c:v>
                </c:pt>
                <c:pt idx="3">
                  <c:v>Multiethnicity</c:v>
                </c:pt>
                <c:pt idx="4">
                  <c:v>Black</c:v>
                </c:pt>
              </c:strCache>
            </c:strRef>
          </c:cat>
          <c:val>
            <c:numRef>
              <c:f>Sheet1!$L$4:$L$8</c:f>
              <c:numCache>
                <c:formatCode>General</c:formatCode>
                <c:ptCount val="5"/>
                <c:pt idx="0">
                  <c:v>0.78700000000000003</c:v>
                </c:pt>
                <c:pt idx="1">
                  <c:v>0.875</c:v>
                </c:pt>
                <c:pt idx="2">
                  <c:v>0.61099999999999999</c:v>
                </c:pt>
                <c:pt idx="3">
                  <c:v>0.76300000000000001</c:v>
                </c:pt>
                <c:pt idx="4">
                  <c:v>0.81799999999999995</c:v>
                </c:pt>
              </c:numCache>
            </c:numRef>
          </c:val>
          <c:extLst>
            <c:ext xmlns:c16="http://schemas.microsoft.com/office/drawing/2014/chart" uri="{C3380CC4-5D6E-409C-BE32-E72D297353CC}">
              <c16:uniqueId val="{00000003-8618-48E8-98C9-7FF49C24C7FB}"/>
            </c:ext>
          </c:extLst>
        </c:ser>
        <c:dLbls>
          <c:showLegendKey val="0"/>
          <c:showVal val="0"/>
          <c:showCatName val="0"/>
          <c:showSerName val="0"/>
          <c:showPercent val="0"/>
          <c:showBubbleSize val="0"/>
        </c:dLbls>
        <c:gapWidth val="219"/>
        <c:overlap val="-27"/>
        <c:axId val="228613424"/>
        <c:axId val="240279088"/>
      </c:barChart>
      <c:catAx>
        <c:axId val="22861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0279088"/>
        <c:crosses val="autoZero"/>
        <c:auto val="1"/>
        <c:lblAlgn val="ctr"/>
        <c:lblOffset val="100"/>
        <c:noMultiLvlLbl val="0"/>
      </c:catAx>
      <c:valAx>
        <c:axId val="240279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613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Pass</a:t>
            </a:r>
            <a:r>
              <a:rPr lang="en-US" baseline="0"/>
              <a:t> Rate of SLOs by Ethnicity and </a:t>
            </a:r>
            <a:br>
              <a:rPr lang="en-US" baseline="0"/>
            </a:br>
            <a:r>
              <a:rPr lang="en-US" baseline="0"/>
              <a:t>Difference in Pass Rate Between Asian and White Students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White</c:v>
                </c:pt>
              </c:strCache>
            </c:strRef>
          </c:tx>
          <c:spPr>
            <a:solidFill>
              <a:schemeClr val="accent1"/>
            </a:solidFill>
            <a:ln>
              <a:noFill/>
            </a:ln>
            <a:effectLst/>
          </c:spPr>
          <c:invertIfNegative val="0"/>
          <c:cat>
            <c:strRef>
              <c:f>Sheet1!$B$1:$L$1</c:f>
              <c:strCache>
                <c:ptCount val="6"/>
                <c:pt idx="0">
                  <c:v>Thesis</c:v>
                </c:pt>
                <c:pt idx="1">
                  <c:v>Elaboration</c:v>
                </c:pt>
                <c:pt idx="2">
                  <c:v>Coherence</c:v>
                </c:pt>
                <c:pt idx="3">
                  <c:v>Style</c:v>
                </c:pt>
                <c:pt idx="4">
                  <c:v>Standard Written English Conventions</c:v>
                </c:pt>
                <c:pt idx="5">
                  <c:v>Format</c:v>
                </c:pt>
              </c:strCache>
            </c:strRef>
          </c:cat>
          <c:val>
            <c:numRef>
              <c:f>Sheet1!$B$2:$L$2</c:f>
              <c:numCache>
                <c:formatCode>0.0%</c:formatCode>
                <c:ptCount val="6"/>
                <c:pt idx="0">
                  <c:v>0.79100000000000004</c:v>
                </c:pt>
                <c:pt idx="1">
                  <c:v>0.746</c:v>
                </c:pt>
                <c:pt idx="2">
                  <c:v>0.78</c:v>
                </c:pt>
                <c:pt idx="3">
                  <c:v>0.77300000000000002</c:v>
                </c:pt>
                <c:pt idx="4">
                  <c:v>0.76500000000000001</c:v>
                </c:pt>
                <c:pt idx="5">
                  <c:v>0.80600000000000005</c:v>
                </c:pt>
              </c:numCache>
            </c:numRef>
          </c:val>
          <c:extLst>
            <c:ext xmlns:c16="http://schemas.microsoft.com/office/drawing/2014/chart" uri="{C3380CC4-5D6E-409C-BE32-E72D297353CC}">
              <c16:uniqueId val="{00000000-42BA-4059-B638-3D9F25E5FE6A}"/>
            </c:ext>
          </c:extLst>
        </c:ser>
        <c:ser>
          <c:idx val="2"/>
          <c:order val="1"/>
          <c:tx>
            <c:strRef>
              <c:f>Sheet1!$A$4</c:f>
              <c:strCache>
                <c:ptCount val="1"/>
                <c:pt idx="0">
                  <c:v>Asian</c:v>
                </c:pt>
              </c:strCache>
            </c:strRef>
          </c:tx>
          <c:spPr>
            <a:solidFill>
              <a:schemeClr val="accent3"/>
            </a:solidFill>
            <a:ln>
              <a:noFill/>
            </a:ln>
            <a:effectLst/>
          </c:spPr>
          <c:invertIfNegative val="0"/>
          <c:cat>
            <c:strRef>
              <c:f>Sheet1!$B$1:$L$1</c:f>
              <c:strCache>
                <c:ptCount val="6"/>
                <c:pt idx="0">
                  <c:v>Thesis</c:v>
                </c:pt>
                <c:pt idx="1">
                  <c:v>Elaboration</c:v>
                </c:pt>
                <c:pt idx="2">
                  <c:v>Coherence</c:v>
                </c:pt>
                <c:pt idx="3">
                  <c:v>Style</c:v>
                </c:pt>
                <c:pt idx="4">
                  <c:v>Standard Written English Conventions</c:v>
                </c:pt>
                <c:pt idx="5">
                  <c:v>Format</c:v>
                </c:pt>
              </c:strCache>
            </c:strRef>
          </c:cat>
          <c:val>
            <c:numRef>
              <c:f>Sheet1!$B$4:$L$4</c:f>
              <c:numCache>
                <c:formatCode>0.0%</c:formatCode>
                <c:ptCount val="6"/>
                <c:pt idx="0">
                  <c:v>0.78500000000000003</c:v>
                </c:pt>
                <c:pt idx="1">
                  <c:v>0.74399999999999999</c:v>
                </c:pt>
                <c:pt idx="2">
                  <c:v>0.77200000000000002</c:v>
                </c:pt>
                <c:pt idx="3">
                  <c:v>0.73299999999999998</c:v>
                </c:pt>
                <c:pt idx="4">
                  <c:v>0.71</c:v>
                </c:pt>
                <c:pt idx="5">
                  <c:v>0.81499999999999995</c:v>
                </c:pt>
              </c:numCache>
            </c:numRef>
          </c:val>
          <c:extLst>
            <c:ext xmlns:c16="http://schemas.microsoft.com/office/drawing/2014/chart" uri="{C3380CC4-5D6E-409C-BE32-E72D297353CC}">
              <c16:uniqueId val="{00000001-42BA-4059-B638-3D9F25E5FE6A}"/>
            </c:ext>
          </c:extLst>
        </c:ser>
        <c:dLbls>
          <c:showLegendKey val="0"/>
          <c:showVal val="0"/>
          <c:showCatName val="0"/>
          <c:showSerName val="0"/>
          <c:showPercent val="0"/>
          <c:showBubbleSize val="0"/>
        </c:dLbls>
        <c:gapWidth val="219"/>
        <c:overlap val="-27"/>
        <c:axId val="357098656"/>
        <c:axId val="357099216"/>
      </c:barChart>
      <c:lineChart>
        <c:grouping val="standard"/>
        <c:varyColors val="0"/>
        <c:ser>
          <c:idx val="6"/>
          <c:order val="2"/>
          <c:tx>
            <c:strRef>
              <c:f>Sheet1!$A$8</c:f>
              <c:strCache>
                <c:ptCount val="1"/>
                <c:pt idx="0">
                  <c:v>Asian-White</c:v>
                </c:pt>
              </c:strCache>
            </c:strRef>
          </c:tx>
          <c:spPr>
            <a:ln w="28575" cap="rnd">
              <a:solidFill>
                <a:schemeClr val="accent1">
                  <a:lumMod val="60000"/>
                </a:schemeClr>
              </a:solidFill>
              <a:round/>
            </a:ln>
            <a:effectLst/>
          </c:spPr>
          <c:marker>
            <c:symbol val="none"/>
          </c:marker>
          <c:cat>
            <c:strRef>
              <c:f>Sheet1!$B$1:$L$1</c:f>
              <c:strCache>
                <c:ptCount val="6"/>
                <c:pt idx="0">
                  <c:v>Thesis</c:v>
                </c:pt>
                <c:pt idx="1">
                  <c:v>Elaboration</c:v>
                </c:pt>
                <c:pt idx="2">
                  <c:v>Coherence</c:v>
                </c:pt>
                <c:pt idx="3">
                  <c:v>Style</c:v>
                </c:pt>
                <c:pt idx="4">
                  <c:v>Standard Written English Conventions</c:v>
                </c:pt>
                <c:pt idx="5">
                  <c:v>Format</c:v>
                </c:pt>
              </c:strCache>
            </c:strRef>
          </c:cat>
          <c:val>
            <c:numRef>
              <c:f>Sheet1!$B$8:$L$8</c:f>
              <c:numCache>
                <c:formatCode>0.0%</c:formatCode>
                <c:ptCount val="6"/>
                <c:pt idx="0">
                  <c:v>-6.0000000000000001E-3</c:v>
                </c:pt>
                <c:pt idx="1">
                  <c:v>-2E-3</c:v>
                </c:pt>
                <c:pt idx="2">
                  <c:v>-8.0000000000000002E-3</c:v>
                </c:pt>
                <c:pt idx="3">
                  <c:v>-0.04</c:v>
                </c:pt>
                <c:pt idx="4">
                  <c:v>-5.5E-2</c:v>
                </c:pt>
                <c:pt idx="5">
                  <c:v>8.9999999999999993E-3</c:v>
                </c:pt>
              </c:numCache>
            </c:numRef>
          </c:val>
          <c:smooth val="0"/>
          <c:extLst>
            <c:ext xmlns:c16="http://schemas.microsoft.com/office/drawing/2014/chart" uri="{C3380CC4-5D6E-409C-BE32-E72D297353CC}">
              <c16:uniqueId val="{00000002-42BA-4059-B638-3D9F25E5FE6A}"/>
            </c:ext>
          </c:extLst>
        </c:ser>
        <c:dLbls>
          <c:showLegendKey val="0"/>
          <c:showVal val="0"/>
          <c:showCatName val="0"/>
          <c:showSerName val="0"/>
          <c:showPercent val="0"/>
          <c:showBubbleSize val="0"/>
        </c:dLbls>
        <c:marker val="1"/>
        <c:smooth val="0"/>
        <c:axId val="357100336"/>
        <c:axId val="357099776"/>
      </c:lineChart>
      <c:catAx>
        <c:axId val="35709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099216"/>
        <c:crosses val="autoZero"/>
        <c:auto val="1"/>
        <c:lblAlgn val="ctr"/>
        <c:lblOffset val="100"/>
        <c:noMultiLvlLbl val="0"/>
      </c:catAx>
      <c:valAx>
        <c:axId val="3570992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098656"/>
        <c:crosses val="autoZero"/>
        <c:crossBetween val="between"/>
      </c:valAx>
      <c:valAx>
        <c:axId val="35709977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100336"/>
        <c:crosses val="max"/>
        <c:crossBetween val="between"/>
      </c:valAx>
      <c:catAx>
        <c:axId val="357100336"/>
        <c:scaling>
          <c:orientation val="minMax"/>
        </c:scaling>
        <c:delete val="1"/>
        <c:axPos val="b"/>
        <c:numFmt formatCode="General" sourceLinked="1"/>
        <c:majorTickMark val="none"/>
        <c:minorTickMark val="none"/>
        <c:tickLblPos val="nextTo"/>
        <c:crossAx val="3570997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Thesis</a:t>
            </a:r>
            <a:r>
              <a:rPr lang="en-US" baseline="0"/>
              <a:t> SLO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Sheet1!$I$3</c:f>
              <c:strCache>
                <c:ptCount val="1"/>
                <c:pt idx="0">
                  <c:v>Direct</c:v>
                </c:pt>
              </c:strCache>
            </c:strRef>
          </c:tx>
          <c:spPr>
            <a:solidFill>
              <a:schemeClr val="accent1"/>
            </a:solidFill>
            <a:ln>
              <a:noFill/>
            </a:ln>
            <a:effectLst/>
          </c:spPr>
          <c:invertIfNegative val="0"/>
          <c:cat>
            <c:strRef>
              <c:f>Sheet1!$H$4:$H$8</c:f>
              <c:strCache>
                <c:ptCount val="5"/>
                <c:pt idx="0">
                  <c:v>White </c:v>
                </c:pt>
                <c:pt idx="1">
                  <c:v>Asian</c:v>
                </c:pt>
                <c:pt idx="2">
                  <c:v>Latino</c:v>
                </c:pt>
                <c:pt idx="3">
                  <c:v>Multiethnicity</c:v>
                </c:pt>
                <c:pt idx="4">
                  <c:v>Black</c:v>
                </c:pt>
              </c:strCache>
            </c:strRef>
          </c:cat>
          <c:val>
            <c:numRef>
              <c:f>Sheet1!$I$4:$I$8</c:f>
              <c:numCache>
                <c:formatCode>General</c:formatCode>
                <c:ptCount val="5"/>
                <c:pt idx="0">
                  <c:v>0.81699999999999995</c:v>
                </c:pt>
                <c:pt idx="1">
                  <c:v>0.84599999999999997</c:v>
                </c:pt>
                <c:pt idx="2">
                  <c:v>0.66100000000000003</c:v>
                </c:pt>
                <c:pt idx="3">
                  <c:v>0.79400000000000004</c:v>
                </c:pt>
                <c:pt idx="4">
                  <c:v>0.621</c:v>
                </c:pt>
              </c:numCache>
            </c:numRef>
          </c:val>
          <c:extLst>
            <c:ext xmlns:c16="http://schemas.microsoft.com/office/drawing/2014/chart" uri="{C3380CC4-5D6E-409C-BE32-E72D297353CC}">
              <c16:uniqueId val="{00000000-A25B-48F3-B88D-1AB9E12C43E1}"/>
            </c:ext>
          </c:extLst>
        </c:ser>
        <c:ser>
          <c:idx val="2"/>
          <c:order val="1"/>
          <c:tx>
            <c:strRef>
              <c:f>Sheet1!$K$3</c:f>
              <c:strCache>
                <c:ptCount val="1"/>
                <c:pt idx="0">
                  <c:v>WR201</c:v>
                </c:pt>
              </c:strCache>
            </c:strRef>
          </c:tx>
          <c:spPr>
            <a:solidFill>
              <a:schemeClr val="accent3"/>
            </a:solidFill>
            <a:ln>
              <a:noFill/>
            </a:ln>
            <a:effectLst/>
          </c:spPr>
          <c:invertIfNegative val="0"/>
          <c:cat>
            <c:strRef>
              <c:f>Sheet1!$H$4:$H$8</c:f>
              <c:strCache>
                <c:ptCount val="5"/>
                <c:pt idx="0">
                  <c:v>White </c:v>
                </c:pt>
                <c:pt idx="1">
                  <c:v>Asian</c:v>
                </c:pt>
                <c:pt idx="2">
                  <c:v>Latino</c:v>
                </c:pt>
                <c:pt idx="3">
                  <c:v>Multiethnicity</c:v>
                </c:pt>
                <c:pt idx="4">
                  <c:v>Black</c:v>
                </c:pt>
              </c:strCache>
            </c:strRef>
          </c:cat>
          <c:val>
            <c:numRef>
              <c:f>Sheet1!$K$4:$K$8</c:f>
              <c:numCache>
                <c:formatCode>General</c:formatCode>
                <c:ptCount val="5"/>
                <c:pt idx="0">
                  <c:v>0.86399999999999999</c:v>
                </c:pt>
                <c:pt idx="1">
                  <c:v>0.82299999999999995</c:v>
                </c:pt>
                <c:pt idx="2">
                  <c:v>0.74199999999999999</c:v>
                </c:pt>
                <c:pt idx="3">
                  <c:v>0.82099999999999995</c:v>
                </c:pt>
                <c:pt idx="4">
                  <c:v>0.68799999999999994</c:v>
                </c:pt>
              </c:numCache>
            </c:numRef>
          </c:val>
          <c:extLst>
            <c:ext xmlns:c16="http://schemas.microsoft.com/office/drawing/2014/chart" uri="{C3380CC4-5D6E-409C-BE32-E72D297353CC}">
              <c16:uniqueId val="{00000001-A25B-48F3-B88D-1AB9E12C43E1}"/>
            </c:ext>
          </c:extLst>
        </c:ser>
        <c:ser>
          <c:idx val="1"/>
          <c:order val="2"/>
          <c:tx>
            <c:strRef>
              <c:f>Sheet1!$J$3</c:f>
              <c:strCache>
                <c:ptCount val="1"/>
                <c:pt idx="0">
                  <c:v>WR301</c:v>
                </c:pt>
              </c:strCache>
            </c:strRef>
          </c:tx>
          <c:spPr>
            <a:solidFill>
              <a:schemeClr val="accent2"/>
            </a:solidFill>
            <a:ln>
              <a:noFill/>
            </a:ln>
            <a:effectLst/>
          </c:spPr>
          <c:invertIfNegative val="0"/>
          <c:cat>
            <c:strRef>
              <c:f>Sheet1!$H$4:$H$8</c:f>
              <c:strCache>
                <c:ptCount val="5"/>
                <c:pt idx="0">
                  <c:v>White </c:v>
                </c:pt>
                <c:pt idx="1">
                  <c:v>Asian</c:v>
                </c:pt>
                <c:pt idx="2">
                  <c:v>Latino</c:v>
                </c:pt>
                <c:pt idx="3">
                  <c:v>Multiethnicity</c:v>
                </c:pt>
                <c:pt idx="4">
                  <c:v>Black</c:v>
                </c:pt>
              </c:strCache>
            </c:strRef>
          </c:cat>
          <c:val>
            <c:numRef>
              <c:f>Sheet1!$J$4:$J$8</c:f>
              <c:numCache>
                <c:formatCode>General</c:formatCode>
                <c:ptCount val="5"/>
                <c:pt idx="0">
                  <c:v>0.84299999999999997</c:v>
                </c:pt>
                <c:pt idx="1">
                  <c:v>0.80400000000000005</c:v>
                </c:pt>
                <c:pt idx="2">
                  <c:v>0.74199999999999999</c:v>
                </c:pt>
                <c:pt idx="3">
                  <c:v>0.78300000000000003</c:v>
                </c:pt>
                <c:pt idx="4">
                  <c:v>0.45800000000000002</c:v>
                </c:pt>
              </c:numCache>
            </c:numRef>
          </c:val>
          <c:extLst>
            <c:ext xmlns:c16="http://schemas.microsoft.com/office/drawing/2014/chart" uri="{C3380CC4-5D6E-409C-BE32-E72D297353CC}">
              <c16:uniqueId val="{00000002-A25B-48F3-B88D-1AB9E12C43E1}"/>
            </c:ext>
          </c:extLst>
        </c:ser>
        <c:ser>
          <c:idx val="3"/>
          <c:order val="3"/>
          <c:tx>
            <c:strRef>
              <c:f>Sheet1!$L$3</c:f>
              <c:strCache>
                <c:ptCount val="1"/>
                <c:pt idx="0">
                  <c:v>WR399</c:v>
                </c:pt>
              </c:strCache>
            </c:strRef>
          </c:tx>
          <c:spPr>
            <a:solidFill>
              <a:schemeClr val="accent4"/>
            </a:solidFill>
            <a:ln>
              <a:noFill/>
            </a:ln>
            <a:effectLst/>
          </c:spPr>
          <c:invertIfNegative val="0"/>
          <c:cat>
            <c:strRef>
              <c:f>Sheet1!$H$4:$H$8</c:f>
              <c:strCache>
                <c:ptCount val="5"/>
                <c:pt idx="0">
                  <c:v>White </c:v>
                </c:pt>
                <c:pt idx="1">
                  <c:v>Asian</c:v>
                </c:pt>
                <c:pt idx="2">
                  <c:v>Latino</c:v>
                </c:pt>
                <c:pt idx="3">
                  <c:v>Multiethnicity</c:v>
                </c:pt>
                <c:pt idx="4">
                  <c:v>Black</c:v>
                </c:pt>
              </c:strCache>
            </c:strRef>
          </c:cat>
          <c:val>
            <c:numRef>
              <c:f>Sheet1!$L$4:$L$8</c:f>
              <c:numCache>
                <c:formatCode>General</c:formatCode>
                <c:ptCount val="5"/>
                <c:pt idx="0">
                  <c:v>0.78700000000000003</c:v>
                </c:pt>
                <c:pt idx="1">
                  <c:v>0.875</c:v>
                </c:pt>
                <c:pt idx="2">
                  <c:v>0.61099999999999999</c:v>
                </c:pt>
                <c:pt idx="3">
                  <c:v>0.76300000000000001</c:v>
                </c:pt>
                <c:pt idx="4">
                  <c:v>0.81799999999999995</c:v>
                </c:pt>
              </c:numCache>
            </c:numRef>
          </c:val>
          <c:extLst>
            <c:ext xmlns:c16="http://schemas.microsoft.com/office/drawing/2014/chart" uri="{C3380CC4-5D6E-409C-BE32-E72D297353CC}">
              <c16:uniqueId val="{00000003-A25B-48F3-B88D-1AB9E12C43E1}"/>
            </c:ext>
          </c:extLst>
        </c:ser>
        <c:dLbls>
          <c:showLegendKey val="0"/>
          <c:showVal val="0"/>
          <c:showCatName val="0"/>
          <c:showSerName val="0"/>
          <c:showPercent val="0"/>
          <c:showBubbleSize val="0"/>
        </c:dLbls>
        <c:gapWidth val="219"/>
        <c:overlap val="-27"/>
        <c:axId val="164270192"/>
        <c:axId val="164270752"/>
      </c:barChart>
      <c:catAx>
        <c:axId val="164270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270752"/>
        <c:crosses val="autoZero"/>
        <c:auto val="1"/>
        <c:lblAlgn val="ctr"/>
        <c:lblOffset val="100"/>
        <c:noMultiLvlLbl val="0"/>
      </c:catAx>
      <c:valAx>
        <c:axId val="164270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270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Elaboration</a:t>
            </a:r>
            <a:r>
              <a:rPr lang="en-US" baseline="0"/>
              <a:t> SLO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Sheet1!$B$55</c:f>
              <c:strCache>
                <c:ptCount val="1"/>
                <c:pt idx="0">
                  <c:v>Direct</c:v>
                </c:pt>
              </c:strCache>
            </c:strRef>
          </c:tx>
          <c:spPr>
            <a:solidFill>
              <a:schemeClr val="accent1"/>
            </a:solidFill>
            <a:ln>
              <a:noFill/>
            </a:ln>
            <a:effectLst/>
          </c:spPr>
          <c:invertIfNegative val="0"/>
          <c:cat>
            <c:strRef>
              <c:f>Sheet1!$A$56:$A$60</c:f>
              <c:strCache>
                <c:ptCount val="5"/>
                <c:pt idx="0">
                  <c:v>White </c:v>
                </c:pt>
                <c:pt idx="1">
                  <c:v>Asian</c:v>
                </c:pt>
                <c:pt idx="2">
                  <c:v>Latino</c:v>
                </c:pt>
                <c:pt idx="3">
                  <c:v>Multiethnicity</c:v>
                </c:pt>
                <c:pt idx="4">
                  <c:v>Black</c:v>
                </c:pt>
              </c:strCache>
            </c:strRef>
          </c:cat>
          <c:val>
            <c:numRef>
              <c:f>Sheet1!$B$56:$B$60</c:f>
              <c:numCache>
                <c:formatCode>General</c:formatCode>
                <c:ptCount val="5"/>
                <c:pt idx="0">
                  <c:v>0.78200000000000003</c:v>
                </c:pt>
                <c:pt idx="1">
                  <c:v>0.81399999999999995</c:v>
                </c:pt>
                <c:pt idx="2">
                  <c:v>0.65</c:v>
                </c:pt>
                <c:pt idx="3">
                  <c:v>0.77800000000000002</c:v>
                </c:pt>
                <c:pt idx="4">
                  <c:v>0.65500000000000003</c:v>
                </c:pt>
              </c:numCache>
            </c:numRef>
          </c:val>
          <c:extLst>
            <c:ext xmlns:c16="http://schemas.microsoft.com/office/drawing/2014/chart" uri="{C3380CC4-5D6E-409C-BE32-E72D297353CC}">
              <c16:uniqueId val="{00000000-AA11-494D-B82F-D3CDE2D2C3AF}"/>
            </c:ext>
          </c:extLst>
        </c:ser>
        <c:ser>
          <c:idx val="1"/>
          <c:order val="1"/>
          <c:tx>
            <c:strRef>
              <c:f>Sheet1!$C$55</c:f>
              <c:strCache>
                <c:ptCount val="1"/>
                <c:pt idx="0">
                  <c:v>WR201</c:v>
                </c:pt>
              </c:strCache>
            </c:strRef>
          </c:tx>
          <c:spPr>
            <a:solidFill>
              <a:schemeClr val="accent2"/>
            </a:solidFill>
            <a:ln>
              <a:noFill/>
            </a:ln>
            <a:effectLst/>
          </c:spPr>
          <c:invertIfNegative val="0"/>
          <c:cat>
            <c:strRef>
              <c:f>Sheet1!$A$56:$A$60</c:f>
              <c:strCache>
                <c:ptCount val="5"/>
                <c:pt idx="0">
                  <c:v>White </c:v>
                </c:pt>
                <c:pt idx="1">
                  <c:v>Asian</c:v>
                </c:pt>
                <c:pt idx="2">
                  <c:v>Latino</c:v>
                </c:pt>
                <c:pt idx="3">
                  <c:v>Multiethnicity</c:v>
                </c:pt>
                <c:pt idx="4">
                  <c:v>Black</c:v>
                </c:pt>
              </c:strCache>
            </c:strRef>
          </c:cat>
          <c:val>
            <c:numRef>
              <c:f>Sheet1!$C$56:$C$60</c:f>
              <c:numCache>
                <c:formatCode>General</c:formatCode>
                <c:ptCount val="5"/>
                <c:pt idx="0">
                  <c:v>0.81499999999999995</c:v>
                </c:pt>
                <c:pt idx="1">
                  <c:v>0.80200000000000005</c:v>
                </c:pt>
                <c:pt idx="2">
                  <c:v>0.73299999999999998</c:v>
                </c:pt>
                <c:pt idx="3">
                  <c:v>0.76400000000000001</c:v>
                </c:pt>
                <c:pt idx="4">
                  <c:v>0.6875</c:v>
                </c:pt>
              </c:numCache>
            </c:numRef>
          </c:val>
          <c:extLst>
            <c:ext xmlns:c16="http://schemas.microsoft.com/office/drawing/2014/chart" uri="{C3380CC4-5D6E-409C-BE32-E72D297353CC}">
              <c16:uniqueId val="{00000001-AA11-494D-B82F-D3CDE2D2C3AF}"/>
            </c:ext>
          </c:extLst>
        </c:ser>
        <c:ser>
          <c:idx val="2"/>
          <c:order val="2"/>
          <c:tx>
            <c:strRef>
              <c:f>Sheet1!$D$55</c:f>
              <c:strCache>
                <c:ptCount val="1"/>
                <c:pt idx="0">
                  <c:v>WR301</c:v>
                </c:pt>
              </c:strCache>
            </c:strRef>
          </c:tx>
          <c:spPr>
            <a:solidFill>
              <a:schemeClr val="accent3"/>
            </a:solidFill>
            <a:ln>
              <a:noFill/>
            </a:ln>
            <a:effectLst/>
          </c:spPr>
          <c:invertIfNegative val="0"/>
          <c:cat>
            <c:strRef>
              <c:f>Sheet1!$A$56:$A$60</c:f>
              <c:strCache>
                <c:ptCount val="5"/>
                <c:pt idx="0">
                  <c:v>White </c:v>
                </c:pt>
                <c:pt idx="1">
                  <c:v>Asian</c:v>
                </c:pt>
                <c:pt idx="2">
                  <c:v>Latino</c:v>
                </c:pt>
                <c:pt idx="3">
                  <c:v>Multiethnicity</c:v>
                </c:pt>
                <c:pt idx="4">
                  <c:v>Black</c:v>
                </c:pt>
              </c:strCache>
            </c:strRef>
          </c:cat>
          <c:val>
            <c:numRef>
              <c:f>Sheet1!$D$56:$D$60</c:f>
              <c:numCache>
                <c:formatCode>General</c:formatCode>
                <c:ptCount val="5"/>
                <c:pt idx="0">
                  <c:v>0.80600000000000005</c:v>
                </c:pt>
                <c:pt idx="1">
                  <c:v>0.76700000000000002</c:v>
                </c:pt>
                <c:pt idx="2">
                  <c:v>0.70199999999999996</c:v>
                </c:pt>
                <c:pt idx="3">
                  <c:v>0.746</c:v>
                </c:pt>
                <c:pt idx="4">
                  <c:v>0.375</c:v>
                </c:pt>
              </c:numCache>
            </c:numRef>
          </c:val>
          <c:extLst>
            <c:ext xmlns:c16="http://schemas.microsoft.com/office/drawing/2014/chart" uri="{C3380CC4-5D6E-409C-BE32-E72D297353CC}">
              <c16:uniqueId val="{00000002-AA11-494D-B82F-D3CDE2D2C3AF}"/>
            </c:ext>
          </c:extLst>
        </c:ser>
        <c:ser>
          <c:idx val="3"/>
          <c:order val="3"/>
          <c:tx>
            <c:strRef>
              <c:f>Sheet1!$E$55</c:f>
              <c:strCache>
                <c:ptCount val="1"/>
                <c:pt idx="0">
                  <c:v>WR399</c:v>
                </c:pt>
              </c:strCache>
            </c:strRef>
          </c:tx>
          <c:spPr>
            <a:solidFill>
              <a:schemeClr val="accent4"/>
            </a:solidFill>
            <a:ln>
              <a:noFill/>
            </a:ln>
            <a:effectLst/>
          </c:spPr>
          <c:invertIfNegative val="0"/>
          <c:cat>
            <c:strRef>
              <c:f>Sheet1!$A$56:$A$60</c:f>
              <c:strCache>
                <c:ptCount val="5"/>
                <c:pt idx="0">
                  <c:v>White </c:v>
                </c:pt>
                <c:pt idx="1">
                  <c:v>Asian</c:v>
                </c:pt>
                <c:pt idx="2">
                  <c:v>Latino</c:v>
                </c:pt>
                <c:pt idx="3">
                  <c:v>Multiethnicity</c:v>
                </c:pt>
                <c:pt idx="4">
                  <c:v>Black</c:v>
                </c:pt>
              </c:strCache>
            </c:strRef>
          </c:cat>
          <c:val>
            <c:numRef>
              <c:f>Sheet1!$E$56:$E$60</c:f>
              <c:numCache>
                <c:formatCode>General</c:formatCode>
                <c:ptCount val="5"/>
                <c:pt idx="0">
                  <c:v>0.70199999999999996</c:v>
                </c:pt>
                <c:pt idx="1">
                  <c:v>0.83899999999999997</c:v>
                </c:pt>
                <c:pt idx="2">
                  <c:v>0.58299999999999996</c:v>
                </c:pt>
                <c:pt idx="3">
                  <c:v>0.76300000000000001</c:v>
                </c:pt>
                <c:pt idx="4">
                  <c:v>0.63600000000000001</c:v>
                </c:pt>
              </c:numCache>
            </c:numRef>
          </c:val>
          <c:extLst>
            <c:ext xmlns:c16="http://schemas.microsoft.com/office/drawing/2014/chart" uri="{C3380CC4-5D6E-409C-BE32-E72D297353CC}">
              <c16:uniqueId val="{00000003-AA11-494D-B82F-D3CDE2D2C3AF}"/>
            </c:ext>
          </c:extLst>
        </c:ser>
        <c:dLbls>
          <c:showLegendKey val="0"/>
          <c:showVal val="0"/>
          <c:showCatName val="0"/>
          <c:showSerName val="0"/>
          <c:showPercent val="0"/>
          <c:showBubbleSize val="0"/>
        </c:dLbls>
        <c:gapWidth val="219"/>
        <c:overlap val="-27"/>
        <c:axId val="280040000"/>
        <c:axId val="233534432"/>
      </c:barChart>
      <c:catAx>
        <c:axId val="28004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534432"/>
        <c:crosses val="autoZero"/>
        <c:auto val="1"/>
        <c:lblAlgn val="ctr"/>
        <c:lblOffset val="100"/>
        <c:noMultiLvlLbl val="0"/>
      </c:catAx>
      <c:valAx>
        <c:axId val="2335344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04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Coherence</a:t>
            </a:r>
            <a:r>
              <a:rPr lang="en-US" baseline="0"/>
              <a:t> SLO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Sheet1!$B$62:$B$63</c:f>
              <c:strCache>
                <c:ptCount val="2"/>
                <c:pt idx="0">
                  <c:v>Coherence</c:v>
                </c:pt>
                <c:pt idx="1">
                  <c:v>Direct</c:v>
                </c:pt>
              </c:strCache>
            </c:strRef>
          </c:tx>
          <c:spPr>
            <a:solidFill>
              <a:schemeClr val="accent1"/>
            </a:solidFill>
            <a:ln>
              <a:noFill/>
            </a:ln>
            <a:effectLst/>
          </c:spPr>
          <c:invertIfNegative val="0"/>
          <c:cat>
            <c:strRef>
              <c:f>Sheet1!$A$64:$A$68</c:f>
              <c:strCache>
                <c:ptCount val="5"/>
                <c:pt idx="0">
                  <c:v>White </c:v>
                </c:pt>
                <c:pt idx="1">
                  <c:v>Asian</c:v>
                </c:pt>
                <c:pt idx="2">
                  <c:v>Latino</c:v>
                </c:pt>
                <c:pt idx="3">
                  <c:v>Multiethnicity</c:v>
                </c:pt>
                <c:pt idx="4">
                  <c:v>Black</c:v>
                </c:pt>
              </c:strCache>
            </c:strRef>
          </c:cat>
          <c:val>
            <c:numRef>
              <c:f>Sheet1!$B$64:$B$68</c:f>
              <c:numCache>
                <c:formatCode>General</c:formatCode>
                <c:ptCount val="5"/>
                <c:pt idx="0">
                  <c:v>0.80100000000000005</c:v>
                </c:pt>
                <c:pt idx="1">
                  <c:v>0.83499999999999996</c:v>
                </c:pt>
                <c:pt idx="2">
                  <c:v>0.63900000000000001</c:v>
                </c:pt>
                <c:pt idx="3">
                  <c:v>0.77300000000000002</c:v>
                </c:pt>
                <c:pt idx="4">
                  <c:v>0.65500000000000003</c:v>
                </c:pt>
              </c:numCache>
            </c:numRef>
          </c:val>
          <c:extLst>
            <c:ext xmlns:c16="http://schemas.microsoft.com/office/drawing/2014/chart" uri="{C3380CC4-5D6E-409C-BE32-E72D297353CC}">
              <c16:uniqueId val="{00000000-DBE0-4312-B32F-9C9EC386F188}"/>
            </c:ext>
          </c:extLst>
        </c:ser>
        <c:ser>
          <c:idx val="1"/>
          <c:order val="1"/>
          <c:tx>
            <c:strRef>
              <c:f>Sheet1!$C$62:$C$63</c:f>
              <c:strCache>
                <c:ptCount val="2"/>
                <c:pt idx="0">
                  <c:v>Coherence</c:v>
                </c:pt>
                <c:pt idx="1">
                  <c:v>WR201</c:v>
                </c:pt>
              </c:strCache>
            </c:strRef>
          </c:tx>
          <c:spPr>
            <a:solidFill>
              <a:schemeClr val="accent2"/>
            </a:solidFill>
            <a:ln>
              <a:noFill/>
            </a:ln>
            <a:effectLst/>
          </c:spPr>
          <c:invertIfNegative val="0"/>
          <c:cat>
            <c:strRef>
              <c:f>Sheet1!$A$64:$A$68</c:f>
              <c:strCache>
                <c:ptCount val="5"/>
                <c:pt idx="0">
                  <c:v>White </c:v>
                </c:pt>
                <c:pt idx="1">
                  <c:v>Asian</c:v>
                </c:pt>
                <c:pt idx="2">
                  <c:v>Latino</c:v>
                </c:pt>
                <c:pt idx="3">
                  <c:v>Multiethnicity</c:v>
                </c:pt>
                <c:pt idx="4">
                  <c:v>Black</c:v>
                </c:pt>
              </c:strCache>
            </c:strRef>
          </c:cat>
          <c:val>
            <c:numRef>
              <c:f>Sheet1!$C$64:$C$68</c:f>
              <c:numCache>
                <c:formatCode>General</c:formatCode>
                <c:ptCount val="5"/>
                <c:pt idx="0">
                  <c:v>0.85699999999999998</c:v>
                </c:pt>
                <c:pt idx="1">
                  <c:v>0.84399999999999997</c:v>
                </c:pt>
                <c:pt idx="2">
                  <c:v>0.76700000000000002</c:v>
                </c:pt>
                <c:pt idx="3">
                  <c:v>0.82099999999999995</c:v>
                </c:pt>
                <c:pt idx="4">
                  <c:v>0.625</c:v>
                </c:pt>
              </c:numCache>
            </c:numRef>
          </c:val>
          <c:extLst>
            <c:ext xmlns:c16="http://schemas.microsoft.com/office/drawing/2014/chart" uri="{C3380CC4-5D6E-409C-BE32-E72D297353CC}">
              <c16:uniqueId val="{00000001-DBE0-4312-B32F-9C9EC386F188}"/>
            </c:ext>
          </c:extLst>
        </c:ser>
        <c:ser>
          <c:idx val="2"/>
          <c:order val="2"/>
          <c:tx>
            <c:strRef>
              <c:f>Sheet1!$D$62:$D$63</c:f>
              <c:strCache>
                <c:ptCount val="2"/>
                <c:pt idx="0">
                  <c:v>Coherence</c:v>
                </c:pt>
                <c:pt idx="1">
                  <c:v>WR301</c:v>
                </c:pt>
              </c:strCache>
            </c:strRef>
          </c:tx>
          <c:spPr>
            <a:solidFill>
              <a:schemeClr val="accent3"/>
            </a:solidFill>
            <a:ln>
              <a:noFill/>
            </a:ln>
            <a:effectLst/>
          </c:spPr>
          <c:invertIfNegative val="0"/>
          <c:cat>
            <c:strRef>
              <c:f>Sheet1!$A$64:$A$68</c:f>
              <c:strCache>
                <c:ptCount val="5"/>
                <c:pt idx="0">
                  <c:v>White </c:v>
                </c:pt>
                <c:pt idx="1">
                  <c:v>Asian</c:v>
                </c:pt>
                <c:pt idx="2">
                  <c:v>Latino</c:v>
                </c:pt>
                <c:pt idx="3">
                  <c:v>Multiethnicity</c:v>
                </c:pt>
                <c:pt idx="4">
                  <c:v>Black</c:v>
                </c:pt>
              </c:strCache>
            </c:strRef>
          </c:cat>
          <c:val>
            <c:numRef>
              <c:f>Sheet1!$D$64:$D$68</c:f>
              <c:numCache>
                <c:formatCode>General</c:formatCode>
                <c:ptCount val="5"/>
                <c:pt idx="0">
                  <c:v>0.79300000000000004</c:v>
                </c:pt>
                <c:pt idx="1">
                  <c:v>0.79900000000000004</c:v>
                </c:pt>
                <c:pt idx="2">
                  <c:v>0.73499999999999999</c:v>
                </c:pt>
                <c:pt idx="3">
                  <c:v>0.71599999999999997</c:v>
                </c:pt>
                <c:pt idx="4">
                  <c:v>0.58299999999999996</c:v>
                </c:pt>
              </c:numCache>
            </c:numRef>
          </c:val>
          <c:extLst>
            <c:ext xmlns:c16="http://schemas.microsoft.com/office/drawing/2014/chart" uri="{C3380CC4-5D6E-409C-BE32-E72D297353CC}">
              <c16:uniqueId val="{00000002-DBE0-4312-B32F-9C9EC386F188}"/>
            </c:ext>
          </c:extLst>
        </c:ser>
        <c:ser>
          <c:idx val="3"/>
          <c:order val="3"/>
          <c:tx>
            <c:strRef>
              <c:f>Sheet1!$E$62:$E$63</c:f>
              <c:strCache>
                <c:ptCount val="2"/>
                <c:pt idx="0">
                  <c:v>Coherence</c:v>
                </c:pt>
                <c:pt idx="1">
                  <c:v>WR399</c:v>
                </c:pt>
              </c:strCache>
            </c:strRef>
          </c:tx>
          <c:spPr>
            <a:solidFill>
              <a:schemeClr val="accent4"/>
            </a:solidFill>
            <a:ln>
              <a:noFill/>
            </a:ln>
            <a:effectLst/>
          </c:spPr>
          <c:invertIfNegative val="0"/>
          <c:cat>
            <c:strRef>
              <c:f>Sheet1!$A$64:$A$68</c:f>
              <c:strCache>
                <c:ptCount val="5"/>
                <c:pt idx="0">
                  <c:v>White </c:v>
                </c:pt>
                <c:pt idx="1">
                  <c:v>Asian</c:v>
                </c:pt>
                <c:pt idx="2">
                  <c:v>Latino</c:v>
                </c:pt>
                <c:pt idx="3">
                  <c:v>Multiethnicity</c:v>
                </c:pt>
                <c:pt idx="4">
                  <c:v>Black</c:v>
                </c:pt>
              </c:strCache>
            </c:strRef>
          </c:cat>
          <c:val>
            <c:numRef>
              <c:f>Sheet1!$E$64:$E$68</c:f>
              <c:numCache>
                <c:formatCode>General</c:formatCode>
                <c:ptCount val="5"/>
                <c:pt idx="0">
                  <c:v>0.74399999999999999</c:v>
                </c:pt>
                <c:pt idx="1">
                  <c:v>0.83899999999999997</c:v>
                </c:pt>
                <c:pt idx="2">
                  <c:v>0.63900000000000001</c:v>
                </c:pt>
                <c:pt idx="3">
                  <c:v>0.73699999999999999</c:v>
                </c:pt>
                <c:pt idx="4">
                  <c:v>0.81799999999999995</c:v>
                </c:pt>
              </c:numCache>
            </c:numRef>
          </c:val>
          <c:extLst>
            <c:ext xmlns:c16="http://schemas.microsoft.com/office/drawing/2014/chart" uri="{C3380CC4-5D6E-409C-BE32-E72D297353CC}">
              <c16:uniqueId val="{00000003-DBE0-4312-B32F-9C9EC386F188}"/>
            </c:ext>
          </c:extLst>
        </c:ser>
        <c:dLbls>
          <c:showLegendKey val="0"/>
          <c:showVal val="0"/>
          <c:showCatName val="0"/>
          <c:showSerName val="0"/>
          <c:showPercent val="0"/>
          <c:showBubbleSize val="0"/>
        </c:dLbls>
        <c:gapWidth val="219"/>
        <c:overlap val="-27"/>
        <c:axId val="357657392"/>
        <c:axId val="357657952"/>
      </c:barChart>
      <c:catAx>
        <c:axId val="35765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657952"/>
        <c:crosses val="autoZero"/>
        <c:auto val="1"/>
        <c:lblAlgn val="ctr"/>
        <c:lblOffset val="100"/>
        <c:noMultiLvlLbl val="0"/>
      </c:catAx>
      <c:valAx>
        <c:axId val="3576579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65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Style</a:t>
            </a:r>
            <a:r>
              <a:rPr lang="en-US" baseline="0"/>
              <a:t> SLO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Sheet1!$B$71</c:f>
              <c:strCache>
                <c:ptCount val="1"/>
                <c:pt idx="0">
                  <c:v>Direct</c:v>
                </c:pt>
              </c:strCache>
            </c:strRef>
          </c:tx>
          <c:spPr>
            <a:solidFill>
              <a:schemeClr val="accent1"/>
            </a:solidFill>
            <a:ln>
              <a:noFill/>
            </a:ln>
            <a:effectLst/>
          </c:spPr>
          <c:invertIfNegative val="0"/>
          <c:cat>
            <c:strRef>
              <c:f>Sheet1!$A$72:$A$76</c:f>
              <c:strCache>
                <c:ptCount val="5"/>
                <c:pt idx="0">
                  <c:v>White </c:v>
                </c:pt>
                <c:pt idx="1">
                  <c:v>Asian</c:v>
                </c:pt>
                <c:pt idx="2">
                  <c:v>Latino</c:v>
                </c:pt>
                <c:pt idx="3">
                  <c:v>Multiethnicity</c:v>
                </c:pt>
                <c:pt idx="4">
                  <c:v>Black</c:v>
                </c:pt>
              </c:strCache>
            </c:strRef>
          </c:cat>
          <c:val>
            <c:numRef>
              <c:f>Sheet1!$B$72:$B$76</c:f>
              <c:numCache>
                <c:formatCode>General</c:formatCode>
                <c:ptCount val="5"/>
                <c:pt idx="0">
                  <c:v>0.81699999999999995</c:v>
                </c:pt>
                <c:pt idx="1">
                  <c:v>0.83499999999999996</c:v>
                </c:pt>
                <c:pt idx="2">
                  <c:v>0.69399999999999995</c:v>
                </c:pt>
                <c:pt idx="3">
                  <c:v>0.79900000000000004</c:v>
                </c:pt>
                <c:pt idx="4">
                  <c:v>0.72399999999999998</c:v>
                </c:pt>
              </c:numCache>
            </c:numRef>
          </c:val>
          <c:extLst>
            <c:ext xmlns:c16="http://schemas.microsoft.com/office/drawing/2014/chart" uri="{C3380CC4-5D6E-409C-BE32-E72D297353CC}">
              <c16:uniqueId val="{00000000-8F40-4539-8C21-0F3CFC348B25}"/>
            </c:ext>
          </c:extLst>
        </c:ser>
        <c:ser>
          <c:idx val="1"/>
          <c:order val="1"/>
          <c:tx>
            <c:strRef>
              <c:f>Sheet1!$C$71</c:f>
              <c:strCache>
                <c:ptCount val="1"/>
                <c:pt idx="0">
                  <c:v>WR201</c:v>
                </c:pt>
              </c:strCache>
            </c:strRef>
          </c:tx>
          <c:spPr>
            <a:solidFill>
              <a:schemeClr val="accent2"/>
            </a:solidFill>
            <a:ln>
              <a:noFill/>
            </a:ln>
            <a:effectLst/>
          </c:spPr>
          <c:invertIfNegative val="0"/>
          <c:cat>
            <c:strRef>
              <c:f>Sheet1!$A$72:$A$76</c:f>
              <c:strCache>
                <c:ptCount val="5"/>
                <c:pt idx="0">
                  <c:v>White </c:v>
                </c:pt>
                <c:pt idx="1">
                  <c:v>Asian</c:v>
                </c:pt>
                <c:pt idx="2">
                  <c:v>Latino</c:v>
                </c:pt>
                <c:pt idx="3">
                  <c:v>Multiethnicity</c:v>
                </c:pt>
                <c:pt idx="4">
                  <c:v>Black</c:v>
                </c:pt>
              </c:strCache>
            </c:strRef>
          </c:cat>
          <c:val>
            <c:numRef>
              <c:f>Sheet1!$C$72:$C$76</c:f>
              <c:numCache>
                <c:formatCode>General</c:formatCode>
                <c:ptCount val="5"/>
                <c:pt idx="0">
                  <c:v>0.81499999999999995</c:v>
                </c:pt>
                <c:pt idx="1">
                  <c:v>0.80200000000000005</c:v>
                </c:pt>
                <c:pt idx="2">
                  <c:v>0.79200000000000004</c:v>
                </c:pt>
                <c:pt idx="3">
                  <c:v>0.79300000000000004</c:v>
                </c:pt>
                <c:pt idx="4">
                  <c:v>0.75</c:v>
                </c:pt>
              </c:numCache>
            </c:numRef>
          </c:val>
          <c:extLst>
            <c:ext xmlns:c16="http://schemas.microsoft.com/office/drawing/2014/chart" uri="{C3380CC4-5D6E-409C-BE32-E72D297353CC}">
              <c16:uniqueId val="{00000001-8F40-4539-8C21-0F3CFC348B25}"/>
            </c:ext>
          </c:extLst>
        </c:ser>
        <c:ser>
          <c:idx val="2"/>
          <c:order val="2"/>
          <c:tx>
            <c:strRef>
              <c:f>Sheet1!$D$71</c:f>
              <c:strCache>
                <c:ptCount val="1"/>
                <c:pt idx="0">
                  <c:v>WR301</c:v>
                </c:pt>
              </c:strCache>
            </c:strRef>
          </c:tx>
          <c:spPr>
            <a:solidFill>
              <a:schemeClr val="accent3"/>
            </a:solidFill>
            <a:ln>
              <a:noFill/>
            </a:ln>
            <a:effectLst/>
          </c:spPr>
          <c:invertIfNegative val="0"/>
          <c:cat>
            <c:strRef>
              <c:f>Sheet1!$A$72:$A$76</c:f>
              <c:strCache>
                <c:ptCount val="5"/>
                <c:pt idx="0">
                  <c:v>White </c:v>
                </c:pt>
                <c:pt idx="1">
                  <c:v>Asian</c:v>
                </c:pt>
                <c:pt idx="2">
                  <c:v>Latino</c:v>
                </c:pt>
                <c:pt idx="3">
                  <c:v>Multiethnicity</c:v>
                </c:pt>
                <c:pt idx="4">
                  <c:v>Black</c:v>
                </c:pt>
              </c:strCache>
            </c:strRef>
          </c:cat>
          <c:val>
            <c:numRef>
              <c:f>Sheet1!$D$72:$D$76</c:f>
              <c:numCache>
                <c:formatCode>General</c:formatCode>
                <c:ptCount val="5"/>
                <c:pt idx="0">
                  <c:v>0.81100000000000005</c:v>
                </c:pt>
                <c:pt idx="1">
                  <c:v>0.76200000000000001</c:v>
                </c:pt>
                <c:pt idx="2">
                  <c:v>0.78800000000000003</c:v>
                </c:pt>
                <c:pt idx="3">
                  <c:v>0.77600000000000002</c:v>
                </c:pt>
                <c:pt idx="4">
                  <c:v>0.54200000000000004</c:v>
                </c:pt>
              </c:numCache>
            </c:numRef>
          </c:val>
          <c:extLst>
            <c:ext xmlns:c16="http://schemas.microsoft.com/office/drawing/2014/chart" uri="{C3380CC4-5D6E-409C-BE32-E72D297353CC}">
              <c16:uniqueId val="{00000002-8F40-4539-8C21-0F3CFC348B25}"/>
            </c:ext>
          </c:extLst>
        </c:ser>
        <c:ser>
          <c:idx val="3"/>
          <c:order val="3"/>
          <c:tx>
            <c:strRef>
              <c:f>Sheet1!$E$71</c:f>
              <c:strCache>
                <c:ptCount val="1"/>
                <c:pt idx="0">
                  <c:v>WR399</c:v>
                </c:pt>
              </c:strCache>
            </c:strRef>
          </c:tx>
          <c:spPr>
            <a:solidFill>
              <a:schemeClr val="accent4"/>
            </a:solidFill>
            <a:ln>
              <a:noFill/>
            </a:ln>
            <a:effectLst/>
          </c:spPr>
          <c:invertIfNegative val="0"/>
          <c:cat>
            <c:strRef>
              <c:f>Sheet1!$A$72:$A$76</c:f>
              <c:strCache>
                <c:ptCount val="5"/>
                <c:pt idx="0">
                  <c:v>White </c:v>
                </c:pt>
                <c:pt idx="1">
                  <c:v>Asian</c:v>
                </c:pt>
                <c:pt idx="2">
                  <c:v>Latino</c:v>
                </c:pt>
                <c:pt idx="3">
                  <c:v>Multiethnicity</c:v>
                </c:pt>
                <c:pt idx="4">
                  <c:v>Black</c:v>
                </c:pt>
              </c:strCache>
            </c:strRef>
          </c:cat>
          <c:val>
            <c:numRef>
              <c:f>Sheet1!$E$72:$E$76</c:f>
              <c:numCache>
                <c:formatCode>General</c:formatCode>
                <c:ptCount val="5"/>
                <c:pt idx="0">
                  <c:v>0.76600000000000001</c:v>
                </c:pt>
                <c:pt idx="1">
                  <c:v>0.82099999999999995</c:v>
                </c:pt>
                <c:pt idx="2">
                  <c:v>0.52800000000000002</c:v>
                </c:pt>
                <c:pt idx="3">
                  <c:v>0.73699999999999999</c:v>
                </c:pt>
                <c:pt idx="4">
                  <c:v>0.81799999999999995</c:v>
                </c:pt>
              </c:numCache>
            </c:numRef>
          </c:val>
          <c:extLst>
            <c:ext xmlns:c16="http://schemas.microsoft.com/office/drawing/2014/chart" uri="{C3380CC4-5D6E-409C-BE32-E72D297353CC}">
              <c16:uniqueId val="{00000003-8F40-4539-8C21-0F3CFC348B25}"/>
            </c:ext>
          </c:extLst>
        </c:ser>
        <c:dLbls>
          <c:showLegendKey val="0"/>
          <c:showVal val="0"/>
          <c:showCatName val="0"/>
          <c:showSerName val="0"/>
          <c:showPercent val="0"/>
          <c:showBubbleSize val="0"/>
        </c:dLbls>
        <c:gapWidth val="219"/>
        <c:overlap val="-27"/>
        <c:axId val="279610000"/>
        <c:axId val="279610560"/>
      </c:barChart>
      <c:catAx>
        <c:axId val="27961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610560"/>
        <c:crosses val="autoZero"/>
        <c:auto val="1"/>
        <c:lblAlgn val="ctr"/>
        <c:lblOffset val="100"/>
        <c:noMultiLvlLbl val="0"/>
      </c:catAx>
      <c:valAx>
        <c:axId val="27961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61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Standard</a:t>
            </a:r>
            <a:r>
              <a:rPr lang="en-US" baseline="0"/>
              <a:t> Written English Conventions SLO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Sheet1!$B$79</c:f>
              <c:strCache>
                <c:ptCount val="1"/>
                <c:pt idx="0">
                  <c:v>Direct</c:v>
                </c:pt>
              </c:strCache>
            </c:strRef>
          </c:tx>
          <c:spPr>
            <a:solidFill>
              <a:schemeClr val="accent1"/>
            </a:solidFill>
            <a:ln>
              <a:noFill/>
            </a:ln>
            <a:effectLst/>
          </c:spPr>
          <c:invertIfNegative val="0"/>
          <c:cat>
            <c:strRef>
              <c:f>Sheet1!$A$80:$A$84</c:f>
              <c:strCache>
                <c:ptCount val="5"/>
                <c:pt idx="0">
                  <c:v>White </c:v>
                </c:pt>
                <c:pt idx="1">
                  <c:v>Asian</c:v>
                </c:pt>
                <c:pt idx="2">
                  <c:v>Latino</c:v>
                </c:pt>
                <c:pt idx="3">
                  <c:v>Multiethnicity</c:v>
                </c:pt>
                <c:pt idx="4">
                  <c:v>Black</c:v>
                </c:pt>
              </c:strCache>
            </c:strRef>
          </c:cat>
          <c:val>
            <c:numRef>
              <c:f>Sheet1!$B$80:$B$84</c:f>
              <c:numCache>
                <c:formatCode>General</c:formatCode>
                <c:ptCount val="5"/>
                <c:pt idx="0">
                  <c:v>0.81299999999999994</c:v>
                </c:pt>
                <c:pt idx="1">
                  <c:v>0.82299999999999995</c:v>
                </c:pt>
                <c:pt idx="2">
                  <c:v>0.66100000000000003</c:v>
                </c:pt>
                <c:pt idx="3">
                  <c:v>0.81299999999999994</c:v>
                </c:pt>
                <c:pt idx="4">
                  <c:v>0.69</c:v>
                </c:pt>
              </c:numCache>
            </c:numRef>
          </c:val>
          <c:extLst>
            <c:ext xmlns:c16="http://schemas.microsoft.com/office/drawing/2014/chart" uri="{C3380CC4-5D6E-409C-BE32-E72D297353CC}">
              <c16:uniqueId val="{00000000-6267-411F-BBA6-00676A04A7A4}"/>
            </c:ext>
          </c:extLst>
        </c:ser>
        <c:ser>
          <c:idx val="1"/>
          <c:order val="1"/>
          <c:tx>
            <c:strRef>
              <c:f>Sheet1!$C$79</c:f>
              <c:strCache>
                <c:ptCount val="1"/>
                <c:pt idx="0">
                  <c:v>WR201</c:v>
                </c:pt>
              </c:strCache>
            </c:strRef>
          </c:tx>
          <c:spPr>
            <a:solidFill>
              <a:schemeClr val="accent2"/>
            </a:solidFill>
            <a:ln>
              <a:noFill/>
            </a:ln>
            <a:effectLst/>
          </c:spPr>
          <c:invertIfNegative val="0"/>
          <c:cat>
            <c:strRef>
              <c:f>Sheet1!$A$80:$A$84</c:f>
              <c:strCache>
                <c:ptCount val="5"/>
                <c:pt idx="0">
                  <c:v>White </c:v>
                </c:pt>
                <c:pt idx="1">
                  <c:v>Asian</c:v>
                </c:pt>
                <c:pt idx="2">
                  <c:v>Latino</c:v>
                </c:pt>
                <c:pt idx="3">
                  <c:v>Multiethnicity</c:v>
                </c:pt>
                <c:pt idx="4">
                  <c:v>Black</c:v>
                </c:pt>
              </c:strCache>
            </c:strRef>
          </c:cat>
          <c:val>
            <c:numRef>
              <c:f>Sheet1!$C$80:$C$84</c:f>
              <c:numCache>
                <c:formatCode>General</c:formatCode>
                <c:ptCount val="5"/>
                <c:pt idx="0">
                  <c:v>0.82499999999999996</c:v>
                </c:pt>
                <c:pt idx="1">
                  <c:v>0.78200000000000003</c:v>
                </c:pt>
                <c:pt idx="2">
                  <c:v>0.82499999999999996</c:v>
                </c:pt>
                <c:pt idx="3">
                  <c:v>0.77100000000000002</c:v>
                </c:pt>
                <c:pt idx="4">
                  <c:v>0.72699999999999998</c:v>
                </c:pt>
              </c:numCache>
            </c:numRef>
          </c:val>
          <c:extLst>
            <c:ext xmlns:c16="http://schemas.microsoft.com/office/drawing/2014/chart" uri="{C3380CC4-5D6E-409C-BE32-E72D297353CC}">
              <c16:uniqueId val="{00000001-6267-411F-BBA6-00676A04A7A4}"/>
            </c:ext>
          </c:extLst>
        </c:ser>
        <c:ser>
          <c:idx val="2"/>
          <c:order val="2"/>
          <c:tx>
            <c:strRef>
              <c:f>Sheet1!$D$79</c:f>
              <c:strCache>
                <c:ptCount val="1"/>
                <c:pt idx="0">
                  <c:v>WR301</c:v>
                </c:pt>
              </c:strCache>
            </c:strRef>
          </c:tx>
          <c:spPr>
            <a:solidFill>
              <a:schemeClr val="accent3"/>
            </a:solidFill>
            <a:ln>
              <a:noFill/>
            </a:ln>
            <a:effectLst/>
          </c:spPr>
          <c:invertIfNegative val="0"/>
          <c:cat>
            <c:strRef>
              <c:f>Sheet1!$A$80:$A$84</c:f>
              <c:strCache>
                <c:ptCount val="5"/>
                <c:pt idx="0">
                  <c:v>White </c:v>
                </c:pt>
                <c:pt idx="1">
                  <c:v>Asian</c:v>
                </c:pt>
                <c:pt idx="2">
                  <c:v>Latino</c:v>
                </c:pt>
                <c:pt idx="3">
                  <c:v>Multiethnicity</c:v>
                </c:pt>
                <c:pt idx="4">
                  <c:v>Black</c:v>
                </c:pt>
              </c:strCache>
            </c:strRef>
          </c:cat>
          <c:val>
            <c:numRef>
              <c:f>Sheet1!$D$80:$D$84</c:f>
              <c:numCache>
                <c:formatCode>General</c:formatCode>
                <c:ptCount val="5"/>
                <c:pt idx="0">
                  <c:v>0.79300000000000004</c:v>
                </c:pt>
                <c:pt idx="1">
                  <c:v>0.70899999999999996</c:v>
                </c:pt>
                <c:pt idx="2">
                  <c:v>0.77500000000000002</c:v>
                </c:pt>
                <c:pt idx="3">
                  <c:v>0.76100000000000001</c:v>
                </c:pt>
                <c:pt idx="4">
                  <c:v>0.41699999999999998</c:v>
                </c:pt>
              </c:numCache>
            </c:numRef>
          </c:val>
          <c:extLst>
            <c:ext xmlns:c16="http://schemas.microsoft.com/office/drawing/2014/chart" uri="{C3380CC4-5D6E-409C-BE32-E72D297353CC}">
              <c16:uniqueId val="{00000002-6267-411F-BBA6-00676A04A7A4}"/>
            </c:ext>
          </c:extLst>
        </c:ser>
        <c:ser>
          <c:idx val="3"/>
          <c:order val="3"/>
          <c:tx>
            <c:strRef>
              <c:f>Sheet1!$E$79</c:f>
              <c:strCache>
                <c:ptCount val="1"/>
                <c:pt idx="0">
                  <c:v>WR399</c:v>
                </c:pt>
              </c:strCache>
            </c:strRef>
          </c:tx>
          <c:spPr>
            <a:solidFill>
              <a:schemeClr val="accent4"/>
            </a:solidFill>
            <a:ln>
              <a:noFill/>
            </a:ln>
            <a:effectLst/>
          </c:spPr>
          <c:invertIfNegative val="0"/>
          <c:cat>
            <c:strRef>
              <c:f>Sheet1!$A$80:$A$84</c:f>
              <c:strCache>
                <c:ptCount val="5"/>
                <c:pt idx="0">
                  <c:v>White </c:v>
                </c:pt>
                <c:pt idx="1">
                  <c:v>Asian</c:v>
                </c:pt>
                <c:pt idx="2">
                  <c:v>Latino</c:v>
                </c:pt>
                <c:pt idx="3">
                  <c:v>Multiethnicity</c:v>
                </c:pt>
                <c:pt idx="4">
                  <c:v>Black</c:v>
                </c:pt>
              </c:strCache>
            </c:strRef>
          </c:cat>
          <c:val>
            <c:numRef>
              <c:f>Sheet1!$E$80:$E$84</c:f>
              <c:numCache>
                <c:formatCode>General</c:formatCode>
                <c:ptCount val="5"/>
                <c:pt idx="0">
                  <c:v>0.76600000000000001</c:v>
                </c:pt>
                <c:pt idx="1">
                  <c:v>0.82099999999999995</c:v>
                </c:pt>
                <c:pt idx="2">
                  <c:v>0.63900000000000001</c:v>
                </c:pt>
                <c:pt idx="3">
                  <c:v>0.71099999999999997</c:v>
                </c:pt>
                <c:pt idx="4">
                  <c:v>0.72699999999999998</c:v>
                </c:pt>
              </c:numCache>
            </c:numRef>
          </c:val>
          <c:extLst>
            <c:ext xmlns:c16="http://schemas.microsoft.com/office/drawing/2014/chart" uri="{C3380CC4-5D6E-409C-BE32-E72D297353CC}">
              <c16:uniqueId val="{00000003-6267-411F-BBA6-00676A04A7A4}"/>
            </c:ext>
          </c:extLst>
        </c:ser>
        <c:dLbls>
          <c:showLegendKey val="0"/>
          <c:showVal val="0"/>
          <c:showCatName val="0"/>
          <c:showSerName val="0"/>
          <c:showPercent val="0"/>
          <c:showBubbleSize val="0"/>
        </c:dLbls>
        <c:gapWidth val="219"/>
        <c:overlap val="-27"/>
        <c:axId val="279614480"/>
        <c:axId val="279615040"/>
      </c:barChart>
      <c:catAx>
        <c:axId val="27961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615040"/>
        <c:crosses val="autoZero"/>
        <c:auto val="1"/>
        <c:lblAlgn val="ctr"/>
        <c:lblOffset val="100"/>
        <c:noMultiLvlLbl val="0"/>
      </c:catAx>
      <c:valAx>
        <c:axId val="27961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61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Format</a:t>
            </a:r>
            <a:r>
              <a:rPr lang="en-US" baseline="0"/>
              <a:t> SLO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Sheet1!$B$87</c:f>
              <c:strCache>
                <c:ptCount val="1"/>
                <c:pt idx="0">
                  <c:v>Direct</c:v>
                </c:pt>
              </c:strCache>
            </c:strRef>
          </c:tx>
          <c:spPr>
            <a:solidFill>
              <a:schemeClr val="accent1"/>
            </a:solidFill>
            <a:ln>
              <a:noFill/>
            </a:ln>
            <a:effectLst/>
          </c:spPr>
          <c:invertIfNegative val="0"/>
          <c:cat>
            <c:strRef>
              <c:f>Sheet1!$A$88:$A$92</c:f>
              <c:strCache>
                <c:ptCount val="5"/>
                <c:pt idx="0">
                  <c:v>White </c:v>
                </c:pt>
                <c:pt idx="1">
                  <c:v>Asian</c:v>
                </c:pt>
                <c:pt idx="2">
                  <c:v>Latino</c:v>
                </c:pt>
                <c:pt idx="3">
                  <c:v>Multiethnicity</c:v>
                </c:pt>
                <c:pt idx="4">
                  <c:v>Black</c:v>
                </c:pt>
              </c:strCache>
            </c:strRef>
          </c:cat>
          <c:val>
            <c:numRef>
              <c:f>Sheet1!$B$88:$B$92</c:f>
              <c:numCache>
                <c:formatCode>General</c:formatCode>
                <c:ptCount val="5"/>
                <c:pt idx="0">
                  <c:v>0.79600000000000004</c:v>
                </c:pt>
                <c:pt idx="1">
                  <c:v>0.84599999999999997</c:v>
                </c:pt>
                <c:pt idx="2">
                  <c:v>0.66500000000000004</c:v>
                </c:pt>
                <c:pt idx="3">
                  <c:v>0.79700000000000004</c:v>
                </c:pt>
                <c:pt idx="4">
                  <c:v>0.65500000000000003</c:v>
                </c:pt>
              </c:numCache>
            </c:numRef>
          </c:val>
          <c:extLst>
            <c:ext xmlns:c16="http://schemas.microsoft.com/office/drawing/2014/chart" uri="{C3380CC4-5D6E-409C-BE32-E72D297353CC}">
              <c16:uniqueId val="{00000000-7D9B-4B44-BD05-4AE605F3E2A7}"/>
            </c:ext>
          </c:extLst>
        </c:ser>
        <c:ser>
          <c:idx val="1"/>
          <c:order val="1"/>
          <c:tx>
            <c:strRef>
              <c:f>Sheet1!$C$87</c:f>
              <c:strCache>
                <c:ptCount val="1"/>
                <c:pt idx="0">
                  <c:v>WR201</c:v>
                </c:pt>
              </c:strCache>
            </c:strRef>
          </c:tx>
          <c:spPr>
            <a:solidFill>
              <a:schemeClr val="accent2"/>
            </a:solidFill>
            <a:ln>
              <a:noFill/>
            </a:ln>
            <a:effectLst/>
          </c:spPr>
          <c:invertIfNegative val="0"/>
          <c:cat>
            <c:strRef>
              <c:f>Sheet1!$A$88:$A$92</c:f>
              <c:strCache>
                <c:ptCount val="5"/>
                <c:pt idx="0">
                  <c:v>White </c:v>
                </c:pt>
                <c:pt idx="1">
                  <c:v>Asian</c:v>
                </c:pt>
                <c:pt idx="2">
                  <c:v>Latino</c:v>
                </c:pt>
                <c:pt idx="3">
                  <c:v>Multiethnicity</c:v>
                </c:pt>
                <c:pt idx="4">
                  <c:v>Black</c:v>
                </c:pt>
              </c:strCache>
            </c:strRef>
          </c:cat>
          <c:val>
            <c:numRef>
              <c:f>Sheet1!$C$88:$C$92</c:f>
              <c:numCache>
                <c:formatCode>General</c:formatCode>
                <c:ptCount val="5"/>
                <c:pt idx="0">
                  <c:v>0.86599999999999999</c:v>
                </c:pt>
                <c:pt idx="1">
                  <c:v>0.85899999999999999</c:v>
                </c:pt>
                <c:pt idx="2">
                  <c:v>0.80700000000000005</c:v>
                </c:pt>
                <c:pt idx="3">
                  <c:v>0.81399999999999995</c:v>
                </c:pt>
                <c:pt idx="4">
                  <c:v>0.75</c:v>
                </c:pt>
              </c:numCache>
            </c:numRef>
          </c:val>
          <c:extLst>
            <c:ext xmlns:c16="http://schemas.microsoft.com/office/drawing/2014/chart" uri="{C3380CC4-5D6E-409C-BE32-E72D297353CC}">
              <c16:uniqueId val="{00000001-7D9B-4B44-BD05-4AE605F3E2A7}"/>
            </c:ext>
          </c:extLst>
        </c:ser>
        <c:ser>
          <c:idx val="2"/>
          <c:order val="2"/>
          <c:tx>
            <c:strRef>
              <c:f>Sheet1!$D$87</c:f>
              <c:strCache>
                <c:ptCount val="1"/>
                <c:pt idx="0">
                  <c:v>WR301</c:v>
                </c:pt>
              </c:strCache>
            </c:strRef>
          </c:tx>
          <c:spPr>
            <a:solidFill>
              <a:schemeClr val="accent3"/>
            </a:solidFill>
            <a:ln>
              <a:noFill/>
            </a:ln>
            <a:effectLst/>
          </c:spPr>
          <c:invertIfNegative val="0"/>
          <c:cat>
            <c:strRef>
              <c:f>Sheet1!$A$88:$A$92</c:f>
              <c:strCache>
                <c:ptCount val="5"/>
                <c:pt idx="0">
                  <c:v>White </c:v>
                </c:pt>
                <c:pt idx="1">
                  <c:v>Asian</c:v>
                </c:pt>
                <c:pt idx="2">
                  <c:v>Latino</c:v>
                </c:pt>
                <c:pt idx="3">
                  <c:v>Multiethnicity</c:v>
                </c:pt>
                <c:pt idx="4">
                  <c:v>Black</c:v>
                </c:pt>
              </c:strCache>
            </c:strRef>
          </c:cat>
          <c:val>
            <c:numRef>
              <c:f>Sheet1!$D$88:$D$92</c:f>
              <c:numCache>
                <c:formatCode>General</c:formatCode>
                <c:ptCount val="5"/>
                <c:pt idx="0">
                  <c:v>0.86399999999999999</c:v>
                </c:pt>
                <c:pt idx="1">
                  <c:v>0.81299999999999994</c:v>
                </c:pt>
                <c:pt idx="2">
                  <c:v>0.77300000000000002</c:v>
                </c:pt>
                <c:pt idx="3">
                  <c:v>0.79100000000000004</c:v>
                </c:pt>
                <c:pt idx="4">
                  <c:v>0.5</c:v>
                </c:pt>
              </c:numCache>
            </c:numRef>
          </c:val>
          <c:extLst>
            <c:ext xmlns:c16="http://schemas.microsoft.com/office/drawing/2014/chart" uri="{C3380CC4-5D6E-409C-BE32-E72D297353CC}">
              <c16:uniqueId val="{00000002-7D9B-4B44-BD05-4AE605F3E2A7}"/>
            </c:ext>
          </c:extLst>
        </c:ser>
        <c:ser>
          <c:idx val="3"/>
          <c:order val="3"/>
          <c:tx>
            <c:strRef>
              <c:f>Sheet1!$E$87</c:f>
              <c:strCache>
                <c:ptCount val="1"/>
                <c:pt idx="0">
                  <c:v>WR399</c:v>
                </c:pt>
              </c:strCache>
            </c:strRef>
          </c:tx>
          <c:spPr>
            <a:solidFill>
              <a:schemeClr val="accent4"/>
            </a:solidFill>
            <a:ln>
              <a:noFill/>
            </a:ln>
            <a:effectLst/>
          </c:spPr>
          <c:invertIfNegative val="0"/>
          <c:cat>
            <c:strRef>
              <c:f>Sheet1!$A$88:$A$92</c:f>
              <c:strCache>
                <c:ptCount val="5"/>
                <c:pt idx="0">
                  <c:v>White </c:v>
                </c:pt>
                <c:pt idx="1">
                  <c:v>Asian</c:v>
                </c:pt>
                <c:pt idx="2">
                  <c:v>Latino</c:v>
                </c:pt>
                <c:pt idx="3">
                  <c:v>Multiethnicity</c:v>
                </c:pt>
                <c:pt idx="4">
                  <c:v>Black</c:v>
                </c:pt>
              </c:strCache>
            </c:strRef>
          </c:cat>
          <c:val>
            <c:numRef>
              <c:f>Sheet1!$E$88:$E$92</c:f>
              <c:numCache>
                <c:formatCode>General</c:formatCode>
                <c:ptCount val="5"/>
                <c:pt idx="0">
                  <c:v>0.72699999999999998</c:v>
                </c:pt>
                <c:pt idx="1">
                  <c:v>0.81499999999999995</c:v>
                </c:pt>
                <c:pt idx="2">
                  <c:v>0.69399999999999995</c:v>
                </c:pt>
                <c:pt idx="3">
                  <c:v>0.78400000000000003</c:v>
                </c:pt>
                <c:pt idx="4">
                  <c:v>0.81799999999999995</c:v>
                </c:pt>
              </c:numCache>
            </c:numRef>
          </c:val>
          <c:extLst>
            <c:ext xmlns:c16="http://schemas.microsoft.com/office/drawing/2014/chart" uri="{C3380CC4-5D6E-409C-BE32-E72D297353CC}">
              <c16:uniqueId val="{00000003-7D9B-4B44-BD05-4AE605F3E2A7}"/>
            </c:ext>
          </c:extLst>
        </c:ser>
        <c:dLbls>
          <c:showLegendKey val="0"/>
          <c:showVal val="0"/>
          <c:showCatName val="0"/>
          <c:showSerName val="0"/>
          <c:showPercent val="0"/>
          <c:showBubbleSize val="0"/>
        </c:dLbls>
        <c:gapWidth val="219"/>
        <c:overlap val="-27"/>
        <c:axId val="280492784"/>
        <c:axId val="280493344"/>
      </c:barChart>
      <c:catAx>
        <c:axId val="28049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3344"/>
        <c:crosses val="autoZero"/>
        <c:auto val="1"/>
        <c:lblAlgn val="ctr"/>
        <c:lblOffset val="100"/>
        <c:noMultiLvlLbl val="0"/>
      </c:catAx>
      <c:valAx>
        <c:axId val="28049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Pass</a:t>
            </a:r>
            <a:r>
              <a:rPr lang="en-US" baseline="0"/>
              <a:t> Rate of SLOs by Ethnicity and </a:t>
            </a:r>
            <a:br>
              <a:rPr lang="en-US" baseline="0"/>
            </a:br>
            <a:r>
              <a:rPr lang="en-US" baseline="0"/>
              <a:t>Difference in Pass Rate Between Asian and White Students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White</c:v>
                </c:pt>
              </c:strCache>
            </c:strRef>
          </c:tx>
          <c:spPr>
            <a:solidFill>
              <a:schemeClr val="accent1"/>
            </a:solidFill>
            <a:ln>
              <a:noFill/>
            </a:ln>
            <a:effectLst/>
          </c:spPr>
          <c:invertIfNegative val="0"/>
          <c:cat>
            <c:strRef>
              <c:f>Sheet1!$B$1:$L$1</c:f>
              <c:strCache>
                <c:ptCount val="6"/>
                <c:pt idx="0">
                  <c:v>Thesis</c:v>
                </c:pt>
                <c:pt idx="1">
                  <c:v>Elaboration</c:v>
                </c:pt>
                <c:pt idx="2">
                  <c:v>Coherence</c:v>
                </c:pt>
                <c:pt idx="3">
                  <c:v>Style</c:v>
                </c:pt>
                <c:pt idx="4">
                  <c:v>Standard Written English Conventions</c:v>
                </c:pt>
                <c:pt idx="5">
                  <c:v>Format</c:v>
                </c:pt>
              </c:strCache>
            </c:strRef>
          </c:cat>
          <c:val>
            <c:numRef>
              <c:f>Sheet1!$B$2:$L$2</c:f>
              <c:numCache>
                <c:formatCode>0.0%</c:formatCode>
                <c:ptCount val="6"/>
                <c:pt idx="0">
                  <c:v>0.79100000000000004</c:v>
                </c:pt>
                <c:pt idx="1">
                  <c:v>0.746</c:v>
                </c:pt>
                <c:pt idx="2">
                  <c:v>0.78</c:v>
                </c:pt>
                <c:pt idx="3">
                  <c:v>0.77300000000000002</c:v>
                </c:pt>
                <c:pt idx="4">
                  <c:v>0.76500000000000001</c:v>
                </c:pt>
                <c:pt idx="5">
                  <c:v>0.80600000000000005</c:v>
                </c:pt>
              </c:numCache>
            </c:numRef>
          </c:val>
          <c:extLst>
            <c:ext xmlns:c16="http://schemas.microsoft.com/office/drawing/2014/chart" uri="{C3380CC4-5D6E-409C-BE32-E72D297353CC}">
              <c16:uniqueId val="{00000000-07C0-4664-9E73-256AD77CA7A4}"/>
            </c:ext>
          </c:extLst>
        </c:ser>
        <c:ser>
          <c:idx val="2"/>
          <c:order val="1"/>
          <c:tx>
            <c:strRef>
              <c:f>Sheet1!$A$4</c:f>
              <c:strCache>
                <c:ptCount val="1"/>
                <c:pt idx="0">
                  <c:v>Asian</c:v>
                </c:pt>
              </c:strCache>
            </c:strRef>
          </c:tx>
          <c:spPr>
            <a:solidFill>
              <a:schemeClr val="accent3"/>
            </a:solidFill>
            <a:ln>
              <a:noFill/>
            </a:ln>
            <a:effectLst/>
          </c:spPr>
          <c:invertIfNegative val="0"/>
          <c:cat>
            <c:strRef>
              <c:f>Sheet1!$B$1:$L$1</c:f>
              <c:strCache>
                <c:ptCount val="6"/>
                <c:pt idx="0">
                  <c:v>Thesis</c:v>
                </c:pt>
                <c:pt idx="1">
                  <c:v>Elaboration</c:v>
                </c:pt>
                <c:pt idx="2">
                  <c:v>Coherence</c:v>
                </c:pt>
                <c:pt idx="3">
                  <c:v>Style</c:v>
                </c:pt>
                <c:pt idx="4">
                  <c:v>Standard Written English Conventions</c:v>
                </c:pt>
                <c:pt idx="5">
                  <c:v>Format</c:v>
                </c:pt>
              </c:strCache>
            </c:strRef>
          </c:cat>
          <c:val>
            <c:numRef>
              <c:f>Sheet1!$B$4:$L$4</c:f>
              <c:numCache>
                <c:formatCode>0.0%</c:formatCode>
                <c:ptCount val="6"/>
                <c:pt idx="0">
                  <c:v>0.78500000000000003</c:v>
                </c:pt>
                <c:pt idx="1">
                  <c:v>0.74399999999999999</c:v>
                </c:pt>
                <c:pt idx="2">
                  <c:v>0.77200000000000002</c:v>
                </c:pt>
                <c:pt idx="3">
                  <c:v>0.73299999999999998</c:v>
                </c:pt>
                <c:pt idx="4">
                  <c:v>0.71</c:v>
                </c:pt>
                <c:pt idx="5">
                  <c:v>0.81499999999999995</c:v>
                </c:pt>
              </c:numCache>
            </c:numRef>
          </c:val>
          <c:extLst>
            <c:ext xmlns:c16="http://schemas.microsoft.com/office/drawing/2014/chart" uri="{C3380CC4-5D6E-409C-BE32-E72D297353CC}">
              <c16:uniqueId val="{00000001-07C0-4664-9E73-256AD77CA7A4}"/>
            </c:ext>
          </c:extLst>
        </c:ser>
        <c:dLbls>
          <c:showLegendKey val="0"/>
          <c:showVal val="0"/>
          <c:showCatName val="0"/>
          <c:showSerName val="0"/>
          <c:showPercent val="0"/>
          <c:showBubbleSize val="0"/>
        </c:dLbls>
        <c:gapWidth val="219"/>
        <c:overlap val="-27"/>
        <c:axId val="280496144"/>
        <c:axId val="280496704"/>
      </c:barChart>
      <c:catAx>
        <c:axId val="28049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6704"/>
        <c:crosses val="autoZero"/>
        <c:auto val="1"/>
        <c:lblAlgn val="ctr"/>
        <c:lblOffset val="100"/>
        <c:noMultiLvlLbl val="0"/>
      </c:catAx>
      <c:valAx>
        <c:axId val="2804967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049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Pass</a:t>
            </a:r>
            <a:r>
              <a:rPr lang="en-US" baseline="0"/>
              <a:t> Rate of SLOs by Ethnicity and </a:t>
            </a:r>
            <a:br>
              <a:rPr lang="en-US" baseline="0"/>
            </a:br>
            <a:r>
              <a:rPr lang="en-US" baseline="0"/>
              <a:t>Difference in Pass Rate Between Asian and White Students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White</c:v>
                </c:pt>
              </c:strCache>
            </c:strRef>
          </c:tx>
          <c:spPr>
            <a:solidFill>
              <a:schemeClr val="accent1"/>
            </a:solidFill>
            <a:ln>
              <a:noFill/>
            </a:ln>
            <a:effectLst/>
          </c:spPr>
          <c:invertIfNegative val="0"/>
          <c:cat>
            <c:strRef>
              <c:f>Sheet1!$B$1:$L$1</c:f>
              <c:strCache>
                <c:ptCount val="6"/>
                <c:pt idx="0">
                  <c:v>Thesis</c:v>
                </c:pt>
                <c:pt idx="1">
                  <c:v>Elaboration</c:v>
                </c:pt>
                <c:pt idx="2">
                  <c:v>Coherence</c:v>
                </c:pt>
                <c:pt idx="3">
                  <c:v>Style</c:v>
                </c:pt>
                <c:pt idx="4">
                  <c:v>Standard Written English Conventions</c:v>
                </c:pt>
                <c:pt idx="5">
                  <c:v>Format</c:v>
                </c:pt>
              </c:strCache>
            </c:strRef>
          </c:cat>
          <c:val>
            <c:numRef>
              <c:f>Sheet1!$B$2:$L$2</c:f>
              <c:numCache>
                <c:formatCode>0.0%</c:formatCode>
                <c:ptCount val="6"/>
                <c:pt idx="0">
                  <c:v>0.79100000000000004</c:v>
                </c:pt>
                <c:pt idx="1">
                  <c:v>0.746</c:v>
                </c:pt>
                <c:pt idx="2">
                  <c:v>0.78</c:v>
                </c:pt>
                <c:pt idx="3">
                  <c:v>0.77300000000000002</c:v>
                </c:pt>
                <c:pt idx="4">
                  <c:v>0.76500000000000001</c:v>
                </c:pt>
                <c:pt idx="5">
                  <c:v>0.80600000000000005</c:v>
                </c:pt>
              </c:numCache>
            </c:numRef>
          </c:val>
          <c:extLst>
            <c:ext xmlns:c16="http://schemas.microsoft.com/office/drawing/2014/chart" uri="{C3380CC4-5D6E-409C-BE32-E72D297353CC}">
              <c16:uniqueId val="{00000000-D57B-4B3E-BCB1-D211F7C849F0}"/>
            </c:ext>
          </c:extLst>
        </c:ser>
        <c:ser>
          <c:idx val="2"/>
          <c:order val="1"/>
          <c:tx>
            <c:strRef>
              <c:f>Sheet1!$A$4</c:f>
              <c:strCache>
                <c:ptCount val="1"/>
                <c:pt idx="0">
                  <c:v>Asian</c:v>
                </c:pt>
              </c:strCache>
            </c:strRef>
          </c:tx>
          <c:spPr>
            <a:solidFill>
              <a:schemeClr val="accent3"/>
            </a:solidFill>
            <a:ln>
              <a:noFill/>
            </a:ln>
            <a:effectLst/>
          </c:spPr>
          <c:invertIfNegative val="0"/>
          <c:cat>
            <c:strRef>
              <c:f>Sheet1!$B$1:$L$1</c:f>
              <c:strCache>
                <c:ptCount val="6"/>
                <c:pt idx="0">
                  <c:v>Thesis</c:v>
                </c:pt>
                <c:pt idx="1">
                  <c:v>Elaboration</c:v>
                </c:pt>
                <c:pt idx="2">
                  <c:v>Coherence</c:v>
                </c:pt>
                <c:pt idx="3">
                  <c:v>Style</c:v>
                </c:pt>
                <c:pt idx="4">
                  <c:v>Standard Written English Conventions</c:v>
                </c:pt>
                <c:pt idx="5">
                  <c:v>Format</c:v>
                </c:pt>
              </c:strCache>
            </c:strRef>
          </c:cat>
          <c:val>
            <c:numRef>
              <c:f>Sheet1!$B$4:$L$4</c:f>
              <c:numCache>
                <c:formatCode>0.0%</c:formatCode>
                <c:ptCount val="6"/>
                <c:pt idx="0">
                  <c:v>0.78500000000000003</c:v>
                </c:pt>
                <c:pt idx="1">
                  <c:v>0.74399999999999999</c:v>
                </c:pt>
                <c:pt idx="2">
                  <c:v>0.77200000000000002</c:v>
                </c:pt>
                <c:pt idx="3">
                  <c:v>0.73299999999999998</c:v>
                </c:pt>
                <c:pt idx="4">
                  <c:v>0.71</c:v>
                </c:pt>
                <c:pt idx="5">
                  <c:v>0.81499999999999995</c:v>
                </c:pt>
              </c:numCache>
            </c:numRef>
          </c:val>
          <c:extLst>
            <c:ext xmlns:c16="http://schemas.microsoft.com/office/drawing/2014/chart" uri="{C3380CC4-5D6E-409C-BE32-E72D297353CC}">
              <c16:uniqueId val="{00000001-D57B-4B3E-BCB1-D211F7C849F0}"/>
            </c:ext>
          </c:extLst>
        </c:ser>
        <c:dLbls>
          <c:showLegendKey val="0"/>
          <c:showVal val="0"/>
          <c:showCatName val="0"/>
          <c:showSerName val="0"/>
          <c:showPercent val="0"/>
          <c:showBubbleSize val="0"/>
        </c:dLbls>
        <c:gapWidth val="219"/>
        <c:overlap val="-27"/>
        <c:axId val="357093616"/>
        <c:axId val="357094176"/>
      </c:barChart>
      <c:lineChart>
        <c:grouping val="standard"/>
        <c:varyColors val="0"/>
        <c:ser>
          <c:idx val="6"/>
          <c:order val="2"/>
          <c:tx>
            <c:strRef>
              <c:f>Sheet1!$A$8</c:f>
              <c:strCache>
                <c:ptCount val="1"/>
                <c:pt idx="0">
                  <c:v>Asian-White</c:v>
                </c:pt>
              </c:strCache>
            </c:strRef>
          </c:tx>
          <c:spPr>
            <a:ln w="28575" cap="rnd">
              <a:solidFill>
                <a:schemeClr val="accent1">
                  <a:lumMod val="60000"/>
                </a:schemeClr>
              </a:solidFill>
              <a:round/>
            </a:ln>
            <a:effectLst/>
          </c:spPr>
          <c:marker>
            <c:symbol val="none"/>
          </c:marker>
          <c:cat>
            <c:strRef>
              <c:f>Sheet1!$B$1:$L$1</c:f>
              <c:strCache>
                <c:ptCount val="6"/>
                <c:pt idx="0">
                  <c:v>Thesis</c:v>
                </c:pt>
                <c:pt idx="1">
                  <c:v>Elaboration</c:v>
                </c:pt>
                <c:pt idx="2">
                  <c:v>Coherence</c:v>
                </c:pt>
                <c:pt idx="3">
                  <c:v>Style</c:v>
                </c:pt>
                <c:pt idx="4">
                  <c:v>Standard Written English Conventions</c:v>
                </c:pt>
                <c:pt idx="5">
                  <c:v>Format</c:v>
                </c:pt>
              </c:strCache>
            </c:strRef>
          </c:cat>
          <c:val>
            <c:numRef>
              <c:f>Sheet1!$B$8:$L$8</c:f>
              <c:numCache>
                <c:formatCode>0.0%</c:formatCode>
                <c:ptCount val="6"/>
                <c:pt idx="0">
                  <c:v>-6.0000000000000001E-3</c:v>
                </c:pt>
                <c:pt idx="1">
                  <c:v>-2E-3</c:v>
                </c:pt>
                <c:pt idx="2">
                  <c:v>-8.0000000000000002E-3</c:v>
                </c:pt>
                <c:pt idx="3">
                  <c:v>-0.04</c:v>
                </c:pt>
                <c:pt idx="4">
                  <c:v>-5.5E-2</c:v>
                </c:pt>
                <c:pt idx="5">
                  <c:v>8.9999999999999993E-3</c:v>
                </c:pt>
              </c:numCache>
            </c:numRef>
          </c:val>
          <c:smooth val="0"/>
          <c:extLst>
            <c:ext xmlns:c16="http://schemas.microsoft.com/office/drawing/2014/chart" uri="{C3380CC4-5D6E-409C-BE32-E72D297353CC}">
              <c16:uniqueId val="{00000002-D57B-4B3E-BCB1-D211F7C849F0}"/>
            </c:ext>
          </c:extLst>
        </c:ser>
        <c:dLbls>
          <c:showLegendKey val="0"/>
          <c:showVal val="0"/>
          <c:showCatName val="0"/>
          <c:showSerName val="0"/>
          <c:showPercent val="0"/>
          <c:showBubbleSize val="0"/>
        </c:dLbls>
        <c:marker val="1"/>
        <c:smooth val="0"/>
        <c:axId val="357095296"/>
        <c:axId val="357094736"/>
      </c:lineChart>
      <c:catAx>
        <c:axId val="35709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094176"/>
        <c:crosses val="autoZero"/>
        <c:auto val="1"/>
        <c:lblAlgn val="ctr"/>
        <c:lblOffset val="100"/>
        <c:noMultiLvlLbl val="0"/>
      </c:catAx>
      <c:valAx>
        <c:axId val="3570941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093616"/>
        <c:crosses val="autoZero"/>
        <c:crossBetween val="between"/>
      </c:valAx>
      <c:valAx>
        <c:axId val="35709473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095296"/>
        <c:crosses val="max"/>
        <c:crossBetween val="between"/>
      </c:valAx>
      <c:catAx>
        <c:axId val="357095296"/>
        <c:scaling>
          <c:orientation val="minMax"/>
        </c:scaling>
        <c:delete val="1"/>
        <c:axPos val="b"/>
        <c:numFmt formatCode="General" sourceLinked="1"/>
        <c:majorTickMark val="none"/>
        <c:minorTickMark val="none"/>
        <c:tickLblPos val="nextTo"/>
        <c:crossAx val="3570947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F408D-A588-4BDE-8272-AABF9C52513C}"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D46C2D85-2FD7-4B60-8624-FA23124660CE}">
      <dgm:prSet phldrT="[Text]"/>
      <dgm:spPr/>
      <dgm:t>
        <a:bodyPr/>
        <a:lstStyle/>
        <a:p>
          <a:r>
            <a:rPr lang="en-US" dirty="0" smtClean="0"/>
            <a:t>Intro</a:t>
          </a:r>
          <a:endParaRPr lang="en-US" dirty="0"/>
        </a:p>
      </dgm:t>
    </dgm:pt>
    <dgm:pt modelId="{89B58A45-2644-424E-ADE3-53D8AB59CB3C}" type="parTrans" cxnId="{2B5BC974-68BC-444A-A682-0A7F8273B6EF}">
      <dgm:prSet/>
      <dgm:spPr/>
      <dgm:t>
        <a:bodyPr/>
        <a:lstStyle/>
        <a:p>
          <a:endParaRPr lang="en-US"/>
        </a:p>
      </dgm:t>
    </dgm:pt>
    <dgm:pt modelId="{B08C0E2B-9CCA-4570-8F06-12DC860655C8}" type="sibTrans" cxnId="{2B5BC974-68BC-444A-A682-0A7F8273B6EF}">
      <dgm:prSet/>
      <dgm:spPr/>
      <dgm:t>
        <a:bodyPr/>
        <a:lstStyle/>
        <a:p>
          <a:endParaRPr lang="en-US"/>
        </a:p>
      </dgm:t>
    </dgm:pt>
    <dgm:pt modelId="{9E81E9DA-1B44-4649-9983-4304B723F7EE}">
      <dgm:prSet phldrT="[Text]"/>
      <dgm:spPr/>
      <dgm:t>
        <a:bodyPr/>
        <a:lstStyle/>
        <a:p>
          <a:r>
            <a:rPr lang="en-US" dirty="0" smtClean="0"/>
            <a:t>What is your level of experience using </a:t>
          </a:r>
          <a:r>
            <a:rPr lang="en-US" dirty="0" err="1" smtClean="0"/>
            <a:t>TracDat</a:t>
          </a:r>
          <a:r>
            <a:rPr lang="en-US" dirty="0" smtClean="0"/>
            <a:t>?</a:t>
          </a:r>
          <a:endParaRPr lang="en-US" dirty="0"/>
        </a:p>
      </dgm:t>
    </dgm:pt>
    <dgm:pt modelId="{B9B864DE-A5E4-4585-9BF9-EF53655C90EF}" type="parTrans" cxnId="{033774DB-609E-4B23-AE5D-91A9E31DD7A5}">
      <dgm:prSet/>
      <dgm:spPr/>
      <dgm:t>
        <a:bodyPr/>
        <a:lstStyle/>
        <a:p>
          <a:endParaRPr lang="en-US"/>
        </a:p>
      </dgm:t>
    </dgm:pt>
    <dgm:pt modelId="{7BE0739E-28F5-40C1-AEAB-C05A12D4890A}" type="sibTrans" cxnId="{033774DB-609E-4B23-AE5D-91A9E31DD7A5}">
      <dgm:prSet/>
      <dgm:spPr/>
      <dgm:t>
        <a:bodyPr/>
        <a:lstStyle/>
        <a:p>
          <a:endParaRPr lang="en-US"/>
        </a:p>
      </dgm:t>
    </dgm:pt>
    <dgm:pt modelId="{8C5F53F1-9271-445A-9B9C-D4B7C56F3884}">
      <dgm:prSet phldrT="[Text]"/>
      <dgm:spPr/>
      <dgm:t>
        <a:bodyPr/>
        <a:lstStyle/>
        <a:p>
          <a:r>
            <a:rPr lang="en-US" dirty="0" smtClean="0"/>
            <a:t>Why</a:t>
          </a:r>
          <a:endParaRPr lang="en-US" dirty="0"/>
        </a:p>
      </dgm:t>
    </dgm:pt>
    <dgm:pt modelId="{DB6E21AD-CF78-4F63-8FE4-2178D4F6F519}" type="parTrans" cxnId="{AE15FA4A-5BFA-4115-9C9E-577BDB4409E3}">
      <dgm:prSet/>
      <dgm:spPr/>
      <dgm:t>
        <a:bodyPr/>
        <a:lstStyle/>
        <a:p>
          <a:endParaRPr lang="en-US"/>
        </a:p>
      </dgm:t>
    </dgm:pt>
    <dgm:pt modelId="{FA7FD1C0-D3CD-49C2-BA0F-6B97C9CE3503}" type="sibTrans" cxnId="{AE15FA4A-5BFA-4115-9C9E-577BDB4409E3}">
      <dgm:prSet/>
      <dgm:spPr/>
      <dgm:t>
        <a:bodyPr/>
        <a:lstStyle/>
        <a:p>
          <a:endParaRPr lang="en-US"/>
        </a:p>
      </dgm:t>
    </dgm:pt>
    <dgm:pt modelId="{64EECD2B-6A8F-4A6C-8E6F-2FDB38856EF1}">
      <dgm:prSet phldrT="[Text]"/>
      <dgm:spPr/>
      <dgm:t>
        <a:bodyPr/>
        <a:lstStyle/>
        <a:p>
          <a:r>
            <a:rPr lang="en-US" dirty="0" smtClean="0"/>
            <a:t>Why is disaggregation useful?</a:t>
          </a:r>
          <a:endParaRPr lang="en-US" dirty="0"/>
        </a:p>
      </dgm:t>
    </dgm:pt>
    <dgm:pt modelId="{5C44CFC6-18CD-48AF-BE1C-0AF41914F700}" type="parTrans" cxnId="{9A54F7F9-06D8-43ED-A362-CF23330ABFEC}">
      <dgm:prSet/>
      <dgm:spPr/>
      <dgm:t>
        <a:bodyPr/>
        <a:lstStyle/>
        <a:p>
          <a:endParaRPr lang="en-US"/>
        </a:p>
      </dgm:t>
    </dgm:pt>
    <dgm:pt modelId="{E848B5C0-CE41-4677-8CD1-D1EED2BCE45F}" type="sibTrans" cxnId="{9A54F7F9-06D8-43ED-A362-CF23330ABFEC}">
      <dgm:prSet/>
      <dgm:spPr/>
      <dgm:t>
        <a:bodyPr/>
        <a:lstStyle/>
        <a:p>
          <a:endParaRPr lang="en-US"/>
        </a:p>
      </dgm:t>
    </dgm:pt>
    <dgm:pt modelId="{6CC8067D-E00F-449D-8EB6-7CE51CE61CBE}">
      <dgm:prSet phldrT="[Text]"/>
      <dgm:spPr/>
      <dgm:t>
        <a:bodyPr/>
        <a:lstStyle/>
        <a:p>
          <a:r>
            <a:rPr lang="en-US" dirty="0" smtClean="0"/>
            <a:t>What</a:t>
          </a:r>
          <a:endParaRPr lang="en-US" dirty="0"/>
        </a:p>
      </dgm:t>
    </dgm:pt>
    <dgm:pt modelId="{7AAFBB24-D634-4C5D-A08D-8409C212849B}" type="parTrans" cxnId="{48CB6425-1320-45F5-AD0E-743B4ADEA0AF}">
      <dgm:prSet/>
      <dgm:spPr/>
      <dgm:t>
        <a:bodyPr/>
        <a:lstStyle/>
        <a:p>
          <a:endParaRPr lang="en-US"/>
        </a:p>
      </dgm:t>
    </dgm:pt>
    <dgm:pt modelId="{AFC74085-00B2-4412-BA74-F376813D8E7F}" type="sibTrans" cxnId="{48CB6425-1320-45F5-AD0E-743B4ADEA0AF}">
      <dgm:prSet/>
      <dgm:spPr/>
      <dgm:t>
        <a:bodyPr/>
        <a:lstStyle/>
        <a:p>
          <a:endParaRPr lang="en-US"/>
        </a:p>
      </dgm:t>
    </dgm:pt>
    <dgm:pt modelId="{A0788A19-9AEA-4DD6-8041-ADF77A271241}">
      <dgm:prSet phldrT="[Text]"/>
      <dgm:spPr/>
      <dgm:t>
        <a:bodyPr/>
        <a:lstStyle/>
        <a:p>
          <a:r>
            <a:rPr lang="en-US" dirty="0" smtClean="0"/>
            <a:t>What does disaggregated SLO data tell us?</a:t>
          </a:r>
          <a:endParaRPr lang="en-US" dirty="0"/>
        </a:p>
      </dgm:t>
    </dgm:pt>
    <dgm:pt modelId="{88094F8C-FEC0-44D9-9849-A07F9F7DB963}" type="parTrans" cxnId="{3B778C18-606F-4D7F-A30B-E75B78AF09D8}">
      <dgm:prSet/>
      <dgm:spPr/>
      <dgm:t>
        <a:bodyPr/>
        <a:lstStyle/>
        <a:p>
          <a:endParaRPr lang="en-US"/>
        </a:p>
      </dgm:t>
    </dgm:pt>
    <dgm:pt modelId="{BC034A3A-8BE5-4101-8BF5-B0463AC467E0}" type="sibTrans" cxnId="{3B778C18-606F-4D7F-A30B-E75B78AF09D8}">
      <dgm:prSet/>
      <dgm:spPr/>
      <dgm:t>
        <a:bodyPr/>
        <a:lstStyle/>
        <a:p>
          <a:endParaRPr lang="en-US"/>
        </a:p>
      </dgm:t>
    </dgm:pt>
    <dgm:pt modelId="{43FE6961-E9F1-44C9-8E29-47839DC6BA01}">
      <dgm:prSet phldrT="[Text]"/>
      <dgm:spPr/>
      <dgm:t>
        <a:bodyPr/>
        <a:lstStyle/>
        <a:p>
          <a:r>
            <a:rPr lang="en-US" dirty="0" smtClean="0"/>
            <a:t>How</a:t>
          </a:r>
          <a:endParaRPr lang="en-US" dirty="0"/>
        </a:p>
      </dgm:t>
    </dgm:pt>
    <dgm:pt modelId="{A2E8B89E-9733-4209-8A6D-A1DBD2026D91}" type="parTrans" cxnId="{38652DC4-03C5-4AC6-AA0C-B9A5E62D2589}">
      <dgm:prSet/>
      <dgm:spPr/>
      <dgm:t>
        <a:bodyPr/>
        <a:lstStyle/>
        <a:p>
          <a:endParaRPr lang="en-US"/>
        </a:p>
      </dgm:t>
    </dgm:pt>
    <dgm:pt modelId="{7E4D9671-485D-42A8-BE68-88FD6C31A87C}" type="sibTrans" cxnId="{38652DC4-03C5-4AC6-AA0C-B9A5E62D2589}">
      <dgm:prSet/>
      <dgm:spPr/>
      <dgm:t>
        <a:bodyPr/>
        <a:lstStyle/>
        <a:p>
          <a:endParaRPr lang="en-US"/>
        </a:p>
      </dgm:t>
    </dgm:pt>
    <dgm:pt modelId="{3E07D189-21D9-4145-96E1-31E495E3C11D}">
      <dgm:prSet phldrT="[Text]"/>
      <dgm:spPr/>
      <dgm:t>
        <a:bodyPr/>
        <a:lstStyle/>
        <a:p>
          <a:r>
            <a:rPr lang="en-US" dirty="0" smtClean="0"/>
            <a:t>What are the steps to disaggregate SLO data?</a:t>
          </a:r>
          <a:endParaRPr lang="en-US" dirty="0"/>
        </a:p>
      </dgm:t>
    </dgm:pt>
    <dgm:pt modelId="{E216349C-2E99-4A3F-B1CA-8459324E24B8}" type="parTrans" cxnId="{79C50B33-06FF-40A7-8857-25DA2B984E9F}">
      <dgm:prSet/>
      <dgm:spPr/>
      <dgm:t>
        <a:bodyPr/>
        <a:lstStyle/>
        <a:p>
          <a:endParaRPr lang="en-US"/>
        </a:p>
      </dgm:t>
    </dgm:pt>
    <dgm:pt modelId="{2CBFFBA3-C27F-4A52-B45F-63ABB98B77AA}" type="sibTrans" cxnId="{79C50B33-06FF-40A7-8857-25DA2B984E9F}">
      <dgm:prSet/>
      <dgm:spPr/>
      <dgm:t>
        <a:bodyPr/>
        <a:lstStyle/>
        <a:p>
          <a:endParaRPr lang="en-US"/>
        </a:p>
      </dgm:t>
    </dgm:pt>
    <dgm:pt modelId="{D71C910E-8100-4C67-A158-F17B4DE211DB}">
      <dgm:prSet phldrT="[Text]"/>
      <dgm:spPr/>
      <dgm:t>
        <a:bodyPr/>
        <a:lstStyle/>
        <a:p>
          <a:r>
            <a:rPr lang="en-US" dirty="0" smtClean="0"/>
            <a:t>How can you disaggregate SLO data at your institution?</a:t>
          </a:r>
          <a:endParaRPr lang="en-US" dirty="0"/>
        </a:p>
      </dgm:t>
    </dgm:pt>
    <dgm:pt modelId="{75F6A7F0-1D35-4839-8BE2-4EC9E97700EC}" type="parTrans" cxnId="{BCB52B7B-74A9-40A6-8DF7-17AE54F3F16A}">
      <dgm:prSet/>
      <dgm:spPr/>
      <dgm:t>
        <a:bodyPr/>
        <a:lstStyle/>
        <a:p>
          <a:endParaRPr lang="en-US"/>
        </a:p>
      </dgm:t>
    </dgm:pt>
    <dgm:pt modelId="{FDA3C24E-195B-47DB-A5D8-884503485577}" type="sibTrans" cxnId="{BCB52B7B-74A9-40A6-8DF7-17AE54F3F16A}">
      <dgm:prSet/>
      <dgm:spPr/>
      <dgm:t>
        <a:bodyPr/>
        <a:lstStyle/>
        <a:p>
          <a:endParaRPr lang="en-US"/>
        </a:p>
      </dgm:t>
    </dgm:pt>
    <dgm:pt modelId="{31953897-B8C6-42F9-B4C8-C877C4E4FFD2}">
      <dgm:prSet phldrT="[Text]"/>
      <dgm:spPr>
        <a:solidFill>
          <a:schemeClr val="accent6">
            <a:lumMod val="75000"/>
          </a:schemeClr>
        </a:solidFill>
      </dgm:spPr>
      <dgm:t>
        <a:bodyPr/>
        <a:lstStyle/>
        <a:p>
          <a:r>
            <a:rPr lang="en-US" dirty="0" err="1" smtClean="0"/>
            <a:t>Objs</a:t>
          </a:r>
          <a:r>
            <a:rPr lang="en-US" dirty="0" smtClean="0"/>
            <a:t>.</a:t>
          </a:r>
          <a:endParaRPr lang="en-US" dirty="0"/>
        </a:p>
      </dgm:t>
    </dgm:pt>
    <dgm:pt modelId="{73DF35BB-CC0D-4167-BE29-FC22C2DD1AF4}" type="parTrans" cxnId="{FFC6D305-9B85-4228-8A12-520E02BFDC8A}">
      <dgm:prSet/>
      <dgm:spPr/>
      <dgm:t>
        <a:bodyPr/>
        <a:lstStyle/>
        <a:p>
          <a:endParaRPr lang="en-US"/>
        </a:p>
      </dgm:t>
    </dgm:pt>
    <dgm:pt modelId="{F78DC8F0-AF31-4805-8116-793BE8F1B5E6}" type="sibTrans" cxnId="{FFC6D305-9B85-4228-8A12-520E02BFDC8A}">
      <dgm:prSet/>
      <dgm:spPr/>
      <dgm:t>
        <a:bodyPr/>
        <a:lstStyle/>
        <a:p>
          <a:endParaRPr lang="en-US"/>
        </a:p>
      </dgm:t>
    </dgm:pt>
    <dgm:pt modelId="{7547D0B9-731E-4036-8BE3-5E2A3FDAB983}">
      <dgm:prSet phldrT="[Text]"/>
      <dgm:spPr/>
      <dgm:t>
        <a:bodyPr/>
        <a:lstStyle/>
        <a:p>
          <a:r>
            <a:rPr lang="en-US" dirty="0" smtClean="0"/>
            <a:t>Attendees will identify steps necessary to develop a process at their college.</a:t>
          </a:r>
          <a:endParaRPr lang="en-US" dirty="0"/>
        </a:p>
      </dgm:t>
    </dgm:pt>
    <dgm:pt modelId="{377F95E1-8CBD-47E7-A473-E89BC41BFA83}" type="parTrans" cxnId="{CA6C1E00-39C4-442B-ADA3-6B94EF203388}">
      <dgm:prSet/>
      <dgm:spPr/>
      <dgm:t>
        <a:bodyPr/>
        <a:lstStyle/>
        <a:p>
          <a:endParaRPr lang="en-US"/>
        </a:p>
      </dgm:t>
    </dgm:pt>
    <dgm:pt modelId="{F46611EA-4D22-44FE-9D12-58BA71F991F5}" type="sibTrans" cxnId="{CA6C1E00-39C4-442B-ADA3-6B94EF203388}">
      <dgm:prSet/>
      <dgm:spPr/>
      <dgm:t>
        <a:bodyPr/>
        <a:lstStyle/>
        <a:p>
          <a:endParaRPr lang="en-US"/>
        </a:p>
      </dgm:t>
    </dgm:pt>
    <dgm:pt modelId="{1352BF15-7B38-45EA-B0C3-F18E0F635B53}">
      <dgm:prSet phldrT="[Text]"/>
      <dgm:spPr/>
      <dgm:t>
        <a:bodyPr/>
        <a:lstStyle/>
        <a:p>
          <a:r>
            <a:rPr lang="en-US" dirty="0" smtClean="0"/>
            <a:t>Attendees will understand the benefits of disaggregating SLO data.</a:t>
          </a:r>
          <a:endParaRPr lang="en-US" dirty="0"/>
        </a:p>
      </dgm:t>
    </dgm:pt>
    <dgm:pt modelId="{27685EB2-46CE-4C8B-8B4D-E7CBEC5650B1}" type="parTrans" cxnId="{7164EA03-8BC1-4974-844D-A1EECCCC0122}">
      <dgm:prSet/>
      <dgm:spPr/>
      <dgm:t>
        <a:bodyPr/>
        <a:lstStyle/>
        <a:p>
          <a:endParaRPr lang="en-US"/>
        </a:p>
      </dgm:t>
    </dgm:pt>
    <dgm:pt modelId="{5BAE08E3-A4A7-4A45-B195-AE26EBE1C735}" type="sibTrans" cxnId="{7164EA03-8BC1-4974-844D-A1EECCCC0122}">
      <dgm:prSet/>
      <dgm:spPr/>
      <dgm:t>
        <a:bodyPr/>
        <a:lstStyle/>
        <a:p>
          <a:endParaRPr lang="en-US"/>
        </a:p>
      </dgm:t>
    </dgm:pt>
    <dgm:pt modelId="{2CFCC271-CC49-4A3E-AAA0-2DC70D6C33BF}" type="pres">
      <dgm:prSet presAssocID="{579F408D-A588-4BDE-8272-AABF9C52513C}" presName="linearFlow" presStyleCnt="0">
        <dgm:presLayoutVars>
          <dgm:dir/>
          <dgm:animLvl val="lvl"/>
          <dgm:resizeHandles val="exact"/>
        </dgm:presLayoutVars>
      </dgm:prSet>
      <dgm:spPr/>
      <dgm:t>
        <a:bodyPr/>
        <a:lstStyle/>
        <a:p>
          <a:endParaRPr lang="en-US"/>
        </a:p>
      </dgm:t>
    </dgm:pt>
    <dgm:pt modelId="{65918FF4-DEB6-45EF-AB53-6FB8E1B7726E}" type="pres">
      <dgm:prSet presAssocID="{D46C2D85-2FD7-4B60-8624-FA23124660CE}" presName="composite" presStyleCnt="0"/>
      <dgm:spPr/>
    </dgm:pt>
    <dgm:pt modelId="{1CC5991F-6B14-4F51-B7D5-51E9CCBF5A2A}" type="pres">
      <dgm:prSet presAssocID="{D46C2D85-2FD7-4B60-8624-FA23124660CE}" presName="parentText" presStyleLbl="alignNode1" presStyleIdx="0" presStyleCnt="5">
        <dgm:presLayoutVars>
          <dgm:chMax val="1"/>
          <dgm:bulletEnabled val="1"/>
        </dgm:presLayoutVars>
      </dgm:prSet>
      <dgm:spPr/>
      <dgm:t>
        <a:bodyPr/>
        <a:lstStyle/>
        <a:p>
          <a:endParaRPr lang="en-US"/>
        </a:p>
      </dgm:t>
    </dgm:pt>
    <dgm:pt modelId="{6CB733BE-D8DB-414F-80AF-BF8CD0C7EA2B}" type="pres">
      <dgm:prSet presAssocID="{D46C2D85-2FD7-4B60-8624-FA23124660CE}" presName="descendantText" presStyleLbl="alignAcc1" presStyleIdx="0" presStyleCnt="5">
        <dgm:presLayoutVars>
          <dgm:bulletEnabled val="1"/>
        </dgm:presLayoutVars>
      </dgm:prSet>
      <dgm:spPr/>
      <dgm:t>
        <a:bodyPr/>
        <a:lstStyle/>
        <a:p>
          <a:endParaRPr lang="en-US"/>
        </a:p>
      </dgm:t>
    </dgm:pt>
    <dgm:pt modelId="{412C7151-EABF-4615-9CC3-4342A3F814C8}" type="pres">
      <dgm:prSet presAssocID="{B08C0E2B-9CCA-4570-8F06-12DC860655C8}" presName="sp" presStyleCnt="0"/>
      <dgm:spPr/>
    </dgm:pt>
    <dgm:pt modelId="{732695B3-466A-46C0-9A26-E8A9FE421F39}" type="pres">
      <dgm:prSet presAssocID="{8C5F53F1-9271-445A-9B9C-D4B7C56F3884}" presName="composite" presStyleCnt="0"/>
      <dgm:spPr/>
    </dgm:pt>
    <dgm:pt modelId="{4211462A-E07F-46EE-8874-4A506F3C2050}" type="pres">
      <dgm:prSet presAssocID="{8C5F53F1-9271-445A-9B9C-D4B7C56F3884}" presName="parentText" presStyleLbl="alignNode1" presStyleIdx="1" presStyleCnt="5">
        <dgm:presLayoutVars>
          <dgm:chMax val="1"/>
          <dgm:bulletEnabled val="1"/>
        </dgm:presLayoutVars>
      </dgm:prSet>
      <dgm:spPr/>
      <dgm:t>
        <a:bodyPr/>
        <a:lstStyle/>
        <a:p>
          <a:endParaRPr lang="en-US"/>
        </a:p>
      </dgm:t>
    </dgm:pt>
    <dgm:pt modelId="{1F6FCBC0-1C22-4349-9203-5FE2D0E8FA2C}" type="pres">
      <dgm:prSet presAssocID="{8C5F53F1-9271-445A-9B9C-D4B7C56F3884}" presName="descendantText" presStyleLbl="alignAcc1" presStyleIdx="1" presStyleCnt="5">
        <dgm:presLayoutVars>
          <dgm:bulletEnabled val="1"/>
        </dgm:presLayoutVars>
      </dgm:prSet>
      <dgm:spPr/>
      <dgm:t>
        <a:bodyPr/>
        <a:lstStyle/>
        <a:p>
          <a:endParaRPr lang="en-US"/>
        </a:p>
      </dgm:t>
    </dgm:pt>
    <dgm:pt modelId="{93498BE2-7EA9-4589-8CC6-9C5E81B3088A}" type="pres">
      <dgm:prSet presAssocID="{FA7FD1C0-D3CD-49C2-BA0F-6B97C9CE3503}" presName="sp" presStyleCnt="0"/>
      <dgm:spPr/>
    </dgm:pt>
    <dgm:pt modelId="{5EEB949F-5FBA-473A-B3EA-82565F1A1E6D}" type="pres">
      <dgm:prSet presAssocID="{6CC8067D-E00F-449D-8EB6-7CE51CE61CBE}" presName="composite" presStyleCnt="0"/>
      <dgm:spPr/>
    </dgm:pt>
    <dgm:pt modelId="{56DD9328-55C4-4324-AD6E-4CF3B3087033}" type="pres">
      <dgm:prSet presAssocID="{6CC8067D-E00F-449D-8EB6-7CE51CE61CBE}" presName="parentText" presStyleLbl="alignNode1" presStyleIdx="2" presStyleCnt="5">
        <dgm:presLayoutVars>
          <dgm:chMax val="1"/>
          <dgm:bulletEnabled val="1"/>
        </dgm:presLayoutVars>
      </dgm:prSet>
      <dgm:spPr/>
      <dgm:t>
        <a:bodyPr/>
        <a:lstStyle/>
        <a:p>
          <a:endParaRPr lang="en-US"/>
        </a:p>
      </dgm:t>
    </dgm:pt>
    <dgm:pt modelId="{D7700B3A-2C1C-4611-935D-0704F2754C5B}" type="pres">
      <dgm:prSet presAssocID="{6CC8067D-E00F-449D-8EB6-7CE51CE61CBE}" presName="descendantText" presStyleLbl="alignAcc1" presStyleIdx="2" presStyleCnt="5">
        <dgm:presLayoutVars>
          <dgm:bulletEnabled val="1"/>
        </dgm:presLayoutVars>
      </dgm:prSet>
      <dgm:spPr/>
      <dgm:t>
        <a:bodyPr/>
        <a:lstStyle/>
        <a:p>
          <a:endParaRPr lang="en-US"/>
        </a:p>
      </dgm:t>
    </dgm:pt>
    <dgm:pt modelId="{C61141F4-F680-4BA2-8DFA-738EDF0FBB54}" type="pres">
      <dgm:prSet presAssocID="{AFC74085-00B2-4412-BA74-F376813D8E7F}" presName="sp" presStyleCnt="0"/>
      <dgm:spPr/>
    </dgm:pt>
    <dgm:pt modelId="{FBB03F6A-EFAC-4992-ACC5-F1F264928E1E}" type="pres">
      <dgm:prSet presAssocID="{43FE6961-E9F1-44C9-8E29-47839DC6BA01}" presName="composite" presStyleCnt="0"/>
      <dgm:spPr/>
    </dgm:pt>
    <dgm:pt modelId="{F3E60B18-2EDC-4F47-B5BE-81780B559D09}" type="pres">
      <dgm:prSet presAssocID="{43FE6961-E9F1-44C9-8E29-47839DC6BA01}" presName="parentText" presStyleLbl="alignNode1" presStyleIdx="3" presStyleCnt="5">
        <dgm:presLayoutVars>
          <dgm:chMax val="1"/>
          <dgm:bulletEnabled val="1"/>
        </dgm:presLayoutVars>
      </dgm:prSet>
      <dgm:spPr/>
      <dgm:t>
        <a:bodyPr/>
        <a:lstStyle/>
        <a:p>
          <a:endParaRPr lang="en-US"/>
        </a:p>
      </dgm:t>
    </dgm:pt>
    <dgm:pt modelId="{94A8C33F-95AD-47E2-B37D-7D6A61856A66}" type="pres">
      <dgm:prSet presAssocID="{43FE6961-E9F1-44C9-8E29-47839DC6BA01}" presName="descendantText" presStyleLbl="alignAcc1" presStyleIdx="3" presStyleCnt="5">
        <dgm:presLayoutVars>
          <dgm:bulletEnabled val="1"/>
        </dgm:presLayoutVars>
      </dgm:prSet>
      <dgm:spPr/>
      <dgm:t>
        <a:bodyPr/>
        <a:lstStyle/>
        <a:p>
          <a:endParaRPr lang="en-US"/>
        </a:p>
      </dgm:t>
    </dgm:pt>
    <dgm:pt modelId="{F280FFFE-E60E-4982-B862-48BACC2DD4D8}" type="pres">
      <dgm:prSet presAssocID="{7E4D9671-485D-42A8-BE68-88FD6C31A87C}" presName="sp" presStyleCnt="0"/>
      <dgm:spPr/>
    </dgm:pt>
    <dgm:pt modelId="{758AAA6C-75E2-47E6-9E6F-DE497CA7D02A}" type="pres">
      <dgm:prSet presAssocID="{31953897-B8C6-42F9-B4C8-C877C4E4FFD2}" presName="composite" presStyleCnt="0"/>
      <dgm:spPr/>
    </dgm:pt>
    <dgm:pt modelId="{796163AF-5FC1-4793-B104-B558AF525FA7}" type="pres">
      <dgm:prSet presAssocID="{31953897-B8C6-42F9-B4C8-C877C4E4FFD2}" presName="parentText" presStyleLbl="alignNode1" presStyleIdx="4" presStyleCnt="5">
        <dgm:presLayoutVars>
          <dgm:chMax val="1"/>
          <dgm:bulletEnabled val="1"/>
        </dgm:presLayoutVars>
      </dgm:prSet>
      <dgm:spPr/>
      <dgm:t>
        <a:bodyPr/>
        <a:lstStyle/>
        <a:p>
          <a:endParaRPr lang="en-US"/>
        </a:p>
      </dgm:t>
    </dgm:pt>
    <dgm:pt modelId="{879E0378-59A6-46FF-A2BB-29A3D3DF27F4}" type="pres">
      <dgm:prSet presAssocID="{31953897-B8C6-42F9-B4C8-C877C4E4FFD2}" presName="descendantText" presStyleLbl="alignAcc1" presStyleIdx="4" presStyleCnt="5">
        <dgm:presLayoutVars>
          <dgm:bulletEnabled val="1"/>
        </dgm:presLayoutVars>
      </dgm:prSet>
      <dgm:spPr/>
      <dgm:t>
        <a:bodyPr/>
        <a:lstStyle/>
        <a:p>
          <a:endParaRPr lang="en-US"/>
        </a:p>
      </dgm:t>
    </dgm:pt>
  </dgm:ptLst>
  <dgm:cxnLst>
    <dgm:cxn modelId="{619DED6A-EC33-4159-8768-821B349CC7AE}" type="presOf" srcId="{8C5F53F1-9271-445A-9B9C-D4B7C56F3884}" destId="{4211462A-E07F-46EE-8874-4A506F3C2050}" srcOrd="0" destOrd="0" presId="urn:microsoft.com/office/officeart/2005/8/layout/chevron2"/>
    <dgm:cxn modelId="{CA0B0579-F2EE-4362-8313-5DE1C7B1B482}" type="presOf" srcId="{31953897-B8C6-42F9-B4C8-C877C4E4FFD2}" destId="{796163AF-5FC1-4793-B104-B558AF525FA7}" srcOrd="0" destOrd="0" presId="urn:microsoft.com/office/officeart/2005/8/layout/chevron2"/>
    <dgm:cxn modelId="{CA6C1E00-39C4-442B-ADA3-6B94EF203388}" srcId="{31953897-B8C6-42F9-B4C8-C877C4E4FFD2}" destId="{7547D0B9-731E-4036-8BE3-5E2A3FDAB983}" srcOrd="0" destOrd="0" parTransId="{377F95E1-8CBD-47E7-A473-E89BC41BFA83}" sibTransId="{F46611EA-4D22-44FE-9D12-58BA71F991F5}"/>
    <dgm:cxn modelId="{A561B8BA-2921-4BCD-A2B4-1E9B73450852}" type="presOf" srcId="{579F408D-A588-4BDE-8272-AABF9C52513C}" destId="{2CFCC271-CC49-4A3E-AAA0-2DC70D6C33BF}" srcOrd="0" destOrd="0" presId="urn:microsoft.com/office/officeart/2005/8/layout/chevron2"/>
    <dgm:cxn modelId="{11EA7554-F27C-49A3-8910-AF720E825B92}" type="presOf" srcId="{6CC8067D-E00F-449D-8EB6-7CE51CE61CBE}" destId="{56DD9328-55C4-4324-AD6E-4CF3B3087033}" srcOrd="0" destOrd="0" presId="urn:microsoft.com/office/officeart/2005/8/layout/chevron2"/>
    <dgm:cxn modelId="{3872FD75-0B43-4211-A0FD-7D6F395D31D8}" type="presOf" srcId="{64EECD2B-6A8F-4A6C-8E6F-2FDB38856EF1}" destId="{1F6FCBC0-1C22-4349-9203-5FE2D0E8FA2C}" srcOrd="0" destOrd="0" presId="urn:microsoft.com/office/officeart/2005/8/layout/chevron2"/>
    <dgm:cxn modelId="{3B778C18-606F-4D7F-A30B-E75B78AF09D8}" srcId="{6CC8067D-E00F-449D-8EB6-7CE51CE61CBE}" destId="{A0788A19-9AEA-4DD6-8041-ADF77A271241}" srcOrd="0" destOrd="0" parTransId="{88094F8C-FEC0-44D9-9849-A07F9F7DB963}" sibTransId="{BC034A3A-8BE5-4101-8BF5-B0463AC467E0}"/>
    <dgm:cxn modelId="{4A434223-F6C2-40D7-9CC7-EB98D8C55E04}" type="presOf" srcId="{3E07D189-21D9-4145-96E1-31E495E3C11D}" destId="{94A8C33F-95AD-47E2-B37D-7D6A61856A66}" srcOrd="0" destOrd="1" presId="urn:microsoft.com/office/officeart/2005/8/layout/chevron2"/>
    <dgm:cxn modelId="{033774DB-609E-4B23-AE5D-91A9E31DD7A5}" srcId="{D46C2D85-2FD7-4B60-8624-FA23124660CE}" destId="{9E81E9DA-1B44-4649-9983-4304B723F7EE}" srcOrd="0" destOrd="0" parTransId="{B9B864DE-A5E4-4585-9BF9-EF53655C90EF}" sibTransId="{7BE0739E-28F5-40C1-AEAB-C05A12D4890A}"/>
    <dgm:cxn modelId="{64CFF500-37F2-48E2-BDDF-B53C73AD2B28}" type="presOf" srcId="{7547D0B9-731E-4036-8BE3-5E2A3FDAB983}" destId="{879E0378-59A6-46FF-A2BB-29A3D3DF27F4}" srcOrd="0" destOrd="0" presId="urn:microsoft.com/office/officeart/2005/8/layout/chevron2"/>
    <dgm:cxn modelId="{FFC6D305-9B85-4228-8A12-520E02BFDC8A}" srcId="{579F408D-A588-4BDE-8272-AABF9C52513C}" destId="{31953897-B8C6-42F9-B4C8-C877C4E4FFD2}" srcOrd="4" destOrd="0" parTransId="{73DF35BB-CC0D-4167-BE29-FC22C2DD1AF4}" sibTransId="{F78DC8F0-AF31-4805-8116-793BE8F1B5E6}"/>
    <dgm:cxn modelId="{0C08F7BB-78A9-48F6-8080-C02741A6CBB2}" type="presOf" srcId="{D46C2D85-2FD7-4B60-8624-FA23124660CE}" destId="{1CC5991F-6B14-4F51-B7D5-51E9CCBF5A2A}" srcOrd="0" destOrd="0" presId="urn:microsoft.com/office/officeart/2005/8/layout/chevron2"/>
    <dgm:cxn modelId="{38652DC4-03C5-4AC6-AA0C-B9A5E62D2589}" srcId="{579F408D-A588-4BDE-8272-AABF9C52513C}" destId="{43FE6961-E9F1-44C9-8E29-47839DC6BA01}" srcOrd="3" destOrd="0" parTransId="{A2E8B89E-9733-4209-8A6D-A1DBD2026D91}" sibTransId="{7E4D9671-485D-42A8-BE68-88FD6C31A87C}"/>
    <dgm:cxn modelId="{9A54F7F9-06D8-43ED-A362-CF23330ABFEC}" srcId="{8C5F53F1-9271-445A-9B9C-D4B7C56F3884}" destId="{64EECD2B-6A8F-4A6C-8E6F-2FDB38856EF1}" srcOrd="0" destOrd="0" parTransId="{5C44CFC6-18CD-48AF-BE1C-0AF41914F700}" sibTransId="{E848B5C0-CE41-4677-8CD1-D1EED2BCE45F}"/>
    <dgm:cxn modelId="{7164EA03-8BC1-4974-844D-A1EECCCC0122}" srcId="{31953897-B8C6-42F9-B4C8-C877C4E4FFD2}" destId="{1352BF15-7B38-45EA-B0C3-F18E0F635B53}" srcOrd="1" destOrd="0" parTransId="{27685EB2-46CE-4C8B-8B4D-E7CBEC5650B1}" sibTransId="{5BAE08E3-A4A7-4A45-B195-AE26EBE1C735}"/>
    <dgm:cxn modelId="{79C50B33-06FF-40A7-8857-25DA2B984E9F}" srcId="{43FE6961-E9F1-44C9-8E29-47839DC6BA01}" destId="{3E07D189-21D9-4145-96E1-31E495E3C11D}" srcOrd="1" destOrd="0" parTransId="{E216349C-2E99-4A3F-B1CA-8459324E24B8}" sibTransId="{2CBFFBA3-C27F-4A52-B45F-63ABB98B77AA}"/>
    <dgm:cxn modelId="{D65ED6C3-1C50-4351-A408-0C6960CB487E}" type="presOf" srcId="{43FE6961-E9F1-44C9-8E29-47839DC6BA01}" destId="{F3E60B18-2EDC-4F47-B5BE-81780B559D09}" srcOrd="0" destOrd="0" presId="urn:microsoft.com/office/officeart/2005/8/layout/chevron2"/>
    <dgm:cxn modelId="{F42BE7A2-6725-43DC-BE56-3699FC49F6A1}" type="presOf" srcId="{D71C910E-8100-4C67-A158-F17B4DE211DB}" destId="{94A8C33F-95AD-47E2-B37D-7D6A61856A66}" srcOrd="0" destOrd="0" presId="urn:microsoft.com/office/officeart/2005/8/layout/chevron2"/>
    <dgm:cxn modelId="{EDFC9F1F-5EEB-4B5A-AA15-BAC187D80875}" type="presOf" srcId="{9E81E9DA-1B44-4649-9983-4304B723F7EE}" destId="{6CB733BE-D8DB-414F-80AF-BF8CD0C7EA2B}" srcOrd="0" destOrd="0" presId="urn:microsoft.com/office/officeart/2005/8/layout/chevron2"/>
    <dgm:cxn modelId="{AE15FA4A-5BFA-4115-9C9E-577BDB4409E3}" srcId="{579F408D-A588-4BDE-8272-AABF9C52513C}" destId="{8C5F53F1-9271-445A-9B9C-D4B7C56F3884}" srcOrd="1" destOrd="0" parTransId="{DB6E21AD-CF78-4F63-8FE4-2178D4F6F519}" sibTransId="{FA7FD1C0-D3CD-49C2-BA0F-6B97C9CE3503}"/>
    <dgm:cxn modelId="{48CB6425-1320-45F5-AD0E-743B4ADEA0AF}" srcId="{579F408D-A588-4BDE-8272-AABF9C52513C}" destId="{6CC8067D-E00F-449D-8EB6-7CE51CE61CBE}" srcOrd="2" destOrd="0" parTransId="{7AAFBB24-D634-4C5D-A08D-8409C212849B}" sibTransId="{AFC74085-00B2-4412-BA74-F376813D8E7F}"/>
    <dgm:cxn modelId="{BCB52B7B-74A9-40A6-8DF7-17AE54F3F16A}" srcId="{43FE6961-E9F1-44C9-8E29-47839DC6BA01}" destId="{D71C910E-8100-4C67-A158-F17B4DE211DB}" srcOrd="0" destOrd="0" parTransId="{75F6A7F0-1D35-4839-8BE2-4EC9E97700EC}" sibTransId="{FDA3C24E-195B-47DB-A5D8-884503485577}"/>
    <dgm:cxn modelId="{109F36EC-83F2-4076-B848-5D7D5A483D34}" type="presOf" srcId="{1352BF15-7B38-45EA-B0C3-F18E0F635B53}" destId="{879E0378-59A6-46FF-A2BB-29A3D3DF27F4}" srcOrd="0" destOrd="1" presId="urn:microsoft.com/office/officeart/2005/8/layout/chevron2"/>
    <dgm:cxn modelId="{2B5BC974-68BC-444A-A682-0A7F8273B6EF}" srcId="{579F408D-A588-4BDE-8272-AABF9C52513C}" destId="{D46C2D85-2FD7-4B60-8624-FA23124660CE}" srcOrd="0" destOrd="0" parTransId="{89B58A45-2644-424E-ADE3-53D8AB59CB3C}" sibTransId="{B08C0E2B-9CCA-4570-8F06-12DC860655C8}"/>
    <dgm:cxn modelId="{4F50E6D1-D8B0-4925-BA9F-66830D64927F}" type="presOf" srcId="{A0788A19-9AEA-4DD6-8041-ADF77A271241}" destId="{D7700B3A-2C1C-4611-935D-0704F2754C5B}" srcOrd="0" destOrd="0" presId="urn:microsoft.com/office/officeart/2005/8/layout/chevron2"/>
    <dgm:cxn modelId="{F376F154-2F7E-47F1-9777-720BB69DD28B}" type="presParOf" srcId="{2CFCC271-CC49-4A3E-AAA0-2DC70D6C33BF}" destId="{65918FF4-DEB6-45EF-AB53-6FB8E1B7726E}" srcOrd="0" destOrd="0" presId="urn:microsoft.com/office/officeart/2005/8/layout/chevron2"/>
    <dgm:cxn modelId="{C90CE579-A4A9-447C-9EC9-B85681B11237}" type="presParOf" srcId="{65918FF4-DEB6-45EF-AB53-6FB8E1B7726E}" destId="{1CC5991F-6B14-4F51-B7D5-51E9CCBF5A2A}" srcOrd="0" destOrd="0" presId="urn:microsoft.com/office/officeart/2005/8/layout/chevron2"/>
    <dgm:cxn modelId="{03090846-54B8-44D7-90C0-CD45B2ED0D34}" type="presParOf" srcId="{65918FF4-DEB6-45EF-AB53-6FB8E1B7726E}" destId="{6CB733BE-D8DB-414F-80AF-BF8CD0C7EA2B}" srcOrd="1" destOrd="0" presId="urn:microsoft.com/office/officeart/2005/8/layout/chevron2"/>
    <dgm:cxn modelId="{DA7FCBAA-EA8F-492B-ABBD-9684BB0D0535}" type="presParOf" srcId="{2CFCC271-CC49-4A3E-AAA0-2DC70D6C33BF}" destId="{412C7151-EABF-4615-9CC3-4342A3F814C8}" srcOrd="1" destOrd="0" presId="urn:microsoft.com/office/officeart/2005/8/layout/chevron2"/>
    <dgm:cxn modelId="{D1629BCF-29BF-443B-82FF-39F26F905C7B}" type="presParOf" srcId="{2CFCC271-CC49-4A3E-AAA0-2DC70D6C33BF}" destId="{732695B3-466A-46C0-9A26-E8A9FE421F39}" srcOrd="2" destOrd="0" presId="urn:microsoft.com/office/officeart/2005/8/layout/chevron2"/>
    <dgm:cxn modelId="{320F7C4D-3F13-4F58-8AB6-D514F4E0D06E}" type="presParOf" srcId="{732695B3-466A-46C0-9A26-E8A9FE421F39}" destId="{4211462A-E07F-46EE-8874-4A506F3C2050}" srcOrd="0" destOrd="0" presId="urn:microsoft.com/office/officeart/2005/8/layout/chevron2"/>
    <dgm:cxn modelId="{373A50CD-6BB5-4C9A-840C-9A2502309F4E}" type="presParOf" srcId="{732695B3-466A-46C0-9A26-E8A9FE421F39}" destId="{1F6FCBC0-1C22-4349-9203-5FE2D0E8FA2C}" srcOrd="1" destOrd="0" presId="urn:microsoft.com/office/officeart/2005/8/layout/chevron2"/>
    <dgm:cxn modelId="{8621CB62-D76C-497B-A6C0-9124E65CA6DE}" type="presParOf" srcId="{2CFCC271-CC49-4A3E-AAA0-2DC70D6C33BF}" destId="{93498BE2-7EA9-4589-8CC6-9C5E81B3088A}" srcOrd="3" destOrd="0" presId="urn:microsoft.com/office/officeart/2005/8/layout/chevron2"/>
    <dgm:cxn modelId="{38E7B4C2-7F9F-4DD9-9E55-E19217C0F628}" type="presParOf" srcId="{2CFCC271-CC49-4A3E-AAA0-2DC70D6C33BF}" destId="{5EEB949F-5FBA-473A-B3EA-82565F1A1E6D}" srcOrd="4" destOrd="0" presId="urn:microsoft.com/office/officeart/2005/8/layout/chevron2"/>
    <dgm:cxn modelId="{FBF7229A-3B00-4380-96D9-E019532EB18C}" type="presParOf" srcId="{5EEB949F-5FBA-473A-B3EA-82565F1A1E6D}" destId="{56DD9328-55C4-4324-AD6E-4CF3B3087033}" srcOrd="0" destOrd="0" presId="urn:microsoft.com/office/officeart/2005/8/layout/chevron2"/>
    <dgm:cxn modelId="{186E494F-E59A-4316-857C-BFD7FA730D2A}" type="presParOf" srcId="{5EEB949F-5FBA-473A-B3EA-82565F1A1E6D}" destId="{D7700B3A-2C1C-4611-935D-0704F2754C5B}" srcOrd="1" destOrd="0" presId="urn:microsoft.com/office/officeart/2005/8/layout/chevron2"/>
    <dgm:cxn modelId="{E5C75D8C-1665-4D35-A2FE-17172C06CB96}" type="presParOf" srcId="{2CFCC271-CC49-4A3E-AAA0-2DC70D6C33BF}" destId="{C61141F4-F680-4BA2-8DFA-738EDF0FBB54}" srcOrd="5" destOrd="0" presId="urn:microsoft.com/office/officeart/2005/8/layout/chevron2"/>
    <dgm:cxn modelId="{74E10D63-38AD-42AF-950B-FAC2FD707310}" type="presParOf" srcId="{2CFCC271-CC49-4A3E-AAA0-2DC70D6C33BF}" destId="{FBB03F6A-EFAC-4992-ACC5-F1F264928E1E}" srcOrd="6" destOrd="0" presId="urn:microsoft.com/office/officeart/2005/8/layout/chevron2"/>
    <dgm:cxn modelId="{BD919597-E073-43FD-9889-42FDBFD05F9A}" type="presParOf" srcId="{FBB03F6A-EFAC-4992-ACC5-F1F264928E1E}" destId="{F3E60B18-2EDC-4F47-B5BE-81780B559D09}" srcOrd="0" destOrd="0" presId="urn:microsoft.com/office/officeart/2005/8/layout/chevron2"/>
    <dgm:cxn modelId="{DFFF2795-9BEA-4A29-B297-2ACDA3BC395C}" type="presParOf" srcId="{FBB03F6A-EFAC-4992-ACC5-F1F264928E1E}" destId="{94A8C33F-95AD-47E2-B37D-7D6A61856A66}" srcOrd="1" destOrd="0" presId="urn:microsoft.com/office/officeart/2005/8/layout/chevron2"/>
    <dgm:cxn modelId="{7F07380A-5786-48B8-A557-CC2170A4EE61}" type="presParOf" srcId="{2CFCC271-CC49-4A3E-AAA0-2DC70D6C33BF}" destId="{F280FFFE-E60E-4982-B862-48BACC2DD4D8}" srcOrd="7" destOrd="0" presId="urn:microsoft.com/office/officeart/2005/8/layout/chevron2"/>
    <dgm:cxn modelId="{38F841B5-F690-4452-AD87-9CFB1FEF84B4}" type="presParOf" srcId="{2CFCC271-CC49-4A3E-AAA0-2DC70D6C33BF}" destId="{758AAA6C-75E2-47E6-9E6F-DE497CA7D02A}" srcOrd="8" destOrd="0" presId="urn:microsoft.com/office/officeart/2005/8/layout/chevron2"/>
    <dgm:cxn modelId="{9A7E84A6-FBD5-4639-9437-302150B42923}" type="presParOf" srcId="{758AAA6C-75E2-47E6-9E6F-DE497CA7D02A}" destId="{796163AF-5FC1-4793-B104-B558AF525FA7}" srcOrd="0" destOrd="0" presId="urn:microsoft.com/office/officeart/2005/8/layout/chevron2"/>
    <dgm:cxn modelId="{028BDB9A-6E15-4FF5-986D-F3A0163BC8E2}" type="presParOf" srcId="{758AAA6C-75E2-47E6-9E6F-DE497CA7D02A}" destId="{879E0378-59A6-46FF-A2BB-29A3D3DF27F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5991F-6B14-4F51-B7D5-51E9CCBF5A2A}">
      <dsp:nvSpPr>
        <dsp:cNvPr id="0" name=""/>
        <dsp:cNvSpPr/>
      </dsp:nvSpPr>
      <dsp:spPr>
        <a:xfrm rot="5400000">
          <a:off x="-158479" y="159166"/>
          <a:ext cx="1056530" cy="739571"/>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Intro</a:t>
          </a:r>
          <a:endParaRPr lang="en-US" sz="2000" kern="1200" dirty="0"/>
        </a:p>
      </dsp:txBody>
      <dsp:txXfrm rot="-5400000">
        <a:off x="1" y="370473"/>
        <a:ext cx="739571" cy="316959"/>
      </dsp:txXfrm>
    </dsp:sp>
    <dsp:sp modelId="{6CB733BE-D8DB-414F-80AF-BF8CD0C7EA2B}">
      <dsp:nvSpPr>
        <dsp:cNvPr id="0" name=""/>
        <dsp:cNvSpPr/>
      </dsp:nvSpPr>
      <dsp:spPr>
        <a:xfrm rot="5400000">
          <a:off x="4653729" y="-3913471"/>
          <a:ext cx="686745" cy="8515060"/>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What is your level of experience using </a:t>
          </a:r>
          <a:r>
            <a:rPr lang="en-US" sz="1700" kern="1200" dirty="0" err="1" smtClean="0"/>
            <a:t>TracDat</a:t>
          </a:r>
          <a:r>
            <a:rPr lang="en-US" sz="1700" kern="1200" dirty="0" smtClean="0"/>
            <a:t>?</a:t>
          </a:r>
          <a:endParaRPr lang="en-US" sz="1700" kern="1200" dirty="0"/>
        </a:p>
      </dsp:txBody>
      <dsp:txXfrm rot="-5400000">
        <a:off x="739572" y="34210"/>
        <a:ext cx="8481536" cy="619697"/>
      </dsp:txXfrm>
    </dsp:sp>
    <dsp:sp modelId="{4211462A-E07F-46EE-8874-4A506F3C2050}">
      <dsp:nvSpPr>
        <dsp:cNvPr id="0" name=""/>
        <dsp:cNvSpPr/>
      </dsp:nvSpPr>
      <dsp:spPr>
        <a:xfrm rot="5400000">
          <a:off x="-158479" y="1098124"/>
          <a:ext cx="1056530" cy="739571"/>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Why</a:t>
          </a:r>
          <a:endParaRPr lang="en-US" sz="2000" kern="1200" dirty="0"/>
        </a:p>
      </dsp:txBody>
      <dsp:txXfrm rot="-5400000">
        <a:off x="1" y="1309431"/>
        <a:ext cx="739571" cy="316959"/>
      </dsp:txXfrm>
    </dsp:sp>
    <dsp:sp modelId="{1F6FCBC0-1C22-4349-9203-5FE2D0E8FA2C}">
      <dsp:nvSpPr>
        <dsp:cNvPr id="0" name=""/>
        <dsp:cNvSpPr/>
      </dsp:nvSpPr>
      <dsp:spPr>
        <a:xfrm rot="5400000">
          <a:off x="4653729" y="-2974512"/>
          <a:ext cx="686745" cy="8515060"/>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Why is disaggregation useful?</a:t>
          </a:r>
          <a:endParaRPr lang="en-US" sz="1700" kern="1200" dirty="0"/>
        </a:p>
      </dsp:txBody>
      <dsp:txXfrm rot="-5400000">
        <a:off x="739572" y="973169"/>
        <a:ext cx="8481536" cy="619697"/>
      </dsp:txXfrm>
    </dsp:sp>
    <dsp:sp modelId="{56DD9328-55C4-4324-AD6E-4CF3B3087033}">
      <dsp:nvSpPr>
        <dsp:cNvPr id="0" name=""/>
        <dsp:cNvSpPr/>
      </dsp:nvSpPr>
      <dsp:spPr>
        <a:xfrm rot="5400000">
          <a:off x="-158479" y="2037083"/>
          <a:ext cx="1056530" cy="739571"/>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What</a:t>
          </a:r>
          <a:endParaRPr lang="en-US" sz="2000" kern="1200" dirty="0"/>
        </a:p>
      </dsp:txBody>
      <dsp:txXfrm rot="-5400000">
        <a:off x="1" y="2248390"/>
        <a:ext cx="739571" cy="316959"/>
      </dsp:txXfrm>
    </dsp:sp>
    <dsp:sp modelId="{D7700B3A-2C1C-4611-935D-0704F2754C5B}">
      <dsp:nvSpPr>
        <dsp:cNvPr id="0" name=""/>
        <dsp:cNvSpPr/>
      </dsp:nvSpPr>
      <dsp:spPr>
        <a:xfrm rot="5400000">
          <a:off x="4653729" y="-2035554"/>
          <a:ext cx="686745" cy="8515060"/>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What does disaggregated SLO data tell us?</a:t>
          </a:r>
          <a:endParaRPr lang="en-US" sz="1700" kern="1200" dirty="0"/>
        </a:p>
      </dsp:txBody>
      <dsp:txXfrm rot="-5400000">
        <a:off x="739572" y="1912127"/>
        <a:ext cx="8481536" cy="619697"/>
      </dsp:txXfrm>
    </dsp:sp>
    <dsp:sp modelId="{F3E60B18-2EDC-4F47-B5BE-81780B559D09}">
      <dsp:nvSpPr>
        <dsp:cNvPr id="0" name=""/>
        <dsp:cNvSpPr/>
      </dsp:nvSpPr>
      <dsp:spPr>
        <a:xfrm rot="5400000">
          <a:off x="-158479" y="2976041"/>
          <a:ext cx="1056530" cy="739571"/>
        </a:xfrm>
        <a:prstGeom prst="chevron">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How</a:t>
          </a:r>
          <a:endParaRPr lang="en-US" sz="2000" kern="1200" dirty="0"/>
        </a:p>
      </dsp:txBody>
      <dsp:txXfrm rot="-5400000">
        <a:off x="1" y="3187348"/>
        <a:ext cx="739571" cy="316959"/>
      </dsp:txXfrm>
    </dsp:sp>
    <dsp:sp modelId="{94A8C33F-95AD-47E2-B37D-7D6A61856A66}">
      <dsp:nvSpPr>
        <dsp:cNvPr id="0" name=""/>
        <dsp:cNvSpPr/>
      </dsp:nvSpPr>
      <dsp:spPr>
        <a:xfrm rot="5400000">
          <a:off x="4653729" y="-1096595"/>
          <a:ext cx="686745" cy="8515060"/>
        </a:xfrm>
        <a:prstGeom prst="round2Same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How can you disaggregate SLO data at your institution?</a:t>
          </a:r>
          <a:endParaRPr lang="en-US" sz="1700" kern="1200" dirty="0"/>
        </a:p>
        <a:p>
          <a:pPr marL="171450" lvl="1" indent="-171450" algn="l" defTabSz="755650">
            <a:lnSpc>
              <a:spcPct val="90000"/>
            </a:lnSpc>
            <a:spcBef>
              <a:spcPct val="0"/>
            </a:spcBef>
            <a:spcAft>
              <a:spcPct val="15000"/>
            </a:spcAft>
            <a:buChar char="••"/>
          </a:pPr>
          <a:r>
            <a:rPr lang="en-US" sz="1700" kern="1200" dirty="0" smtClean="0"/>
            <a:t>What are the steps to disaggregate SLO data?</a:t>
          </a:r>
          <a:endParaRPr lang="en-US" sz="1700" kern="1200" dirty="0"/>
        </a:p>
      </dsp:txBody>
      <dsp:txXfrm rot="-5400000">
        <a:off x="739572" y="2851086"/>
        <a:ext cx="8481536" cy="619697"/>
      </dsp:txXfrm>
    </dsp:sp>
    <dsp:sp modelId="{796163AF-5FC1-4793-B104-B558AF525FA7}">
      <dsp:nvSpPr>
        <dsp:cNvPr id="0" name=""/>
        <dsp:cNvSpPr/>
      </dsp:nvSpPr>
      <dsp:spPr>
        <a:xfrm rot="5400000">
          <a:off x="-158479" y="3915000"/>
          <a:ext cx="1056530" cy="739571"/>
        </a:xfrm>
        <a:prstGeom prst="chevron">
          <a:avLst/>
        </a:prstGeom>
        <a:solidFill>
          <a:schemeClr val="accent6">
            <a:lumMod val="7500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Objs</a:t>
          </a:r>
          <a:r>
            <a:rPr lang="en-US" sz="2000" kern="1200" dirty="0" smtClean="0"/>
            <a:t>.</a:t>
          </a:r>
          <a:endParaRPr lang="en-US" sz="2000" kern="1200" dirty="0"/>
        </a:p>
      </dsp:txBody>
      <dsp:txXfrm rot="-5400000">
        <a:off x="1" y="4126307"/>
        <a:ext cx="739571" cy="316959"/>
      </dsp:txXfrm>
    </dsp:sp>
    <dsp:sp modelId="{879E0378-59A6-46FF-A2BB-29A3D3DF27F4}">
      <dsp:nvSpPr>
        <dsp:cNvPr id="0" name=""/>
        <dsp:cNvSpPr/>
      </dsp:nvSpPr>
      <dsp:spPr>
        <a:xfrm rot="5400000">
          <a:off x="4653729" y="-157637"/>
          <a:ext cx="686745" cy="8515060"/>
        </a:xfrm>
        <a:prstGeom prst="round2Same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Attendees will identify steps necessary to develop a process at their college.</a:t>
          </a:r>
          <a:endParaRPr lang="en-US" sz="1700" kern="1200" dirty="0"/>
        </a:p>
        <a:p>
          <a:pPr marL="171450" lvl="1" indent="-171450" algn="l" defTabSz="755650">
            <a:lnSpc>
              <a:spcPct val="90000"/>
            </a:lnSpc>
            <a:spcBef>
              <a:spcPct val="0"/>
            </a:spcBef>
            <a:spcAft>
              <a:spcPct val="15000"/>
            </a:spcAft>
            <a:buChar char="••"/>
          </a:pPr>
          <a:r>
            <a:rPr lang="en-US" sz="1700" kern="1200" dirty="0" smtClean="0"/>
            <a:t>Attendees will understand the benefits of disaggregating SLO data.</a:t>
          </a:r>
          <a:endParaRPr lang="en-US" sz="1700" kern="1200" dirty="0"/>
        </a:p>
      </dsp:txBody>
      <dsp:txXfrm rot="-5400000">
        <a:off x="739572" y="3790044"/>
        <a:ext cx="8481536" cy="6196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0.87049</cdr:x>
      <cdr:y>0.45015</cdr:y>
    </cdr:from>
    <cdr:to>
      <cdr:x>0.9445</cdr:x>
      <cdr:y>0.90857</cdr:y>
    </cdr:to>
    <cdr:sp macro="" textlink="">
      <cdr:nvSpPr>
        <cdr:cNvPr id="2" name="Oval 1"/>
        <cdr:cNvSpPr/>
      </cdr:nvSpPr>
      <cdr:spPr>
        <a:xfrm xmlns:a="http://schemas.openxmlformats.org/drawingml/2006/main">
          <a:off x="7788439" y="1888741"/>
          <a:ext cx="662151" cy="1923393"/>
        </a:xfrm>
        <a:prstGeom xmlns:a="http://schemas.openxmlformats.org/drawingml/2006/main" prst="ellipse">
          <a:avLst/>
        </a:prstGeom>
        <a:noFill xmlns:a="http://schemas.openxmlformats.org/drawingml/2006/main"/>
        <a:ln xmlns:a="http://schemas.openxmlformats.org/drawingml/2006/main" w="38100">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2FCA0-5219-4E65-B5C1-D2DF5D81E49B}" type="datetimeFigureOut">
              <a:rPr lang="en-US" smtClean="0"/>
              <a:t>3/8/2017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2F87C-0147-4AA9-8A32-3297687FAFAA}" type="slidenum">
              <a:rPr lang="en-US" smtClean="0"/>
              <a:t>‹#›</a:t>
            </a:fld>
            <a:endParaRPr lang="en-US"/>
          </a:p>
        </p:txBody>
      </p:sp>
    </p:spTree>
    <p:extLst>
      <p:ext uri="{BB962C8B-B14F-4D97-AF65-F5344CB8AC3E}">
        <p14:creationId xmlns:p14="http://schemas.microsoft.com/office/powerpoint/2010/main" val="133937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2F87C-0147-4AA9-8A32-3297687FAFAA}" type="slidenum">
              <a:rPr lang="en-US" smtClean="0"/>
              <a:t>5</a:t>
            </a:fld>
            <a:endParaRPr lang="en-US"/>
          </a:p>
        </p:txBody>
      </p:sp>
    </p:spTree>
    <p:extLst>
      <p:ext uri="{BB962C8B-B14F-4D97-AF65-F5344CB8AC3E}">
        <p14:creationId xmlns:p14="http://schemas.microsoft.com/office/powerpoint/2010/main" val="200769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audience</a:t>
            </a:r>
            <a:endParaRPr lang="en-US" dirty="0"/>
          </a:p>
        </p:txBody>
      </p:sp>
      <p:sp>
        <p:nvSpPr>
          <p:cNvPr id="4" name="Slide Number Placeholder 3"/>
          <p:cNvSpPr>
            <a:spLocks noGrp="1"/>
          </p:cNvSpPr>
          <p:nvPr>
            <p:ph type="sldNum" sz="quarter" idx="10"/>
          </p:nvPr>
        </p:nvSpPr>
        <p:spPr/>
        <p:txBody>
          <a:bodyPr/>
          <a:lstStyle/>
          <a:p>
            <a:fld id="{1C22F87C-0147-4AA9-8A32-3297687FAFAA}" type="slidenum">
              <a:rPr lang="en-US" smtClean="0"/>
              <a:t>6</a:t>
            </a:fld>
            <a:endParaRPr lang="en-US"/>
          </a:p>
        </p:txBody>
      </p:sp>
    </p:spTree>
    <p:extLst>
      <p:ext uri="{BB962C8B-B14F-4D97-AF65-F5344CB8AC3E}">
        <p14:creationId xmlns:p14="http://schemas.microsoft.com/office/powerpoint/2010/main" val="249885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effectively</a:t>
            </a:r>
            <a:r>
              <a:rPr lang="en-US" baseline="0" dirty="0" smtClean="0"/>
              <a:t> assess learning outcomes at the college level, we want to examine the data in a new way—not just by demographic characteristics, but beyond the frequently implemented assessment method of grades, whether for assignments or exams. In a recent CCRC publication…</a:t>
            </a:r>
          </a:p>
          <a:p>
            <a:endParaRPr lang="en-US" baseline="0" dirty="0" smtClean="0"/>
          </a:p>
          <a:p>
            <a:r>
              <a:rPr lang="en-US" baseline="0" dirty="0" smtClean="0"/>
              <a:t>This is exactly the same line of thinking among the IVC English department. As one English faculty member stated…</a:t>
            </a:r>
            <a:endParaRPr lang="en-US" dirty="0"/>
          </a:p>
        </p:txBody>
      </p:sp>
      <p:sp>
        <p:nvSpPr>
          <p:cNvPr id="4" name="Slide Number Placeholder 3"/>
          <p:cNvSpPr>
            <a:spLocks noGrp="1"/>
          </p:cNvSpPr>
          <p:nvPr>
            <p:ph type="sldNum" sz="quarter" idx="10"/>
          </p:nvPr>
        </p:nvSpPr>
        <p:spPr/>
        <p:txBody>
          <a:bodyPr/>
          <a:lstStyle/>
          <a:p>
            <a:fld id="{05FC17A4-C4A2-4846-9C30-B16683C9BA78}" type="slidenum">
              <a:rPr lang="en-US" smtClean="0"/>
              <a:t>7</a:t>
            </a:fld>
            <a:endParaRPr lang="en-US"/>
          </a:p>
        </p:txBody>
      </p:sp>
    </p:spTree>
    <p:extLst>
      <p:ext uri="{BB962C8B-B14F-4D97-AF65-F5344CB8AC3E}">
        <p14:creationId xmlns:p14="http://schemas.microsoft.com/office/powerpoint/2010/main" val="179663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categories</a:t>
            </a:r>
            <a:r>
              <a:rPr lang="en-US" baseline="0" dirty="0" smtClean="0"/>
              <a:t> should we be focusing on? Varies by local community?</a:t>
            </a:r>
          </a:p>
          <a:p>
            <a:r>
              <a:rPr lang="en-US" baseline="0" dirty="0" smtClean="0"/>
              <a:t>“Proof of concept” </a:t>
            </a:r>
            <a:endParaRPr lang="en-US" dirty="0"/>
          </a:p>
        </p:txBody>
      </p:sp>
      <p:sp>
        <p:nvSpPr>
          <p:cNvPr id="4" name="Slide Number Placeholder 3"/>
          <p:cNvSpPr>
            <a:spLocks noGrp="1"/>
          </p:cNvSpPr>
          <p:nvPr>
            <p:ph type="sldNum" sz="quarter" idx="10"/>
          </p:nvPr>
        </p:nvSpPr>
        <p:spPr/>
        <p:txBody>
          <a:bodyPr/>
          <a:lstStyle/>
          <a:p>
            <a:fld id="{05FC17A4-C4A2-4846-9C30-B16683C9BA78}" type="slidenum">
              <a:rPr lang="en-US" smtClean="0"/>
              <a:t>8</a:t>
            </a:fld>
            <a:endParaRPr lang="en-US"/>
          </a:p>
        </p:txBody>
      </p:sp>
    </p:spTree>
    <p:extLst>
      <p:ext uri="{BB962C8B-B14F-4D97-AF65-F5344CB8AC3E}">
        <p14:creationId xmlns:p14="http://schemas.microsoft.com/office/powerpoint/2010/main" val="64010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a:t>
            </a:r>
            <a:r>
              <a:rPr lang="en-US" baseline="0" dirty="0" smtClean="0"/>
              <a:t> not required in Student Equity Plans, disaggregating SLOs certainly ties into the course completion success indicator. In order to increase course completion among disproportionately impacted students, we need to assess at the course level which student populations are struggling. Increasing course completion among disproportionately impacted students is one of the essential factors colleges need to address in order to ultimately increase degree and certificate completion as well as transfers to four-year institutions.</a:t>
            </a:r>
            <a:endParaRPr lang="en-US" dirty="0"/>
          </a:p>
        </p:txBody>
      </p:sp>
      <p:sp>
        <p:nvSpPr>
          <p:cNvPr id="4" name="Slide Number Placeholder 3"/>
          <p:cNvSpPr>
            <a:spLocks noGrp="1"/>
          </p:cNvSpPr>
          <p:nvPr>
            <p:ph type="sldNum" sz="quarter" idx="10"/>
          </p:nvPr>
        </p:nvSpPr>
        <p:spPr/>
        <p:txBody>
          <a:bodyPr/>
          <a:lstStyle/>
          <a:p>
            <a:fld id="{05FC17A4-C4A2-4846-9C30-B16683C9BA78}" type="slidenum">
              <a:rPr lang="en-US" smtClean="0"/>
              <a:t>9</a:t>
            </a:fld>
            <a:endParaRPr lang="en-US"/>
          </a:p>
        </p:txBody>
      </p:sp>
    </p:spTree>
    <p:extLst>
      <p:ext uri="{BB962C8B-B14F-4D97-AF65-F5344CB8AC3E}">
        <p14:creationId xmlns:p14="http://schemas.microsoft.com/office/powerpoint/2010/main" val="3076265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22F87C-0147-4AA9-8A32-3297687FAFAA}" type="slidenum">
              <a:rPr lang="en-US" smtClean="0"/>
              <a:t>10</a:t>
            </a:fld>
            <a:endParaRPr lang="en-US"/>
          </a:p>
        </p:txBody>
      </p:sp>
    </p:spTree>
    <p:extLst>
      <p:ext uri="{BB962C8B-B14F-4D97-AF65-F5344CB8AC3E}">
        <p14:creationId xmlns:p14="http://schemas.microsoft.com/office/powerpoint/2010/main" val="177686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is the English</a:t>
            </a:r>
            <a:r>
              <a:rPr lang="en-US" baseline="0" dirty="0" smtClean="0"/>
              <a:t> department conducting more meaningful course student learning outcomes? Years ago a</a:t>
            </a:r>
            <a:r>
              <a:rPr lang="en-US" dirty="0" smtClean="0"/>
              <a:t>fter extensive research and literature reviews, the English </a:t>
            </a:r>
            <a:r>
              <a:rPr lang="en-US" dirty="0" err="1" smtClean="0"/>
              <a:t>Dept</a:t>
            </a:r>
            <a:r>
              <a:rPr lang="en-US" baseline="0" dirty="0" smtClean="0"/>
              <a:t> developed a departmental primary trait essay rubric for diagnostic assessment purposes as part of a multiple measures assessment process. In 2012, the English department revised the original rubric so that it would focus on these six traits—unity/focus, etc. This rubric is used by the entire English department, with slight variations between English writing, creative writing, and literature rubrics. </a:t>
            </a:r>
          </a:p>
        </p:txBody>
      </p:sp>
      <p:sp>
        <p:nvSpPr>
          <p:cNvPr id="4" name="Slide Number Placeholder 3"/>
          <p:cNvSpPr>
            <a:spLocks noGrp="1"/>
          </p:cNvSpPr>
          <p:nvPr>
            <p:ph type="sldNum" sz="quarter" idx="10"/>
          </p:nvPr>
        </p:nvSpPr>
        <p:spPr/>
        <p:txBody>
          <a:bodyPr/>
          <a:lstStyle/>
          <a:p>
            <a:fld id="{05FC17A4-C4A2-4846-9C30-B16683C9BA78}" type="slidenum">
              <a:rPr lang="en-US" smtClean="0"/>
              <a:t>11</a:t>
            </a:fld>
            <a:endParaRPr lang="en-US"/>
          </a:p>
        </p:txBody>
      </p:sp>
    </p:spTree>
    <p:extLst>
      <p:ext uri="{BB962C8B-B14F-4D97-AF65-F5344CB8AC3E}">
        <p14:creationId xmlns:p14="http://schemas.microsoft.com/office/powerpoint/2010/main" val="285957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How is CCSF doin</a:t>
            </a:r>
            <a:r>
              <a:rPr lang="en-US" sz="1200" kern="1200" baseline="0" dirty="0" smtClean="0">
                <a:solidFill>
                  <a:schemeClr val="tx1"/>
                </a:solidFill>
                <a:effectLst/>
                <a:latin typeface="+mn-lt"/>
                <a:ea typeface="+mn-ea"/>
                <a:cs typeface="+mn-cs"/>
              </a:rPr>
              <a:t>g </a:t>
            </a:r>
            <a:r>
              <a:rPr lang="en-US" sz="1200" kern="1200" dirty="0" smtClean="0">
                <a:solidFill>
                  <a:schemeClr val="tx1"/>
                </a:solidFill>
                <a:effectLst/>
                <a:latin typeface="+mn-lt"/>
                <a:ea typeface="+mn-ea"/>
                <a:cs typeface="+mn-cs"/>
              </a:rPr>
              <a:t>it? </a:t>
            </a:r>
            <a:r>
              <a:rPr lang="en-US" sz="1200" kern="1200" dirty="0" err="1" smtClean="0">
                <a:solidFill>
                  <a:schemeClr val="tx1"/>
                </a:solidFill>
                <a:effectLst/>
                <a:latin typeface="+mn-lt"/>
                <a:ea typeface="+mn-ea"/>
                <a:cs typeface="+mn-cs"/>
              </a:rPr>
              <a:t>Curricunet</a:t>
            </a:r>
            <a:r>
              <a:rPr lang="en-US" sz="1200" kern="1200" dirty="0" smtClean="0">
                <a:solidFill>
                  <a:schemeClr val="tx1"/>
                </a:solidFill>
                <a:effectLst/>
                <a:latin typeface="+mn-lt"/>
                <a:ea typeface="+mn-ea"/>
                <a:cs typeface="+mn-cs"/>
              </a:rPr>
              <a:t> Administrator (Katherine Weiss) has established</a:t>
            </a:r>
            <a:r>
              <a:rPr lang="en-US" sz="1200" kern="1200" baseline="0" dirty="0" smtClean="0">
                <a:solidFill>
                  <a:schemeClr val="tx1"/>
                </a:solidFill>
                <a:effectLst/>
                <a:latin typeface="+mn-lt"/>
                <a:ea typeface="+mn-ea"/>
                <a:cs typeface="+mn-cs"/>
              </a:rPr>
              <a:t> the system though the </a:t>
            </a:r>
            <a:r>
              <a:rPr lang="en-US" sz="1200" kern="1200" dirty="0" smtClean="0">
                <a:solidFill>
                  <a:schemeClr val="tx1"/>
                </a:solidFill>
                <a:effectLst/>
                <a:latin typeface="+mn-lt"/>
                <a:ea typeface="+mn-ea"/>
                <a:cs typeface="+mn-cs"/>
              </a:rPr>
              <a:t>current the SLO Coordinators are Sherry </a:t>
            </a:r>
            <a:r>
              <a:rPr lang="en-US" sz="1200" kern="1200" dirty="0" err="1" smtClean="0">
                <a:solidFill>
                  <a:schemeClr val="tx1"/>
                </a:solidFill>
                <a:effectLst/>
                <a:latin typeface="+mn-lt"/>
                <a:ea typeface="+mn-ea"/>
                <a:cs typeface="+mn-cs"/>
              </a:rPr>
              <a:t>Moralia</a:t>
            </a:r>
            <a:r>
              <a:rPr lang="en-US" sz="1200" kern="1200" dirty="0" smtClean="0">
                <a:solidFill>
                  <a:schemeClr val="tx1"/>
                </a:solidFill>
                <a:effectLst/>
                <a:latin typeface="+mn-lt"/>
                <a:ea typeface="+mn-ea"/>
                <a:cs typeface="+mn-cs"/>
              </a:rPr>
              <a:t> and Craig </a:t>
            </a:r>
            <a:r>
              <a:rPr lang="en-US" sz="1200" kern="1200" dirty="0" err="1" smtClean="0">
                <a:solidFill>
                  <a:schemeClr val="tx1"/>
                </a:solidFill>
                <a:effectLst/>
                <a:latin typeface="+mn-lt"/>
                <a:ea typeface="+mn-ea"/>
                <a:cs typeface="+mn-cs"/>
              </a:rPr>
              <a:t>Kleinman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Include mapped up to higher level demo from CCSF as closer</a:t>
            </a:r>
          </a:p>
        </p:txBody>
      </p:sp>
      <p:sp>
        <p:nvSpPr>
          <p:cNvPr id="4" name="Slide Number Placeholder 3"/>
          <p:cNvSpPr>
            <a:spLocks noGrp="1"/>
          </p:cNvSpPr>
          <p:nvPr>
            <p:ph type="sldNum" sz="quarter" idx="10"/>
          </p:nvPr>
        </p:nvSpPr>
        <p:spPr/>
        <p:txBody>
          <a:bodyPr/>
          <a:lstStyle/>
          <a:p>
            <a:fld id="{5CD087EE-E3EB-4B20-AEDC-D9793088DA5D}" type="slidenum">
              <a:rPr lang="en-US" smtClean="0"/>
              <a:t>36</a:t>
            </a:fld>
            <a:endParaRPr lang="en-US"/>
          </a:p>
        </p:txBody>
      </p:sp>
    </p:spTree>
    <p:extLst>
      <p:ext uri="{BB962C8B-B14F-4D97-AF65-F5344CB8AC3E}">
        <p14:creationId xmlns:p14="http://schemas.microsoft.com/office/powerpoint/2010/main" val="35125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137031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C8A08-001D-47E4-ACE5-43281A822C45}"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118202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347526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2169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321112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383362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601042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114009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252938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151717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178860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2C8A08-001D-47E4-ACE5-43281A822C45}"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284673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2C8A08-001D-47E4-ACE5-43281A822C45}"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125217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115994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46910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F2C8A08-001D-47E4-ACE5-43281A822C45}" type="datetimeFigureOut">
              <a:rPr lang="en-US" smtClean="0"/>
              <a:t>3/8/2017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192064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C8A08-001D-47E4-ACE5-43281A822C45}"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5BB48-0C81-4EB6-A3BF-469EEABCC5E6}" type="slidenum">
              <a:rPr lang="en-US" smtClean="0"/>
              <a:t>‹#›</a:t>
            </a:fld>
            <a:endParaRPr lang="en-US"/>
          </a:p>
        </p:txBody>
      </p:sp>
    </p:spTree>
    <p:extLst>
      <p:ext uri="{BB962C8B-B14F-4D97-AF65-F5344CB8AC3E}">
        <p14:creationId xmlns:p14="http://schemas.microsoft.com/office/powerpoint/2010/main" val="186139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F2C8A08-001D-47E4-ACE5-43281A822C45}" type="datetimeFigureOut">
              <a:rPr lang="en-US" smtClean="0"/>
              <a:t>3/8/2017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045BB48-0C81-4EB6-A3BF-469EEABCC5E6}" type="slidenum">
              <a:rPr lang="en-US" smtClean="0"/>
              <a:t>‹#›</a:t>
            </a:fld>
            <a:endParaRPr lang="en-US"/>
          </a:p>
        </p:txBody>
      </p:sp>
    </p:spTree>
    <p:extLst>
      <p:ext uri="{BB962C8B-B14F-4D97-AF65-F5344CB8AC3E}">
        <p14:creationId xmlns:p14="http://schemas.microsoft.com/office/powerpoint/2010/main" val="38078118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296" y="1951421"/>
            <a:ext cx="9999406" cy="2387600"/>
          </a:xfrm>
        </p:spPr>
        <p:txBody>
          <a:bodyPr>
            <a:normAutofit fontScale="90000"/>
          </a:bodyPr>
          <a:lstStyle/>
          <a:p>
            <a:r>
              <a:rPr lang="en-US" dirty="0" smtClean="0"/>
              <a:t>The Power and Potential of Disaggregating SLO Assessment Data</a:t>
            </a:r>
            <a:endParaRPr lang="en-US" dirty="0"/>
          </a:p>
        </p:txBody>
      </p:sp>
      <p:sp>
        <p:nvSpPr>
          <p:cNvPr id="3" name="Subtitle 2"/>
          <p:cNvSpPr>
            <a:spLocks noGrp="1"/>
          </p:cNvSpPr>
          <p:nvPr>
            <p:ph type="subTitle" idx="1"/>
          </p:nvPr>
        </p:nvSpPr>
        <p:spPr>
          <a:xfrm>
            <a:off x="1096296" y="4884767"/>
            <a:ext cx="10333704" cy="1642157"/>
          </a:xfrm>
        </p:spPr>
        <p:txBody>
          <a:bodyPr numCol="2">
            <a:normAutofit/>
          </a:bodyPr>
          <a:lstStyle/>
          <a:p>
            <a:r>
              <a:rPr lang="en-US" dirty="0" smtClean="0"/>
              <a:t>Lisa Wang</a:t>
            </a:r>
          </a:p>
          <a:p>
            <a:r>
              <a:rPr lang="en-US" dirty="0" smtClean="0"/>
              <a:t>Sr. Research &amp; Planning Analyst</a:t>
            </a:r>
          </a:p>
          <a:p>
            <a:r>
              <a:rPr lang="en-US" dirty="0" smtClean="0"/>
              <a:t>Irvine valley College</a:t>
            </a:r>
          </a:p>
          <a:p>
            <a:r>
              <a:rPr lang="en-US" dirty="0" smtClean="0"/>
              <a:t>Jared </a:t>
            </a:r>
            <a:r>
              <a:rPr lang="en-US" dirty="0" err="1" smtClean="0"/>
              <a:t>Lessard</a:t>
            </a:r>
            <a:endParaRPr lang="en-US" dirty="0" smtClean="0"/>
          </a:p>
          <a:p>
            <a:r>
              <a:rPr lang="en-US" dirty="0" smtClean="0"/>
              <a:t>Research &amp; Planning Analyst</a:t>
            </a:r>
          </a:p>
          <a:p>
            <a:r>
              <a:rPr lang="en-US" dirty="0" smtClean="0"/>
              <a:t>Irvine Valley </a:t>
            </a:r>
            <a:r>
              <a:rPr lang="en-US" dirty="0" err="1" smtClean="0"/>
              <a:t>COllege</a:t>
            </a:r>
            <a:endParaRPr lang="en-US" dirty="0" smtClean="0"/>
          </a:p>
        </p:txBody>
      </p:sp>
    </p:spTree>
    <p:extLst>
      <p:ext uri="{BB962C8B-B14F-4D97-AF65-F5344CB8AC3E}">
        <p14:creationId xmlns:p14="http://schemas.microsoft.com/office/powerpoint/2010/main" val="2453250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Acceleration, Online, etc.</a:t>
            </a:r>
            <a:endParaRPr lang="en-US" dirty="0"/>
          </a:p>
        </p:txBody>
      </p:sp>
      <p:sp>
        <p:nvSpPr>
          <p:cNvPr id="3" name="Content Placeholder 2"/>
          <p:cNvSpPr>
            <a:spLocks noGrp="1"/>
          </p:cNvSpPr>
          <p:nvPr>
            <p:ph idx="1"/>
          </p:nvPr>
        </p:nvSpPr>
        <p:spPr/>
        <p:txBody>
          <a:bodyPr/>
          <a:lstStyle/>
          <a:p>
            <a:r>
              <a:rPr lang="en-US" dirty="0" smtClean="0"/>
              <a:t>Are there differences in SLOs between students taking accelerated courses in transfer-level English and Math and students taking the traditional sequence?</a:t>
            </a:r>
          </a:p>
          <a:p>
            <a:pPr marL="0" indent="0">
              <a:buNone/>
            </a:pPr>
            <a:endParaRPr lang="en-US" dirty="0" smtClean="0"/>
          </a:p>
          <a:p>
            <a:r>
              <a:rPr lang="en-US" dirty="0" smtClean="0"/>
              <a:t>Are there differences in SLOs between online </a:t>
            </a:r>
            <a:r>
              <a:rPr lang="en-US" dirty="0"/>
              <a:t>versus face-to-face </a:t>
            </a:r>
            <a:r>
              <a:rPr lang="en-US" dirty="0" smtClean="0"/>
              <a:t>courses?</a:t>
            </a:r>
          </a:p>
          <a:p>
            <a:endParaRPr lang="en-US" dirty="0"/>
          </a:p>
          <a:p>
            <a:r>
              <a:rPr lang="en-US" dirty="0" smtClean="0"/>
              <a:t>Other comparisons?</a:t>
            </a:r>
          </a:p>
          <a:p>
            <a:endParaRPr lang="en-US" dirty="0" smtClean="0"/>
          </a:p>
          <a:p>
            <a:endParaRPr lang="en-US" dirty="0"/>
          </a:p>
        </p:txBody>
      </p:sp>
    </p:spTree>
    <p:extLst>
      <p:ext uri="{BB962C8B-B14F-4D97-AF65-F5344CB8AC3E}">
        <p14:creationId xmlns:p14="http://schemas.microsoft.com/office/powerpoint/2010/main" val="1241993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Irvine Valley College’s English Department</a:t>
            </a:r>
            <a:endParaRPr lang="en-US" dirty="0"/>
          </a:p>
        </p:txBody>
      </p:sp>
      <p:sp>
        <p:nvSpPr>
          <p:cNvPr id="3" name="Content Placeholder 2"/>
          <p:cNvSpPr>
            <a:spLocks noGrp="1"/>
          </p:cNvSpPr>
          <p:nvPr>
            <p:ph idx="1"/>
          </p:nvPr>
        </p:nvSpPr>
        <p:spPr/>
        <p:txBody>
          <a:bodyPr/>
          <a:lstStyle/>
          <a:p>
            <a:r>
              <a:rPr lang="en-US" dirty="0" smtClean="0"/>
              <a:t>Departmental primary trait essay rubric</a:t>
            </a:r>
          </a:p>
          <a:p>
            <a:pPr lvl="1"/>
            <a:r>
              <a:rPr lang="en-US" i="1" dirty="0" smtClean="0"/>
              <a:t>Unity / Focus</a:t>
            </a:r>
          </a:p>
          <a:p>
            <a:pPr lvl="1"/>
            <a:r>
              <a:rPr lang="en-US" i="1" dirty="0" smtClean="0"/>
              <a:t>Development / Support / Elaboration</a:t>
            </a:r>
          </a:p>
          <a:p>
            <a:pPr lvl="1"/>
            <a:r>
              <a:rPr lang="en-US" i="1" dirty="0" smtClean="0"/>
              <a:t>Coherence / Organization</a:t>
            </a:r>
          </a:p>
          <a:p>
            <a:pPr lvl="1"/>
            <a:r>
              <a:rPr lang="en-US" i="1" dirty="0" smtClean="0"/>
              <a:t>Style</a:t>
            </a:r>
          </a:p>
          <a:p>
            <a:pPr lvl="1"/>
            <a:r>
              <a:rPr lang="en-US" i="1" dirty="0" smtClean="0"/>
              <a:t>Conventions of Standard Written English</a:t>
            </a:r>
          </a:p>
          <a:p>
            <a:pPr lvl="1"/>
            <a:r>
              <a:rPr lang="en-US" i="1" dirty="0" smtClean="0"/>
              <a:t>Conventions of Manuscript Citation and Format</a:t>
            </a:r>
          </a:p>
          <a:p>
            <a:endParaRPr lang="en-US" dirty="0" smtClean="0"/>
          </a:p>
          <a:p>
            <a:pPr lvl="1"/>
            <a:r>
              <a:rPr lang="en-US" dirty="0" smtClean="0"/>
              <a:t>Rating scale: 1 – 6, with 4 – 6 indicating “pass”</a:t>
            </a:r>
            <a:endParaRPr lang="en-US" dirty="0"/>
          </a:p>
        </p:txBody>
      </p:sp>
    </p:spTree>
    <p:extLst>
      <p:ext uri="{BB962C8B-B14F-4D97-AF65-F5344CB8AC3E}">
        <p14:creationId xmlns:p14="http://schemas.microsoft.com/office/powerpoint/2010/main" val="2077812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findings:</a:t>
            </a:r>
            <a:endParaRPr lang="en-US" dirty="0"/>
          </a:p>
        </p:txBody>
      </p:sp>
      <p:graphicFrame>
        <p:nvGraphicFramePr>
          <p:cNvPr id="4" name="Content Placeholder 3"/>
          <p:cNvGraphicFramePr>
            <a:graphicFrameLocks noGrp="1"/>
          </p:cNvGraphicFramePr>
          <p:nvPr>
            <p:ph idx="1"/>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0979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findings: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0509338"/>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5806966" y="3486806"/>
            <a:ext cx="662151" cy="2430518"/>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574434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findings:</a:t>
            </a:r>
          </a:p>
        </p:txBody>
      </p:sp>
      <p:graphicFrame>
        <p:nvGraphicFramePr>
          <p:cNvPr id="4" name="Content Placeholder 3"/>
          <p:cNvGraphicFramePr>
            <a:graphicFrameLocks noGrp="1"/>
          </p:cNvGraphicFramePr>
          <p:nvPr>
            <p:ph idx="1"/>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8815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findings:</a:t>
            </a:r>
          </a:p>
        </p:txBody>
      </p:sp>
      <p:graphicFrame>
        <p:nvGraphicFramePr>
          <p:cNvPr id="4" name="Content Placeholder 3"/>
          <p:cNvGraphicFramePr>
            <a:graphicFrameLocks noGrp="1"/>
          </p:cNvGraphicFramePr>
          <p:nvPr>
            <p:ph idx="1"/>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0719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findings:</a:t>
            </a:r>
          </a:p>
        </p:txBody>
      </p:sp>
      <p:graphicFrame>
        <p:nvGraphicFramePr>
          <p:cNvPr id="4" name="Chart 3"/>
          <p:cNvGraphicFramePr/>
          <p:nvPr>
            <p:extLst>
              <p:ext uri="{D42A27DB-BD31-4B8C-83A1-F6EECF244321}">
                <p14:modId xmlns:p14="http://schemas.microsoft.com/office/powerpoint/2010/main" val="1382973332"/>
              </p:ext>
            </p:extLst>
          </p:nvPr>
        </p:nvGraphicFramePr>
        <p:xfrm>
          <a:off x="1224115" y="2057398"/>
          <a:ext cx="8825737" cy="4197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585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findings:</a:t>
            </a:r>
          </a:p>
        </p:txBody>
      </p:sp>
      <p:graphicFrame>
        <p:nvGraphicFramePr>
          <p:cNvPr id="4" name="Chart 3"/>
          <p:cNvGraphicFramePr/>
          <p:nvPr>
            <p:extLst>
              <p:ext uri="{D42A27DB-BD31-4B8C-83A1-F6EECF244321}">
                <p14:modId xmlns:p14="http://schemas.microsoft.com/office/powerpoint/2010/main" val="2941159446"/>
              </p:ext>
            </p:extLst>
          </p:nvPr>
        </p:nvGraphicFramePr>
        <p:xfrm>
          <a:off x="1103311" y="2057399"/>
          <a:ext cx="8946541" cy="4004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8325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findings:</a:t>
            </a:r>
          </a:p>
        </p:txBody>
      </p:sp>
      <p:graphicFrame>
        <p:nvGraphicFramePr>
          <p:cNvPr id="4" name="Chart 3"/>
          <p:cNvGraphicFramePr/>
          <p:nvPr>
            <p:extLst>
              <p:ext uri="{D42A27DB-BD31-4B8C-83A1-F6EECF244321}">
                <p14:modId xmlns:p14="http://schemas.microsoft.com/office/powerpoint/2010/main" val="1034266658"/>
              </p:ext>
            </p:extLst>
          </p:nvPr>
        </p:nvGraphicFramePr>
        <p:xfrm>
          <a:off x="1103311" y="2057399"/>
          <a:ext cx="8946541" cy="4063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943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03313" y="356573"/>
          <a:ext cx="8947150" cy="4879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194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6863401"/>
              </p:ext>
            </p:extLst>
          </p:nvPr>
        </p:nvGraphicFramePr>
        <p:xfrm>
          <a:off x="1103313" y="1434662"/>
          <a:ext cx="9254632" cy="4813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381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22448254"/>
              </p:ext>
            </p:extLst>
          </p:nvPr>
        </p:nvGraphicFramePr>
        <p:xfrm>
          <a:off x="1103313" y="356573"/>
          <a:ext cx="8947150" cy="4879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722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03313" y="356573"/>
          <a:ext cx="8947150" cy="487910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83110" y="5383161"/>
            <a:ext cx="8908025" cy="1200329"/>
          </a:xfrm>
          <a:prstGeom prst="rect">
            <a:avLst/>
          </a:prstGeom>
          <a:noFill/>
        </p:spPr>
        <p:txBody>
          <a:bodyPr wrap="square" rtlCol="0">
            <a:spAutoFit/>
          </a:bodyPr>
          <a:lstStyle/>
          <a:p>
            <a:r>
              <a:rPr lang="en-US" dirty="0" smtClean="0"/>
              <a:t>Asian students have relatively lower pass rates for “Style” and “Standard Written English Conventions” SLOs</a:t>
            </a:r>
            <a:br>
              <a:rPr lang="en-US" dirty="0" smtClean="0"/>
            </a:br>
            <a:r>
              <a:rPr lang="en-US" dirty="0" smtClean="0"/>
              <a:t>	- ESL?</a:t>
            </a:r>
            <a:br>
              <a:rPr lang="en-US" dirty="0" smtClean="0"/>
            </a:br>
            <a:r>
              <a:rPr lang="en-US" dirty="0" smtClean="0"/>
              <a:t>	- Focused Supplemental Instruction?</a:t>
            </a:r>
            <a:endParaRPr lang="en-US" dirty="0"/>
          </a:p>
        </p:txBody>
      </p:sp>
      <p:sp>
        <p:nvSpPr>
          <p:cNvPr id="2" name="Oval 1"/>
          <p:cNvSpPr/>
          <p:nvPr/>
        </p:nvSpPr>
        <p:spPr>
          <a:xfrm>
            <a:off x="5265174" y="3274142"/>
            <a:ext cx="3849329" cy="132735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895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1682427"/>
            <a:ext cx="9404723" cy="2700385"/>
          </a:xfrm>
        </p:spPr>
        <p:txBody>
          <a:bodyPr/>
          <a:lstStyle/>
          <a:p>
            <a:r>
              <a:rPr lang="en-US" sz="4800" dirty="0" smtClean="0"/>
              <a:t>What does the process of disaggregating SLOs look like?</a:t>
            </a:r>
            <a:endParaRPr lang="en-US" sz="4800" dirty="0"/>
          </a:p>
        </p:txBody>
      </p:sp>
    </p:spTree>
    <p:extLst>
      <p:ext uri="{BB962C8B-B14F-4D97-AF65-F5344CB8AC3E}">
        <p14:creationId xmlns:p14="http://schemas.microsoft.com/office/powerpoint/2010/main" val="3996094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4839" y="517735"/>
            <a:ext cx="8974370" cy="5909951"/>
          </a:xfrm>
        </p:spPr>
      </p:pic>
    </p:spTree>
    <p:extLst>
      <p:ext uri="{BB962C8B-B14F-4D97-AF65-F5344CB8AC3E}">
        <p14:creationId xmlns:p14="http://schemas.microsoft.com/office/powerpoint/2010/main" val="4288642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Request that rosters be loaded into </a:t>
            </a:r>
            <a:r>
              <a:rPr lang="en-US" dirty="0" err="1" smtClean="0"/>
              <a:t>TracDat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4709" y="1853247"/>
            <a:ext cx="6337620" cy="4754029"/>
          </a:xfrm>
        </p:spPr>
      </p:pic>
    </p:spTree>
    <p:extLst>
      <p:ext uri="{BB962C8B-B14F-4D97-AF65-F5344CB8AC3E}">
        <p14:creationId xmlns:p14="http://schemas.microsoft.com/office/powerpoint/2010/main" val="3623300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Researcher Loads Rosters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1054" y="1391478"/>
            <a:ext cx="8410146" cy="5290655"/>
          </a:xfrm>
        </p:spPr>
      </p:pic>
    </p:spTree>
    <p:extLst>
      <p:ext uri="{BB962C8B-B14F-4D97-AF65-F5344CB8AC3E}">
        <p14:creationId xmlns:p14="http://schemas.microsoft.com/office/powerpoint/2010/main" val="3029246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Researcher Loads Rosters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391522"/>
            <a:ext cx="10679271" cy="4174391"/>
          </a:xfrm>
        </p:spPr>
      </p:pic>
    </p:spTree>
    <p:extLst>
      <p:ext uri="{BB962C8B-B14F-4D97-AF65-F5344CB8AC3E}">
        <p14:creationId xmlns:p14="http://schemas.microsoft.com/office/powerpoint/2010/main" val="1670963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Researcher Loads Rosters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376776"/>
            <a:ext cx="8458132" cy="5191919"/>
          </a:xfrm>
        </p:spPr>
      </p:pic>
    </p:spTree>
    <p:extLst>
      <p:ext uri="{BB962C8B-B14F-4D97-AF65-F5344CB8AC3E}">
        <p14:creationId xmlns:p14="http://schemas.microsoft.com/office/powerpoint/2010/main" val="3636925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Uses </a:t>
            </a:r>
            <a:r>
              <a:rPr lang="en-US" dirty="0" err="1" smtClean="0"/>
              <a:t>TracDat</a:t>
            </a:r>
            <a:r>
              <a:rPr lang="en-US" dirty="0" smtClean="0"/>
              <a:t> to assign rosters to individual faculty members</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213" y="1853248"/>
            <a:ext cx="8371765" cy="4662167"/>
          </a:xfrm>
        </p:spPr>
      </p:pic>
    </p:spTree>
    <p:extLst>
      <p:ext uri="{BB962C8B-B14F-4D97-AF65-F5344CB8AC3E}">
        <p14:creationId xmlns:p14="http://schemas.microsoft.com/office/powerpoint/2010/main" val="3497798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Enter SLO assessment data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243342"/>
            <a:ext cx="10883737" cy="5254218"/>
          </a:xfrm>
        </p:spPr>
      </p:pic>
    </p:spTree>
    <p:extLst>
      <p:ext uri="{BB962C8B-B14F-4D97-AF65-F5344CB8AC3E}">
        <p14:creationId xmlns:p14="http://schemas.microsoft.com/office/powerpoint/2010/main" val="3001502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980" y="497074"/>
            <a:ext cx="8911687" cy="1280890"/>
          </a:xfrm>
        </p:spPr>
        <p:txBody>
          <a:bodyPr/>
          <a:lstStyle/>
          <a:p>
            <a:r>
              <a:rPr lang="en-US" dirty="0" smtClean="0"/>
              <a:t>What is your level of experience using </a:t>
            </a:r>
            <a:r>
              <a:rPr lang="en-US" dirty="0" err="1" smtClean="0"/>
              <a:t>TracDat</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9113318"/>
              </p:ext>
            </p:extLst>
          </p:nvPr>
        </p:nvGraphicFramePr>
        <p:xfrm>
          <a:off x="839553" y="2006617"/>
          <a:ext cx="8915400" cy="4558315"/>
        </p:xfrm>
        <a:graphic>
          <a:graphicData uri="http://schemas.openxmlformats.org/drawingml/2006/table">
            <a:tbl>
              <a:tblPr firstRow="1" bandRow="1">
                <a:tableStyleId>{69012ECD-51FC-41F1-AA8D-1B2483CD663E}</a:tableStyleId>
              </a:tblPr>
              <a:tblGrid>
                <a:gridCol w="2169399">
                  <a:extLst>
                    <a:ext uri="{9D8B030D-6E8A-4147-A177-3AD203B41FA5}">
                      <a16:colId xmlns:a16="http://schemas.microsoft.com/office/drawing/2014/main" val="20000"/>
                    </a:ext>
                  </a:extLst>
                </a:gridCol>
                <a:gridCol w="6746001">
                  <a:extLst>
                    <a:ext uri="{9D8B030D-6E8A-4147-A177-3AD203B41FA5}">
                      <a16:colId xmlns:a16="http://schemas.microsoft.com/office/drawing/2014/main" val="20001"/>
                    </a:ext>
                  </a:extLst>
                </a:gridCol>
              </a:tblGrid>
              <a:tr h="747071">
                <a:tc>
                  <a:txBody>
                    <a:bodyPr/>
                    <a:lstStyle/>
                    <a:p>
                      <a:r>
                        <a:rPr lang="en-US" sz="2400" dirty="0" smtClean="0"/>
                        <a:t>Level</a:t>
                      </a:r>
                      <a:r>
                        <a:rPr lang="en-US" sz="2400" baseline="0" dirty="0" smtClean="0"/>
                        <a:t> of Experience</a:t>
                      </a:r>
                      <a:endParaRPr lang="en-US" sz="2400" dirty="0"/>
                    </a:p>
                  </a:txBody>
                  <a:tcPr anchor="ctr">
                    <a:lnR w="12700" cap="flat" cmpd="sng" algn="ctr">
                      <a:solidFill>
                        <a:schemeClr val="accent1"/>
                      </a:solidFill>
                      <a:prstDash val="solid"/>
                      <a:round/>
                      <a:headEnd type="none" w="med" len="med"/>
                      <a:tailEnd type="none" w="med" len="med"/>
                    </a:lnR>
                    <a:solidFill>
                      <a:schemeClr val="tx2">
                        <a:lumMod val="90000"/>
                      </a:schemeClr>
                    </a:solidFill>
                  </a:tcPr>
                </a:tc>
                <a:tc>
                  <a:txBody>
                    <a:bodyPr/>
                    <a:lstStyle/>
                    <a:p>
                      <a:r>
                        <a:rPr lang="en-US" sz="2400" dirty="0" smtClean="0"/>
                        <a:t>Description</a:t>
                      </a:r>
                      <a:endParaRPr lang="en-US" sz="2400" dirty="0"/>
                    </a:p>
                  </a:txBody>
                  <a:tcPr anchor="ctr">
                    <a:lnL w="12700" cap="flat" cmpd="sng" algn="ctr">
                      <a:solidFill>
                        <a:schemeClr val="accent1"/>
                      </a:solidFill>
                      <a:prstDash val="solid"/>
                      <a:round/>
                      <a:headEnd type="none" w="med" len="med"/>
                      <a:tailEnd type="none" w="med" len="med"/>
                    </a:lnL>
                    <a:solidFill>
                      <a:schemeClr val="tx2">
                        <a:lumMod val="90000"/>
                      </a:schemeClr>
                    </a:solidFill>
                  </a:tcPr>
                </a:tc>
                <a:extLst>
                  <a:ext uri="{0D108BD9-81ED-4DB2-BD59-A6C34878D82A}">
                    <a16:rowId xmlns:a16="http://schemas.microsoft.com/office/drawing/2014/main" val="10000"/>
                  </a:ext>
                </a:extLst>
              </a:tr>
              <a:tr h="747071">
                <a:tc>
                  <a:txBody>
                    <a:bodyPr/>
                    <a:lstStyle/>
                    <a:p>
                      <a:pPr algn="l"/>
                      <a:r>
                        <a:rPr lang="en-US" sz="2400" b="1" dirty="0" smtClean="0">
                          <a:solidFill>
                            <a:schemeClr val="accent3"/>
                          </a:solidFill>
                        </a:rPr>
                        <a:t>----</a:t>
                      </a:r>
                      <a:endParaRPr lang="en-US" sz="2400" b="1" dirty="0">
                        <a:solidFill>
                          <a:schemeClr val="accent3"/>
                        </a:solidFill>
                      </a:endParaRPr>
                    </a:p>
                  </a:txBody>
                  <a:tcPr anchor="ctr">
                    <a:lnR w="12700" cap="flat" cmpd="sng" algn="ctr">
                      <a:solidFill>
                        <a:schemeClr val="accent1"/>
                      </a:solidFill>
                      <a:prstDash val="solid"/>
                      <a:round/>
                      <a:headEnd type="none" w="med" len="med"/>
                      <a:tailEnd type="none" w="med" len="med"/>
                    </a:lnR>
                  </a:tcPr>
                </a:tc>
                <a:tc>
                  <a:txBody>
                    <a:bodyPr/>
                    <a:lstStyle/>
                    <a:p>
                      <a:pPr algn="l"/>
                      <a:r>
                        <a:rPr lang="en-US" dirty="0" smtClean="0"/>
                        <a:t>What’s a </a:t>
                      </a:r>
                      <a:r>
                        <a:rPr lang="en-US" dirty="0" err="1" smtClean="0"/>
                        <a:t>TracDat</a:t>
                      </a:r>
                      <a:r>
                        <a:rPr lang="en-US" dirty="0" smtClean="0"/>
                        <a:t>?</a:t>
                      </a:r>
                      <a:endParaRPr lang="en-US" dirty="0"/>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1"/>
                  </a:ext>
                </a:extLst>
              </a:tr>
              <a:tr h="747071">
                <a:tc>
                  <a:txBody>
                    <a:bodyPr/>
                    <a:lstStyle/>
                    <a:p>
                      <a:pPr algn="l"/>
                      <a:r>
                        <a:rPr lang="en-US" sz="2400" b="1" dirty="0" smtClean="0">
                          <a:solidFill>
                            <a:schemeClr val="accent3"/>
                          </a:solidFill>
                        </a:rPr>
                        <a:t>A</a:t>
                      </a:r>
                      <a:endParaRPr lang="en-US" sz="2400" b="1" dirty="0">
                        <a:solidFill>
                          <a:schemeClr val="accent3"/>
                        </a:solidFill>
                      </a:endParaRPr>
                    </a:p>
                  </a:txBody>
                  <a:tcPr anchor="ctr">
                    <a:lnR w="12700" cap="flat" cmpd="sng" algn="ctr">
                      <a:solidFill>
                        <a:schemeClr val="accent1"/>
                      </a:solidFill>
                      <a:prstDash val="solid"/>
                      <a:round/>
                      <a:headEnd type="none" w="med" len="med"/>
                      <a:tailEnd type="none" w="med" len="med"/>
                    </a:lnR>
                  </a:tcPr>
                </a:tc>
                <a:tc>
                  <a:txBody>
                    <a:bodyPr/>
                    <a:lstStyle/>
                    <a:p>
                      <a:pPr algn="l"/>
                      <a:r>
                        <a:rPr lang="en-US" dirty="0" smtClean="0"/>
                        <a:t>Fundamental: I’m pretty sure </a:t>
                      </a:r>
                      <a:r>
                        <a:rPr lang="en-US" baseline="0" dirty="0" smtClean="0"/>
                        <a:t>I can log into </a:t>
                      </a:r>
                      <a:r>
                        <a:rPr lang="en-US" baseline="0" dirty="0" err="1" smtClean="0"/>
                        <a:t>TracDat</a:t>
                      </a:r>
                      <a:r>
                        <a:rPr lang="en-US" baseline="0" dirty="0" smtClean="0"/>
                        <a:t>…</a:t>
                      </a:r>
                      <a:endParaRPr lang="en-US" dirty="0"/>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2"/>
                  </a:ext>
                </a:extLst>
              </a:tr>
              <a:tr h="747071">
                <a:tc>
                  <a:txBody>
                    <a:bodyPr/>
                    <a:lstStyle/>
                    <a:p>
                      <a:pPr algn="l"/>
                      <a:r>
                        <a:rPr lang="en-US" sz="2400" b="1" dirty="0" smtClean="0">
                          <a:solidFill>
                            <a:schemeClr val="accent3"/>
                          </a:solidFill>
                        </a:rPr>
                        <a:t>B</a:t>
                      </a:r>
                      <a:endParaRPr lang="en-US" sz="2400" b="1" dirty="0">
                        <a:solidFill>
                          <a:schemeClr val="accent3"/>
                        </a:solidFill>
                      </a:endParaRPr>
                    </a:p>
                  </a:txBody>
                  <a:tcPr anchor="ctr">
                    <a:lnR w="12700" cap="flat" cmpd="sng" algn="ctr">
                      <a:solidFill>
                        <a:schemeClr val="accent1"/>
                      </a:solidFill>
                      <a:prstDash val="solid"/>
                      <a:round/>
                      <a:headEnd type="none" w="med" len="med"/>
                      <a:tailEnd type="none" w="med" len="med"/>
                    </a:lnR>
                  </a:tcPr>
                </a:tc>
                <a:tc>
                  <a:txBody>
                    <a:bodyPr/>
                    <a:lstStyle/>
                    <a:p>
                      <a:pPr algn="l"/>
                      <a:r>
                        <a:rPr lang="en-US" dirty="0" smtClean="0"/>
                        <a:t>Novice:</a:t>
                      </a:r>
                      <a:r>
                        <a:rPr lang="en-US" baseline="0" dirty="0" smtClean="0"/>
                        <a:t> I’ve logged in and taken a look around</a:t>
                      </a:r>
                      <a:endParaRPr lang="en-US" dirty="0"/>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3"/>
                  </a:ext>
                </a:extLst>
              </a:tr>
              <a:tr h="747071">
                <a:tc>
                  <a:txBody>
                    <a:bodyPr/>
                    <a:lstStyle/>
                    <a:p>
                      <a:pPr algn="l"/>
                      <a:r>
                        <a:rPr lang="en-US" sz="2400" b="1" dirty="0" smtClean="0">
                          <a:solidFill>
                            <a:schemeClr val="accent3"/>
                          </a:solidFill>
                        </a:rPr>
                        <a:t>C</a:t>
                      </a:r>
                      <a:endParaRPr lang="en-US" sz="2400" b="1" dirty="0">
                        <a:solidFill>
                          <a:schemeClr val="accent3"/>
                        </a:solidFill>
                      </a:endParaRPr>
                    </a:p>
                  </a:txBody>
                  <a:tcPr anchor="ctr">
                    <a:lnR w="12700" cap="flat" cmpd="sng" algn="ctr">
                      <a:solidFill>
                        <a:schemeClr val="accent1"/>
                      </a:solidFill>
                      <a:prstDash val="solid"/>
                      <a:round/>
                      <a:headEnd type="none" w="med" len="med"/>
                      <a:tailEnd type="none" w="med" len="med"/>
                    </a:lnR>
                  </a:tcPr>
                </a:tc>
                <a:tc>
                  <a:txBody>
                    <a:bodyPr/>
                    <a:lstStyle/>
                    <a:p>
                      <a:pPr algn="l"/>
                      <a:r>
                        <a:rPr lang="en-US" dirty="0" smtClean="0"/>
                        <a:t>Intermediate: I’ve logged in and entered some data before, but I get lost sometimes</a:t>
                      </a:r>
                      <a:endParaRPr lang="en-US" dirty="0"/>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4"/>
                  </a:ext>
                </a:extLst>
              </a:tr>
              <a:tr h="747071">
                <a:tc>
                  <a:txBody>
                    <a:bodyPr/>
                    <a:lstStyle/>
                    <a:p>
                      <a:pPr algn="l"/>
                      <a:r>
                        <a:rPr lang="en-US" sz="2400" b="1" dirty="0" smtClean="0">
                          <a:solidFill>
                            <a:schemeClr val="accent3"/>
                          </a:solidFill>
                        </a:rPr>
                        <a:t>D</a:t>
                      </a:r>
                      <a:endParaRPr lang="en-US" sz="2400" b="1" dirty="0">
                        <a:solidFill>
                          <a:schemeClr val="accent3"/>
                        </a:solidFill>
                      </a:endParaRPr>
                    </a:p>
                  </a:txBody>
                  <a:tcPr anchor="ctr">
                    <a:lnR w="12700" cap="flat" cmpd="sng" algn="ctr">
                      <a:solidFill>
                        <a:schemeClr val="accent1"/>
                      </a:solidFill>
                      <a:prstDash val="solid"/>
                      <a:round/>
                      <a:headEnd type="none" w="med" len="med"/>
                      <a:tailEnd type="none" w="med" len="med"/>
                    </a:lnR>
                  </a:tcPr>
                </a:tc>
                <a:tc>
                  <a:txBody>
                    <a:bodyPr/>
                    <a:lstStyle/>
                    <a:p>
                      <a:pPr algn="l"/>
                      <a:r>
                        <a:rPr lang="en-US" dirty="0" smtClean="0"/>
                        <a:t>Advanced: I know how to manage my personnel</a:t>
                      </a:r>
                      <a:r>
                        <a:rPr lang="en-US" baseline="0" dirty="0" smtClean="0"/>
                        <a:t> list(s) and create, update, and upload all sorts of information</a:t>
                      </a:r>
                      <a:endParaRPr lang="en-US" dirty="0"/>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9021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Enter SLO assessment data</a:t>
            </a:r>
            <a:endParaRPr lang="en-US" dirty="0"/>
          </a:p>
        </p:txBody>
      </p:sp>
      <p:pic>
        <p:nvPicPr>
          <p:cNvPr id="4" name="Content Placeholder 3"/>
          <p:cNvPicPr>
            <a:picLocks noGrp="1"/>
          </p:cNvPicPr>
          <p:nvPr>
            <p:ph idx="1"/>
          </p:nvPr>
        </p:nvPicPr>
        <p:blipFill rotWithShape="1">
          <a:blip r:embed="rId2"/>
          <a:srcRect t="8654" b="4166"/>
          <a:stretch/>
        </p:blipFill>
        <p:spPr bwMode="auto">
          <a:xfrm>
            <a:off x="988141" y="1150373"/>
            <a:ext cx="10176387" cy="53684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200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Extracts rosters with SLO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247325"/>
            <a:ext cx="10940750" cy="4838165"/>
          </a:xfrm>
        </p:spPr>
      </p:pic>
    </p:spTree>
    <p:extLst>
      <p:ext uri="{BB962C8B-B14F-4D97-AF65-F5344CB8AC3E}">
        <p14:creationId xmlns:p14="http://schemas.microsoft.com/office/powerpoint/2010/main" val="689589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Extracts rosters with SLO data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5786" y="1348751"/>
            <a:ext cx="6564450" cy="5010007"/>
          </a:xfrm>
        </p:spPr>
      </p:pic>
      <p:sp>
        <p:nvSpPr>
          <p:cNvPr id="6" name="TextBox 5"/>
          <p:cNvSpPr txBox="1"/>
          <p:nvPr/>
        </p:nvSpPr>
        <p:spPr>
          <a:xfrm>
            <a:off x="777766" y="1502979"/>
            <a:ext cx="3888827" cy="830997"/>
          </a:xfrm>
          <a:prstGeom prst="rect">
            <a:avLst/>
          </a:prstGeom>
          <a:noFill/>
        </p:spPr>
        <p:txBody>
          <a:bodyPr wrap="square" rtlCol="0">
            <a:spAutoFit/>
          </a:bodyPr>
          <a:lstStyle/>
          <a:p>
            <a:r>
              <a:rPr lang="en-US" sz="2400" dirty="0" smtClean="0"/>
              <a:t>Exports SLO data as CSV file</a:t>
            </a:r>
            <a:endParaRPr lang="en-US" sz="2400" dirty="0"/>
          </a:p>
        </p:txBody>
      </p:sp>
    </p:spTree>
    <p:extLst>
      <p:ext uri="{BB962C8B-B14F-4D97-AF65-F5344CB8AC3E}">
        <p14:creationId xmlns:p14="http://schemas.microsoft.com/office/powerpoint/2010/main" val="3393320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Merges SLO data with other data sources</a:t>
            </a:r>
            <a:endParaRPr lang="en-US" dirty="0"/>
          </a:p>
        </p:txBody>
      </p:sp>
      <p:sp>
        <p:nvSpPr>
          <p:cNvPr id="3" name="Content Placeholder 2"/>
          <p:cNvSpPr>
            <a:spLocks noGrp="1"/>
          </p:cNvSpPr>
          <p:nvPr>
            <p:ph idx="1"/>
          </p:nvPr>
        </p:nvSpPr>
        <p:spPr/>
        <p:txBody>
          <a:bodyPr>
            <a:normAutofit lnSpcReduction="10000"/>
          </a:bodyPr>
          <a:lstStyle/>
          <a:p>
            <a:r>
              <a:rPr lang="en-US" dirty="0"/>
              <a:t>D</a:t>
            </a:r>
            <a:r>
              <a:rPr lang="en-US" dirty="0" smtClean="0"/>
              <a:t>emographic data:</a:t>
            </a:r>
          </a:p>
          <a:p>
            <a:pPr lvl="1"/>
            <a:r>
              <a:rPr lang="en-US" dirty="0" smtClean="0"/>
              <a:t>Ethnicity</a:t>
            </a:r>
          </a:p>
          <a:p>
            <a:pPr lvl="1"/>
            <a:r>
              <a:rPr lang="en-US" dirty="0" smtClean="0"/>
              <a:t>Gender</a:t>
            </a:r>
          </a:p>
          <a:p>
            <a:pPr lvl="1"/>
            <a:r>
              <a:rPr lang="en-US" dirty="0" smtClean="0"/>
              <a:t>Special population status (EOPS, Foster youth, Veteran, etc.)</a:t>
            </a:r>
          </a:p>
          <a:p>
            <a:endParaRPr lang="en-US" dirty="0"/>
          </a:p>
          <a:p>
            <a:r>
              <a:rPr lang="en-US" dirty="0" smtClean="0"/>
              <a:t>Academic Outcomes</a:t>
            </a:r>
          </a:p>
          <a:p>
            <a:pPr lvl="1"/>
            <a:r>
              <a:rPr lang="en-US" dirty="0" smtClean="0"/>
              <a:t>Grades in course</a:t>
            </a:r>
          </a:p>
          <a:p>
            <a:pPr lvl="1"/>
            <a:r>
              <a:rPr lang="en-US" dirty="0" smtClean="0"/>
              <a:t>Grades in future courses in sequence</a:t>
            </a:r>
          </a:p>
          <a:p>
            <a:pPr lvl="1"/>
            <a:r>
              <a:rPr lang="en-US" dirty="0" smtClean="0"/>
              <a:t>GPA</a:t>
            </a:r>
          </a:p>
          <a:p>
            <a:pPr lvl="1"/>
            <a:r>
              <a:rPr lang="en-US" dirty="0" smtClean="0"/>
              <a:t>Units earned</a:t>
            </a:r>
          </a:p>
          <a:p>
            <a:pPr lvl="1"/>
            <a:r>
              <a:rPr lang="en-US" dirty="0" smtClean="0"/>
              <a:t>Degree/Transfer</a:t>
            </a:r>
            <a:endParaRPr lang="en-US" dirty="0"/>
          </a:p>
        </p:txBody>
      </p:sp>
    </p:spTree>
    <p:extLst>
      <p:ext uri="{BB962C8B-B14F-4D97-AF65-F5344CB8AC3E}">
        <p14:creationId xmlns:p14="http://schemas.microsoft.com/office/powerpoint/2010/main" val="2694690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Conduct analyses on merged data set</a:t>
            </a:r>
            <a:endParaRPr lang="en-US" dirty="0"/>
          </a:p>
        </p:txBody>
      </p:sp>
      <p:pic>
        <p:nvPicPr>
          <p:cNvPr id="4" name="Picture 2" descr="Image result for xkcd sc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6963" y="1853248"/>
            <a:ext cx="6519381" cy="481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630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Shares disaggregated SLO data reports with faculty</a:t>
            </a:r>
            <a:endParaRPr lang="en-US" dirty="0"/>
          </a:p>
        </p:txBody>
      </p:sp>
      <p:pic>
        <p:nvPicPr>
          <p:cNvPr id="4" name="Picture 2" descr="Image result for presen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6943" y="1853248"/>
            <a:ext cx="6295016" cy="4751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7155" y="4325904"/>
            <a:ext cx="1270693" cy="551406"/>
          </a:xfrm>
          <a:prstGeom prst="rect">
            <a:avLst/>
          </a:prstGeom>
        </p:spPr>
      </p:pic>
    </p:spTree>
    <p:extLst>
      <p:ext uri="{BB962C8B-B14F-4D97-AF65-F5344CB8AC3E}">
        <p14:creationId xmlns:p14="http://schemas.microsoft.com/office/powerpoint/2010/main" val="2840148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The Six </a:t>
            </a:r>
            <a:r>
              <a:rPr lang="en-US" dirty="0"/>
              <a:t>S</a:t>
            </a:r>
            <a:r>
              <a:rPr lang="en-US" dirty="0" smtClean="0"/>
              <a:t>teps to SLO Disaggregation</a:t>
            </a:r>
            <a:endParaRPr lang="en-US" dirty="0"/>
          </a:p>
        </p:txBody>
      </p:sp>
      <p:sp>
        <p:nvSpPr>
          <p:cNvPr id="4" name="Text Placeholder 3"/>
          <p:cNvSpPr>
            <a:spLocks noGrp="1"/>
          </p:cNvSpPr>
          <p:nvPr>
            <p:ph type="body" idx="1"/>
          </p:nvPr>
        </p:nvSpPr>
        <p:spPr/>
        <p:txBody>
          <a:bodyPr/>
          <a:lstStyle/>
          <a:p>
            <a:r>
              <a:rPr lang="en-US" dirty="0" smtClean="0"/>
              <a:t>IVC</a:t>
            </a:r>
            <a:endParaRPr lang="en-US" dirty="0"/>
          </a:p>
        </p:txBody>
      </p:sp>
      <p:sp>
        <p:nvSpPr>
          <p:cNvPr id="5" name="Content Placeholder 4"/>
          <p:cNvSpPr>
            <a:spLocks noGrp="1"/>
          </p:cNvSpPr>
          <p:nvPr>
            <p:ph sz="half" idx="2"/>
          </p:nvPr>
        </p:nvSpPr>
        <p:spPr/>
        <p:txBody>
          <a:bodyPr>
            <a:normAutofit fontScale="92500" lnSpcReduction="10000"/>
          </a:bodyPr>
          <a:lstStyle/>
          <a:p>
            <a:pPr marL="457200" indent="-457200">
              <a:buFont typeface="+mj-lt"/>
              <a:buAutoNum type="arabicPeriod"/>
            </a:pPr>
            <a:r>
              <a:rPr lang="en-US" dirty="0"/>
              <a:t>English department chair submits a research request form</a:t>
            </a:r>
          </a:p>
          <a:p>
            <a:pPr marL="457200" indent="-457200">
              <a:buFont typeface="+mj-lt"/>
              <a:buAutoNum type="arabicPeriod"/>
            </a:pPr>
            <a:r>
              <a:rPr lang="en-US" dirty="0" smtClean="0"/>
              <a:t>Research uploads rubric and master </a:t>
            </a:r>
            <a:r>
              <a:rPr lang="en-US" dirty="0"/>
              <a:t>roster </a:t>
            </a:r>
            <a:r>
              <a:rPr lang="en-US" dirty="0" smtClean="0"/>
              <a:t>files </a:t>
            </a:r>
            <a:r>
              <a:rPr lang="en-US" dirty="0"/>
              <a:t>by C</a:t>
            </a:r>
            <a:r>
              <a:rPr lang="en-US" dirty="0" smtClean="0"/>
              <a:t>ourse ID</a:t>
            </a:r>
          </a:p>
          <a:p>
            <a:pPr marL="457200" indent="-457200">
              <a:buFont typeface="+mj-lt"/>
              <a:buAutoNum type="arabicPeriod"/>
            </a:pPr>
            <a:r>
              <a:rPr lang="en-US" dirty="0" smtClean="0"/>
              <a:t>Department </a:t>
            </a:r>
            <a:r>
              <a:rPr lang="en-US" dirty="0"/>
              <a:t>chair </a:t>
            </a:r>
            <a:r>
              <a:rPr lang="en-US" dirty="0" smtClean="0"/>
              <a:t>assigns </a:t>
            </a:r>
            <a:r>
              <a:rPr lang="en-US" dirty="0"/>
              <a:t>tasks to faculty </a:t>
            </a:r>
            <a:r>
              <a:rPr lang="en-US" dirty="0" smtClean="0"/>
              <a:t>members</a:t>
            </a:r>
          </a:p>
          <a:p>
            <a:pPr marL="457200" indent="-457200">
              <a:buFont typeface="+mj-lt"/>
              <a:buAutoNum type="arabicPeriod"/>
            </a:pPr>
            <a:r>
              <a:rPr lang="en-US" dirty="0" smtClean="0"/>
              <a:t>Faculty members input unitary SLO data</a:t>
            </a:r>
          </a:p>
          <a:p>
            <a:pPr marL="457200" indent="-457200">
              <a:buFont typeface="+mj-lt"/>
              <a:buAutoNum type="arabicPeriod"/>
            </a:pPr>
            <a:r>
              <a:rPr lang="en-US" dirty="0" smtClean="0"/>
              <a:t>Export </a:t>
            </a:r>
            <a:r>
              <a:rPr lang="en-US" dirty="0"/>
              <a:t>data from </a:t>
            </a:r>
            <a:r>
              <a:rPr lang="en-US" dirty="0" err="1" smtClean="0"/>
              <a:t>TracDat</a:t>
            </a:r>
            <a:r>
              <a:rPr lang="en-US" dirty="0" smtClean="0"/>
              <a:t> and merge with other data at the end of term</a:t>
            </a:r>
          </a:p>
          <a:p>
            <a:pPr marL="457200" indent="-457200">
              <a:buFont typeface="+mj-lt"/>
              <a:buAutoNum type="arabicPeriod"/>
            </a:pPr>
            <a:r>
              <a:rPr lang="en-US" dirty="0" smtClean="0"/>
              <a:t>Generate reports &amp; have dialogue</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
        <p:nvSpPr>
          <p:cNvPr id="6" name="Text Placeholder 5"/>
          <p:cNvSpPr>
            <a:spLocks noGrp="1"/>
          </p:cNvSpPr>
          <p:nvPr>
            <p:ph type="body" sz="quarter" idx="3"/>
          </p:nvPr>
        </p:nvSpPr>
        <p:spPr/>
        <p:txBody>
          <a:bodyPr/>
          <a:lstStyle/>
          <a:p>
            <a:r>
              <a:rPr lang="en-US" dirty="0" smtClean="0"/>
              <a:t>CCSF</a:t>
            </a:r>
            <a:endParaRPr lang="en-US" dirty="0"/>
          </a:p>
        </p:txBody>
      </p:sp>
      <p:sp>
        <p:nvSpPr>
          <p:cNvPr id="7" name="Content Placeholder 6"/>
          <p:cNvSpPr>
            <a:spLocks noGrp="1"/>
          </p:cNvSpPr>
          <p:nvPr>
            <p:ph sz="quarter" idx="4"/>
          </p:nvPr>
        </p:nvSpPr>
        <p:spPr>
          <a:xfrm>
            <a:off x="5996517" y="2174875"/>
            <a:ext cx="5389033" cy="3951288"/>
          </a:xfrm>
        </p:spPr>
        <p:txBody>
          <a:bodyPr>
            <a:normAutofit fontScale="92500" lnSpcReduction="20000"/>
          </a:bodyPr>
          <a:lstStyle/>
          <a:p>
            <a:pPr marL="457200" indent="-457200">
              <a:buFont typeface="+mj-lt"/>
              <a:buAutoNum type="arabicPeriod"/>
            </a:pPr>
            <a:r>
              <a:rPr lang="en-US" dirty="0" err="1" smtClean="0"/>
              <a:t>CurricUNET</a:t>
            </a:r>
            <a:r>
              <a:rPr lang="en-US" dirty="0" smtClean="0"/>
              <a:t> </a:t>
            </a:r>
            <a:r>
              <a:rPr lang="en-US" dirty="0"/>
              <a:t>Curriculum module, already has course SLOs</a:t>
            </a:r>
          </a:p>
          <a:p>
            <a:pPr marL="457200" indent="-457200">
              <a:buFont typeface="+mj-lt"/>
              <a:buAutoNum type="arabicPeriod"/>
            </a:pPr>
            <a:r>
              <a:rPr lang="en-US" dirty="0" smtClean="0"/>
              <a:t>IT </a:t>
            </a:r>
            <a:r>
              <a:rPr lang="en-US" dirty="0"/>
              <a:t>department uploads sections rosters (names/IDs) to </a:t>
            </a:r>
            <a:r>
              <a:rPr lang="en-US" dirty="0" err="1" smtClean="0"/>
              <a:t>CurricUNET</a:t>
            </a:r>
            <a:endParaRPr lang="en-US" dirty="0"/>
          </a:p>
          <a:p>
            <a:pPr marL="457200" indent="-457200">
              <a:buFont typeface="+mj-lt"/>
              <a:buAutoNum type="arabicPeriod"/>
            </a:pPr>
            <a:r>
              <a:rPr lang="en-US" dirty="0"/>
              <a:t>At the end of each semester, faculty input individual student SLO assessments for each course </a:t>
            </a:r>
            <a:r>
              <a:rPr lang="en-US" dirty="0" smtClean="0"/>
              <a:t>taught</a:t>
            </a:r>
          </a:p>
          <a:p>
            <a:pPr marL="457200" indent="-457200">
              <a:buFont typeface="+mj-lt"/>
              <a:buAutoNum type="arabicPeriod"/>
            </a:pPr>
            <a:r>
              <a:rPr lang="en-US" dirty="0" smtClean="0"/>
              <a:t>Research </a:t>
            </a:r>
            <a:r>
              <a:rPr lang="en-US" dirty="0"/>
              <a:t>receives unit level SLO assessments data export and matches with demographic data.</a:t>
            </a:r>
          </a:p>
          <a:p>
            <a:pPr marL="457200" indent="-457200">
              <a:buFont typeface="+mj-lt"/>
              <a:buAutoNum type="arabicPeriod"/>
            </a:pPr>
            <a:r>
              <a:rPr lang="en-US" dirty="0" smtClean="0"/>
              <a:t>Disaggregated </a:t>
            </a:r>
            <a:r>
              <a:rPr lang="en-US" dirty="0"/>
              <a:t>data presented back to faculty via Argos OLAP data cube</a:t>
            </a:r>
          </a:p>
          <a:p>
            <a:pPr marL="457200" indent="-457200">
              <a:buFont typeface="+mj-lt"/>
              <a:buAutoNum type="arabicPeriod"/>
            </a:pPr>
            <a:r>
              <a:rPr lang="en-US" dirty="0" smtClean="0"/>
              <a:t>Faculty </a:t>
            </a:r>
            <a:r>
              <a:rPr lang="en-US" dirty="0"/>
              <a:t>SLO Team performs analyzes, writes reports, and leads dialog</a:t>
            </a:r>
          </a:p>
          <a:p>
            <a:pPr marL="457200" indent="-457200">
              <a:buFont typeface="+mj-lt"/>
              <a:buAutoNum type="arabicPeriod"/>
            </a:pPr>
            <a:endParaRPr lang="en-US" dirty="0"/>
          </a:p>
        </p:txBody>
      </p:sp>
    </p:spTree>
    <p:extLst>
      <p:ext uri="{BB962C8B-B14F-4D97-AF65-F5344CB8AC3E}">
        <p14:creationId xmlns:p14="http://schemas.microsoft.com/office/powerpoint/2010/main" val="3358495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187" y="623511"/>
            <a:ext cx="9680303" cy="5777289"/>
          </a:xfrm>
        </p:spPr>
        <p:txBody>
          <a:bodyPr>
            <a:normAutofit/>
          </a:bodyPr>
          <a:lstStyle/>
          <a:p>
            <a:r>
              <a:rPr lang="en-US" sz="4000" dirty="0"/>
              <a:t>What is your level of experience </a:t>
            </a:r>
            <a:r>
              <a:rPr lang="en-US" sz="4000" dirty="0" smtClean="0"/>
              <a:t>disaggregating </a:t>
            </a:r>
            <a:r>
              <a:rPr lang="en-US" sz="4000" dirty="0"/>
              <a:t>SLOs</a:t>
            </a:r>
            <a:r>
              <a:rPr lang="en-US" sz="4000" dirty="0" smtClean="0"/>
              <a:t>?</a:t>
            </a:r>
          </a:p>
          <a:p>
            <a:endParaRPr lang="en-US" sz="4000" dirty="0" smtClean="0"/>
          </a:p>
          <a:p>
            <a:pPr marL="0" indent="0">
              <a:buNone/>
            </a:pPr>
            <a:endParaRPr lang="en-US" sz="4000" dirty="0"/>
          </a:p>
          <a:p>
            <a:r>
              <a:rPr lang="en-US" sz="4000" dirty="0" smtClean="0"/>
              <a:t>What kinds of conversation around disaggregating SLOs have you had at your campus?</a:t>
            </a:r>
            <a:endParaRPr lang="en-US" sz="4000" dirty="0"/>
          </a:p>
        </p:txBody>
      </p:sp>
    </p:spTree>
    <p:extLst>
      <p:ext uri="{BB962C8B-B14F-4D97-AF65-F5344CB8AC3E}">
        <p14:creationId xmlns:p14="http://schemas.microsoft.com/office/powerpoint/2010/main" val="86287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disaggregate SLO data? Seems Like a Lot of Effort!</a:t>
            </a:r>
            <a:endParaRPr lang="en-US" dirty="0"/>
          </a:p>
        </p:txBody>
      </p:sp>
      <p:pic>
        <p:nvPicPr>
          <p:cNvPr id="1026" name="Picture 2" descr=" - Dilbert by Scott Adam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9476" y="2070538"/>
            <a:ext cx="11095132" cy="327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080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disaggregate SLO data?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7708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SLOs</a:t>
            </a:r>
            <a:endParaRPr lang="en-US" dirty="0"/>
          </a:p>
        </p:txBody>
      </p:sp>
      <p:sp>
        <p:nvSpPr>
          <p:cNvPr id="3" name="Content Placeholder 2"/>
          <p:cNvSpPr>
            <a:spLocks noGrp="1"/>
          </p:cNvSpPr>
          <p:nvPr>
            <p:ph idx="1"/>
          </p:nvPr>
        </p:nvSpPr>
        <p:spPr>
          <a:xfrm>
            <a:off x="1103312" y="1464470"/>
            <a:ext cx="8946541" cy="4783930"/>
          </a:xfrm>
        </p:spPr>
        <p:txBody>
          <a:bodyPr/>
          <a:lstStyle/>
          <a:p>
            <a:pPr marL="457200" lvl="1" indent="0">
              <a:buNone/>
            </a:pPr>
            <a:r>
              <a:rPr lang="en-US" sz="2200" dirty="0" smtClean="0"/>
              <a:t>“If faculty are unlikely to use assessments of learning other than grades, then they are unlikely to be able to assess, discuss, and improve the achievement of learning outcomes by students—not only within the courses but across courses in a program.”</a:t>
            </a:r>
          </a:p>
          <a:p>
            <a:pPr marL="800100" lvl="2" indent="0">
              <a:buNone/>
            </a:pPr>
            <a:r>
              <a:rPr lang="en-US" sz="1800" dirty="0" smtClean="0"/>
              <a:t>Bailey, T. R., Smith </a:t>
            </a:r>
            <a:r>
              <a:rPr lang="en-US" sz="1800" dirty="0" err="1" smtClean="0"/>
              <a:t>Jaggars</a:t>
            </a:r>
            <a:r>
              <a:rPr lang="en-US" sz="1800" dirty="0" smtClean="0"/>
              <a:t>, S., Jenkins, D. (2015). </a:t>
            </a:r>
            <a:r>
              <a:rPr lang="en-US" sz="1800" i="1" dirty="0" smtClean="0"/>
              <a:t>Redesigning </a:t>
            </a:r>
            <a:r>
              <a:rPr lang="en-US" sz="1800" i="1" dirty="0"/>
              <a:t>America’s Community College: A Clearer Path to Student </a:t>
            </a:r>
            <a:r>
              <a:rPr lang="en-US" sz="1800" i="1" dirty="0" smtClean="0"/>
              <a:t>Success.</a:t>
            </a:r>
            <a:endParaRPr lang="en-US" sz="2000" dirty="0"/>
          </a:p>
          <a:p>
            <a:pPr marL="800100" lvl="2" indent="0">
              <a:buNone/>
            </a:pPr>
            <a:endParaRPr lang="en-US" sz="2800" i="1" dirty="0"/>
          </a:p>
          <a:p>
            <a:pPr marL="400050" lvl="1" indent="0">
              <a:buNone/>
            </a:pPr>
            <a:r>
              <a:rPr lang="en-US" sz="2200" dirty="0"/>
              <a:t>“If we have to assess, let’s make it meaningful to improve student success.” </a:t>
            </a:r>
            <a:endParaRPr lang="en-US" sz="2200" dirty="0" smtClean="0"/>
          </a:p>
          <a:p>
            <a:pPr marL="400050" lvl="1" indent="0">
              <a:buNone/>
            </a:pPr>
            <a:r>
              <a:rPr lang="en-US" sz="2200" dirty="0"/>
              <a:t>	</a:t>
            </a:r>
            <a:r>
              <a:rPr lang="en-US" sz="2200" dirty="0" smtClean="0"/>
              <a:t>	</a:t>
            </a:r>
            <a:r>
              <a:rPr lang="en-US" dirty="0" smtClean="0"/>
              <a:t>–</a:t>
            </a:r>
            <a:r>
              <a:rPr lang="en-US" dirty="0"/>
              <a:t>IVC English faculty </a:t>
            </a:r>
            <a:r>
              <a:rPr lang="en-US" dirty="0" smtClean="0"/>
              <a:t>member</a:t>
            </a:r>
            <a:endParaRPr lang="en-US" sz="2000" dirty="0"/>
          </a:p>
        </p:txBody>
      </p:sp>
    </p:spTree>
    <p:extLst>
      <p:ext uri="{BB962C8B-B14F-4D97-AF65-F5344CB8AC3E}">
        <p14:creationId xmlns:p14="http://schemas.microsoft.com/office/powerpoint/2010/main" val="63738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ACCJC Standard 1B6</a:t>
            </a:r>
            <a:endParaRPr lang="en-US" dirty="0"/>
          </a:p>
        </p:txBody>
      </p:sp>
      <p:sp>
        <p:nvSpPr>
          <p:cNvPr id="3" name="Content Placeholder 2"/>
          <p:cNvSpPr>
            <a:spLocks noGrp="1"/>
          </p:cNvSpPr>
          <p:nvPr>
            <p:ph idx="1"/>
          </p:nvPr>
        </p:nvSpPr>
        <p:spPr/>
        <p:txBody>
          <a:bodyPr/>
          <a:lstStyle/>
          <a:p>
            <a:r>
              <a:rPr lang="en-US" sz="2400" dirty="0" smtClean="0"/>
              <a:t>According to ACCJC Standard 1B6:</a:t>
            </a:r>
          </a:p>
          <a:p>
            <a:endParaRPr lang="en-US" dirty="0" smtClean="0"/>
          </a:p>
          <a:p>
            <a:pPr marL="457200" lvl="1" indent="0">
              <a:buNone/>
            </a:pPr>
            <a:r>
              <a:rPr lang="en-US" sz="2000" dirty="0" smtClean="0"/>
              <a:t>“The institution </a:t>
            </a:r>
            <a:r>
              <a:rPr lang="en-US" sz="2000" b="1" dirty="0" smtClean="0">
                <a:solidFill>
                  <a:schemeClr val="accent2">
                    <a:lumMod val="60000"/>
                    <a:lumOff val="40000"/>
                  </a:schemeClr>
                </a:solidFill>
              </a:rPr>
              <a:t>disaggregates</a:t>
            </a:r>
            <a:r>
              <a:rPr lang="en-US" sz="2000" dirty="0" smtClean="0">
                <a:solidFill>
                  <a:schemeClr val="accent2">
                    <a:lumMod val="60000"/>
                    <a:lumOff val="40000"/>
                  </a:schemeClr>
                </a:solidFill>
              </a:rPr>
              <a:t> </a:t>
            </a:r>
            <a:r>
              <a:rPr lang="en-US" sz="2000" dirty="0" smtClean="0"/>
              <a:t>and analyzes learning outcomes and achievement for </a:t>
            </a:r>
            <a:r>
              <a:rPr lang="en-US" sz="2000" b="1" dirty="0" smtClean="0">
                <a:solidFill>
                  <a:schemeClr val="accent2">
                    <a:lumMod val="60000"/>
                    <a:lumOff val="40000"/>
                  </a:schemeClr>
                </a:solidFill>
              </a:rPr>
              <a:t>subpopulations</a:t>
            </a:r>
            <a:r>
              <a:rPr lang="en-US" sz="2000" dirty="0" smtClean="0">
                <a:solidFill>
                  <a:schemeClr val="accent2">
                    <a:lumMod val="60000"/>
                    <a:lumOff val="40000"/>
                  </a:schemeClr>
                </a:solidFill>
              </a:rPr>
              <a:t> </a:t>
            </a:r>
            <a:r>
              <a:rPr lang="en-US" sz="2000" dirty="0" smtClean="0"/>
              <a:t>of students. When the institution identifies performance gaps, it implements strategies, which may include allocation or reallocation of human, fiscal and other resources, to mitigate those gaps and evaluates the efficacy of those strategies.”</a:t>
            </a:r>
          </a:p>
          <a:p>
            <a:pPr lvl="1"/>
            <a:endParaRPr lang="en-US" dirty="0"/>
          </a:p>
        </p:txBody>
      </p:sp>
    </p:spTree>
    <p:extLst>
      <p:ext uri="{BB962C8B-B14F-4D97-AF65-F5344CB8AC3E}">
        <p14:creationId xmlns:p14="http://schemas.microsoft.com/office/powerpoint/2010/main" val="3318272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Student Equity Plan?</a:t>
            </a:r>
          </a:p>
          <a:p>
            <a:pPr lvl="1"/>
            <a:r>
              <a:rPr lang="en-US" sz="2000" dirty="0"/>
              <a:t>Disaggregating SLOs by Student Equity Plan subpopulations has potential to inform targeted </a:t>
            </a:r>
            <a:r>
              <a:rPr lang="en-US" sz="2000" dirty="0" smtClean="0"/>
              <a:t>interventions</a:t>
            </a:r>
          </a:p>
          <a:p>
            <a:pPr lvl="1"/>
            <a:r>
              <a:rPr lang="en-US" sz="2000" dirty="0" smtClean="0"/>
              <a:t>By examining SLOs, can not only address WHO is disproportionately impacted, but also WHY</a:t>
            </a:r>
          </a:p>
          <a:p>
            <a:pPr lvl="2"/>
            <a:r>
              <a:rPr lang="en-US" dirty="0" smtClean="0"/>
              <a:t>Which specific skills/abilities need additional help</a:t>
            </a:r>
            <a:endParaRPr lang="en-US" dirty="0"/>
          </a:p>
          <a:p>
            <a:pPr marL="457200" lvl="1" indent="0">
              <a:buNone/>
            </a:pPr>
            <a:r>
              <a:rPr lang="en-US" sz="2200" dirty="0" smtClean="0"/>
              <a:t>Course Completion </a:t>
            </a:r>
          </a:p>
          <a:p>
            <a:pPr marL="914400" lvl="2" indent="0">
              <a:buNone/>
            </a:pPr>
            <a:r>
              <a:rPr lang="en-US" sz="2000" dirty="0" smtClean="0">
                <a:sym typeface="Wingdings" panose="05000000000000000000" pitchFamily="2" charset="2"/>
              </a:rPr>
              <a:t> Degree and Certificate Completion / Transfer</a:t>
            </a:r>
            <a:endParaRPr lang="en-US" sz="2000" dirty="0" smtClean="0"/>
          </a:p>
        </p:txBody>
      </p:sp>
      <p:sp>
        <p:nvSpPr>
          <p:cNvPr id="6" name="Title 1"/>
          <p:cNvSpPr>
            <a:spLocks noGrp="1"/>
          </p:cNvSpPr>
          <p:nvPr>
            <p:ph type="title"/>
          </p:nvPr>
        </p:nvSpPr>
        <p:spPr>
          <a:xfrm>
            <a:off x="646111" y="452718"/>
            <a:ext cx="9404723" cy="1400530"/>
          </a:xfrm>
        </p:spPr>
        <p:txBody>
          <a:bodyPr/>
          <a:lstStyle/>
          <a:p>
            <a:r>
              <a:rPr lang="en-US" dirty="0" smtClean="0"/>
              <a:t>Student Equity</a:t>
            </a:r>
            <a:endParaRPr lang="en-US" dirty="0"/>
          </a:p>
        </p:txBody>
      </p:sp>
    </p:spTree>
    <p:extLst>
      <p:ext uri="{BB962C8B-B14F-4D97-AF65-F5344CB8AC3E}">
        <p14:creationId xmlns:p14="http://schemas.microsoft.com/office/powerpoint/2010/main" val="2923953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30220</TotalTime>
  <Words>1160</Words>
  <Application>Microsoft Office PowerPoint</Application>
  <PresentationFormat>Widescreen</PresentationFormat>
  <Paragraphs>149</Paragraphs>
  <Slides>36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Wingdings</vt:lpstr>
      <vt:lpstr>Wingdings 3</vt:lpstr>
      <vt:lpstr>Ion</vt:lpstr>
      <vt:lpstr>The Power and Potential of Disaggregating SLO Assessment Data</vt:lpstr>
      <vt:lpstr>Overview</vt:lpstr>
      <vt:lpstr>What is your level of experience using TracDat?</vt:lpstr>
      <vt:lpstr>PowerPoint Presentation</vt:lpstr>
      <vt:lpstr>Why disaggregate SLO data? Seems Like a Lot of Effort!</vt:lpstr>
      <vt:lpstr>Why disaggregate SLO data?</vt:lpstr>
      <vt:lpstr>Meaningful SLOs</vt:lpstr>
      <vt:lpstr>ACCJC Standard 1B6</vt:lpstr>
      <vt:lpstr>Student Equity</vt:lpstr>
      <vt:lpstr>Acceleration, Online, etc.</vt:lpstr>
      <vt:lpstr>Irvine Valley College’s English Department</vt:lpstr>
      <vt:lpstr>Sample findings:</vt:lpstr>
      <vt:lpstr>Sample findings:</vt:lpstr>
      <vt:lpstr>Sample findings:</vt:lpstr>
      <vt:lpstr>Sample findings:</vt:lpstr>
      <vt:lpstr>Sample findings:</vt:lpstr>
      <vt:lpstr>Sample findings:</vt:lpstr>
      <vt:lpstr>Sample findings:</vt:lpstr>
      <vt:lpstr>PowerPoint Presentation</vt:lpstr>
      <vt:lpstr>PowerPoint Presentation</vt:lpstr>
      <vt:lpstr>PowerPoint Presentation</vt:lpstr>
      <vt:lpstr>What does the process of disaggregating SLOs look like?</vt:lpstr>
      <vt:lpstr>PowerPoint Presentation</vt:lpstr>
      <vt:lpstr>1. Request that rosters be loaded into TracDat</vt:lpstr>
      <vt:lpstr>2. Researcher Loads Rosters</vt:lpstr>
      <vt:lpstr>2. Researcher Loads Rosters</vt:lpstr>
      <vt:lpstr>2. Researcher Loads Rosters</vt:lpstr>
      <vt:lpstr>3. Uses TracDat to assign rosters to individual faculty members</vt:lpstr>
      <vt:lpstr>4. Enter SLO assessment data</vt:lpstr>
      <vt:lpstr>4. Enter SLO assessment data</vt:lpstr>
      <vt:lpstr>5. Extracts rosters with SLO data</vt:lpstr>
      <vt:lpstr>5. Extracts rosters with SLO data</vt:lpstr>
      <vt:lpstr>6. Merges SLO data with other data sources</vt:lpstr>
      <vt:lpstr>7. Conduct analyses on merged data set</vt:lpstr>
      <vt:lpstr>8. Shares disaggregated SLO data reports with faculty</vt:lpstr>
      <vt:lpstr> The Six Steps to SLO Disaggregation</vt:lpstr>
    </vt:vector>
  </TitlesOfParts>
  <Company>Irvine Valley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and Potential of Disaggregating SLO Assessment Data</dc:title>
  <dc:creator>Jared Lessard</dc:creator>
  <cp:lastModifiedBy>Janio, Jarek</cp:lastModifiedBy>
  <cp:revision>34</cp:revision>
  <dcterms:created xsi:type="dcterms:W3CDTF">2017-01-12T19:37:14Z</dcterms:created>
  <dcterms:modified xsi:type="dcterms:W3CDTF">2017-03-09T01:29:12Z</dcterms:modified>
</cp:coreProperties>
</file>