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9" r:id="rId5"/>
    <p:sldId id="736" r:id="rId6"/>
    <p:sldId id="738" r:id="rId7"/>
    <p:sldId id="757" r:id="rId8"/>
    <p:sldId id="756" r:id="rId9"/>
    <p:sldId id="730" r:id="rId10"/>
    <p:sldId id="741" r:id="rId11"/>
    <p:sldId id="748" r:id="rId12"/>
    <p:sldId id="750" r:id="rId13"/>
    <p:sldId id="751" r:id="rId14"/>
    <p:sldId id="752" r:id="rId15"/>
    <p:sldId id="753" r:id="rId16"/>
    <p:sldId id="742" r:id="rId17"/>
    <p:sldId id="744" r:id="rId18"/>
    <p:sldId id="725" r:id="rId19"/>
    <p:sldId id="722" r:id="rId20"/>
    <p:sldId id="723" r:id="rId21"/>
    <p:sldId id="734" r:id="rId22"/>
    <p:sldId id="721" r:id="rId23"/>
    <p:sldId id="703" r:id="rId24"/>
    <p:sldId id="724" r:id="rId25"/>
    <p:sldId id="754" r:id="rId26"/>
    <p:sldId id="755" r:id="rId27"/>
    <p:sldId id="732" r:id="rId28"/>
    <p:sldId id="704" r:id="rId29"/>
    <p:sldId id="745" r:id="rId30"/>
    <p:sldId id="73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FF7"/>
    <a:srgbClr val="00FFFF"/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7" autoAdjust="0"/>
    <p:restoredTop sz="74953" autoAdjust="0"/>
  </p:normalViewPr>
  <p:slideViewPr>
    <p:cSldViewPr snapToGrid="0" snapToObjects="1">
      <p:cViewPr varScale="1">
        <p:scale>
          <a:sx n="54" d="100"/>
          <a:sy n="54" d="100"/>
        </p:scale>
        <p:origin x="10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9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3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7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4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0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4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2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41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6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44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831"/>
              </a:buClr>
              <a:buSzPts val="2100"/>
              <a:buFont typeface="Arial"/>
              <a:buNone/>
              <a:tabLst/>
              <a:defRPr/>
            </a:pPr>
            <a:endParaRPr lang="en-US" sz="1200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26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7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1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9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996" y="2088292"/>
            <a:ext cx="6400800" cy="27308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 descr="ASCCC logo">
            <a:extLst>
              <a:ext uri="{FF2B5EF4-FFF2-40B4-BE49-F238E27FC236}">
                <a16:creationId xmlns:a16="http://schemas.microsoft.com/office/drawing/2014/main" id="{9AD9AFDF-7905-B74A-8D29-1B5C4D2C7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044" y="2362611"/>
            <a:ext cx="3085513" cy="17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#2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4930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5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557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64D7FE-3356-3F4C-A9D0-D7CF7DC0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5"/>
            <a:ext cx="10058399" cy="13255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F576B0-A006-8A43-9E28-F8921C359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921669"/>
            <a:ext cx="10058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3A1EF-A74A-CC40-A222-674A4F8E2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55DAD-2255-5846-8F11-4E8E29317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A780-2E11-AE43-84F8-675D5AFB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Gill Sans Ultra Bold" panose="020B0A02020104020203" pitchFamily="34" charset="77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5" r:id="rId4"/>
    <p:sldLayoutId id="214748365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920" y="2088292"/>
            <a:ext cx="7254240" cy="27308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The State of Guided Pathways at the State and Local Levels During and After an Emergency Situation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Marty Alvarado | Janet Fulks | </a:t>
            </a:r>
            <a:r>
              <a:rPr lang="en-US" sz="2000" dirty="0" err="1"/>
              <a:t>Ginni</a:t>
            </a:r>
            <a:r>
              <a:rPr lang="en-US" sz="2000" dirty="0"/>
              <a:t> May | </a:t>
            </a:r>
            <a:r>
              <a:rPr lang="en-US" sz="2000" dirty="0" err="1"/>
              <a:t>Krystinne</a:t>
            </a:r>
            <a:r>
              <a:rPr lang="en-US" sz="2000" dirty="0"/>
              <a:t> Mica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April 20, 2020  | 12:00 – 1:00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34E38-B412-AF47-A3EE-5B20221C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4" y="2452009"/>
            <a:ext cx="3669953" cy="15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3C9F-4882-FE42-85D0-C6D3B7C0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2800" b="1" dirty="0"/>
              <a:t> 16 Webinars with 1073 Attendees | April 1-10, 2020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1D66-1123-9A47-9120-DA3EBFC56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400784"/>
            <a:ext cx="4922537" cy="527239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Creating Accessible Content</a:t>
            </a:r>
          </a:p>
          <a:p>
            <a:r>
              <a:rPr lang="en-US" dirty="0"/>
              <a:t>Open Educational Resources Licensing and Attributions</a:t>
            </a:r>
          </a:p>
          <a:p>
            <a:r>
              <a:rPr lang="en-US" dirty="0"/>
              <a:t>Library Services During a State of Emergency</a:t>
            </a:r>
          </a:p>
          <a:p>
            <a:r>
              <a:rPr lang="en-US" dirty="0"/>
              <a:t>Governor’s EOs and the Brown Act for Academic Senates During a State of Emergency</a:t>
            </a:r>
          </a:p>
          <a:p>
            <a:r>
              <a:rPr lang="en-US" dirty="0"/>
              <a:t>Canvas Commons and Open Educational Resources (OER) Basics</a:t>
            </a:r>
          </a:p>
          <a:p>
            <a:r>
              <a:rPr lang="en-US" dirty="0" err="1"/>
              <a:t>LibreTexts</a:t>
            </a:r>
            <a:r>
              <a:rPr lang="en-US" dirty="0"/>
              <a:t> to Canvas - Supplementing and Re-Mixing Open Educational Resources Content in Canvas</a:t>
            </a:r>
          </a:p>
          <a:p>
            <a:r>
              <a:rPr lang="en-US" dirty="0"/>
              <a:t>Running A Senate Meeting by Zoom During a State of Emergency</a:t>
            </a:r>
          </a:p>
          <a:p>
            <a:r>
              <a:rPr lang="en-US" dirty="0"/>
              <a:t>ESL Remote Instruction</a:t>
            </a:r>
          </a:p>
          <a:p>
            <a:r>
              <a:rPr lang="en-US" dirty="0"/>
              <a:t>Open Educational Resources Basics</a:t>
            </a:r>
          </a:p>
          <a:p>
            <a:r>
              <a:rPr lang="en-US" dirty="0"/>
              <a:t>Q&amp;A re: Accreditation with ACCJC During a State of Emergency (partner presentation with ACCJC)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AE7F-31D6-554B-8DFE-BFEEB46CC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9932" y="1400784"/>
            <a:ext cx="5123507" cy="5019471"/>
          </a:xfrm>
        </p:spPr>
        <p:txBody>
          <a:bodyPr>
            <a:noAutofit/>
          </a:bodyPr>
          <a:lstStyle/>
          <a:p>
            <a:r>
              <a:rPr lang="en-US" sz="1800" dirty="0"/>
              <a:t>Chancellor’s Office Guidance during the State of Emergency (partner with CIOs and CO)</a:t>
            </a:r>
          </a:p>
          <a:p>
            <a:r>
              <a:rPr lang="en-US" sz="1800" dirty="0"/>
              <a:t>Equity Mindedness for Hiring in a Virtual Format during a State of Emergency</a:t>
            </a:r>
          </a:p>
          <a:p>
            <a:r>
              <a:rPr lang="en-US" sz="1800" dirty="0"/>
              <a:t>Where is Help Needed from the Chancellor’s Office and ASCCC Now in a State of Emergency?</a:t>
            </a:r>
          </a:p>
          <a:p>
            <a:r>
              <a:rPr lang="en-US" sz="1800" dirty="0"/>
              <a:t>Legislative Advocacy Message:  Webinar with the President of the ASCCC During a State of Emergency</a:t>
            </a:r>
          </a:p>
          <a:p>
            <a:r>
              <a:rPr lang="en-US" sz="1800" dirty="0"/>
              <a:t>Counseling in the Remote Environment During a State of Emergency</a:t>
            </a:r>
          </a:p>
          <a:p>
            <a:r>
              <a:rPr lang="en-US" sz="1800" dirty="0"/>
              <a:t>Noncredit Remote Instruction</a:t>
            </a:r>
          </a:p>
          <a:p>
            <a:r>
              <a:rPr lang="en-US" sz="1800" dirty="0"/>
              <a:t>Equity Mindedness for Hiring in a Virtual Format during a State of Emergency Follow-Up, </a:t>
            </a:r>
          </a:p>
        </p:txBody>
      </p:sp>
    </p:spTree>
    <p:extLst>
      <p:ext uri="{BB962C8B-B14F-4D97-AF65-F5344CB8AC3E}">
        <p14:creationId xmlns:p14="http://schemas.microsoft.com/office/powerpoint/2010/main" val="220680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3C9F-4882-FE42-85D0-C6D3B7C0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78" y="0"/>
            <a:ext cx="10046043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/>
              <a:t>62  Small-Group Discussions | April 13-24, 2020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1D66-1123-9A47-9120-DA3EBFC56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153476"/>
            <a:ext cx="4922537" cy="527239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Arts/Foreign Languages in an Online Environment</a:t>
            </a:r>
          </a:p>
          <a:p>
            <a:pPr>
              <a:lnSpc>
                <a:spcPct val="120000"/>
              </a:lnSpc>
            </a:pPr>
            <a:r>
              <a:rPr lang="en-US" dirty="0"/>
              <a:t>Arts/Performance in an Online Environment</a:t>
            </a:r>
          </a:p>
          <a:p>
            <a:pPr>
              <a:lnSpc>
                <a:spcPct val="120000"/>
              </a:lnSpc>
            </a:pPr>
            <a:r>
              <a:rPr lang="en-US" dirty="0"/>
              <a:t>Assessment Integrity in a COVID-19 Teaching Environment  </a:t>
            </a:r>
          </a:p>
          <a:p>
            <a:pPr>
              <a:lnSpc>
                <a:spcPct val="120000"/>
              </a:lnSpc>
            </a:pPr>
            <a:r>
              <a:rPr lang="en-US" dirty="0"/>
              <a:t>Child Development/Early Childhood Education in an Online Environment</a:t>
            </a:r>
          </a:p>
          <a:p>
            <a:pPr>
              <a:lnSpc>
                <a:spcPct val="120000"/>
              </a:lnSpc>
            </a:pPr>
            <a:r>
              <a:rPr lang="en-US" dirty="0"/>
              <a:t>Counseling in an Online Environment</a:t>
            </a:r>
          </a:p>
          <a:p>
            <a:pPr>
              <a:lnSpc>
                <a:spcPct val="120000"/>
              </a:lnSpc>
            </a:pPr>
            <a:r>
              <a:rPr lang="en-US" dirty="0"/>
              <a:t>DSPS: Classes / Services</a:t>
            </a:r>
          </a:p>
          <a:p>
            <a:pPr>
              <a:lnSpc>
                <a:spcPct val="120000"/>
              </a:lnSpc>
            </a:pPr>
            <a:r>
              <a:rPr lang="en-US" dirty="0"/>
              <a:t>Early Childhood Education/Child Development - Small Group Discussion Wrap Up</a:t>
            </a:r>
          </a:p>
          <a:p>
            <a:pPr>
              <a:lnSpc>
                <a:spcPct val="120000"/>
              </a:lnSpc>
            </a:pPr>
            <a:r>
              <a:rPr lang="en-US" dirty="0"/>
              <a:t>Health Science in an Online Environment</a:t>
            </a:r>
          </a:p>
          <a:p>
            <a:r>
              <a:rPr lang="en-US" dirty="0"/>
              <a:t>Incarcerated Education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AE7F-31D6-554B-8DFE-BFEEB46CC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8305" y="1171405"/>
            <a:ext cx="5123507" cy="50194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Physical Education in an Online Environment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Psychological Research Methods  and Statistics in an Online Environment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Public Safety Modifications for Online Environment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Science Laboratory Modifications for Online Environments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Teaching Math in an Online Environment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Teaching Public Speaking in an Online Environment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Trade Laboratory Modifications for Online Environments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Virtual SIM in the Remote Nursing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19952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3C9F-4882-FE42-85D0-C6D3B7C0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6" y="0"/>
            <a:ext cx="10046043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/>
              <a:t>14 Large-Audience Webinars | April 13-24, 2020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1D66-1123-9A47-9120-DA3EBFC56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173" y="944284"/>
            <a:ext cx="4922537" cy="54042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/>
              <a:t>Chancellor’s Office DE Addendum Webinar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ASCCC Elections Process in a State of Emergency 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Tenure Evaluations and Local Senate Elections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Leveraging our Guided Pathways Frameworks to Work Through an Emergency Situation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The State of Guided Pathways at the State and Local Levels During and After an Emergency Situation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Data Implications for Spring 2020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Planning for Fall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AE7F-31D6-554B-8DFE-BFEEB46CC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9932" y="885181"/>
            <a:ext cx="5123507" cy="56300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/>
              <a:t>Updating EEO Plans and Future Guidance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Governance in Guided Pathways Planning and Implementation: Before, During, and After an Emergency Situation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How Will Guided Pathways Implementation Look When We Return to “Business as Usual”?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Data Implications for Spring 2020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Building your College’s Virtual Team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Opportunity for Positive Structural Change in Times of Crisis: Implications for Hiring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Calling All Academic Senate Guided Pathways Liaisons – A Conversation with the ASCCC Guided Pathways Task Force Leadership</a:t>
            </a:r>
          </a:p>
          <a:p>
            <a:pPr>
              <a:lnSpc>
                <a:spcPct val="12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387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34CD-8620-7B4F-9C98-7B266F57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B7EF-84B6-0C4E-A1E7-626411B51F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Areas of Focus in Year 3 and moving into Year 4</a:t>
            </a:r>
          </a:p>
          <a:p>
            <a:r>
              <a:rPr lang="en-US" dirty="0"/>
              <a:t>Equity</a:t>
            </a:r>
          </a:p>
          <a:p>
            <a:r>
              <a:rPr lang="en-US" dirty="0"/>
              <a:t>Ensuring Learning</a:t>
            </a:r>
          </a:p>
          <a:p>
            <a:r>
              <a:rPr lang="en-US" dirty="0"/>
              <a:t>Pathways and Placement</a:t>
            </a:r>
          </a:p>
          <a:p>
            <a:r>
              <a:rPr lang="en-US" dirty="0"/>
              <a:t>Program Review</a:t>
            </a:r>
          </a:p>
          <a:p>
            <a:r>
              <a:rPr lang="en-US" dirty="0"/>
              <a:t>Integrating GP into existing structures</a:t>
            </a:r>
          </a:p>
        </p:txBody>
      </p:sp>
      <p:pic>
        <p:nvPicPr>
          <p:cNvPr id="4" name="Picture 3" descr="ASCCC_Logo">
            <a:extLst>
              <a:ext uri="{FF2B5EF4-FFF2-40B4-BE49-F238E27FC236}">
                <a16:creationId xmlns:a16="http://schemas.microsoft.com/office/drawing/2014/main" id="{50D191C1-64A5-1A45-B73F-8E7E77F5D0D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376" y="647134"/>
            <a:ext cx="3369721" cy="7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8A72A-06A4-6C40-90D2-DACA672C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645" y="5683866"/>
            <a:ext cx="2427823" cy="10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470-B3B5-804E-AEF1-7B4771D8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At the Colleges…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6ABD9B-95B5-0446-81E1-AC535123C3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62805" y="1926077"/>
            <a:ext cx="8482864" cy="36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6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881" y="469922"/>
            <a:ext cx="9804400" cy="94362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Perhaps Guided Pathways Can Help Us </a:t>
            </a:r>
            <a:br>
              <a:rPr lang="en-US" dirty="0"/>
            </a:br>
            <a:r>
              <a:rPr lang="en-US" dirty="0"/>
              <a:t>Find a Way Through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390" y="1647005"/>
            <a:ext cx="10562450" cy="432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9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D087-D7A4-5F4B-BC5F-D41186B4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/>
          <a:p>
            <a:r>
              <a:rPr lang="en-US" dirty="0"/>
              <a:t>Guided Pathways is Alive and Well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4207D2-7786-43FE-9E2A-0843954A01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930" y="1328969"/>
            <a:ext cx="6672648" cy="42371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484E71FE-5C0A-487D-B4C0-D440A5286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5" y="2928551"/>
            <a:ext cx="3583461" cy="2533135"/>
          </a:xfrm>
        </p:spPr>
        <p:txBody>
          <a:bodyPr/>
          <a:lstStyle/>
          <a:p>
            <a:r>
              <a:rPr lang="en-US" dirty="0"/>
              <a:t>Colleges that have been proactively working on these have benefitted</a:t>
            </a:r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6E0484BC-52B3-406D-A005-6FC74B7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2D8F1A-69A8-9242-9469-8400121D240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D087-D7A4-5F4B-BC5F-D41186B4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3169176"/>
          </a:xfrm>
        </p:spPr>
        <p:txBody>
          <a:bodyPr anchor="b">
            <a:normAutofit/>
          </a:bodyPr>
          <a:lstStyle/>
          <a:p>
            <a:r>
              <a:rPr lang="en-US" sz="3200" dirty="0"/>
              <a:t>This Emergency Situation has Changed our Work </a:t>
            </a:r>
            <a:br>
              <a:rPr lang="en-US" sz="3200" dirty="0"/>
            </a:br>
            <a:r>
              <a:rPr lang="en-US" sz="3200" dirty="0"/>
              <a:t>and Delivery but Not the Structure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AA2718-4DDC-4744-A6C6-B778BFB2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006" y="1335091"/>
            <a:ext cx="7199875" cy="372593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050C2-A43F-2E4D-8596-55611E5D6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Clr>
                <a:srgbClr val="674831"/>
              </a:buClr>
              <a:buSzPts val="2100"/>
              <a:buNone/>
            </a:pPr>
            <a:r>
              <a:rPr lang="en-US" dirty="0"/>
              <a:t>.</a:t>
            </a: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2F3FC17-EE0A-4DB5-9CBD-D38645AB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2D8F1A-69A8-9242-9469-8400121D240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7EBAE-57B1-4715-AA85-074E4F21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92D8F1A-69A8-9242-9469-8400121D240A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A1E1DE9-5F93-4FF2-815B-7E3999A4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6" y="536055"/>
            <a:ext cx="10369378" cy="5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19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6269-7F3A-2B4D-BFF1-6D1BD11F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721360"/>
            <a:ext cx="10058399" cy="806768"/>
          </a:xfrm>
        </p:spPr>
        <p:txBody>
          <a:bodyPr/>
          <a:lstStyle/>
          <a:p>
            <a:pPr algn="ctr"/>
            <a:r>
              <a:rPr lang="en-US" dirty="0"/>
              <a:t>Infrastructure of Guided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1F3B-FDC1-BD48-A800-4D75FE11B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295" y="1676400"/>
            <a:ext cx="9650437" cy="4866639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100"/>
              <a:buNone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Guided Pathways takes a </a:t>
            </a:r>
            <a:r>
              <a:rPr lang="en-US" dirty="0"/>
              <a:t>distributed 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look at tasks from </a:t>
            </a:r>
            <a:br>
              <a:rPr lang="en-US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a student’s perspective based upon their end goals</a:t>
            </a:r>
            <a:endParaRPr lang="en-US" dirty="0"/>
          </a:p>
          <a:p>
            <a:pPr marL="723900" lvl="1" indent="-374650">
              <a:lnSpc>
                <a:spcPct val="110000"/>
              </a:lnSpc>
              <a:spcBef>
                <a:spcPts val="900"/>
              </a:spcBef>
              <a:buClr>
                <a:srgbClr val="674831"/>
              </a:buClr>
              <a:buSzPts val="2100"/>
              <a:buFont typeface="Palatino Linotype"/>
              <a:buAutoNum type="arabicPeriod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Clarify</a:t>
            </a:r>
          </a:p>
          <a:p>
            <a:pPr marL="723900" lvl="1" indent="-37465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100"/>
              <a:buFont typeface="Palatino Linotype"/>
              <a:buAutoNum type="arabicPeriod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Enter</a:t>
            </a:r>
          </a:p>
          <a:p>
            <a:pPr marL="723900" lvl="1" indent="-37465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100"/>
              <a:buFont typeface="Palatino Linotype"/>
              <a:buAutoNum type="arabicPeriod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Support</a:t>
            </a:r>
          </a:p>
          <a:p>
            <a:pPr marL="723900" lvl="1" indent="-37465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100"/>
              <a:buFont typeface="Palatino Linotype"/>
              <a:buAutoNum type="arabicPeriod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Teaching and Learning</a:t>
            </a:r>
            <a:endParaRPr lang="en-US" sz="1200" dirty="0"/>
          </a:p>
          <a:p>
            <a:pPr marL="723900" lvl="1" indent="-37465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100"/>
              <a:buFont typeface="Palatino Linotype"/>
              <a:buAutoNum type="arabicPeriod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Complet</a:t>
            </a:r>
            <a:r>
              <a:rPr lang="en-US" dirty="0"/>
              <a:t>ion of courses, certificates, programs, transfer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>
              <a:lnSpc>
                <a:spcPct val="110000"/>
              </a:lnSpc>
              <a:spcBef>
                <a:spcPts val="900"/>
              </a:spcBef>
              <a:buClr>
                <a:srgbClr val="674831"/>
              </a:buClr>
              <a:buSzPts val="2100"/>
              <a:buNone/>
            </a:pPr>
            <a:r>
              <a:rPr lang="en-US" dirty="0"/>
              <a:t>We can apply this framework to how we are handling the challenges of this current emergency situation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2180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A452-2B55-BC40-ABCB-31693B7A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Presenters				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F2FF-87E2-394C-9C67-CCBBCE6B7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846" y="1489975"/>
            <a:ext cx="4922537" cy="4391343"/>
          </a:xfrm>
        </p:spPr>
        <p:txBody>
          <a:bodyPr/>
          <a:lstStyle/>
          <a:p>
            <a:r>
              <a:rPr lang="en-US" dirty="0"/>
              <a:t>Marty Alvarado, CCCCO Executive Vice Chancellor for Educational Services</a:t>
            </a:r>
          </a:p>
          <a:p>
            <a:r>
              <a:rPr lang="en-US" dirty="0"/>
              <a:t>Janet Fulks, ASCCC Guided Pathways Task Force Lead</a:t>
            </a:r>
          </a:p>
          <a:p>
            <a:r>
              <a:rPr lang="en-US" dirty="0" err="1"/>
              <a:t>Ginni</a:t>
            </a:r>
            <a:r>
              <a:rPr lang="en-US" dirty="0"/>
              <a:t> May, ASCCC Treasurer, Guided Pathways Task Force Chair</a:t>
            </a:r>
          </a:p>
          <a:p>
            <a:r>
              <a:rPr lang="en-US" dirty="0" err="1"/>
              <a:t>Krystinne</a:t>
            </a:r>
            <a:r>
              <a:rPr lang="en-US" dirty="0"/>
              <a:t> Mica, ASCCC Executive Director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38EEE-D276-A749-94ED-BC364F35E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557" y="1489974"/>
            <a:ext cx="4948881" cy="43913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Guided Pathways at the State Level, now and moving forward</a:t>
            </a:r>
          </a:p>
          <a:p>
            <a:r>
              <a:rPr lang="en-US" dirty="0"/>
              <a:t>Guided Pathways and the ASCCC – ending year 3 and moving into year 4</a:t>
            </a:r>
          </a:p>
          <a:p>
            <a:r>
              <a:rPr lang="en-US" dirty="0"/>
              <a:t>Guided Pathways at the colleges - a framework to help students through current crisis</a:t>
            </a:r>
          </a:p>
          <a:p>
            <a:r>
              <a:rPr lang="en-US" dirty="0"/>
              <a:t>Use the Q &amp; A feature to ask questions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CDFB-7133-7044-B038-32D2D2A9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Aspects of Guided Pathways That Can Be Leveraged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DD9F-F0F1-DE45-97BE-DA2A5C143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5520" y="2433711"/>
            <a:ext cx="10342880" cy="350285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674831"/>
              </a:buClr>
              <a:buSzPts val="2100"/>
              <a:buNone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Guided Pathways</a:t>
            </a:r>
            <a:r>
              <a:rPr lang="en-US" dirty="0"/>
              <a:t> 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mov</a:t>
            </a:r>
            <a:r>
              <a:rPr lang="en-US" dirty="0"/>
              <a:t>ing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 forward with specific pathway support:</a:t>
            </a:r>
            <a:endParaRPr lang="en-US" dirty="0"/>
          </a:p>
          <a:p>
            <a:pPr marL="177800" lv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Distributed workforce </a:t>
            </a:r>
            <a:endParaRPr lang="en-US" dirty="0"/>
          </a:p>
          <a:p>
            <a:pPr marL="177800" lv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Distributed support </a:t>
            </a:r>
          </a:p>
          <a:p>
            <a:pPr marL="177800" lv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Coordinated support by student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6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B43A14FA-311C-4094-ACF9-4346CCAA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253313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Leadership Contributes to Communication with Students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A987768-AA7F-48BB-B368-DD51B5417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7643" y="635000"/>
            <a:ext cx="6851916" cy="57213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B54254A-24ED-46C1-BE20-36D5ABCC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2D8F1A-69A8-9242-9469-8400121D240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D92F-247C-4C16-BDEC-630CCC2C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3078865"/>
          </a:xfrm>
        </p:spPr>
        <p:txBody>
          <a:bodyPr>
            <a:normAutofit/>
          </a:bodyPr>
          <a:lstStyle/>
          <a:p>
            <a:r>
              <a:rPr lang="en-US" dirty="0"/>
              <a:t>Attention to Student Services has increased and impacted student success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2B987-4CAA-4BF2-93EC-528E0591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5EB62AA-17FE-45CE-95D2-0CCC2E7B7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3644" y="38078"/>
            <a:ext cx="6705600" cy="64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DA1F-6605-43D0-894A-221D0AF8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2859091"/>
            <a:ext cx="3583461" cy="2367665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Guidance for Courses has improved with Program Mapping &amp; Scheduling can improve thru Program Mapping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B4F3CC-4D1C-4389-B669-2629AF037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8747" y="237068"/>
            <a:ext cx="7171033" cy="61192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68872-687D-4E42-B38F-C1BED400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CDFB-7133-7044-B038-32D2D2A9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Aspects of Guided Pathways That Can Be Leveraged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DD9F-F0F1-DE45-97BE-DA2A5C143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560" y="1834879"/>
            <a:ext cx="10342880" cy="368573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674831"/>
              </a:buClr>
              <a:buSzPts val="2100"/>
              <a:buNone/>
            </a:pPr>
            <a:r>
              <a:rPr lang="en-US" sz="4000" dirty="0">
                <a:latin typeface="Gill Sans"/>
                <a:ea typeface="Gill Sans"/>
                <a:cs typeface="Gill Sans"/>
                <a:sym typeface="Gill Sans"/>
              </a:rPr>
              <a:t>Guided Pathways</a:t>
            </a:r>
            <a:r>
              <a:rPr lang="en-US" sz="4000" dirty="0"/>
              <a:t> </a:t>
            </a:r>
            <a:r>
              <a:rPr lang="en-US" sz="4000" dirty="0">
                <a:latin typeface="Gill Sans"/>
                <a:ea typeface="Gill Sans"/>
                <a:cs typeface="Gill Sans"/>
                <a:sym typeface="Gill Sans"/>
              </a:rPr>
              <a:t>mov</a:t>
            </a:r>
            <a:r>
              <a:rPr lang="en-US" sz="4000" dirty="0"/>
              <a:t>ing</a:t>
            </a:r>
            <a:r>
              <a:rPr lang="en-US" sz="4000" dirty="0">
                <a:latin typeface="Gill Sans"/>
                <a:ea typeface="Gill Sans"/>
                <a:cs typeface="Gill Sans"/>
                <a:sym typeface="Gill Sans"/>
              </a:rPr>
              <a:t> forward with specific pathway support:</a:t>
            </a:r>
            <a:endParaRPr lang="en-US" sz="4000" dirty="0"/>
          </a:p>
          <a:p>
            <a:pPr marL="17780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sz="40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Contact and communication across silos</a:t>
            </a:r>
          </a:p>
          <a:p>
            <a:pPr marL="177800" lv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sz="40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Contact and communication within pathways</a:t>
            </a:r>
            <a:endParaRPr lang="en-US" sz="4000" dirty="0">
              <a:solidFill>
                <a:schemeClr val="dk2"/>
              </a:solidFill>
            </a:endParaRPr>
          </a:p>
          <a:p>
            <a:pPr marL="177800" lv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sz="40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Contact and data about students</a:t>
            </a:r>
            <a:endParaRPr lang="en-US" sz="4000" dirty="0"/>
          </a:p>
          <a:p>
            <a:pPr marL="177800" lv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sz="40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Communication changes on website, within programs and meta-majors</a:t>
            </a:r>
          </a:p>
          <a:p>
            <a:pPr marL="177800" lvl="0">
              <a:lnSpc>
                <a:spcPct val="115000"/>
              </a:lnSpc>
              <a:spcBef>
                <a:spcPts val="800"/>
              </a:spcBef>
              <a:buClr>
                <a:schemeClr val="dk2"/>
              </a:buClr>
              <a:buSzPts val="2400"/>
            </a:pPr>
            <a:r>
              <a:rPr lang="en-US" sz="40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Guided Pathways Professional Development, including growth mindset approach</a:t>
            </a:r>
          </a:p>
        </p:txBody>
      </p:sp>
    </p:spTree>
    <p:extLst>
      <p:ext uri="{BB962C8B-B14F-4D97-AF65-F5344CB8AC3E}">
        <p14:creationId xmlns:p14="http://schemas.microsoft.com/office/powerpoint/2010/main" val="407577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2BAA3-1DB3-C540-A1D1-17B81A70B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34" y="4824919"/>
            <a:ext cx="2037060" cy="2033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46269-7F3A-2B4D-BFF1-6D1BD11F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972608"/>
          </a:xfrm>
        </p:spPr>
        <p:txBody>
          <a:bodyPr/>
          <a:lstStyle/>
          <a:p>
            <a:pPr algn="ctr"/>
            <a:r>
              <a:rPr lang="en-US" dirty="0"/>
              <a:t>Planning and Actions Colleges can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1F3B-FDC1-BD48-A800-4D75FE11B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943" y="1794933"/>
            <a:ext cx="8240253" cy="4605867"/>
          </a:xfrm>
        </p:spPr>
        <p:txBody>
          <a:bodyPr>
            <a:normAutofit/>
          </a:bodyPr>
          <a:lstStyle/>
          <a:p>
            <a:pPr marL="177800" lvl="0" indent="-20320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400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Create executive teams that stay in touch and make decisions</a:t>
            </a:r>
          </a:p>
          <a:p>
            <a:pPr marL="177800" indent="-20320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400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Step out - Academic Senates can pull together key campus leaders</a:t>
            </a:r>
            <a:endParaRPr lang="en-US" dirty="0"/>
          </a:p>
          <a:p>
            <a:pPr marL="177800" lvl="0" indent="-203200">
              <a:lnSpc>
                <a:spcPct val="110000"/>
              </a:lnSpc>
              <a:spcBef>
                <a:spcPts val="0"/>
              </a:spcBef>
              <a:buClr>
                <a:srgbClr val="674831"/>
              </a:buClr>
              <a:buSzPts val="2400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Distinguish between critical communications </a:t>
            </a:r>
            <a:r>
              <a:rPr lang="en-US" dirty="0"/>
              <a:t>ver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sus long term</a:t>
            </a:r>
            <a:endParaRPr lang="en-US" dirty="0"/>
          </a:p>
          <a:p>
            <a:pPr marL="177800" lvl="0" indent="-203200">
              <a:lnSpc>
                <a:spcPct val="100000"/>
              </a:lnSpc>
              <a:spcBef>
                <a:spcPts val="800"/>
              </a:spcBef>
              <a:buClr>
                <a:srgbClr val="674831"/>
              </a:buClr>
              <a:buSzPts val="2400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Design a communication plan </a:t>
            </a:r>
            <a:r>
              <a:rPr lang="en-US" dirty="0"/>
              <a:t>to support</a:t>
            </a: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 students within the pathway</a:t>
            </a:r>
          </a:p>
          <a:p>
            <a:pPr marL="177800" lvl="0" indent="-203200">
              <a:lnSpc>
                <a:spcPct val="100000"/>
              </a:lnSpc>
              <a:spcBef>
                <a:spcPts val="800"/>
              </a:spcBef>
              <a:buClr>
                <a:srgbClr val="674831"/>
              </a:buClr>
              <a:buSzPts val="2400"/>
            </a:pPr>
            <a:r>
              <a:rPr lang="en-US" dirty="0">
                <a:latin typeface="Gill Sans"/>
                <a:ea typeface="Gill Sans"/>
                <a:cs typeface="Gill Sans"/>
                <a:sym typeface="Gill Sans"/>
              </a:rPr>
              <a:t>Plan for the future </a:t>
            </a:r>
          </a:p>
          <a:p>
            <a:pPr marL="177800" lvl="0" indent="-203200">
              <a:lnSpc>
                <a:spcPct val="100000"/>
              </a:lnSpc>
              <a:spcBef>
                <a:spcPts val="800"/>
              </a:spcBef>
              <a:buClr>
                <a:srgbClr val="674831"/>
              </a:buClr>
              <a:buSzPts val="2400"/>
            </a:pP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54106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7BEB-F236-504C-B1A8-DE439F68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Questions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5AAF-B738-164F-8986-7AE97D2ABE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can we further assist you?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AAE37-D7CB-DF49-B05C-9B7FD8E94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68" y="2601140"/>
            <a:ext cx="3327999" cy="33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6269-7F3A-2B4D-BFF1-6D1BD11F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5"/>
            <a:ext cx="10058399" cy="1083847"/>
          </a:xfrm>
        </p:spPr>
        <p:txBody>
          <a:bodyPr anchor="ctr"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1F3B-FDC1-BD48-A800-4D75FE11B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322063"/>
            <a:ext cx="9926318" cy="526243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Other ASCCC Large-Audience Discussion Webinars, </a:t>
            </a:r>
            <a:br>
              <a:rPr lang="en-US" sz="2400" dirty="0">
                <a:latin typeface="Gill Sans MT" panose="020B0502020104020203" pitchFamily="34" charset="77"/>
              </a:rPr>
            </a:br>
            <a:r>
              <a:rPr lang="en-US" sz="2400" dirty="0">
                <a:latin typeface="Gill Sans MT" panose="020B0502020104020203" pitchFamily="34" charset="77"/>
              </a:rPr>
              <a:t>April 20 through 24: </a:t>
            </a:r>
            <a:r>
              <a:rPr lang="en-US" sz="2400" dirty="0">
                <a:solidFill>
                  <a:srgbClr val="0070C0"/>
                </a:solidFill>
                <a:hlinkClick r:id="rId3"/>
              </a:rPr>
              <a:t>https://asccc.org/events/2020-04-15-160000/asccc-large-audience-webinars</a:t>
            </a:r>
            <a:endParaRPr lang="en-US" sz="2400" dirty="0">
              <a:solidFill>
                <a:srgbClr val="0070C0"/>
              </a:solidFill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ASCCC Guided Pathways Resources, including Webinars on April 22, May 6,  May 20: </a:t>
            </a:r>
            <a:r>
              <a:rPr lang="en-US" sz="2400" dirty="0">
                <a:hlinkClick r:id="rId3"/>
              </a:rPr>
              <a:t>https://asccc.org/guided-pathways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ASCCC Online Handbook for Guided Pathways on Canvas: </a:t>
            </a:r>
            <a:r>
              <a:rPr lang="en-US" sz="2400" dirty="0">
                <a:hlinkClick r:id="rId3"/>
              </a:rPr>
              <a:t>https://ccconlineed.instructure.com/courses/2634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Signup for ASCCC Guided Pathways Newsletter: </a:t>
            </a:r>
            <a:r>
              <a:rPr lang="en-US" sz="2400" dirty="0">
                <a:hlinkClick r:id="rId3"/>
              </a:rPr>
              <a:t>https://asccc.org/signup-newsletters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ASCCC COVID-19 Faculty Resources Page: </a:t>
            </a:r>
            <a:r>
              <a:rPr lang="en-US" sz="2400" dirty="0">
                <a:hlinkClick r:id="rId3"/>
              </a:rPr>
              <a:t>https://asccc.org/covid-19-faculty-resources</a:t>
            </a:r>
            <a:r>
              <a:rPr lang="en-US" sz="2400" dirty="0">
                <a:latin typeface="Gill Sans MT" panose="020B0502020104020203" pitchFamily="34" charset="77"/>
              </a:rPr>
              <a:t> </a:t>
            </a:r>
          </a:p>
          <a:p>
            <a:pPr lvl="0">
              <a:lnSpc>
                <a:spcPct val="110000"/>
              </a:lnSpc>
            </a:pPr>
            <a:r>
              <a:rPr lang="en-US" sz="2000" dirty="0"/>
              <a:t>Questions?? </a:t>
            </a:r>
            <a:r>
              <a:rPr lang="en-US" sz="2400" dirty="0"/>
              <a:t>Email info@asccc.org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703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A14A-F47E-B447-AC4E-5C4F08AC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7548989" cy="1325563"/>
          </a:xfrm>
        </p:spPr>
        <p:txBody>
          <a:bodyPr anchor="ctr"/>
          <a:lstStyle/>
          <a:p>
            <a:pPr algn="ctr"/>
            <a:r>
              <a:rPr lang="en-US" dirty="0"/>
              <a:t>Guided Pathways &amp;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A886-215E-1243-AD32-8501A2DFB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Emergency Response</a:t>
            </a:r>
          </a:p>
          <a:p>
            <a:r>
              <a:rPr lang="en-US" sz="3200" dirty="0"/>
              <a:t>Executive orders &amp; guidance memos approach</a:t>
            </a:r>
          </a:p>
          <a:p>
            <a:r>
              <a:rPr lang="en-US" sz="3200" dirty="0"/>
              <a:t>Communication &amp; feedback channels</a:t>
            </a:r>
          </a:p>
          <a:p>
            <a:r>
              <a:rPr lang="en-US" sz="3200" dirty="0"/>
              <a:t>Student-centered, solutions oriented</a:t>
            </a:r>
          </a:p>
          <a:p>
            <a:pPr marL="0" indent="0">
              <a:buNone/>
            </a:pPr>
            <a:r>
              <a:rPr lang="en-US" sz="3200" dirty="0"/>
              <a:t>Longer-Term Response</a:t>
            </a:r>
          </a:p>
          <a:p>
            <a:r>
              <a:rPr lang="en-US" sz="3200" dirty="0"/>
              <a:t>Streamlining focus &amp; targeted outcomes</a:t>
            </a:r>
          </a:p>
          <a:p>
            <a:r>
              <a:rPr lang="en-US" sz="3200" dirty="0"/>
              <a:t>Prioritize &amp; strengthen ensuring learning pillar</a:t>
            </a:r>
          </a:p>
          <a:p>
            <a:r>
              <a:rPr lang="en-US" sz="3200" dirty="0"/>
              <a:t>Proactive preparation for post-COVID-19 economy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C8EE5-DC14-274A-9FF0-69970C03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16" y="578145"/>
            <a:ext cx="2363860" cy="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A14A-F47E-B447-AC4E-5C4F08AC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184" y="365125"/>
            <a:ext cx="8518253" cy="1325563"/>
          </a:xfrm>
        </p:spPr>
        <p:txBody>
          <a:bodyPr anchor="ctr"/>
          <a:lstStyle/>
          <a:p>
            <a:pPr algn="ctr"/>
            <a:r>
              <a:rPr lang="en-US" dirty="0"/>
              <a:t>Guided Pathways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A886-215E-1243-AD32-8501A2DFB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dirty="0"/>
              <a:t>Strengthen our focus on equity.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/>
              <a:t>Model the integration of reforms at the state level.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/>
              <a:t>Redesign professional development and technical support for districts and colleges.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/>
              <a:t>Support innovation.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C8EE5-DC14-274A-9FF0-69970C03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16" y="578145"/>
            <a:ext cx="2363860" cy="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A14A-F47E-B447-AC4E-5C4F08AC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184" y="365125"/>
            <a:ext cx="8518253" cy="1325563"/>
          </a:xfrm>
        </p:spPr>
        <p:txBody>
          <a:bodyPr anchor="ctr"/>
          <a:lstStyle/>
          <a:p>
            <a:pPr algn="ctr"/>
            <a:r>
              <a:rPr lang="en-US" dirty="0"/>
              <a:t>Guided Pathways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A886-215E-1243-AD32-8501A2DFB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903707"/>
            <a:ext cx="10058400" cy="4369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Model the integration of reforms at the state level</a:t>
            </a:r>
          </a:p>
          <a:p>
            <a:r>
              <a:rPr lang="en-US" dirty="0"/>
              <a:t>Develop and communicate a comprehensive technology portfolio that supports the student journey</a:t>
            </a:r>
          </a:p>
          <a:p>
            <a:r>
              <a:rPr lang="en-US" dirty="0"/>
              <a:t>Evaluate and redesign the RFA/RFP processes to better align with the Vision for Success goals and commitments</a:t>
            </a:r>
          </a:p>
          <a:p>
            <a:r>
              <a:rPr lang="en-US" dirty="0"/>
              <a:t>Establish a new research and data unit to improve access to and reliability of system-wide data and analytics </a:t>
            </a:r>
          </a:p>
          <a:p>
            <a:r>
              <a:rPr lang="en-US" dirty="0"/>
              <a:t>Develop a new format for the annual GP legislative report</a:t>
            </a:r>
          </a:p>
          <a:p>
            <a:r>
              <a:rPr lang="en-US" dirty="0"/>
              <a:t>Develop &amp; align advisory committee goals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C8EE5-DC14-274A-9FF0-69970C03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16" y="578145"/>
            <a:ext cx="2363860" cy="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6269-7F3A-2B4D-BFF1-6D1BD11F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188072"/>
          </a:xfrm>
        </p:spPr>
        <p:txBody>
          <a:bodyPr anchor="t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/>
          <a:stretch/>
        </p:blipFill>
        <p:spPr>
          <a:xfrm>
            <a:off x="1833106" y="1342417"/>
            <a:ext cx="8542262" cy="5304653"/>
          </a:xfrm>
        </p:spPr>
      </p:pic>
      <p:pic>
        <p:nvPicPr>
          <p:cNvPr id="5" name="Picture 4" descr="ASCCC_Logo">
            <a:extLst>
              <a:ext uri="{FF2B5EF4-FFF2-40B4-BE49-F238E27FC236}">
                <a16:creationId xmlns:a16="http://schemas.microsoft.com/office/drawing/2014/main" id="{72AB32E8-7481-DD4B-B640-127911DD6BD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376" y="365126"/>
            <a:ext cx="3369721" cy="7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07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95E8-8677-6841-9BEE-DC707A2F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D6E5-92F3-4F41-BBEB-B4B911DD4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Wrapping up Year 3</a:t>
            </a:r>
          </a:p>
          <a:p>
            <a:pPr lvl="1"/>
            <a:r>
              <a:rPr lang="en-US" dirty="0"/>
              <a:t>Wednesday Webinar Series</a:t>
            </a:r>
          </a:p>
          <a:p>
            <a:pPr lvl="1"/>
            <a:r>
              <a:rPr lang="en-US" dirty="0"/>
              <a:t>Large-Audience Webinars (add info)</a:t>
            </a:r>
          </a:p>
          <a:p>
            <a:pPr lvl="1"/>
            <a:r>
              <a:rPr lang="en-US" dirty="0"/>
              <a:t>Resource Teams for Virtual College Visits</a:t>
            </a:r>
          </a:p>
          <a:p>
            <a:pPr lvl="1"/>
            <a:r>
              <a:rPr lang="en-US" dirty="0"/>
              <a:t>Connect with Guided Pathways Liaisons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76E48-2268-E840-899D-9353C8CE7C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Moving into Year 4</a:t>
            </a:r>
          </a:p>
          <a:p>
            <a:pPr lvl="1"/>
            <a:r>
              <a:rPr lang="en-US" dirty="0"/>
              <a:t>Modify GPTF Teams to begin integration into ASCCC structures</a:t>
            </a:r>
          </a:p>
          <a:p>
            <a:pPr lvl="1"/>
            <a:r>
              <a:rPr lang="en-US" dirty="0"/>
              <a:t>Pathways and Placement </a:t>
            </a:r>
          </a:p>
          <a:p>
            <a:pPr lvl="1"/>
            <a:r>
              <a:rPr lang="en-US" dirty="0"/>
              <a:t>Resource Teams for College Visits</a:t>
            </a:r>
          </a:p>
          <a:p>
            <a:pPr lvl="1"/>
            <a:r>
              <a:rPr lang="en-US" dirty="0"/>
              <a:t>Connect with CCCCO Regional Coordinators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SCCC_Logo">
            <a:extLst>
              <a:ext uri="{FF2B5EF4-FFF2-40B4-BE49-F238E27FC236}">
                <a16:creationId xmlns:a16="http://schemas.microsoft.com/office/drawing/2014/main" id="{500D3305-7687-DE41-9333-791973DC6FE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376" y="647134"/>
            <a:ext cx="3369721" cy="7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C2BDF-061A-9A44-9592-4C29A9089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645" y="5683866"/>
            <a:ext cx="2427823" cy="10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95E8-8677-6841-9BEE-DC707A2F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D6E5-92F3-4F41-BBEB-B4B911DD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798320"/>
            <a:ext cx="10046043" cy="3326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Adjusting for the Covid-19 Crisis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Short Hiatus on Wednesday Webinar Series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Change of Strategy – small discussion by disciplines, and tools or resources, focus on positive, concerns and solutions (or potential solutions) for online environments,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Platform for other large group meetings or webinars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SCCC_Logo">
            <a:extLst>
              <a:ext uri="{FF2B5EF4-FFF2-40B4-BE49-F238E27FC236}">
                <a16:creationId xmlns:a16="http://schemas.microsoft.com/office/drawing/2014/main" id="{500D3305-7687-DE41-9333-791973DC6FE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376" y="647134"/>
            <a:ext cx="3369721" cy="76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C2BDF-061A-9A44-9592-4C29A9089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645" y="5683866"/>
            <a:ext cx="2427823" cy="10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3C9F-4882-FE42-85D0-C6D3B7C0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</a:pPr>
            <a:r>
              <a:rPr lang="en-US" sz="2800" b="1" dirty="0"/>
              <a:t>17 Professional Development Meetings with 1145 Registered Attendees | April 1-10, 2020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1D66-1123-9A47-9120-DA3EBFC563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Child Development/Early Childhood Education in an Online Environment</a:t>
            </a:r>
          </a:p>
          <a:p>
            <a:r>
              <a:rPr lang="en-US" dirty="0"/>
              <a:t>Teaching Math in an Online Environment</a:t>
            </a:r>
          </a:p>
          <a:p>
            <a:r>
              <a:rPr lang="en-US" dirty="0"/>
              <a:t>Using CANVAS for Teaching Mathematics</a:t>
            </a:r>
          </a:p>
          <a:p>
            <a:r>
              <a:rPr lang="en-US" dirty="0"/>
              <a:t>Science Laboratory Modifications for Online Environments</a:t>
            </a:r>
          </a:p>
          <a:p>
            <a:r>
              <a:rPr lang="en-US" dirty="0"/>
              <a:t>Teaching Public Speaking in an Online Environment</a:t>
            </a:r>
          </a:p>
          <a:p>
            <a:r>
              <a:rPr lang="en-US" dirty="0"/>
              <a:t>Traditional Trade Laboratory Modifications for Online Environments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AE7F-31D6-554B-8DFE-BFEEB46CC4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Assessment Integrity in a COVID-19 Teaching Environment</a:t>
            </a:r>
          </a:p>
          <a:p>
            <a:r>
              <a:rPr lang="en-US" dirty="0"/>
              <a:t>Mathematical Notation in an Online World without using </a:t>
            </a:r>
            <a:r>
              <a:rPr lang="en-US" dirty="0" err="1"/>
              <a:t>LaTeX</a:t>
            </a:r>
            <a:r>
              <a:rPr lang="en-US" dirty="0"/>
              <a:t> i.e. Math Type-setting</a:t>
            </a:r>
          </a:p>
          <a:p>
            <a:r>
              <a:rPr lang="en-US" dirty="0"/>
              <a:t>Performance Laboratory Modifications for Online Environment</a:t>
            </a:r>
          </a:p>
          <a:p>
            <a:r>
              <a:rPr lang="en-US" dirty="0"/>
              <a:t>Navigating Balance in Teaching and Learning: Successful Transition, Productivity, and Self-care</a:t>
            </a:r>
          </a:p>
          <a:p>
            <a:r>
              <a:rPr lang="en-US" dirty="0"/>
              <a:t>Canvas Q&amp;A for Beginners</a:t>
            </a:r>
          </a:p>
          <a:p>
            <a:r>
              <a:rPr lang="en-US" dirty="0"/>
              <a:t>Creating Online Content for Beginners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8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colors">
      <a:dk1>
        <a:srgbClr val="E02826"/>
      </a:dk1>
      <a:lt1>
        <a:srgbClr val="FFFFFF"/>
      </a:lt1>
      <a:dk2>
        <a:srgbClr val="513628"/>
      </a:dk2>
      <a:lt2>
        <a:srgbClr val="E7E6E6"/>
      </a:lt2>
      <a:accent1>
        <a:srgbClr val="E02826"/>
      </a:accent1>
      <a:accent2>
        <a:srgbClr val="93011D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SCCC Fonts">
      <a:majorFont>
        <a:latin typeface="Palatino Linotyp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19 Colors.potx" id="{709733E0-98AB-B742-A901-A5ADFEE70B17}" vid="{2B555066-8715-5444-816F-F32952213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2C11591A8E44D8471170789B9CC6D" ma:contentTypeVersion="12" ma:contentTypeDescription="Create a new document." ma:contentTypeScope="" ma:versionID="64ccb9fa30c5c8076448028764a411b3">
  <xsd:schema xmlns:xsd="http://www.w3.org/2001/XMLSchema" xmlns:xs="http://www.w3.org/2001/XMLSchema" xmlns:p="http://schemas.microsoft.com/office/2006/metadata/properties" xmlns:ns3="0d39b83d-4a55-4c45-9f88-e2126c4ded1f" xmlns:ns4="47b8c31f-fb27-42dc-9c56-a1f47a43654e" targetNamespace="http://schemas.microsoft.com/office/2006/metadata/properties" ma:root="true" ma:fieldsID="386671c599fd42e77e82a9434f04a48e" ns3:_="" ns4:_="">
    <xsd:import namespace="0d39b83d-4a55-4c45-9f88-e2126c4ded1f"/>
    <xsd:import namespace="47b8c31f-fb27-42dc-9c56-a1f47a4365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9b83d-4a55-4c45-9f88-e2126c4de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8c31f-fb27-42dc-9c56-a1f47a4365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844E1D-0BAE-4BE5-96E7-F64785C01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9b83d-4a55-4c45-9f88-e2126c4ded1f"/>
    <ds:schemaRef ds:uri="47b8c31f-fb27-42dc-9c56-a1f47a436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7810AE-CB31-480A-86FC-F3A232D435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1D549-B219-4514-A825-93986694F31C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0d39b83d-4a55-4c45-9f88-e2126c4ded1f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7b8c31f-fb27-42dc-9c56-a1f47a43654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1368</Words>
  <Application>Microsoft Office PowerPoint</Application>
  <PresentationFormat>Widescreen</PresentationFormat>
  <Paragraphs>193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Gill Sans</vt:lpstr>
      <vt:lpstr>Gill Sans MT</vt:lpstr>
      <vt:lpstr>Gill Sans Ultra Bold</vt:lpstr>
      <vt:lpstr>Palatino</vt:lpstr>
      <vt:lpstr>Palatino Linotype</vt:lpstr>
      <vt:lpstr>Office Theme</vt:lpstr>
      <vt:lpstr>The State of Guided Pathways at the State and Local Levels During and After an Emergency Situation  Marty Alvarado | Janet Fulks | Ginni May | Krystinne Mica  April 20, 2020  | 12:00 – 1:00</vt:lpstr>
      <vt:lpstr>Presenters    Today’s Plan</vt:lpstr>
      <vt:lpstr>Guided Pathways &amp; COVID-19</vt:lpstr>
      <vt:lpstr>Guided Pathways Priorities</vt:lpstr>
      <vt:lpstr>Guided Pathways Priorities</vt:lpstr>
      <vt:lpstr>PowerPoint Presentation</vt:lpstr>
      <vt:lpstr>PowerPoint Presentation</vt:lpstr>
      <vt:lpstr>PowerPoint Presentation</vt:lpstr>
      <vt:lpstr>17 Professional Development Meetings with 1145 Registered Attendees | April 1-10, 2020</vt:lpstr>
      <vt:lpstr> 16 Webinars with 1073 Attendees | April 1-10, 2020</vt:lpstr>
      <vt:lpstr>62  Small-Group Discussions | April 13-24, 2020</vt:lpstr>
      <vt:lpstr>14 Large-Audience Webinars | April 13-24, 2020</vt:lpstr>
      <vt:lpstr>PowerPoint Presentation</vt:lpstr>
      <vt:lpstr>At the Colleges…</vt:lpstr>
      <vt:lpstr>Perhaps Guided Pathways Can Help Us  Find a Way Through</vt:lpstr>
      <vt:lpstr>Guided Pathways is Alive and Well</vt:lpstr>
      <vt:lpstr>This Emergency Situation has Changed our Work  and Delivery but Not the Structure</vt:lpstr>
      <vt:lpstr>PowerPoint Presentation</vt:lpstr>
      <vt:lpstr>Infrastructure of Guided Pathways</vt:lpstr>
      <vt:lpstr>Aspects of Guided Pathways That Can Be Leveraged</vt:lpstr>
      <vt:lpstr>Distributed Leadership Contributes to Communication with Students</vt:lpstr>
      <vt:lpstr>Attention to Student Services has increased and impacted student success</vt:lpstr>
      <vt:lpstr>Student Guidance for Courses has improved with Program Mapping &amp; Scheduling can improve thru Program Mapping</vt:lpstr>
      <vt:lpstr>Aspects of Guided Pathways That Can Be Leveraged</vt:lpstr>
      <vt:lpstr>Planning and Actions Colleges can Consider</vt:lpstr>
      <vt:lpstr>Questions and Comments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Guided Pathways at the State and Local Levels During and After an Emergency Situation  Ginni May | Janet Fulks | Marty Alvarado|  April 20, 2020  Noon</dc:title>
  <dc:creator>Janet Fulks</dc:creator>
  <cp:lastModifiedBy>Selena Silva</cp:lastModifiedBy>
  <cp:revision>49</cp:revision>
  <dcterms:created xsi:type="dcterms:W3CDTF">2020-04-16T20:12:45Z</dcterms:created>
  <dcterms:modified xsi:type="dcterms:W3CDTF">2020-04-20T17:15:07Z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0x01010042B2C11591A8E44D8471170789B9CC6D</vt:lpwstr>
  </property>
</Properties>
</file>