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 id="2147483665" r:id="rId2"/>
  </p:sldMasterIdLst>
  <p:notesMasterIdLst>
    <p:notesMasterId r:id="rId32"/>
  </p:notesMasterIdLst>
  <p:sldIdLst>
    <p:sldId id="256" r:id="rId3"/>
    <p:sldId id="257" r:id="rId4"/>
    <p:sldId id="258" r:id="rId5"/>
    <p:sldId id="281" r:id="rId6"/>
    <p:sldId id="282" r:id="rId7"/>
    <p:sldId id="275" r:id="rId8"/>
    <p:sldId id="277" r:id="rId9"/>
    <p:sldId id="259" r:id="rId10"/>
    <p:sldId id="260" r:id="rId11"/>
    <p:sldId id="278" r:id="rId12"/>
    <p:sldId id="261" r:id="rId13"/>
    <p:sldId id="262" r:id="rId14"/>
    <p:sldId id="263" r:id="rId15"/>
    <p:sldId id="265" r:id="rId16"/>
    <p:sldId id="266" r:id="rId17"/>
    <p:sldId id="264" r:id="rId18"/>
    <p:sldId id="279" r:id="rId19"/>
    <p:sldId id="280" r:id="rId20"/>
    <p:sldId id="267" r:id="rId21"/>
    <p:sldId id="285" r:id="rId22"/>
    <p:sldId id="268" r:id="rId23"/>
    <p:sldId id="274" r:id="rId24"/>
    <p:sldId id="269" r:id="rId25"/>
    <p:sldId id="270" r:id="rId26"/>
    <p:sldId id="271" r:id="rId27"/>
    <p:sldId id="284" r:id="rId28"/>
    <p:sldId id="283" r:id="rId29"/>
    <p:sldId id="272" r:id="rId30"/>
    <p:sldId id="27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468" y="9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6" d="100"/>
          <a:sy n="86" d="100"/>
        </p:scale>
        <p:origin x="-2776"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72305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57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Michael</a:t>
            </a:r>
            <a:endParaRPr dirty="0"/>
          </a:p>
        </p:txBody>
      </p:sp>
      <p:sp>
        <p:nvSpPr>
          <p:cNvPr id="153" name="Shape 15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97349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402043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Michael</a:t>
            </a:r>
            <a:endParaRPr dirty="0"/>
          </a:p>
        </p:txBody>
      </p:sp>
      <p:sp>
        <p:nvSpPr>
          <p:cNvPr id="170" name="Shape 17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192453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Michael</a:t>
            </a:r>
            <a:endParaRPr dirty="0"/>
          </a:p>
        </p:txBody>
      </p:sp>
      <p:sp>
        <p:nvSpPr>
          <p:cNvPr id="178" name="Shape 17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192521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Michael</a:t>
            </a:r>
            <a:endParaRPr dirty="0"/>
          </a:p>
        </p:txBody>
      </p:sp>
      <p:sp>
        <p:nvSpPr>
          <p:cNvPr id="194" name="Shape 19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88103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Michael</a:t>
            </a:r>
            <a:endParaRPr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15</a:t>
            </a:fld>
            <a:endParaRPr lang="en-US"/>
          </a:p>
        </p:txBody>
      </p:sp>
    </p:spTree>
    <p:extLst>
      <p:ext uri="{BB962C8B-B14F-4D97-AF65-F5344CB8AC3E}">
        <p14:creationId xmlns:p14="http://schemas.microsoft.com/office/powerpoint/2010/main" val="282010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Randy</a:t>
            </a:r>
            <a:endParaRPr dirty="0"/>
          </a:p>
        </p:txBody>
      </p:sp>
      <p:sp>
        <p:nvSpPr>
          <p:cNvPr id="186" name="Shape 18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16</a:t>
            </a:fld>
            <a:endParaRPr lang="en-US"/>
          </a:p>
        </p:txBody>
      </p:sp>
    </p:spTree>
    <p:extLst>
      <p:ext uri="{BB962C8B-B14F-4D97-AF65-F5344CB8AC3E}">
        <p14:creationId xmlns:p14="http://schemas.microsoft.com/office/powerpoint/2010/main" val="372323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Randy </a:t>
            </a:r>
            <a:endParaRPr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extLst>
      <p:ext uri="{BB962C8B-B14F-4D97-AF65-F5344CB8AC3E}">
        <p14:creationId xmlns:p14="http://schemas.microsoft.com/office/powerpoint/2010/main" val="394455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Randy</a:t>
            </a:r>
            <a:endParaRPr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18</a:t>
            </a:fld>
            <a:endParaRPr lang="en-US"/>
          </a:p>
        </p:txBody>
      </p:sp>
    </p:spTree>
    <p:extLst>
      <p:ext uri="{BB962C8B-B14F-4D97-AF65-F5344CB8AC3E}">
        <p14:creationId xmlns:p14="http://schemas.microsoft.com/office/powerpoint/2010/main" val="130015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Marissa</a:t>
            </a:r>
            <a:endParaRPr dirty="0"/>
          </a:p>
        </p:txBody>
      </p:sp>
      <p:sp>
        <p:nvSpPr>
          <p:cNvPr id="210" name="Shape 21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19</a:t>
            </a:fld>
            <a:endParaRPr lang="en-US"/>
          </a:p>
        </p:txBody>
      </p:sp>
    </p:spTree>
    <p:extLst>
      <p:ext uri="{BB962C8B-B14F-4D97-AF65-F5344CB8AC3E}">
        <p14:creationId xmlns:p14="http://schemas.microsoft.com/office/powerpoint/2010/main" val="129894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Randy </a:t>
            </a:r>
            <a:endParaRPr dirty="0"/>
          </a:p>
        </p:txBody>
      </p:sp>
      <p:sp>
        <p:nvSpPr>
          <p:cNvPr id="128" name="Shape 12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69740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Marissa</a:t>
            </a:r>
            <a:endParaRPr dirty="0"/>
          </a:p>
        </p:txBody>
      </p:sp>
      <p:sp>
        <p:nvSpPr>
          <p:cNvPr id="210" name="Shape 21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52400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Marissa</a:t>
            </a:r>
            <a:endParaRPr dirty="0"/>
          </a:p>
        </p:txBody>
      </p:sp>
      <p:sp>
        <p:nvSpPr>
          <p:cNvPr id="218" name="Shape 21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21</a:t>
            </a:fld>
            <a:endParaRPr lang="en-US"/>
          </a:p>
        </p:txBody>
      </p:sp>
    </p:spTree>
    <p:extLst>
      <p:ext uri="{BB962C8B-B14F-4D97-AF65-F5344CB8AC3E}">
        <p14:creationId xmlns:p14="http://schemas.microsoft.com/office/powerpoint/2010/main" val="255661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Marissa</a:t>
            </a:r>
            <a:endParaRPr dirty="0"/>
          </a:p>
        </p:txBody>
      </p:sp>
      <p:sp>
        <p:nvSpPr>
          <p:cNvPr id="218" name="Shape 21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22</a:t>
            </a:fld>
            <a:endParaRPr lang="en-US"/>
          </a:p>
        </p:txBody>
      </p:sp>
    </p:spTree>
    <p:extLst>
      <p:ext uri="{BB962C8B-B14F-4D97-AF65-F5344CB8AC3E}">
        <p14:creationId xmlns:p14="http://schemas.microsoft.com/office/powerpoint/2010/main" val="2842935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Marissa</a:t>
            </a:r>
            <a:endParaRPr dirty="0"/>
          </a:p>
        </p:txBody>
      </p:sp>
      <p:sp>
        <p:nvSpPr>
          <p:cNvPr id="226" name="Shape 22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23</a:t>
            </a:fld>
            <a:endParaRPr lang="en-US"/>
          </a:p>
        </p:txBody>
      </p:sp>
    </p:spTree>
    <p:extLst>
      <p:ext uri="{BB962C8B-B14F-4D97-AF65-F5344CB8AC3E}">
        <p14:creationId xmlns:p14="http://schemas.microsoft.com/office/powerpoint/2010/main" val="720077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Marissa</a:t>
            </a:r>
            <a:endParaRPr dirty="0"/>
          </a:p>
        </p:txBody>
      </p:sp>
      <p:sp>
        <p:nvSpPr>
          <p:cNvPr id="234" name="Shape 23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213373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Randy</a:t>
            </a:r>
            <a:endParaRPr dirty="0"/>
          </a:p>
        </p:txBody>
      </p:sp>
      <p:sp>
        <p:nvSpPr>
          <p:cNvPr id="242" name="Shape 24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25</a:t>
            </a:fld>
            <a:endParaRPr lang="en-US"/>
          </a:p>
        </p:txBody>
      </p:sp>
    </p:spTree>
    <p:extLst>
      <p:ext uri="{BB962C8B-B14F-4D97-AF65-F5344CB8AC3E}">
        <p14:creationId xmlns:p14="http://schemas.microsoft.com/office/powerpoint/2010/main" val="3474905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smtClean="0"/>
              <a:t>Randy </a:t>
            </a:r>
            <a:endParaRPr dirty="0"/>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26</a:t>
            </a:fld>
            <a:endParaRPr lang="en-US"/>
          </a:p>
        </p:txBody>
      </p:sp>
    </p:spTree>
    <p:extLst>
      <p:ext uri="{BB962C8B-B14F-4D97-AF65-F5344CB8AC3E}">
        <p14:creationId xmlns:p14="http://schemas.microsoft.com/office/powerpoint/2010/main" val="2000052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42" name="Shape 24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27</a:t>
            </a:fld>
            <a:endParaRPr lang="en-US"/>
          </a:p>
        </p:txBody>
      </p:sp>
    </p:spTree>
    <p:extLst>
      <p:ext uri="{BB962C8B-B14F-4D97-AF65-F5344CB8AC3E}">
        <p14:creationId xmlns:p14="http://schemas.microsoft.com/office/powerpoint/2010/main" val="234559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52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58" name="Shape 25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29</a:t>
            </a:fld>
            <a:endParaRPr lang="en-US"/>
          </a:p>
        </p:txBody>
      </p:sp>
    </p:spTree>
    <p:extLst>
      <p:ext uri="{BB962C8B-B14F-4D97-AF65-F5344CB8AC3E}">
        <p14:creationId xmlns:p14="http://schemas.microsoft.com/office/powerpoint/2010/main" val="407120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Randy</a:t>
            </a:r>
            <a:endParaRPr lang="en-US"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60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Randy</a:t>
            </a:r>
            <a:endParaRPr lang="en-US"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5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Randy</a:t>
            </a:r>
            <a:endParaRPr lang="en-US"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382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Randy</a:t>
            </a:r>
            <a:endParaRPr lang="en-US"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81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Randy</a:t>
            </a:r>
            <a:endParaRPr lang="en-US"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680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US" dirty="0" smtClean="0"/>
              <a:t>Michael</a:t>
            </a:r>
            <a:endParaRPr dirty="0"/>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86979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0006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2"/>
            <a:ext cx="103632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ctr" rtl="0">
              <a:lnSpc>
                <a:spcPct val="90000"/>
              </a:lnSpc>
              <a:spcBef>
                <a:spcPts val="500"/>
              </a:spcBef>
              <a:buClr>
                <a:srgbClr val="1A0D00"/>
              </a:buClr>
              <a:buFont typeface="Arial"/>
              <a:buNone/>
              <a:defRPr sz="2000" b="0" i="0" u="none" strike="noStrike" cap="none">
                <a:solidFill>
                  <a:srgbClr val="1A0D00"/>
                </a:solidFill>
                <a:latin typeface="Georgia"/>
                <a:ea typeface="Georgia"/>
                <a:cs typeface="Georgia"/>
                <a:sym typeface="Georgia"/>
              </a:defRPr>
            </a:lvl2pPr>
            <a:lvl3pPr marL="914400" marR="0" lvl="2" indent="0" algn="ctr" rtl="0">
              <a:lnSpc>
                <a:spcPct val="90000"/>
              </a:lnSpc>
              <a:spcBef>
                <a:spcPts val="500"/>
              </a:spcBef>
              <a:buClr>
                <a:srgbClr val="1A0D00"/>
              </a:buClr>
              <a:buFont typeface="Arial"/>
              <a:buNone/>
              <a:defRPr sz="1800" b="0" i="0" u="none" strike="noStrike" cap="none">
                <a:solidFill>
                  <a:srgbClr val="1A0D00"/>
                </a:solidFill>
                <a:latin typeface="Georgia"/>
                <a:ea typeface="Georgia"/>
                <a:cs typeface="Georgia"/>
                <a:sym typeface="Georgia"/>
              </a:defRPr>
            </a:lvl3pPr>
            <a:lvl4pPr marL="1371600" marR="0" lvl="3"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4pPr>
            <a:lvl5pPr marL="1828800" marR="0" lvl="4"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9787" y="895350"/>
            <a:ext cx="10515599" cy="795338"/>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a:off x="839788"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buClr>
                <a:srgbClr val="1A0D00"/>
              </a:buClr>
              <a:buFont typeface="Arial"/>
              <a:buNone/>
              <a:defRPr sz="2000" b="1"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buClr>
                <a:srgbClr val="1A0D00"/>
              </a:buClr>
              <a:buFont typeface="Arial"/>
              <a:buNone/>
              <a:defRPr sz="1800" b="1"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buClr>
                <a:srgbClr val="1A0D00"/>
              </a:buClr>
              <a:buFont typeface="Arial"/>
              <a:buNone/>
              <a:defRPr sz="1600" b="1"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buClr>
                <a:srgbClr val="1A0D00"/>
              </a:buClr>
              <a:buFont typeface="Arial"/>
              <a:buNone/>
              <a:defRPr sz="1600" b="1"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839788" y="2505075"/>
            <a:ext cx="5157787" cy="368458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buClr>
                <a:srgbClr val="1A0D00"/>
              </a:buClr>
              <a:buFont typeface="Arial"/>
              <a:buNone/>
              <a:defRPr sz="2000" b="1"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buClr>
                <a:srgbClr val="1A0D00"/>
              </a:buClr>
              <a:buFont typeface="Arial"/>
              <a:buNone/>
              <a:defRPr sz="1800" b="1"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buClr>
                <a:srgbClr val="1A0D00"/>
              </a:buClr>
              <a:buFont typeface="Arial"/>
              <a:buNone/>
              <a:defRPr sz="1600" b="1"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buClr>
                <a:srgbClr val="1A0D00"/>
              </a:buClr>
              <a:buFont typeface="Arial"/>
              <a:buNone/>
              <a:defRPr sz="1600" b="1"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9787" y="987426"/>
            <a:ext cx="3932237" cy="11937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261300"/>
              </a:buClr>
              <a:buFont typeface="Georgia"/>
              <a:buNone/>
              <a:defRPr sz="32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a:off x="5181600" y="987426"/>
            <a:ext cx="6172199" cy="5005386"/>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rgbClr val="1A0D00"/>
              </a:buClr>
              <a:buSzPct val="100000"/>
              <a:buFont typeface="Arial"/>
              <a:buChar char="•"/>
              <a:defRPr sz="3200" b="1" i="1" u="none" strike="noStrike" cap="none">
                <a:solidFill>
                  <a:srgbClr val="1A0D00"/>
                </a:solidFill>
                <a:latin typeface="Georgia"/>
                <a:ea typeface="Georgia"/>
                <a:cs typeface="Georgia"/>
                <a:sym typeface="Georgia"/>
              </a:defRPr>
            </a:lvl1pPr>
            <a:lvl2pPr marL="685800" marR="0" lvl="1" indent="-50800" algn="l" rtl="0">
              <a:lnSpc>
                <a:spcPct val="90000"/>
              </a:lnSpc>
              <a:spcBef>
                <a:spcPts val="500"/>
              </a:spcBef>
              <a:buClr>
                <a:srgbClr val="1A0D00"/>
              </a:buClr>
              <a:buSzPct val="100000"/>
              <a:buFont typeface="Arial"/>
              <a:buChar char="•"/>
              <a:defRPr sz="2800" b="0" i="0" u="none" strike="noStrike" cap="none">
                <a:solidFill>
                  <a:srgbClr val="1A0D00"/>
                </a:solidFill>
                <a:latin typeface="Georgia"/>
                <a:ea typeface="Georgia"/>
                <a:cs typeface="Georgia"/>
                <a:sym typeface="Georgia"/>
              </a:defRPr>
            </a:lvl2pPr>
            <a:lvl3pPr marL="1143000" marR="0" lvl="2"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3pPr>
            <a:lvl4pPr marL="1600200" marR="0" lvl="3"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4pPr>
            <a:lvl5pPr marL="2057400" marR="0" lvl="4"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2"/>
          </p:nvPr>
        </p:nvSpPr>
        <p:spPr>
          <a:xfrm>
            <a:off x="839787" y="2181225"/>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1A0D00"/>
              </a:buClr>
              <a:buFont typeface="Arial"/>
              <a:buNone/>
              <a:defRPr sz="16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buClr>
                <a:srgbClr val="1A0D00"/>
              </a:buClr>
              <a:buFont typeface="Arial"/>
              <a:buNone/>
              <a:defRPr sz="14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buClr>
                <a:srgbClr val="1A0D00"/>
              </a:buClr>
              <a:buFont typeface="Arial"/>
              <a:buNone/>
              <a:defRPr sz="12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buClr>
                <a:srgbClr val="1A0D00"/>
              </a:buClr>
              <a:buFont typeface="Arial"/>
              <a:buNone/>
              <a:defRPr sz="1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buClr>
                <a:srgbClr val="1A0D00"/>
              </a:buClr>
              <a:buFont typeface="Arial"/>
              <a:buNone/>
              <a:defRPr sz="1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39787" y="987425"/>
            <a:ext cx="3932237" cy="1069974"/>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261300"/>
              </a:buClr>
              <a:buFont typeface="Georgia"/>
              <a:buNone/>
              <a:defRPr sz="32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a:spLocks noGrp="1"/>
          </p:cNvSpPr>
          <p:nvPr>
            <p:ph type="pic" idx="2"/>
          </p:nvPr>
        </p:nvSpPr>
        <p:spPr>
          <a:xfrm>
            <a:off x="5183187" y="987425"/>
            <a:ext cx="6172199" cy="4994273"/>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1A0D00"/>
              </a:buClr>
              <a:buFont typeface="Arial"/>
              <a:buNone/>
              <a:defRPr sz="32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buClr>
                <a:srgbClr val="1A0D00"/>
              </a:buClr>
              <a:buFont typeface="Arial"/>
              <a:buNone/>
              <a:defRPr sz="28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buClr>
                <a:srgbClr val="1A0D00"/>
              </a:buClr>
              <a:buFont typeface="Arial"/>
              <a:buNone/>
              <a:defRPr sz="24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buClr>
                <a:srgbClr val="1A0D00"/>
              </a:buClr>
              <a:buFont typeface="Arial"/>
              <a:buNone/>
              <a:defRPr sz="2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buClr>
                <a:srgbClr val="1A0D00"/>
              </a:buClr>
              <a:buFont typeface="Arial"/>
              <a:buNone/>
              <a:defRPr sz="2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
          </p:nvPr>
        </p:nvSpPr>
        <p:spPr>
          <a:xfrm>
            <a:off x="839787" y="2057400"/>
            <a:ext cx="3932237" cy="3924299"/>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1A0D00"/>
              </a:buClr>
              <a:buFont typeface="Arial"/>
              <a:buNone/>
              <a:defRPr sz="1600" b="1" i="1" u="none" strike="noStrike" cap="none">
                <a:solidFill>
                  <a:srgbClr val="1A0D00"/>
                </a:solidFill>
                <a:latin typeface="Georgia"/>
                <a:ea typeface="Georgia"/>
                <a:cs typeface="Georgia"/>
                <a:sym typeface="Georgia"/>
              </a:defRPr>
            </a:lvl1pPr>
            <a:lvl2pPr marL="457200" marR="0" lvl="1" indent="0" algn="l" rtl="0">
              <a:lnSpc>
                <a:spcPct val="90000"/>
              </a:lnSpc>
              <a:spcBef>
                <a:spcPts val="500"/>
              </a:spcBef>
              <a:buClr>
                <a:srgbClr val="1A0D00"/>
              </a:buClr>
              <a:buFont typeface="Arial"/>
              <a:buNone/>
              <a:defRPr sz="1400" b="0" i="0" u="none" strike="noStrike" cap="none">
                <a:solidFill>
                  <a:srgbClr val="1A0D00"/>
                </a:solidFill>
                <a:latin typeface="Georgia"/>
                <a:ea typeface="Georgia"/>
                <a:cs typeface="Georgia"/>
                <a:sym typeface="Georgia"/>
              </a:defRPr>
            </a:lvl2pPr>
            <a:lvl3pPr marL="914400" marR="0" lvl="2" indent="0" algn="l" rtl="0">
              <a:lnSpc>
                <a:spcPct val="90000"/>
              </a:lnSpc>
              <a:spcBef>
                <a:spcPts val="500"/>
              </a:spcBef>
              <a:buClr>
                <a:srgbClr val="1A0D00"/>
              </a:buClr>
              <a:buFont typeface="Arial"/>
              <a:buNone/>
              <a:defRPr sz="1200" b="0" i="0" u="none" strike="noStrike" cap="none">
                <a:solidFill>
                  <a:srgbClr val="1A0D00"/>
                </a:solidFill>
                <a:latin typeface="Georgia"/>
                <a:ea typeface="Georgia"/>
                <a:cs typeface="Georgia"/>
                <a:sym typeface="Georgia"/>
              </a:defRPr>
            </a:lvl3pPr>
            <a:lvl4pPr marL="1371600" marR="0" lvl="3" indent="0" algn="l" rtl="0">
              <a:lnSpc>
                <a:spcPct val="90000"/>
              </a:lnSpc>
              <a:spcBef>
                <a:spcPts val="500"/>
              </a:spcBef>
              <a:buClr>
                <a:srgbClr val="1A0D00"/>
              </a:buClr>
              <a:buFont typeface="Arial"/>
              <a:buNone/>
              <a:defRPr sz="1000" b="0" i="0" u="none" strike="noStrike" cap="none">
                <a:solidFill>
                  <a:srgbClr val="1A0D00"/>
                </a:solidFill>
                <a:latin typeface="Georgia"/>
                <a:ea typeface="Georgia"/>
                <a:cs typeface="Georgia"/>
                <a:sym typeface="Georgia"/>
              </a:defRPr>
            </a:lvl4pPr>
            <a:lvl5pPr marL="1828800" marR="0" lvl="4" indent="0" algn="l" rtl="0">
              <a:lnSpc>
                <a:spcPct val="90000"/>
              </a:lnSpc>
              <a:spcBef>
                <a:spcPts val="500"/>
              </a:spcBef>
              <a:buClr>
                <a:srgbClr val="1A0D00"/>
              </a:buClr>
              <a:buFont typeface="Arial"/>
              <a:buNone/>
              <a:defRPr sz="1000" b="0" i="0" u="none" strike="noStrike" cap="none">
                <a:solidFill>
                  <a:srgbClr val="1A0D00"/>
                </a:solidFill>
                <a:latin typeface="Georgia"/>
                <a:ea typeface="Georgia"/>
                <a:cs typeface="Georgia"/>
                <a:sym typeface="Georgia"/>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rot="5400000">
            <a:off x="7412831" y="2235994"/>
            <a:ext cx="52530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txBox="1">
            <a:spLocks noGrp="1"/>
          </p:cNvSpPr>
          <p:nvPr>
            <p:ph type="body" idx="1"/>
          </p:nvPr>
        </p:nvSpPr>
        <p:spPr>
          <a:xfrm rot="5400000">
            <a:off x="2078831" y="-316705"/>
            <a:ext cx="5253038" cy="7734299"/>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914400" y="1122362"/>
            <a:ext cx="103632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rgbClr val="1A0D00"/>
              </a:buClr>
              <a:buFont typeface="Arial"/>
              <a:buNone/>
              <a:defRPr sz="2400" b="1" i="1" u="none" strike="noStrike" cap="none">
                <a:solidFill>
                  <a:srgbClr val="1A0D00"/>
                </a:solidFill>
                <a:latin typeface="Georgia"/>
                <a:ea typeface="Georgia"/>
                <a:cs typeface="Georgia"/>
                <a:sym typeface="Georgia"/>
              </a:defRPr>
            </a:lvl1pPr>
            <a:lvl2pPr marL="457200" marR="0" lvl="1" indent="0" algn="ctr" rtl="0">
              <a:lnSpc>
                <a:spcPct val="90000"/>
              </a:lnSpc>
              <a:spcBef>
                <a:spcPts val="500"/>
              </a:spcBef>
              <a:buClr>
                <a:srgbClr val="1A0D00"/>
              </a:buClr>
              <a:buFont typeface="Arial"/>
              <a:buNone/>
              <a:defRPr sz="2000" b="0" i="0" u="none" strike="noStrike" cap="none">
                <a:solidFill>
                  <a:srgbClr val="1A0D00"/>
                </a:solidFill>
                <a:latin typeface="Georgia"/>
                <a:ea typeface="Georgia"/>
                <a:cs typeface="Georgia"/>
                <a:sym typeface="Georgia"/>
              </a:defRPr>
            </a:lvl2pPr>
            <a:lvl3pPr marL="914400" marR="0" lvl="2" indent="0" algn="ctr" rtl="0">
              <a:lnSpc>
                <a:spcPct val="90000"/>
              </a:lnSpc>
              <a:spcBef>
                <a:spcPts val="500"/>
              </a:spcBef>
              <a:buClr>
                <a:srgbClr val="1A0D00"/>
              </a:buClr>
              <a:buFont typeface="Arial"/>
              <a:buNone/>
              <a:defRPr sz="1800" b="0" i="0" u="none" strike="noStrike" cap="none">
                <a:solidFill>
                  <a:srgbClr val="1A0D00"/>
                </a:solidFill>
                <a:latin typeface="Georgia"/>
                <a:ea typeface="Georgia"/>
                <a:cs typeface="Georgia"/>
                <a:sym typeface="Georgia"/>
              </a:defRPr>
            </a:lvl3pPr>
            <a:lvl4pPr marL="1371600" marR="0" lvl="3"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4pPr>
            <a:lvl5pPr marL="1828800" marR="0" lvl="4" indent="0" algn="ctr" rtl="0">
              <a:lnSpc>
                <a:spcPct val="90000"/>
              </a:lnSpc>
              <a:spcBef>
                <a:spcPts val="500"/>
              </a:spcBef>
              <a:buClr>
                <a:srgbClr val="1A0D00"/>
              </a:buClr>
              <a:buFont typeface="Arial"/>
              <a:buNone/>
              <a:defRPr sz="1600" b="0" i="0" u="none" strike="noStrike" cap="none">
                <a:solidFill>
                  <a:srgbClr val="1A0D00"/>
                </a:solidFill>
                <a:latin typeface="Georgia"/>
                <a:ea typeface="Georgia"/>
                <a:cs typeface="Georgia"/>
                <a:sym typeface="Georgia"/>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1850" y="1709740"/>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261300"/>
              </a:buClr>
              <a:buFont typeface="Georgia"/>
              <a:buNone/>
              <a:defRPr sz="60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831850" y="4589464"/>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1" i="1" u="none" strike="noStrike" cap="none">
                <a:solidFill>
                  <a:schemeClr val="dk1"/>
                </a:solidFill>
                <a:latin typeface="Georgia"/>
                <a:ea typeface="Georgia"/>
                <a:cs typeface="Georgia"/>
                <a:sym typeface="Georgia"/>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Georgia"/>
                <a:ea typeface="Georgia"/>
                <a:cs typeface="Georgia"/>
                <a:sym typeface="Georgia"/>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Georgia"/>
                <a:ea typeface="Georgia"/>
                <a:cs typeface="Georgia"/>
                <a:sym typeface="Georgia"/>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Georgia"/>
                <a:ea typeface="Georgia"/>
                <a:cs typeface="Georgia"/>
                <a:sym typeface="Georgia"/>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Georgia"/>
                <a:ea typeface="Georgia"/>
                <a:cs typeface="Georgia"/>
                <a:sym typeface="Georgia"/>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0" y="904875"/>
            <a:ext cx="10515599" cy="9144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1300"/>
              </a:buClr>
              <a:buFont typeface="Georgia"/>
              <a:buNone/>
              <a:defRPr sz="3600" b="1" i="1" u="none" strike="noStrike" cap="none">
                <a:solidFill>
                  <a:srgbClr val="261300"/>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rgbClr val="1A0D00"/>
              </a:buClr>
              <a:buSzPct val="100000"/>
              <a:buFont typeface="Arial"/>
              <a:buChar char="•"/>
              <a:defRPr sz="2400" b="1" i="1" u="none" strike="noStrike" cap="none">
                <a:solidFill>
                  <a:srgbClr val="1A0D00"/>
                </a:solidFill>
                <a:latin typeface="Georgia"/>
                <a:ea typeface="Georgia"/>
                <a:cs typeface="Georgia"/>
                <a:sym typeface="Georgia"/>
              </a:defRPr>
            </a:lvl1pPr>
            <a:lvl2pPr marL="685800" marR="0" lvl="1" indent="-76200" algn="l" rtl="0">
              <a:lnSpc>
                <a:spcPct val="90000"/>
              </a:lnSpc>
              <a:spcBef>
                <a:spcPts val="500"/>
              </a:spcBef>
              <a:buClr>
                <a:srgbClr val="1A0D00"/>
              </a:buClr>
              <a:buSzPct val="100000"/>
              <a:buFont typeface="Arial"/>
              <a:buChar char="•"/>
              <a:defRPr sz="2400" b="0" i="0" u="none" strike="noStrike" cap="none">
                <a:solidFill>
                  <a:srgbClr val="1A0D00"/>
                </a:solidFill>
                <a:latin typeface="Georgia"/>
                <a:ea typeface="Georgia"/>
                <a:cs typeface="Georgia"/>
                <a:sym typeface="Georgia"/>
              </a:defRPr>
            </a:lvl2pPr>
            <a:lvl3pPr marL="1143000" marR="0" lvl="2" indent="-101600" algn="l" rtl="0">
              <a:lnSpc>
                <a:spcPct val="90000"/>
              </a:lnSpc>
              <a:spcBef>
                <a:spcPts val="500"/>
              </a:spcBef>
              <a:buClr>
                <a:srgbClr val="1A0D00"/>
              </a:buClr>
              <a:buSzPct val="100000"/>
              <a:buFont typeface="Arial"/>
              <a:buChar char="•"/>
              <a:defRPr sz="2000" b="0" i="0" u="none" strike="noStrike" cap="none">
                <a:solidFill>
                  <a:srgbClr val="1A0D00"/>
                </a:solidFill>
                <a:latin typeface="Georgia"/>
                <a:ea typeface="Georgia"/>
                <a:cs typeface="Georgia"/>
                <a:sym typeface="Georgia"/>
              </a:defRPr>
            </a:lvl3pPr>
            <a:lvl4pPr marL="1600200" marR="0" lvl="3"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4pPr>
            <a:lvl5pPr marL="2057400" marR="0" lvl="4" indent="-114300" algn="l" rtl="0">
              <a:lnSpc>
                <a:spcPct val="90000"/>
              </a:lnSpc>
              <a:spcBef>
                <a:spcPts val="500"/>
              </a:spcBef>
              <a:buClr>
                <a:srgbClr val="1A0D00"/>
              </a:buClr>
              <a:buSzPct val="100000"/>
              <a:buFont typeface="Arial"/>
              <a:buChar char="•"/>
              <a:defRPr sz="1800" b="0" i="0" u="none" strike="noStrike" cap="none">
                <a:solidFill>
                  <a:srgbClr val="1A0D00"/>
                </a:solidFill>
                <a:latin typeface="Georgia"/>
                <a:ea typeface="Georgia"/>
                <a:cs typeface="Georgia"/>
                <a:sym typeface="Georgi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l.dropboxusercontent.com/u/60279976/WebsiteFiles/@ONEStandards.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sites.google.com/site/coursedesignrubricoeifinal/" TargetMode="External"/><Relationship Id="rId4" Type="http://schemas.openxmlformats.org/officeDocument/2006/relationships/hyperlink" Target="https://ccconlineed.instructure.com/courses/9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nefortraining.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raniumcafe.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starfishsolutions.com/2015/07/ccc/"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ccconlineed.org/student-success-resources/tutorin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ccconlineed.org/student-success-resources/readines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rc.sdcity.edu/sdiccclrc"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haikudeck.com/p/H8U1pk0yRX" TargetMode="External"/><Relationship Id="rId13" Type="http://schemas.openxmlformats.org/officeDocument/2006/relationships/hyperlink" Target="http://www.canyons.edu/Offices/DistanceLearning/Captioning/Pages/default.aspx" TargetMode="External"/><Relationship Id="rId3" Type="http://schemas.openxmlformats.org/officeDocument/2006/relationships/hyperlink" Target="http://ccconlineed.org/faculty-resources/professional-development/online-course-design-standards/" TargetMode="External"/><Relationship Id="rId7" Type="http://schemas.openxmlformats.org/officeDocument/2006/relationships/hyperlink" Target="https://voicethread.com/about/features/" TargetMode="External"/><Relationship Id="rId12" Type="http://schemas.openxmlformats.org/officeDocument/2006/relationships/hyperlink" Target="http://www.section508.gov/content/learn/laws-and-policie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screencast-o-matic.com/home" TargetMode="External"/><Relationship Id="rId11" Type="http://schemas.openxmlformats.org/officeDocument/2006/relationships/hyperlink" Target="http://lrc.sdcity.edu/sdiccclrc" TargetMode="External"/><Relationship Id="rId5" Type="http://schemas.openxmlformats.org/officeDocument/2006/relationships/hyperlink" Target="http://swcdistanceeducation.weebly.com/webinar-archives.html" TargetMode="External"/><Relationship Id="rId10" Type="http://schemas.openxmlformats.org/officeDocument/2006/relationships/hyperlink" Target="http://www.nettutor.com/faq/" TargetMode="External"/><Relationship Id="rId4" Type="http://schemas.openxmlformats.org/officeDocument/2006/relationships/hyperlink" Target="http://ccconlineed.org/wp-content/uploads/2015/12/@ONE_SQOT_CC.pdf" TargetMode="External"/><Relationship Id="rId9" Type="http://schemas.openxmlformats.org/officeDocument/2006/relationships/hyperlink" Target="https://www.youtube.com/watch?v=h5lQbTHUb2Y" TargetMode="External"/><Relationship Id="rId14" Type="http://schemas.openxmlformats.org/officeDocument/2006/relationships/hyperlink" Target="http://www.w3.org/WAI/intro/wcag.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914400" y="1884362"/>
            <a:ext cx="10363200" cy="2387600"/>
          </a:xfrm>
          <a:prstGeom prst="rect">
            <a:avLst/>
          </a:prstGeom>
          <a:noFill/>
          <a:ln>
            <a:noFill/>
          </a:ln>
        </p:spPr>
        <p:txBody>
          <a:bodyPr lIns="91425" tIns="45700" rIns="91425" bIns="45700" anchor="b" anchorCtr="0">
            <a:noAutofit/>
          </a:bodyPr>
          <a:lstStyle/>
          <a:p>
            <a:pPr>
              <a:lnSpc>
                <a:spcPct val="100000"/>
              </a:lnSpc>
              <a:buClr>
                <a:schemeClr val="dk1"/>
              </a:buClr>
              <a:buSzPct val="30555"/>
            </a:pPr>
            <a:r>
              <a:rPr lang="en-US" sz="3600" b="0" i="0" dirty="0">
                <a:solidFill>
                  <a:schemeClr val="dk1"/>
                </a:solidFill>
                <a:latin typeface="Arial"/>
                <a:ea typeface="Arial"/>
                <a:cs typeface="Arial"/>
                <a:sym typeface="Arial"/>
              </a:rPr>
              <a:t>The Distance Ed Classroom, Online Student Services, and Standard II</a:t>
            </a:r>
            <a:br>
              <a:rPr lang="en-US" sz="3600" b="0" i="0" dirty="0">
                <a:solidFill>
                  <a:schemeClr val="dk1"/>
                </a:solidFill>
                <a:latin typeface="Arial"/>
                <a:ea typeface="Arial"/>
                <a:cs typeface="Arial"/>
                <a:sym typeface="Arial"/>
              </a:rPr>
            </a:br>
            <a:r>
              <a:rPr lang="en-US" sz="3600" b="0" i="0" dirty="0">
                <a:solidFill>
                  <a:schemeClr val="dk1"/>
                </a:solidFill>
                <a:latin typeface="Arial"/>
                <a:ea typeface="Arial"/>
                <a:cs typeface="Arial"/>
              </a:rPr>
              <a:t>Putting Your Best Foot Forward</a:t>
            </a:r>
            <a:br>
              <a:rPr lang="en-US" sz="3600" b="0" i="0" dirty="0">
                <a:solidFill>
                  <a:schemeClr val="dk1"/>
                </a:solidFill>
                <a:latin typeface="Arial"/>
                <a:ea typeface="Arial"/>
                <a:cs typeface="Arial"/>
              </a:rPr>
            </a:br>
            <a:endParaRPr lang="en-US" sz="3600" b="0" i="0" dirty="0">
              <a:solidFill>
                <a:schemeClr val="dk1"/>
              </a:solidFill>
              <a:latin typeface="Arial"/>
              <a:ea typeface="Arial"/>
              <a:cs typeface="Arial"/>
              <a:sym typeface="Arial"/>
            </a:endParaRPr>
          </a:p>
        </p:txBody>
      </p:sp>
      <p:sp>
        <p:nvSpPr>
          <p:cNvPr id="124" name="Shape 124"/>
          <p:cNvSpPr txBox="1">
            <a:spLocks noGrp="1"/>
          </p:cNvSpPr>
          <p:nvPr>
            <p:ph type="subTitle" idx="1"/>
          </p:nvPr>
        </p:nvSpPr>
        <p:spPr>
          <a:xfrm>
            <a:off x="1524000" y="3910482"/>
            <a:ext cx="9144000" cy="2297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1A0D00"/>
              </a:buClr>
              <a:buSzPct val="25000"/>
              <a:buFont typeface="Arial"/>
              <a:buNone/>
            </a:pPr>
            <a:endParaRPr dirty="0"/>
          </a:p>
          <a:p>
            <a:pPr lvl="0">
              <a:spcBef>
                <a:spcPts val="0"/>
              </a:spcBef>
              <a:buSzPct val="25000"/>
            </a:pPr>
            <a:r>
              <a:rPr lang="en-US" dirty="0"/>
              <a:t>Marissa </a:t>
            </a:r>
            <a:r>
              <a:rPr lang="en-US" dirty="0" err="1"/>
              <a:t>Iliscupidez</a:t>
            </a:r>
            <a:r>
              <a:rPr lang="en-US" dirty="0"/>
              <a:t>, Norco College</a:t>
            </a:r>
          </a:p>
          <a:p>
            <a:pPr lvl="0">
              <a:spcBef>
                <a:spcPts val="0"/>
              </a:spcBef>
              <a:buSzPct val="25000"/>
            </a:pPr>
            <a:r>
              <a:rPr lang="en-US" dirty="0"/>
              <a:t>Michael </a:t>
            </a:r>
            <a:r>
              <a:rPr lang="en-US" dirty="0" smtClean="0"/>
              <a:t>Heumann</a:t>
            </a:r>
            <a:r>
              <a:rPr lang="en-US" dirty="0"/>
              <a:t>, Imperial Valley College</a:t>
            </a:r>
          </a:p>
          <a:p>
            <a:pPr lvl="0">
              <a:spcBef>
                <a:spcPts val="0"/>
              </a:spcBef>
              <a:buSzPct val="25000"/>
            </a:pPr>
            <a:r>
              <a:rPr lang="en-US" dirty="0"/>
              <a:t>Randy Beach, Southwestern College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spcBef>
                <a:spcPts val="0"/>
              </a:spcBef>
              <a:buNone/>
            </a:pPr>
            <a:r>
              <a:rPr lang="en-US" dirty="0" smtClean="0"/>
              <a:t>The </a:t>
            </a:r>
            <a:r>
              <a:rPr lang="en-US" dirty="0" err="1" smtClean="0"/>
              <a:t>Babadook</a:t>
            </a:r>
            <a:r>
              <a:rPr lang="en-US" dirty="0" smtClean="0"/>
              <a:t> of DE:</a:t>
            </a:r>
            <a:br>
              <a:rPr lang="en-US" dirty="0" smtClean="0"/>
            </a:br>
            <a:r>
              <a:rPr lang="en-US" dirty="0" smtClean="0"/>
              <a:t>Regular </a:t>
            </a:r>
            <a:r>
              <a:rPr lang="en-US" dirty="0"/>
              <a:t>and Effective Contact</a:t>
            </a:r>
          </a:p>
        </p:txBody>
      </p:sp>
      <p:sp>
        <p:nvSpPr>
          <p:cNvPr id="156" name="Shape 156"/>
          <p:cNvSpPr txBox="1">
            <a:spLocks noGrp="1"/>
          </p:cNvSpPr>
          <p:nvPr>
            <p:ph type="body" idx="1"/>
          </p:nvPr>
        </p:nvSpPr>
        <p:spPr>
          <a:xfrm>
            <a:off x="838201" y="2721429"/>
            <a:ext cx="5384800" cy="3455395"/>
          </a:xfrm>
          <a:prstGeom prst="rect">
            <a:avLst/>
          </a:prstGeom>
        </p:spPr>
        <p:txBody>
          <a:bodyPr lIns="91425" tIns="91425" rIns="91425" bIns="91425" anchor="t" anchorCtr="0">
            <a:noAutofit/>
          </a:bodyPr>
          <a:lstStyle/>
          <a:p>
            <a:pPr algn="ctr">
              <a:spcBef>
                <a:spcPts val="0"/>
              </a:spcBef>
              <a:buNone/>
            </a:pPr>
            <a:r>
              <a:rPr lang="en-US" sz="3200" b="0" i="0" dirty="0" smtClean="0"/>
              <a:t>Regular </a:t>
            </a:r>
            <a:r>
              <a:rPr lang="en-US" sz="3200" b="0" i="0" dirty="0"/>
              <a:t>effective contact is an academic and professional matter </a:t>
            </a:r>
            <a:endParaRPr lang="en-US" sz="3200" b="0" i="0" dirty="0" smtClean="0"/>
          </a:p>
          <a:p>
            <a:pPr algn="ctr">
              <a:spcBef>
                <a:spcPts val="0"/>
              </a:spcBef>
              <a:buNone/>
            </a:pPr>
            <a:r>
              <a:rPr lang="en-US" sz="3200" b="0" i="0" dirty="0" smtClean="0"/>
              <a:t>(</a:t>
            </a:r>
            <a:r>
              <a:rPr lang="en-US" sz="3200" b="0" i="0" dirty="0"/>
              <a:t>Title 5 § 55204)</a:t>
            </a:r>
          </a:p>
          <a:p>
            <a:pPr lvl="0" algn="ctr">
              <a:spcBef>
                <a:spcPts val="0"/>
              </a:spcBef>
              <a:buNone/>
            </a:pPr>
            <a:endParaRPr b="0" i="0" dirty="0"/>
          </a:p>
        </p:txBody>
      </p:sp>
      <p:sp>
        <p:nvSpPr>
          <p:cNvPr id="157" name="Shape 157"/>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pic>
        <p:nvPicPr>
          <p:cNvPr id="5" name="Picture 4"/>
          <p:cNvPicPr>
            <a:picLocks noChangeAspect="1"/>
          </p:cNvPicPr>
          <p:nvPr/>
        </p:nvPicPr>
        <p:blipFill>
          <a:blip r:embed="rId3"/>
          <a:stretch>
            <a:fillRect/>
          </a:stretch>
        </p:blipFill>
        <p:spPr>
          <a:xfrm>
            <a:off x="7057571" y="1977571"/>
            <a:ext cx="3926655" cy="4378780"/>
          </a:xfrm>
          <a:prstGeom prst="rect">
            <a:avLst/>
          </a:prstGeom>
        </p:spPr>
      </p:pic>
    </p:spTree>
    <p:extLst>
      <p:ext uri="{BB962C8B-B14F-4D97-AF65-F5344CB8AC3E}">
        <p14:creationId xmlns:p14="http://schemas.microsoft.com/office/powerpoint/2010/main" val="266797335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spcBef>
                <a:spcPts val="0"/>
              </a:spcBef>
              <a:buNone/>
            </a:pPr>
            <a:r>
              <a:rPr lang="en-US" sz="3000"/>
              <a:t>Examples of Regular/Effective Contact</a:t>
            </a:r>
          </a:p>
        </p:txBody>
      </p:sp>
      <p:sp>
        <p:nvSpPr>
          <p:cNvPr id="164" name="Shape 164"/>
          <p:cNvSpPr txBox="1">
            <a:spLocks noGrp="1"/>
          </p:cNvSpPr>
          <p:nvPr>
            <p:ph type="body" idx="1"/>
          </p:nvPr>
        </p:nvSpPr>
        <p:spPr>
          <a:xfrm>
            <a:off x="838200" y="1651001"/>
            <a:ext cx="5109899" cy="4525824"/>
          </a:xfrm>
          <a:prstGeom prst="rect">
            <a:avLst/>
          </a:prstGeom>
        </p:spPr>
        <p:txBody>
          <a:bodyPr lIns="91425" tIns="91425" rIns="91425" bIns="91425" anchor="t" anchorCtr="0">
            <a:noAutofit/>
          </a:bodyPr>
          <a:lstStyle/>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Announcements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Course Materials/Modules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Personalized Audio/Video Content</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Online Video Databases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Internet Resources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Library/Database Resources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Electronic Databases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Podcasts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Discussion Forums</a:t>
            </a:r>
          </a:p>
        </p:txBody>
      </p:sp>
      <p:sp>
        <p:nvSpPr>
          <p:cNvPr id="165" name="Shape 165"/>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
        <p:nvSpPr>
          <p:cNvPr id="166" name="Shape 166"/>
          <p:cNvSpPr txBox="1">
            <a:spLocks noGrp="1"/>
          </p:cNvSpPr>
          <p:nvPr>
            <p:ph type="body" idx="1"/>
          </p:nvPr>
        </p:nvSpPr>
        <p:spPr>
          <a:xfrm>
            <a:off x="6103950" y="1651001"/>
            <a:ext cx="5109899" cy="4525823"/>
          </a:xfrm>
          <a:prstGeom prst="rect">
            <a:avLst/>
          </a:prstGeom>
        </p:spPr>
        <p:txBody>
          <a:bodyPr lIns="91425" tIns="91425" rIns="91425" bIns="91425" anchor="t" anchorCtr="0">
            <a:noAutofit/>
          </a:bodyPr>
          <a:lstStyle/>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Webinars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Reactive and Observational Announcements  </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Chat Rooms</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E-mail  </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Instant messaging</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Private Messages  </a:t>
            </a:r>
          </a:p>
          <a:p>
            <a:pPr marL="457200" lvl="0" indent="-228600" rtl="0">
              <a:lnSpc>
                <a:spcPct val="115000"/>
              </a:lnSpc>
              <a:spcBef>
                <a:spcPts val="700"/>
              </a:spcBef>
              <a:buClr>
                <a:srgbClr val="2F2B20"/>
              </a:buClr>
              <a:buFont typeface="Calibri"/>
            </a:pPr>
            <a:r>
              <a:rPr lang="en-US" b="0" i="0" dirty="0">
                <a:solidFill>
                  <a:srgbClr val="2F2B20"/>
                </a:solidFill>
                <a:latin typeface="Calibri"/>
                <a:ea typeface="Calibri"/>
                <a:cs typeface="Calibri"/>
                <a:sym typeface="Calibri"/>
              </a:rPr>
              <a:t>Responding to Bulletin Board/Public Message Forum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Developing Online Courses</a:t>
            </a:r>
          </a:p>
        </p:txBody>
      </p:sp>
      <p:sp>
        <p:nvSpPr>
          <p:cNvPr id="173" name="Shape 173"/>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lnSpc>
                <a:spcPct val="100000"/>
              </a:lnSpc>
              <a:spcBef>
                <a:spcPts val="0"/>
              </a:spcBef>
            </a:pPr>
            <a:r>
              <a:rPr lang="en-US" dirty="0"/>
              <a:t>Goal: Quality Online Classes</a:t>
            </a:r>
          </a:p>
          <a:p>
            <a:pPr marL="914400" lvl="1" indent="-228600" rtl="0">
              <a:lnSpc>
                <a:spcPct val="100000"/>
              </a:lnSpc>
              <a:spcBef>
                <a:spcPts val="0"/>
              </a:spcBef>
            </a:pPr>
            <a:r>
              <a:rPr lang="en-US" dirty="0"/>
              <a:t>@One standards for quality teaching</a:t>
            </a:r>
          </a:p>
          <a:p>
            <a:pPr marL="1371600" lvl="2" indent="-228600" rtl="0">
              <a:lnSpc>
                <a:spcPct val="100000"/>
              </a:lnSpc>
              <a:spcBef>
                <a:spcPts val="0"/>
              </a:spcBef>
            </a:pPr>
            <a:r>
              <a:rPr lang="en-US" sz="2400" dirty="0"/>
              <a:t>Nine Standards focusing on all aspects of the online education experience</a:t>
            </a:r>
          </a:p>
          <a:p>
            <a:pPr marL="1371600" lvl="2" indent="-228600" rtl="0">
              <a:lnSpc>
                <a:spcPct val="100000"/>
              </a:lnSpc>
              <a:spcBef>
                <a:spcPts val="0"/>
              </a:spcBef>
            </a:pPr>
            <a:r>
              <a:rPr lang="en-US" sz="2400" dirty="0"/>
              <a:t>Example: Standard 1, “</a:t>
            </a:r>
            <a:r>
              <a:rPr lang="en-US" sz="2400" dirty="0">
                <a:solidFill>
                  <a:schemeClr val="dk1"/>
                </a:solidFill>
              </a:rPr>
              <a:t>The teacher plans, designs and incorporates strategies to encourage active learning...”</a:t>
            </a:r>
          </a:p>
          <a:p>
            <a:pPr marL="1371600" lvl="2" indent="-228600" rtl="0">
              <a:lnSpc>
                <a:spcPct val="100000"/>
              </a:lnSpc>
              <a:spcBef>
                <a:spcPts val="0"/>
              </a:spcBef>
            </a:pPr>
            <a:r>
              <a:rPr lang="en-US" sz="2400" u="sng" dirty="0">
                <a:solidFill>
                  <a:schemeClr val="hlink"/>
                </a:solidFill>
                <a:hlinkClick r:id="rId3"/>
              </a:rPr>
              <a:t>https://dl.dropboxusercontent.com/u/60279976/WebsiteFiles/%40ONEStandards.pdf</a:t>
            </a:r>
            <a:r>
              <a:rPr lang="en-US" sz="2400" dirty="0"/>
              <a:t> </a:t>
            </a:r>
          </a:p>
          <a:p>
            <a:pPr marL="914400" lvl="1" indent="-228600" rtl="0">
              <a:lnSpc>
                <a:spcPct val="100000"/>
              </a:lnSpc>
              <a:spcBef>
                <a:spcPts val="0"/>
              </a:spcBef>
            </a:pPr>
            <a:r>
              <a:rPr lang="en-US" dirty="0"/>
              <a:t>OEI Accessibility Resources</a:t>
            </a:r>
          </a:p>
          <a:p>
            <a:pPr marL="1371600" lvl="2" indent="-228600" rtl="0">
              <a:lnSpc>
                <a:spcPct val="100000"/>
              </a:lnSpc>
              <a:spcBef>
                <a:spcPts val="0"/>
              </a:spcBef>
            </a:pPr>
            <a:r>
              <a:rPr lang="en-US" sz="2400" u="sng" dirty="0">
                <a:solidFill>
                  <a:schemeClr val="hlink"/>
                </a:solidFill>
                <a:hlinkClick r:id="rId4"/>
              </a:rPr>
              <a:t>https://ccconlineed.instructure.com/courses/98</a:t>
            </a:r>
            <a:r>
              <a:rPr lang="en-US" sz="2400" dirty="0"/>
              <a:t> </a:t>
            </a:r>
          </a:p>
          <a:p>
            <a:pPr marL="914400" lvl="1" indent="-228600" rtl="0">
              <a:lnSpc>
                <a:spcPct val="100000"/>
              </a:lnSpc>
              <a:spcBef>
                <a:spcPts val="0"/>
              </a:spcBef>
            </a:pPr>
            <a:r>
              <a:rPr lang="en-US" dirty="0"/>
              <a:t>OEI Course </a:t>
            </a:r>
            <a:r>
              <a:rPr lang="en-US" dirty="0" smtClean="0"/>
              <a:t>Design </a:t>
            </a:r>
            <a:r>
              <a:rPr lang="en-US" dirty="0"/>
              <a:t>Standards and Rubric</a:t>
            </a:r>
          </a:p>
          <a:p>
            <a:pPr marL="1371600" lvl="2" indent="-228600" rtl="0">
              <a:lnSpc>
                <a:spcPct val="100000"/>
              </a:lnSpc>
              <a:spcBef>
                <a:spcPts val="0"/>
              </a:spcBef>
            </a:pPr>
            <a:r>
              <a:rPr lang="en-US" sz="2400" u="sng" dirty="0">
                <a:solidFill>
                  <a:schemeClr val="hlink"/>
                </a:solidFill>
                <a:hlinkClick r:id="rId5"/>
              </a:rPr>
              <a:t>https://sites.google.com/site/coursedesignrubricoeifinal/</a:t>
            </a:r>
            <a:r>
              <a:rPr lang="en-US" sz="2400" dirty="0"/>
              <a:t> </a:t>
            </a:r>
          </a:p>
        </p:txBody>
      </p:sp>
      <p:sp>
        <p:nvSpPr>
          <p:cNvPr id="174" name="Shape 174"/>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12</a:t>
            </a:fld>
            <a:endParaRPr lang="en-US"/>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spcBef>
                <a:spcPts val="0"/>
              </a:spcBef>
              <a:buNone/>
            </a:pPr>
            <a:r>
              <a:rPr lang="en-US"/>
              <a:t>Developing Online Courses</a:t>
            </a:r>
          </a:p>
        </p:txBody>
      </p:sp>
      <p:sp>
        <p:nvSpPr>
          <p:cNvPr id="181" name="Shape 181"/>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lnSpc>
                <a:spcPct val="100000"/>
              </a:lnSpc>
              <a:spcBef>
                <a:spcPts val="0"/>
              </a:spcBef>
            </a:pPr>
            <a:r>
              <a:rPr lang="en-US" dirty="0"/>
              <a:t>Training: </a:t>
            </a:r>
          </a:p>
          <a:p>
            <a:pPr marL="914400" lvl="1" indent="-228600" rtl="0">
              <a:lnSpc>
                <a:spcPct val="100000"/>
              </a:lnSpc>
              <a:spcBef>
                <a:spcPts val="0"/>
              </a:spcBef>
            </a:pPr>
            <a:r>
              <a:rPr lang="en-US" dirty="0"/>
              <a:t>Is training a requirement for DE instructors at your college?</a:t>
            </a:r>
          </a:p>
          <a:p>
            <a:pPr marL="914400" lvl="1" indent="-228600" rtl="0">
              <a:lnSpc>
                <a:spcPct val="100000"/>
              </a:lnSpc>
              <a:spcBef>
                <a:spcPts val="0"/>
              </a:spcBef>
            </a:pPr>
            <a:r>
              <a:rPr lang="en-US" dirty="0"/>
              <a:t>Training for Teachers through the @One Online Courses for Instructors &amp; Online Certification Program</a:t>
            </a:r>
          </a:p>
          <a:p>
            <a:pPr marL="914400" lvl="1" indent="-228600" rtl="0">
              <a:lnSpc>
                <a:spcPct val="100000"/>
              </a:lnSpc>
              <a:spcBef>
                <a:spcPts val="0"/>
              </a:spcBef>
            </a:pPr>
            <a:r>
              <a:rPr lang="en-US" u="sng" dirty="0">
                <a:solidFill>
                  <a:schemeClr val="hlink"/>
                </a:solidFill>
                <a:hlinkClick r:id="rId3"/>
              </a:rPr>
              <a:t>http://www.onefortraining.org</a:t>
            </a:r>
            <a:r>
              <a:rPr lang="en-US" dirty="0"/>
              <a:t> </a:t>
            </a:r>
          </a:p>
          <a:p>
            <a:pPr marL="914400" lvl="1" indent="-228600" rtl="0">
              <a:lnSpc>
                <a:spcPct val="100000"/>
              </a:lnSpc>
              <a:spcBef>
                <a:spcPts val="0"/>
              </a:spcBef>
            </a:pPr>
            <a:r>
              <a:rPr lang="en-US" dirty="0"/>
              <a:t>Courses in Canvas and Blackboard, online class design, social media, accessibility, etc.</a:t>
            </a:r>
          </a:p>
          <a:p>
            <a:pPr lvl="0">
              <a:lnSpc>
                <a:spcPct val="100000"/>
              </a:lnSpc>
              <a:spcBef>
                <a:spcPts val="0"/>
              </a:spcBef>
              <a:buNone/>
            </a:pPr>
            <a:endParaRPr dirty="0"/>
          </a:p>
        </p:txBody>
      </p:sp>
      <p:sp>
        <p:nvSpPr>
          <p:cNvPr id="182" name="Shape 182"/>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Clr>
                <a:schemeClr val="dk1"/>
              </a:buClr>
              <a:buSzPct val="30555"/>
              <a:buFont typeface="Arial"/>
              <a:buNone/>
            </a:pPr>
            <a:r>
              <a:rPr lang="en-US">
                <a:solidFill>
                  <a:schemeClr val="dk1"/>
                </a:solidFill>
              </a:rPr>
              <a:t>Developing Online Courses</a:t>
            </a:r>
          </a:p>
        </p:txBody>
      </p:sp>
      <p:sp>
        <p:nvSpPr>
          <p:cNvPr id="197" name="Shape 197"/>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spcBef>
                <a:spcPts val="0"/>
              </a:spcBef>
            </a:pPr>
            <a:r>
              <a:rPr lang="en-US" dirty="0"/>
              <a:t>Tools for the Online Classroom:</a:t>
            </a:r>
          </a:p>
          <a:p>
            <a:pPr marL="914400" lvl="1" indent="-228600" rtl="0">
              <a:spcBef>
                <a:spcPts val="0"/>
              </a:spcBef>
            </a:pPr>
            <a:r>
              <a:rPr lang="en-US" dirty="0"/>
              <a:t>Canvas, Blackboard, other LMS</a:t>
            </a:r>
          </a:p>
          <a:p>
            <a:pPr marL="914400" lvl="1" indent="-228600" rtl="0">
              <a:spcBef>
                <a:spcPts val="0"/>
              </a:spcBef>
            </a:pPr>
            <a:r>
              <a:rPr lang="en-US" dirty="0"/>
              <a:t>YouTube</a:t>
            </a:r>
          </a:p>
          <a:p>
            <a:pPr marL="914400" lvl="1" indent="-228600" rtl="0">
              <a:spcBef>
                <a:spcPts val="0"/>
              </a:spcBef>
            </a:pPr>
            <a:r>
              <a:rPr lang="en-US" dirty="0" err="1"/>
              <a:t>SlideShare</a:t>
            </a:r>
            <a:endParaRPr lang="en-US" dirty="0"/>
          </a:p>
          <a:p>
            <a:pPr marL="914400" lvl="1" indent="-228600" rtl="0">
              <a:spcBef>
                <a:spcPts val="0"/>
              </a:spcBef>
            </a:pPr>
            <a:r>
              <a:rPr lang="en-US" dirty="0" err="1"/>
              <a:t>Camtasia</a:t>
            </a:r>
            <a:r>
              <a:rPr lang="en-US" dirty="0"/>
              <a:t> </a:t>
            </a:r>
          </a:p>
          <a:p>
            <a:pPr marL="914400" lvl="1" indent="-228600" rtl="0">
              <a:spcBef>
                <a:spcPts val="0"/>
              </a:spcBef>
            </a:pPr>
            <a:r>
              <a:rPr lang="en-US" dirty="0"/>
              <a:t>Screencast-O-</a:t>
            </a:r>
            <a:r>
              <a:rPr lang="en-US" dirty="0" err="1"/>
              <a:t>Matic</a:t>
            </a:r>
            <a:endParaRPr lang="en-US" dirty="0"/>
          </a:p>
          <a:p>
            <a:pPr marL="914400" lvl="1" indent="-228600" rtl="0">
              <a:spcBef>
                <a:spcPts val="0"/>
              </a:spcBef>
            </a:pPr>
            <a:r>
              <a:rPr lang="en-US" dirty="0"/>
              <a:t>Haiku Deck</a:t>
            </a:r>
          </a:p>
          <a:p>
            <a:pPr marL="914400" lvl="1" indent="-228600" rtl="0">
              <a:spcBef>
                <a:spcPts val="0"/>
              </a:spcBef>
            </a:pPr>
            <a:r>
              <a:rPr lang="en-US" dirty="0" err="1"/>
              <a:t>Prezi</a:t>
            </a:r>
            <a:r>
              <a:rPr lang="en-US" dirty="0"/>
              <a:t> </a:t>
            </a:r>
          </a:p>
          <a:p>
            <a:pPr marL="0" marR="0" lvl="0" indent="0" algn="l" rtl="0">
              <a:lnSpc>
                <a:spcPct val="90000"/>
              </a:lnSpc>
              <a:spcBef>
                <a:spcPts val="1000"/>
              </a:spcBef>
              <a:spcAft>
                <a:spcPts val="0"/>
              </a:spcAft>
              <a:buNone/>
            </a:pPr>
            <a:endParaRPr dirty="0"/>
          </a:p>
        </p:txBody>
      </p:sp>
      <p:sp>
        <p:nvSpPr>
          <p:cNvPr id="198" name="Shape 198"/>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Teaching Online </a:t>
            </a:r>
          </a:p>
        </p:txBody>
      </p:sp>
      <p:sp>
        <p:nvSpPr>
          <p:cNvPr id="205" name="Shape 205"/>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spcBef>
                <a:spcPts val="0"/>
              </a:spcBef>
            </a:pPr>
            <a:r>
              <a:rPr lang="en-US" dirty="0"/>
              <a:t>Tools for Student/Instructor Engagement</a:t>
            </a:r>
          </a:p>
          <a:p>
            <a:pPr marL="914400" lvl="1" indent="-228600" rtl="0">
              <a:spcBef>
                <a:spcPts val="0"/>
              </a:spcBef>
            </a:pPr>
            <a:r>
              <a:rPr lang="en-US" dirty="0"/>
              <a:t>Whiteboard</a:t>
            </a:r>
          </a:p>
          <a:p>
            <a:pPr marL="914400" lvl="1" indent="-228600" rtl="0">
              <a:spcBef>
                <a:spcPts val="0"/>
              </a:spcBef>
            </a:pPr>
            <a:r>
              <a:rPr lang="en-US" dirty="0"/>
              <a:t>Skype</a:t>
            </a:r>
          </a:p>
          <a:p>
            <a:pPr marL="914400" lvl="1" indent="-228600" rtl="0">
              <a:spcBef>
                <a:spcPts val="0"/>
              </a:spcBef>
            </a:pPr>
            <a:r>
              <a:rPr lang="en-US" dirty="0" err="1"/>
              <a:t>CCCConfer</a:t>
            </a:r>
            <a:endParaRPr lang="en-US" dirty="0"/>
          </a:p>
          <a:p>
            <a:pPr marL="914400" lvl="1" indent="-228600" rtl="0">
              <a:spcBef>
                <a:spcPts val="0"/>
              </a:spcBef>
            </a:pPr>
            <a:r>
              <a:rPr lang="en-US" dirty="0"/>
              <a:t>Voice </a:t>
            </a:r>
            <a:r>
              <a:rPr lang="en-US" dirty="0" smtClean="0"/>
              <a:t>Thread</a:t>
            </a:r>
            <a:endParaRPr lang="en-US" dirty="0"/>
          </a:p>
          <a:p>
            <a:pPr marL="457200" lvl="0" indent="-228600" rtl="0">
              <a:spcBef>
                <a:spcPts val="0"/>
              </a:spcBef>
            </a:pPr>
            <a:r>
              <a:rPr lang="en-US" dirty="0"/>
              <a:t>Social Media Tools</a:t>
            </a:r>
          </a:p>
          <a:p>
            <a:pPr marL="914400" lvl="1" indent="-228600" rtl="0">
              <a:spcBef>
                <a:spcPts val="0"/>
              </a:spcBef>
            </a:pPr>
            <a:r>
              <a:rPr lang="en-US" dirty="0"/>
              <a:t>Facebook</a:t>
            </a:r>
          </a:p>
          <a:p>
            <a:pPr marL="914400" lvl="1" indent="-228600" rtl="0">
              <a:spcBef>
                <a:spcPts val="0"/>
              </a:spcBef>
            </a:pPr>
            <a:r>
              <a:rPr lang="en-US" dirty="0"/>
              <a:t>Twitter</a:t>
            </a:r>
          </a:p>
          <a:p>
            <a:pPr marL="914400" lvl="1" indent="-228600" rtl="0">
              <a:spcBef>
                <a:spcPts val="0"/>
              </a:spcBef>
            </a:pPr>
            <a:r>
              <a:rPr lang="en-US" dirty="0" err="1"/>
              <a:t>Instagram</a:t>
            </a:r>
            <a:endParaRPr lang="en-US" dirty="0"/>
          </a:p>
          <a:p>
            <a:pPr marL="914400" lvl="1" indent="-228600" rtl="0">
              <a:spcBef>
                <a:spcPts val="0"/>
              </a:spcBef>
            </a:pPr>
            <a:r>
              <a:rPr lang="en-US" dirty="0"/>
              <a:t>Periscope</a:t>
            </a:r>
          </a:p>
          <a:p>
            <a:pPr marL="914400" lvl="1" indent="-228600" rtl="0">
              <a:spcBef>
                <a:spcPts val="0"/>
              </a:spcBef>
            </a:pPr>
            <a:r>
              <a:rPr lang="en-US" dirty="0" err="1"/>
              <a:t>Snapchat</a:t>
            </a:r>
            <a:endParaRPr lang="en-US"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06" name="Shape 20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15</a:t>
            </a:fld>
            <a:endParaRPr lang="en-US"/>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dirty="0" smtClean="0">
                <a:solidFill>
                  <a:schemeClr val="dk1"/>
                </a:solidFill>
              </a:rPr>
              <a:t>Instructional Designers</a:t>
            </a:r>
            <a:endParaRPr lang="en-US" dirty="0">
              <a:solidFill>
                <a:schemeClr val="dk1"/>
              </a:solidFill>
            </a:endParaRPr>
          </a:p>
        </p:txBody>
      </p:sp>
      <p:sp>
        <p:nvSpPr>
          <p:cNvPr id="189" name="Shape 189"/>
          <p:cNvSpPr txBox="1">
            <a:spLocks noGrp="1"/>
          </p:cNvSpPr>
          <p:nvPr>
            <p:ph type="body" idx="1"/>
          </p:nvPr>
        </p:nvSpPr>
        <p:spPr>
          <a:xfrm>
            <a:off x="544286" y="1825625"/>
            <a:ext cx="6999513" cy="4351199"/>
          </a:xfrm>
          <a:prstGeom prst="rect">
            <a:avLst/>
          </a:prstGeom>
        </p:spPr>
        <p:txBody>
          <a:bodyPr lIns="91425" tIns="91425" rIns="91425" bIns="91425" anchor="t" anchorCtr="0">
            <a:noAutofit/>
          </a:bodyPr>
          <a:lstStyle/>
          <a:p>
            <a:pPr marL="457200" lvl="0" indent="-228600" rtl="0">
              <a:lnSpc>
                <a:spcPct val="100000"/>
              </a:lnSpc>
              <a:spcBef>
                <a:spcPts val="0"/>
              </a:spcBef>
            </a:pPr>
            <a:r>
              <a:rPr lang="en-US" dirty="0"/>
              <a:t>Instructional Designer</a:t>
            </a:r>
          </a:p>
          <a:p>
            <a:pPr marL="914400" lvl="1" indent="-228600" rtl="0">
              <a:lnSpc>
                <a:spcPct val="100000"/>
              </a:lnSpc>
              <a:spcBef>
                <a:spcPts val="0"/>
              </a:spcBef>
            </a:pPr>
            <a:r>
              <a:rPr lang="en-US" dirty="0"/>
              <a:t>What is an </a:t>
            </a:r>
            <a:r>
              <a:rPr lang="en-US" dirty="0" smtClean="0"/>
              <a:t>Instructional Designer?</a:t>
            </a:r>
            <a:endParaRPr lang="en-US" dirty="0"/>
          </a:p>
          <a:p>
            <a:pPr marL="1371600" lvl="2" indent="-228600" rtl="0">
              <a:lnSpc>
                <a:spcPct val="100000"/>
              </a:lnSpc>
              <a:spcBef>
                <a:spcPts val="0"/>
              </a:spcBef>
            </a:pPr>
            <a:r>
              <a:rPr lang="en-US" sz="2400" dirty="0"/>
              <a:t>Master mentor for instructors teaching online</a:t>
            </a:r>
          </a:p>
          <a:p>
            <a:pPr marL="1371600" lvl="2" indent="-228600" rtl="0">
              <a:lnSpc>
                <a:spcPct val="100000"/>
              </a:lnSpc>
              <a:spcBef>
                <a:spcPts val="0"/>
              </a:spcBef>
            </a:pPr>
            <a:r>
              <a:rPr lang="en-US" sz="2400" dirty="0"/>
              <a:t>Expertise in web design, course design, and content delivery through digital </a:t>
            </a:r>
            <a:r>
              <a:rPr lang="en-US" sz="2400" dirty="0" smtClean="0"/>
              <a:t>media</a:t>
            </a:r>
          </a:p>
          <a:p>
            <a:pPr lvl="2" indent="0" rtl="0">
              <a:lnSpc>
                <a:spcPct val="100000"/>
              </a:lnSpc>
              <a:spcBef>
                <a:spcPts val="0"/>
              </a:spcBef>
              <a:buNone/>
            </a:pPr>
            <a:endParaRPr lang="en-US" sz="2400" dirty="0"/>
          </a:p>
          <a:p>
            <a:pPr marL="914400" lvl="1" indent="-228600" rtl="0">
              <a:lnSpc>
                <a:spcPct val="100000"/>
              </a:lnSpc>
              <a:spcBef>
                <a:spcPts val="0"/>
              </a:spcBef>
            </a:pPr>
            <a:r>
              <a:rPr lang="en-US" dirty="0"/>
              <a:t>Does your college have an ID?  If not, should your college add this position</a:t>
            </a:r>
            <a:r>
              <a:rPr lang="en-US" dirty="0" smtClean="0"/>
              <a:t>? How would this help you provide documentation and evidence?</a:t>
            </a:r>
            <a:endParaRPr lang="en-US" dirty="0"/>
          </a:p>
          <a:p>
            <a:pPr lvl="0" rtl="0">
              <a:spcBef>
                <a:spcPts val="0"/>
              </a:spcBef>
              <a:buNone/>
            </a:pPr>
            <a:endParaRPr dirty="0"/>
          </a:p>
          <a:p>
            <a:pPr lvl="0" rtl="0">
              <a:spcBef>
                <a:spcPts val="0"/>
              </a:spcBef>
              <a:buNone/>
            </a:pPr>
            <a:endParaRPr dirty="0"/>
          </a:p>
        </p:txBody>
      </p:sp>
      <p:sp>
        <p:nvSpPr>
          <p:cNvPr id="190" name="Shape 190"/>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16</a:t>
            </a:fld>
            <a:endParaRPr lang="en-US"/>
          </a:p>
        </p:txBody>
      </p:sp>
      <p:pic>
        <p:nvPicPr>
          <p:cNvPr id="2" name="Picture 1"/>
          <p:cNvPicPr>
            <a:picLocks noChangeAspect="1"/>
          </p:cNvPicPr>
          <p:nvPr/>
        </p:nvPicPr>
        <p:blipFill>
          <a:blip r:embed="rId3"/>
          <a:stretch>
            <a:fillRect/>
          </a:stretch>
        </p:blipFill>
        <p:spPr>
          <a:xfrm>
            <a:off x="7543799" y="1837418"/>
            <a:ext cx="3810000" cy="381000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lnSpc>
                <a:spcPct val="100000"/>
              </a:lnSpc>
            </a:pPr>
            <a:r>
              <a:rPr lang="en-US" dirty="0">
                <a:solidFill>
                  <a:schemeClr val="dk1"/>
                </a:solidFill>
              </a:rPr>
              <a:t>Instructional Programs: Evidence</a:t>
            </a:r>
          </a:p>
        </p:txBody>
      </p:sp>
      <p:sp>
        <p:nvSpPr>
          <p:cNvPr id="205" name="Shape 205"/>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spcBef>
                <a:spcPts val="0"/>
              </a:spcBef>
            </a:pPr>
            <a:r>
              <a:rPr lang="en-US" i="0" dirty="0" smtClean="0"/>
              <a:t>All the toys are innovative, but what about documenting evidence?</a:t>
            </a:r>
          </a:p>
          <a:p>
            <a:pPr marL="457200" lvl="0" indent="-228600" rtl="0">
              <a:spcBef>
                <a:spcPts val="0"/>
              </a:spcBef>
            </a:pPr>
            <a:r>
              <a:rPr lang="en-US" b="0" i="0" dirty="0" smtClean="0"/>
              <a:t>Consistent application of quality among all DE classes.</a:t>
            </a:r>
          </a:p>
          <a:p>
            <a:pPr marL="457200" lvl="0" indent="-228600" rtl="0">
              <a:spcBef>
                <a:spcPts val="0"/>
              </a:spcBef>
            </a:pPr>
            <a:r>
              <a:rPr lang="en-US" b="0" i="0" dirty="0" smtClean="0"/>
              <a:t>SLO data and completion data for DE courses disaggregated from face-to-face. How is it analyzed and used in program review?</a:t>
            </a:r>
          </a:p>
          <a:p>
            <a:pPr marL="457200" lvl="0" indent="-228600" rtl="0">
              <a:spcBef>
                <a:spcPts val="0"/>
              </a:spcBef>
            </a:pPr>
            <a:r>
              <a:rPr lang="en-US" b="0" i="0" dirty="0" smtClean="0"/>
              <a:t>Catalog pages show clear, transparent information about distance education classes</a:t>
            </a:r>
          </a:p>
          <a:p>
            <a:pPr marL="457200" lvl="0" indent="-228600" rtl="0">
              <a:spcBef>
                <a:spcPts val="0"/>
              </a:spcBef>
            </a:pPr>
            <a:r>
              <a:rPr lang="en-US" b="0" i="0" dirty="0" smtClean="0"/>
              <a:t>Any transfer policies/articulation agreements that are different for DE should be clearly stated. This shows again in Standard I.C</a:t>
            </a:r>
          </a:p>
          <a:p>
            <a:pPr marL="457200" lvl="0" indent="-228600" rtl="0">
              <a:spcBef>
                <a:spcPts val="0"/>
              </a:spcBef>
            </a:pPr>
            <a:r>
              <a:rPr lang="en-US" b="0" i="0" dirty="0" smtClean="0"/>
              <a:t>Evidence of Mechanisms for student authentication</a:t>
            </a:r>
          </a:p>
          <a:p>
            <a:pPr marL="457200" lvl="0" indent="-228600" rtl="0">
              <a:spcBef>
                <a:spcPts val="0"/>
              </a:spcBef>
            </a:pPr>
            <a:r>
              <a:rPr lang="en-US" b="0" i="0" dirty="0" smtClean="0"/>
              <a:t>Evidence of monitoring student attendance</a:t>
            </a:r>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b="0" i="0" dirty="0"/>
          </a:p>
        </p:txBody>
      </p:sp>
      <p:sp>
        <p:nvSpPr>
          <p:cNvPr id="206" name="Shape 20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17</a:t>
            </a:fld>
            <a:endParaRPr lang="en-US"/>
          </a:p>
        </p:txBody>
      </p:sp>
    </p:spTree>
    <p:extLst>
      <p:ext uri="{BB962C8B-B14F-4D97-AF65-F5344CB8AC3E}">
        <p14:creationId xmlns:p14="http://schemas.microsoft.com/office/powerpoint/2010/main" val="1036590659"/>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dirty="0" smtClean="0">
                <a:solidFill>
                  <a:schemeClr val="dk1"/>
                </a:solidFill>
              </a:rPr>
              <a:t>Instructional Programs: Evidence</a:t>
            </a:r>
            <a:endParaRPr lang="en-US" dirty="0">
              <a:solidFill>
                <a:schemeClr val="dk1"/>
              </a:solidFill>
            </a:endParaRPr>
          </a:p>
        </p:txBody>
      </p:sp>
      <p:sp>
        <p:nvSpPr>
          <p:cNvPr id="205" name="Shape 205"/>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spcBef>
                <a:spcPts val="0"/>
              </a:spcBef>
            </a:pPr>
            <a:r>
              <a:rPr lang="en-US" b="0" i="0" dirty="0" smtClean="0"/>
              <a:t>Meeting minutes or notes from advisory committees where DE was discussed. </a:t>
            </a:r>
          </a:p>
          <a:p>
            <a:pPr marL="457200" lvl="0" indent="-228600" rtl="0">
              <a:spcBef>
                <a:spcPts val="0"/>
              </a:spcBef>
            </a:pPr>
            <a:r>
              <a:rPr lang="en-US" b="0" i="0" dirty="0" smtClean="0"/>
              <a:t>Syllabi from DE courses showing sufficient content, breadth, and length of courses to achieve the outcomes</a:t>
            </a:r>
          </a:p>
          <a:p>
            <a:pPr marL="457200" lvl="0" indent="-228600" rtl="0">
              <a:spcBef>
                <a:spcPts val="0"/>
              </a:spcBef>
            </a:pPr>
            <a:r>
              <a:rPr lang="en-US" b="0" i="0" dirty="0" smtClean="0"/>
              <a:t>Syllabi from DE courses showing diverse methods of instruction.</a:t>
            </a:r>
          </a:p>
          <a:p>
            <a:pPr marL="457200" lvl="0" indent="-228600" rtl="0">
              <a:spcBef>
                <a:spcPts val="0"/>
              </a:spcBef>
            </a:pPr>
            <a:r>
              <a:rPr lang="en-US" b="0" i="0" dirty="0" smtClean="0"/>
              <a:t>Documentation of course evaluations of DE classes that are designed for the DE modality. </a:t>
            </a:r>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b="0" i="0" dirty="0"/>
          </a:p>
        </p:txBody>
      </p:sp>
      <p:sp>
        <p:nvSpPr>
          <p:cNvPr id="206" name="Shape 20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18</a:t>
            </a:fld>
            <a:endParaRPr lang="en-US"/>
          </a:p>
        </p:txBody>
      </p:sp>
    </p:spTree>
    <p:extLst>
      <p:ext uri="{BB962C8B-B14F-4D97-AF65-F5344CB8AC3E}">
        <p14:creationId xmlns:p14="http://schemas.microsoft.com/office/powerpoint/2010/main" val="73487196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Online Student &amp; Learning Services</a:t>
            </a:r>
          </a:p>
        </p:txBody>
      </p:sp>
      <p:sp>
        <p:nvSpPr>
          <p:cNvPr id="213" name="Shape 213"/>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spcBef>
                <a:spcPts val="0"/>
              </a:spcBef>
            </a:pPr>
            <a:r>
              <a:rPr lang="en-US" dirty="0"/>
              <a:t>Standards II.B &amp; II.C:</a:t>
            </a:r>
          </a:p>
          <a:p>
            <a:pPr marL="914400" lvl="1" indent="-228600" rtl="0">
              <a:spcBef>
                <a:spcPts val="0"/>
              </a:spcBef>
            </a:pPr>
            <a:r>
              <a:rPr lang="en-US" dirty="0"/>
              <a:t>Student and learning services need to be equitably available for all students “regardless of location or means of delivery”</a:t>
            </a:r>
          </a:p>
          <a:p>
            <a:pPr marL="457200" marR="0" lvl="0" indent="-381000" algn="l" rtl="0">
              <a:lnSpc>
                <a:spcPct val="90000"/>
              </a:lnSpc>
              <a:spcBef>
                <a:spcPts val="500"/>
              </a:spcBef>
              <a:spcAft>
                <a:spcPts val="0"/>
              </a:spcAft>
              <a:buClr>
                <a:srgbClr val="1A0D00"/>
              </a:buClr>
              <a:buSzPct val="100000"/>
              <a:buFont typeface="Arial"/>
            </a:pPr>
            <a:r>
              <a:rPr lang="en-US" i="0" dirty="0"/>
              <a:t>Mandate to make all services available for DE students.  This includes:</a:t>
            </a:r>
          </a:p>
          <a:p>
            <a:pPr marL="914400" lvl="1" indent="-228600" rtl="0">
              <a:spcBef>
                <a:spcPts val="0"/>
              </a:spcBef>
            </a:pPr>
            <a:r>
              <a:rPr lang="en-US" dirty="0"/>
              <a:t>Counseling</a:t>
            </a:r>
          </a:p>
          <a:p>
            <a:pPr marL="914400" lvl="1" indent="-228600" rtl="0">
              <a:spcBef>
                <a:spcPts val="0"/>
              </a:spcBef>
            </a:pPr>
            <a:r>
              <a:rPr lang="en-US" dirty="0"/>
              <a:t>Financial Aid</a:t>
            </a:r>
          </a:p>
          <a:p>
            <a:pPr marL="914400" lvl="1" indent="-228600" rtl="0">
              <a:spcBef>
                <a:spcPts val="0"/>
              </a:spcBef>
            </a:pPr>
            <a:r>
              <a:rPr lang="en-US" dirty="0"/>
              <a:t>Tutoring</a:t>
            </a:r>
          </a:p>
          <a:p>
            <a:pPr marL="914400" lvl="1" indent="-228600" rtl="0">
              <a:spcBef>
                <a:spcPts val="0"/>
              </a:spcBef>
            </a:pPr>
            <a:r>
              <a:rPr lang="en-US" dirty="0"/>
              <a:t>Library access</a:t>
            </a:r>
          </a:p>
          <a:p>
            <a:pPr marL="914400" lvl="1" indent="-228600" rtl="0">
              <a:spcBef>
                <a:spcPts val="0"/>
              </a:spcBef>
            </a:pPr>
            <a:r>
              <a:rPr lang="en-US" dirty="0"/>
              <a:t>Technology Support</a:t>
            </a:r>
          </a:p>
          <a:p>
            <a:pPr marL="914400" lvl="1" indent="-228600" rtl="0">
              <a:spcBef>
                <a:spcPts val="0"/>
              </a:spcBef>
            </a:pPr>
            <a:r>
              <a:rPr lang="en-US" dirty="0"/>
              <a:t>Accessibility Support</a:t>
            </a:r>
          </a:p>
        </p:txBody>
      </p:sp>
      <p:sp>
        <p:nvSpPr>
          <p:cNvPr id="214" name="Shape 214"/>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19</a:t>
            </a:fld>
            <a:endParaRPr lang="en-US"/>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spcBef>
                <a:spcPts val="0"/>
              </a:spcBef>
              <a:buNone/>
            </a:pPr>
            <a:r>
              <a:rPr lang="en-US"/>
              <a:t>What We Will Cover</a:t>
            </a:r>
          </a:p>
        </p:txBody>
      </p:sp>
      <p:sp>
        <p:nvSpPr>
          <p:cNvPr id="131" name="Shape 131"/>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228600" rtl="0">
              <a:lnSpc>
                <a:spcPct val="100000"/>
              </a:lnSpc>
              <a:spcBef>
                <a:spcPts val="0"/>
              </a:spcBef>
            </a:pPr>
            <a:r>
              <a:rPr lang="en-US" b="0" i="0" dirty="0" smtClean="0"/>
              <a:t>Standard II through the lens of Distance Education</a:t>
            </a:r>
            <a:endParaRPr lang="en-US" b="0" i="0" dirty="0"/>
          </a:p>
          <a:p>
            <a:pPr marL="457200" lvl="0" indent="-228600" rtl="0">
              <a:lnSpc>
                <a:spcPct val="100000"/>
              </a:lnSpc>
              <a:spcBef>
                <a:spcPts val="0"/>
              </a:spcBef>
            </a:pPr>
            <a:r>
              <a:rPr lang="en-US" b="0" i="0" dirty="0" smtClean="0"/>
              <a:t>“</a:t>
            </a:r>
            <a:r>
              <a:rPr lang="en-US" b="0" i="0" dirty="0"/>
              <a:t>Regular and Effective Contact”</a:t>
            </a:r>
          </a:p>
          <a:p>
            <a:pPr marL="457200" lvl="0" indent="-228600" rtl="0">
              <a:lnSpc>
                <a:spcPct val="100000"/>
              </a:lnSpc>
              <a:spcBef>
                <a:spcPts val="0"/>
              </a:spcBef>
            </a:pPr>
            <a:r>
              <a:rPr lang="en-US" b="0" i="0" dirty="0"/>
              <a:t>Developing Online Classes--Standards, Training, and Support</a:t>
            </a:r>
          </a:p>
          <a:p>
            <a:pPr marL="457200" lvl="0" indent="-228600" rtl="0">
              <a:lnSpc>
                <a:spcPct val="100000"/>
              </a:lnSpc>
              <a:spcBef>
                <a:spcPts val="0"/>
              </a:spcBef>
            </a:pPr>
            <a:r>
              <a:rPr lang="en-US" b="0" i="0" dirty="0"/>
              <a:t>Teaching Online--New Tools, Social Media, and Collaboration</a:t>
            </a:r>
          </a:p>
          <a:p>
            <a:pPr marL="457200" lvl="0" indent="-228600" rtl="0">
              <a:lnSpc>
                <a:spcPct val="100000"/>
              </a:lnSpc>
              <a:spcBef>
                <a:spcPts val="0"/>
              </a:spcBef>
            </a:pPr>
            <a:r>
              <a:rPr lang="en-US" b="0" i="0" dirty="0"/>
              <a:t>Online Learning and Student Services--Counseling, Tutoring, Technical, and Library Support</a:t>
            </a:r>
          </a:p>
          <a:p>
            <a:pPr marL="457200" lvl="0" indent="-228600">
              <a:lnSpc>
                <a:spcPct val="100000"/>
              </a:lnSpc>
              <a:spcBef>
                <a:spcPts val="0"/>
              </a:spcBef>
            </a:pPr>
            <a:r>
              <a:rPr lang="en-US" b="0" i="0" dirty="0"/>
              <a:t>Accessibility </a:t>
            </a:r>
            <a:endParaRPr lang="en-US" b="0" i="0" dirty="0" smtClean="0"/>
          </a:p>
          <a:p>
            <a:pPr marL="457200" lvl="0" indent="-228600">
              <a:lnSpc>
                <a:spcPct val="100000"/>
              </a:lnSpc>
              <a:spcBef>
                <a:spcPts val="0"/>
              </a:spcBef>
            </a:pPr>
            <a:endParaRPr lang="en-US" b="0" i="0" dirty="0"/>
          </a:p>
          <a:p>
            <a:pPr marL="457200" lvl="0" indent="-228600">
              <a:lnSpc>
                <a:spcPct val="100000"/>
              </a:lnSpc>
              <a:spcBef>
                <a:spcPts val="0"/>
              </a:spcBef>
            </a:pPr>
            <a:r>
              <a:rPr lang="en-US" b="0" i="0" dirty="0" smtClean="0"/>
              <a:t>What are acceptable pieces of evidence to demonstrate you meet the Standards?</a:t>
            </a:r>
          </a:p>
          <a:p>
            <a:pPr marL="457200" lvl="0" indent="-228600">
              <a:lnSpc>
                <a:spcPct val="100000"/>
              </a:lnSpc>
              <a:spcBef>
                <a:spcPts val="0"/>
              </a:spcBef>
            </a:pPr>
            <a:r>
              <a:rPr lang="en-US" dirty="0" smtClean="0"/>
              <a:t>All Technology is innovation</a:t>
            </a:r>
            <a:endParaRPr lang="en-US" dirty="0"/>
          </a:p>
          <a:p>
            <a:pPr lvl="0" indent="0">
              <a:spcBef>
                <a:spcPts val="0"/>
              </a:spcBef>
              <a:buNone/>
            </a:pPr>
            <a:endParaRPr lang="en-US" dirty="0"/>
          </a:p>
        </p:txBody>
      </p:sp>
      <p:sp>
        <p:nvSpPr>
          <p:cNvPr id="132" name="Shape 132"/>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dirty="0" smtClean="0">
                <a:solidFill>
                  <a:schemeClr val="dk1"/>
                </a:solidFill>
              </a:rPr>
              <a:t>Case Study</a:t>
            </a:r>
            <a:endParaRPr lang="en-US" dirty="0">
              <a:solidFill>
                <a:schemeClr val="dk1"/>
              </a:solidFill>
            </a:endParaRPr>
          </a:p>
        </p:txBody>
      </p:sp>
      <p:sp>
        <p:nvSpPr>
          <p:cNvPr id="213" name="Shape 213"/>
          <p:cNvSpPr txBox="1">
            <a:spLocks noGrp="1"/>
          </p:cNvSpPr>
          <p:nvPr>
            <p:ph type="body" idx="1"/>
          </p:nvPr>
        </p:nvSpPr>
        <p:spPr>
          <a:xfrm>
            <a:off x="838200" y="2047009"/>
            <a:ext cx="10515599" cy="4129815"/>
          </a:xfrm>
          <a:prstGeom prst="rect">
            <a:avLst/>
          </a:prstGeom>
        </p:spPr>
        <p:txBody>
          <a:bodyPr lIns="91425" tIns="91425" rIns="91425" bIns="91425" anchor="t" anchorCtr="0">
            <a:noAutofit/>
          </a:bodyPr>
          <a:lstStyle/>
          <a:p>
            <a:pPr marL="457200" lvl="0" indent="-228600" rtl="0">
              <a:spcBef>
                <a:spcPts val="0"/>
              </a:spcBef>
            </a:pPr>
            <a:r>
              <a:rPr lang="en-US" dirty="0" smtClean="0"/>
              <a:t>Norco </a:t>
            </a:r>
            <a:r>
              <a:rPr lang="en-US" dirty="0" smtClean="0"/>
              <a:t>College</a:t>
            </a:r>
            <a:br>
              <a:rPr lang="en-US" dirty="0" smtClean="0"/>
            </a:br>
            <a:endParaRPr lang="en-US" dirty="0" smtClean="0"/>
          </a:p>
          <a:p>
            <a:pPr marL="914400" lvl="1" indent="-228600">
              <a:spcBef>
                <a:spcPts val="0"/>
              </a:spcBef>
            </a:pPr>
            <a:r>
              <a:rPr lang="en-US" dirty="0" smtClean="0"/>
              <a:t>30 minute synchronous counseling appointments available to DE students</a:t>
            </a:r>
            <a:br>
              <a:rPr lang="en-US" dirty="0" smtClean="0"/>
            </a:br>
            <a:endParaRPr lang="en-US" dirty="0" smtClean="0"/>
          </a:p>
          <a:p>
            <a:pPr marL="914400" lvl="1" indent="-228600">
              <a:spcBef>
                <a:spcPts val="0"/>
              </a:spcBef>
            </a:pPr>
            <a:r>
              <a:rPr lang="en-US" dirty="0" smtClean="0"/>
              <a:t>Online Student Success Workshops available to all students</a:t>
            </a:r>
            <a:br>
              <a:rPr lang="en-US" dirty="0" smtClean="0"/>
            </a:br>
            <a:endParaRPr lang="en-US" dirty="0" smtClean="0"/>
          </a:p>
          <a:p>
            <a:pPr marL="914400" lvl="1" indent="-228600">
              <a:spcBef>
                <a:spcPts val="0"/>
              </a:spcBef>
            </a:pPr>
            <a:r>
              <a:rPr lang="en-US" dirty="0" smtClean="0"/>
              <a:t>Information on Online Student Services included in Distance Education Faculty Guide and Distance Education Plan</a:t>
            </a:r>
            <a:endParaRPr lang="en-US" dirty="0"/>
          </a:p>
        </p:txBody>
      </p:sp>
      <p:sp>
        <p:nvSpPr>
          <p:cNvPr id="214" name="Shape 214"/>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328726155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Online Student Services</a:t>
            </a:r>
          </a:p>
        </p:txBody>
      </p:sp>
      <p:sp>
        <p:nvSpPr>
          <p:cNvPr id="221" name="Shape 221"/>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lvl="0" rtl="0">
              <a:spcBef>
                <a:spcPts val="0"/>
              </a:spcBef>
              <a:buNone/>
            </a:pPr>
            <a:r>
              <a:rPr lang="en-US" dirty="0"/>
              <a:t>Online </a:t>
            </a:r>
            <a:r>
              <a:rPr lang="en-US" dirty="0" smtClean="0"/>
              <a:t>Counseling: </a:t>
            </a:r>
            <a:r>
              <a:rPr lang="en-US" b="0" i="0" dirty="0" smtClean="0"/>
              <a:t>Dedicated </a:t>
            </a:r>
            <a:r>
              <a:rPr lang="en-US" b="0" i="0" dirty="0"/>
              <a:t>online counselor to provide support for DE students. Can communicate via phone, Skype, social media, or the online advising </a:t>
            </a:r>
            <a:r>
              <a:rPr lang="en-US" b="0" i="0" dirty="0" smtClean="0"/>
              <a:t>tool.</a:t>
            </a:r>
          </a:p>
          <a:p>
            <a:pPr lvl="0" rtl="0">
              <a:spcBef>
                <a:spcPts val="0"/>
              </a:spcBef>
              <a:buNone/>
            </a:pPr>
            <a:endParaRPr lang="en-US" b="0" i="0" dirty="0"/>
          </a:p>
          <a:p>
            <a:pPr lvl="0">
              <a:spcBef>
                <a:spcPts val="0"/>
              </a:spcBef>
              <a:buNone/>
            </a:pPr>
            <a:r>
              <a:rPr lang="en-US" i="0" dirty="0" smtClean="0"/>
              <a:t>Cranium Café</a:t>
            </a:r>
            <a:r>
              <a:rPr lang="en-US" b="0" i="0" dirty="0" smtClean="0"/>
              <a:t>: “</a:t>
            </a:r>
            <a:r>
              <a:rPr lang="en-US" b="0" i="0" dirty="0"/>
              <a:t>Embedded Counselors” can be added into DE classes; they would be able to monitor student activities, answer questions, and even provide one-on-one advising through Skype or another medium. </a:t>
            </a:r>
            <a:r>
              <a:rPr lang="en-US" b="0" i="0" dirty="0">
                <a:hlinkClick r:id="rId3"/>
              </a:rPr>
              <a:t>https://www.craniumcafe.com</a:t>
            </a:r>
            <a:r>
              <a:rPr lang="en-US" b="0" i="0" dirty="0" smtClean="0">
                <a:hlinkClick r:id="rId3"/>
              </a:rPr>
              <a:t>/</a:t>
            </a:r>
            <a:endParaRPr lang="en-US" b="0" i="0" dirty="0" smtClean="0"/>
          </a:p>
          <a:p>
            <a:pPr lvl="0">
              <a:spcBef>
                <a:spcPts val="0"/>
              </a:spcBef>
              <a:buNone/>
            </a:pPr>
            <a:endParaRPr lang="en-US" b="0" i="0" dirty="0" smtClean="0"/>
          </a:p>
          <a:p>
            <a:pPr lvl="0">
              <a:spcBef>
                <a:spcPts val="0"/>
              </a:spcBef>
              <a:buClr>
                <a:schemeClr val="dk1"/>
              </a:buClr>
              <a:buSzPct val="45833"/>
              <a:buNone/>
            </a:pPr>
            <a:endParaRPr lang="en-US" dirty="0"/>
          </a:p>
          <a:p>
            <a:pPr marL="1371600" lvl="1" indent="-355600" rtl="0">
              <a:spcBef>
                <a:spcPts val="0"/>
              </a:spcBef>
              <a:buSzPct val="100000"/>
            </a:pPr>
            <a:endParaRPr lang="en-US" sz="2000" dirty="0"/>
          </a:p>
        </p:txBody>
      </p:sp>
      <p:sp>
        <p:nvSpPr>
          <p:cNvPr id="222" name="Shape 222"/>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21</a:t>
            </a:fld>
            <a:endParaRPr lang="en-US"/>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dirty="0">
                <a:solidFill>
                  <a:schemeClr val="dk1"/>
                </a:solidFill>
              </a:rPr>
              <a:t>Online Student </a:t>
            </a:r>
            <a:r>
              <a:rPr lang="en-US" dirty="0" smtClean="0">
                <a:solidFill>
                  <a:schemeClr val="dk1"/>
                </a:solidFill>
              </a:rPr>
              <a:t>Services: Starfish</a:t>
            </a:r>
            <a:endParaRPr lang="en-US" dirty="0">
              <a:solidFill>
                <a:schemeClr val="dk1"/>
              </a:solidFill>
            </a:endParaRPr>
          </a:p>
        </p:txBody>
      </p:sp>
      <p:sp>
        <p:nvSpPr>
          <p:cNvPr id="221" name="Shape 221"/>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r>
              <a:rPr lang="en-US" b="0" i="0" dirty="0" smtClean="0"/>
              <a:t>Early </a:t>
            </a:r>
            <a:r>
              <a:rPr lang="en-US" b="0" i="0" dirty="0"/>
              <a:t>alert system, allows counselors and tutors to access student progress and address problems immediately. </a:t>
            </a:r>
            <a:endParaRPr lang="en-US" b="0" i="0" dirty="0" smtClean="0"/>
          </a:p>
          <a:p>
            <a:r>
              <a:rPr lang="en-US" b="0" i="0" dirty="0" smtClean="0"/>
              <a:t>Goal to improve classroom retention</a:t>
            </a:r>
          </a:p>
          <a:p>
            <a:r>
              <a:rPr lang="en-US" b="0" i="0" dirty="0" smtClean="0"/>
              <a:t>Free through the CCCCO</a:t>
            </a:r>
          </a:p>
          <a:p>
            <a:r>
              <a:rPr lang="en-US" b="0" i="0" dirty="0" smtClean="0"/>
              <a:t>Useful in educational planning </a:t>
            </a:r>
          </a:p>
          <a:p>
            <a:r>
              <a:rPr lang="en-US" b="0" i="0" dirty="0">
                <a:hlinkClick r:id="rId3"/>
              </a:rPr>
              <a:t>http://www.starfishsolutions.com/2015/07/ccc</a:t>
            </a:r>
            <a:r>
              <a:rPr lang="en-US" b="0" i="0" dirty="0" smtClean="0">
                <a:hlinkClick r:id="rId3"/>
              </a:rPr>
              <a:t>/</a:t>
            </a:r>
            <a:r>
              <a:rPr lang="en-US" b="0" i="0" dirty="0" smtClean="0"/>
              <a:t> </a:t>
            </a:r>
            <a:endParaRPr lang="en-US" b="0" i="0" dirty="0"/>
          </a:p>
          <a:p>
            <a:endParaRPr lang="en-US" b="0" i="0" dirty="0" smtClean="0"/>
          </a:p>
          <a:p>
            <a:pPr marL="152400" indent="0">
              <a:buNone/>
            </a:pPr>
            <a:endParaRPr lang="en-US" b="0" i="0" dirty="0"/>
          </a:p>
          <a:p>
            <a:endParaRPr lang="en-US" b="0" i="0" dirty="0"/>
          </a:p>
          <a:p>
            <a:pPr lvl="0" rtl="0">
              <a:spcBef>
                <a:spcPts val="0"/>
              </a:spcBef>
              <a:buNone/>
            </a:pPr>
            <a:endParaRPr lang="en-US" b="0" i="0" dirty="0"/>
          </a:p>
        </p:txBody>
      </p:sp>
      <p:sp>
        <p:nvSpPr>
          <p:cNvPr id="222" name="Shape 222"/>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22</a:t>
            </a:fld>
            <a:endParaRPr lang="en-US"/>
          </a:p>
        </p:txBody>
      </p:sp>
    </p:spTree>
    <p:extLst>
      <p:ext uri="{BB962C8B-B14F-4D97-AF65-F5344CB8AC3E}">
        <p14:creationId xmlns:p14="http://schemas.microsoft.com/office/powerpoint/2010/main" val="224533762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Online Learning Services</a:t>
            </a:r>
          </a:p>
        </p:txBody>
      </p:sp>
      <p:sp>
        <p:nvSpPr>
          <p:cNvPr id="229" name="Shape 229"/>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lvl="0" rtl="0">
              <a:spcBef>
                <a:spcPts val="0"/>
              </a:spcBef>
              <a:buNone/>
            </a:pPr>
            <a:r>
              <a:rPr lang="en-US" dirty="0"/>
              <a:t>Online Tutoring</a:t>
            </a:r>
          </a:p>
          <a:p>
            <a:pPr marL="914400" lvl="0" indent="-228600" rtl="0">
              <a:spcBef>
                <a:spcPts val="0"/>
              </a:spcBef>
            </a:pPr>
            <a:r>
              <a:rPr lang="en-US" b="0" i="0" dirty="0"/>
              <a:t>Set up online tutoring utilizing your campus tutors using Cranium Cafe or other </a:t>
            </a:r>
            <a:r>
              <a:rPr lang="en-US" b="0" i="0" dirty="0" smtClean="0"/>
              <a:t>tools (</a:t>
            </a:r>
            <a:r>
              <a:rPr lang="en-US" b="0" i="0" dirty="0" err="1" smtClean="0"/>
              <a:t>CCCConfer</a:t>
            </a:r>
            <a:r>
              <a:rPr lang="en-US" b="0" i="0" dirty="0"/>
              <a:t>)</a:t>
            </a:r>
            <a:r>
              <a:rPr lang="en-US" b="0" i="0" dirty="0" smtClean="0"/>
              <a:t> </a:t>
            </a:r>
            <a:endParaRPr lang="en-US" b="0" i="0" dirty="0"/>
          </a:p>
          <a:p>
            <a:pPr marL="914400" lvl="0" indent="-228600" rtl="0">
              <a:spcBef>
                <a:spcPts val="0"/>
              </a:spcBef>
            </a:pPr>
            <a:r>
              <a:rPr lang="en-US" b="0" i="0" dirty="0"/>
              <a:t>Online tutoring available through </a:t>
            </a:r>
            <a:r>
              <a:rPr lang="en-US" b="0" i="0" dirty="0" err="1" smtClean="0"/>
              <a:t>OEI</a:t>
            </a:r>
            <a:r>
              <a:rPr lang="en-US" b="0" i="0" dirty="0" err="1" smtClean="0">
                <a:hlinkClick r:id="rId3"/>
              </a:rPr>
              <a:t>http</a:t>
            </a:r>
            <a:r>
              <a:rPr lang="en-US" b="0" i="0" dirty="0">
                <a:hlinkClick r:id="rId3"/>
              </a:rPr>
              <a:t>://ccconlineed.org/student-success-resources/tutoring</a:t>
            </a:r>
            <a:r>
              <a:rPr lang="en-US" b="0" i="0" dirty="0" smtClean="0">
                <a:hlinkClick r:id="rId3"/>
              </a:rPr>
              <a:t>/</a:t>
            </a:r>
            <a:r>
              <a:rPr lang="en-US" b="0" i="0" dirty="0" smtClean="0"/>
              <a:t> </a:t>
            </a:r>
            <a:endParaRPr lang="en-US" b="0" i="0" dirty="0"/>
          </a:p>
          <a:p>
            <a:pPr marL="914400" lvl="0" indent="-228600" rtl="0">
              <a:spcBef>
                <a:spcPts val="0"/>
              </a:spcBef>
            </a:pPr>
            <a:r>
              <a:rPr lang="en-US" b="0" i="0" dirty="0" smtClean="0"/>
              <a:t>OIE’s “Quest” for Online Success readiness tool</a:t>
            </a:r>
          </a:p>
          <a:p>
            <a:pPr marL="914400" lvl="0" indent="-228600">
              <a:spcBef>
                <a:spcPts val="0"/>
              </a:spcBef>
            </a:pPr>
            <a:r>
              <a:rPr lang="en-US" b="0" i="0" dirty="0">
                <a:hlinkClick r:id="rId4"/>
              </a:rPr>
              <a:t>http://ccconlineed.org/student-success-resources/readiness</a:t>
            </a:r>
            <a:r>
              <a:rPr lang="en-US" b="0" i="0" dirty="0" smtClean="0">
                <a:hlinkClick r:id="rId4"/>
              </a:rPr>
              <a:t>/</a:t>
            </a:r>
            <a:endParaRPr lang="en-US" b="0" i="0" dirty="0" smtClean="0"/>
          </a:p>
          <a:p>
            <a:pPr marL="914400" lvl="0" indent="-228600">
              <a:spcBef>
                <a:spcPts val="0"/>
              </a:spcBef>
            </a:pPr>
            <a:endParaRPr lang="en-US" b="0" i="0" dirty="0"/>
          </a:p>
        </p:txBody>
      </p:sp>
      <p:sp>
        <p:nvSpPr>
          <p:cNvPr id="230" name="Shape 230"/>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23</a:t>
            </a:fld>
            <a:endParaRPr lang="en-US"/>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spcBef>
                <a:spcPts val="0"/>
              </a:spcBef>
              <a:buNone/>
            </a:pPr>
            <a:r>
              <a:rPr lang="en-US"/>
              <a:t>Online Learning Services</a:t>
            </a:r>
          </a:p>
        </p:txBody>
      </p:sp>
      <p:sp>
        <p:nvSpPr>
          <p:cNvPr id="237" name="Shape 237"/>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lvl="0" rtl="0">
              <a:spcBef>
                <a:spcPts val="0"/>
              </a:spcBef>
              <a:buNone/>
            </a:pPr>
            <a:r>
              <a:rPr lang="en-US" dirty="0"/>
              <a:t>Online Library Services</a:t>
            </a:r>
          </a:p>
          <a:p>
            <a:pPr marL="914400" lvl="0" indent="-355600" rtl="0">
              <a:spcBef>
                <a:spcPts val="0"/>
              </a:spcBef>
              <a:buSzPct val="100000"/>
            </a:pPr>
            <a:r>
              <a:rPr lang="en-US" b="0" i="0" dirty="0"/>
              <a:t>Off-campus access to library databases for students</a:t>
            </a:r>
          </a:p>
          <a:p>
            <a:pPr marL="914400" lvl="0" indent="-355600" rtl="0">
              <a:spcBef>
                <a:spcPts val="0"/>
              </a:spcBef>
              <a:buSzPct val="100000"/>
            </a:pPr>
            <a:r>
              <a:rPr lang="en-US" b="0" i="0" dirty="0"/>
              <a:t>“Chat with a Librarian”: ability for students to speak to a librarian through a chat/messaging portal</a:t>
            </a:r>
          </a:p>
          <a:p>
            <a:pPr marL="1371600" lvl="1" indent="-355600" rtl="0">
              <a:spcBef>
                <a:spcPts val="0"/>
              </a:spcBef>
              <a:buSzPct val="100000"/>
            </a:pPr>
            <a:r>
              <a:rPr lang="en-US" dirty="0"/>
              <a:t>Available 24/7</a:t>
            </a:r>
          </a:p>
          <a:p>
            <a:pPr marL="1371600" lvl="1" indent="-355600" rtl="0">
              <a:spcBef>
                <a:spcPts val="0"/>
              </a:spcBef>
              <a:buSzPct val="100000"/>
            </a:pPr>
            <a:r>
              <a:rPr lang="en-US" dirty="0"/>
              <a:t>Example: SDICC Learning Resource Cooperative, </a:t>
            </a:r>
            <a:r>
              <a:rPr lang="en-US" u="sng" dirty="0">
                <a:solidFill>
                  <a:schemeClr val="hlink"/>
                </a:solidFill>
                <a:hlinkClick r:id="rId3"/>
              </a:rPr>
              <a:t>http://lrc.sdcity.edu/sdiccclrc</a:t>
            </a:r>
            <a:r>
              <a:rPr lang="en-US" dirty="0"/>
              <a:t> </a:t>
            </a:r>
          </a:p>
          <a:p>
            <a:pPr marL="914400" lvl="0" indent="-355600" rtl="0">
              <a:spcBef>
                <a:spcPts val="0"/>
              </a:spcBef>
              <a:buSzPct val="100000"/>
            </a:pPr>
            <a:r>
              <a:rPr lang="en-US" b="0" i="0" dirty="0"/>
              <a:t>Embedded </a:t>
            </a:r>
            <a:r>
              <a:rPr lang="en-US" b="0" i="0" dirty="0" smtClean="0"/>
              <a:t>Librarians</a:t>
            </a:r>
            <a:endParaRPr lang="en-US" b="0" i="0" dirty="0"/>
          </a:p>
        </p:txBody>
      </p:sp>
      <p:sp>
        <p:nvSpPr>
          <p:cNvPr id="238" name="Shape 238"/>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Accessibility Support</a:t>
            </a:r>
          </a:p>
        </p:txBody>
      </p:sp>
      <p:sp>
        <p:nvSpPr>
          <p:cNvPr id="245" name="Shape 245"/>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0" lvl="0" indent="0" rtl="0">
              <a:spcBef>
                <a:spcPts val="0"/>
              </a:spcBef>
              <a:buNone/>
            </a:pPr>
            <a:r>
              <a:rPr lang="en-US" dirty="0"/>
              <a:t>Section 508 Compliance</a:t>
            </a:r>
          </a:p>
          <a:p>
            <a:pPr marL="457200" indent="-228600">
              <a:spcBef>
                <a:spcPts val="0"/>
              </a:spcBef>
            </a:pPr>
            <a:r>
              <a:rPr lang="en-US" b="0" i="0" dirty="0"/>
              <a:t>Does your campus evaluate DE courses for accessibility?</a:t>
            </a:r>
          </a:p>
          <a:p>
            <a:pPr marL="457200" lvl="0" indent="-228600" rtl="0">
              <a:spcBef>
                <a:spcPts val="0"/>
              </a:spcBef>
            </a:pPr>
            <a:r>
              <a:rPr lang="en-US" b="0" i="0" dirty="0" smtClean="0"/>
              <a:t>Accessibility </a:t>
            </a:r>
            <a:r>
              <a:rPr lang="en-US" b="0" i="0" dirty="0"/>
              <a:t>of all materials in education is mandated through the federal government (section 508 of the Rehabilitation Act)</a:t>
            </a:r>
          </a:p>
          <a:p>
            <a:pPr marL="457200" lvl="0" indent="-228600" rtl="0">
              <a:spcBef>
                <a:spcPts val="0"/>
              </a:spcBef>
            </a:pPr>
            <a:r>
              <a:rPr lang="en-US" b="0" i="0" dirty="0"/>
              <a:t>“Access” also central to ACCJC Standards </a:t>
            </a:r>
            <a:endParaRPr lang="en-US" b="0" i="0" dirty="0" smtClean="0"/>
          </a:p>
          <a:p>
            <a:pPr marL="457200" lvl="0" indent="-228600" rtl="0">
              <a:spcBef>
                <a:spcPts val="0"/>
              </a:spcBef>
            </a:pPr>
            <a:r>
              <a:rPr lang="en-US" b="0" i="0" dirty="0" smtClean="0"/>
              <a:t>Training </a:t>
            </a:r>
            <a:r>
              <a:rPr lang="en-US" b="0" i="0" dirty="0"/>
              <a:t>in developing accessible online content is provided through @One</a:t>
            </a:r>
          </a:p>
          <a:p>
            <a:pPr marL="457200" lvl="0" indent="-228600" rtl="0">
              <a:spcBef>
                <a:spcPts val="0"/>
              </a:spcBef>
            </a:pPr>
            <a:r>
              <a:rPr lang="en-US" b="0" i="0" dirty="0"/>
              <a:t>Captioning for videos is available for free through College of the Canyons</a:t>
            </a:r>
          </a:p>
          <a:p>
            <a:pPr marL="457200" lvl="0" indent="-228600" rtl="0">
              <a:spcBef>
                <a:spcPts val="0"/>
              </a:spcBef>
            </a:pPr>
            <a:r>
              <a:rPr lang="en-US" b="0" i="0" dirty="0"/>
              <a:t>Universal Design and Web Content Accessibility Guidelines (WCAG)</a:t>
            </a:r>
          </a:p>
          <a:p>
            <a:pPr marL="457200" lvl="0" indent="-228600" rtl="0">
              <a:spcBef>
                <a:spcPts val="0"/>
              </a:spcBef>
            </a:pPr>
            <a:r>
              <a:rPr lang="en-US" b="0" i="0" dirty="0" smtClean="0"/>
              <a:t>Is </a:t>
            </a:r>
            <a:r>
              <a:rPr lang="en-US" b="0" i="0" dirty="0"/>
              <a:t>there an accessibility specialist on staff at your college available to provide training and support in 508 Compliance?</a:t>
            </a:r>
          </a:p>
        </p:txBody>
      </p:sp>
      <p:sp>
        <p:nvSpPr>
          <p:cNvPr id="246" name="Shape 24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25</a:t>
            </a:fld>
            <a:endParaRPr lang="en-US"/>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lnSpc>
                <a:spcPct val="100000"/>
              </a:lnSpc>
            </a:pPr>
            <a:r>
              <a:rPr lang="en-US" dirty="0" smtClean="0">
                <a:solidFill>
                  <a:schemeClr val="dk1"/>
                </a:solidFill>
              </a:rPr>
              <a:t>Student Support and Learning Support Programs</a:t>
            </a:r>
            <a:r>
              <a:rPr lang="en-US" dirty="0">
                <a:solidFill>
                  <a:schemeClr val="dk1"/>
                </a:solidFill>
              </a:rPr>
              <a:t>: Evidence</a:t>
            </a:r>
          </a:p>
        </p:txBody>
      </p:sp>
      <p:sp>
        <p:nvSpPr>
          <p:cNvPr id="205" name="Shape 205"/>
          <p:cNvSpPr txBox="1">
            <a:spLocks noGrp="1"/>
          </p:cNvSpPr>
          <p:nvPr>
            <p:ph type="body" idx="1"/>
          </p:nvPr>
        </p:nvSpPr>
        <p:spPr>
          <a:xfrm>
            <a:off x="838200" y="2165410"/>
            <a:ext cx="10515599" cy="4011414"/>
          </a:xfrm>
          <a:prstGeom prst="rect">
            <a:avLst/>
          </a:prstGeom>
        </p:spPr>
        <p:txBody>
          <a:bodyPr lIns="91425" tIns="91425" rIns="91425" bIns="91425" anchor="t" anchorCtr="0">
            <a:noAutofit/>
          </a:bodyPr>
          <a:lstStyle/>
          <a:p>
            <a:pPr marL="457200" lvl="0" indent="-228600" rtl="0">
              <a:spcBef>
                <a:spcPts val="0"/>
              </a:spcBef>
            </a:pPr>
            <a:r>
              <a:rPr lang="en-US" b="0" i="0" dirty="0" smtClean="0"/>
              <a:t>College catalog is made available to distance education students. </a:t>
            </a:r>
          </a:p>
          <a:p>
            <a:pPr marL="457200" lvl="0" indent="-228600" rtl="0">
              <a:spcBef>
                <a:spcPts val="0"/>
              </a:spcBef>
            </a:pPr>
            <a:r>
              <a:rPr lang="en-US" b="0" i="0" dirty="0" smtClean="0"/>
              <a:t>Data on use of support services by online students</a:t>
            </a:r>
          </a:p>
          <a:p>
            <a:pPr marL="457200" lvl="0" indent="-228600" rtl="0">
              <a:spcBef>
                <a:spcPts val="0"/>
              </a:spcBef>
            </a:pPr>
            <a:r>
              <a:rPr lang="en-US" b="0" i="0" dirty="0" smtClean="0"/>
              <a:t>Evidence of processes that ensure equitable access for DE students</a:t>
            </a:r>
          </a:p>
          <a:p>
            <a:pPr marL="457200" lvl="0" indent="-228600" rtl="0">
              <a:spcBef>
                <a:spcPts val="0"/>
              </a:spcBef>
            </a:pPr>
            <a:r>
              <a:rPr lang="en-US" b="0" i="0" dirty="0" smtClean="0"/>
              <a:t>Documentation of evaluation of admissions, enrollment practices for DE students </a:t>
            </a:r>
          </a:p>
          <a:p>
            <a:pPr marL="457200" lvl="0" indent="-228600" rtl="0">
              <a:spcBef>
                <a:spcPts val="0"/>
              </a:spcBef>
            </a:pPr>
            <a:r>
              <a:rPr lang="en-US" b="0" i="0" dirty="0" smtClean="0"/>
              <a:t>Evidence that evaluation of student support and learning services includes outcomes assessment data</a:t>
            </a:r>
          </a:p>
          <a:p>
            <a:pPr marL="457200" lvl="0" indent="-228600" rtl="0">
              <a:spcBef>
                <a:spcPts val="0"/>
              </a:spcBef>
            </a:pPr>
            <a:r>
              <a:rPr lang="en-US" b="0" i="0" dirty="0" smtClean="0"/>
              <a:t>Evidence students can access Library Support Services remotely</a:t>
            </a:r>
          </a:p>
          <a:p>
            <a:pPr lvl="0" indent="0" rtl="0">
              <a:spcBef>
                <a:spcPts val="0"/>
              </a:spcBef>
              <a:buNone/>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lang="en-US" b="0" i="0" dirty="0" smtClean="0"/>
          </a:p>
          <a:p>
            <a:pPr marL="457200" lvl="0" indent="-228600" rtl="0">
              <a:spcBef>
                <a:spcPts val="0"/>
              </a:spcBef>
            </a:pPr>
            <a:endParaRPr b="0" i="0" dirty="0"/>
          </a:p>
        </p:txBody>
      </p:sp>
      <p:sp>
        <p:nvSpPr>
          <p:cNvPr id="206" name="Shape 20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26</a:t>
            </a:fld>
            <a:endParaRPr lang="en-US"/>
          </a:p>
        </p:txBody>
      </p:sp>
    </p:spTree>
    <p:extLst>
      <p:ext uri="{BB962C8B-B14F-4D97-AF65-F5344CB8AC3E}">
        <p14:creationId xmlns:p14="http://schemas.microsoft.com/office/powerpoint/2010/main" val="3186605456"/>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dirty="0" smtClean="0">
                <a:solidFill>
                  <a:schemeClr val="dk1"/>
                </a:solidFill>
              </a:rPr>
              <a:t>Funding</a:t>
            </a:r>
            <a:endParaRPr lang="en-US" dirty="0">
              <a:solidFill>
                <a:schemeClr val="dk1"/>
              </a:solidFill>
            </a:endParaRPr>
          </a:p>
        </p:txBody>
      </p:sp>
      <p:sp>
        <p:nvSpPr>
          <p:cNvPr id="245" name="Shape 245"/>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r>
              <a:rPr lang="en-US" b="0" i="0" dirty="0"/>
              <a:t>Student Equity or Basic Skills funding can be used to support embedded counselors. </a:t>
            </a:r>
            <a:endParaRPr lang="en-US" b="0" i="0" dirty="0" smtClean="0"/>
          </a:p>
          <a:p>
            <a:r>
              <a:rPr lang="en-US" b="0" i="0" dirty="0" smtClean="0"/>
              <a:t>Equity </a:t>
            </a:r>
            <a:r>
              <a:rPr lang="en-US" b="0" i="0" dirty="0"/>
              <a:t>funding can be used to embed counselors in online </a:t>
            </a:r>
            <a:r>
              <a:rPr lang="en-US" b="0" i="0" dirty="0" smtClean="0"/>
              <a:t>classes</a:t>
            </a:r>
          </a:p>
          <a:p>
            <a:r>
              <a:rPr lang="en-US" b="0" i="0" dirty="0"/>
              <a:t>B</a:t>
            </a:r>
            <a:r>
              <a:rPr lang="en-US" b="0" i="0" dirty="0" smtClean="0"/>
              <a:t>asic </a:t>
            </a:r>
            <a:r>
              <a:rPr lang="en-US" b="0" i="0" dirty="0"/>
              <a:t>skills funds in online basic skills classes</a:t>
            </a:r>
          </a:p>
        </p:txBody>
      </p:sp>
      <p:sp>
        <p:nvSpPr>
          <p:cNvPr id="246" name="Shape 246"/>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27</a:t>
            </a:fld>
            <a:endParaRPr lang="en-US"/>
          </a:p>
        </p:txBody>
      </p:sp>
    </p:spTree>
    <p:extLst>
      <p:ext uri="{BB962C8B-B14F-4D97-AF65-F5344CB8AC3E}">
        <p14:creationId xmlns:p14="http://schemas.microsoft.com/office/powerpoint/2010/main" val="98114920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477329" y="569191"/>
            <a:ext cx="6096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a:t>
            </a:r>
          </a:p>
        </p:txBody>
      </p:sp>
      <p:sp>
        <p:nvSpPr>
          <p:cNvPr id="252" name="Shape 252"/>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US"/>
              <a:t>Accreditation Institute February 19-20, 2016  San Diego, CA</a:t>
            </a:r>
          </a:p>
          <a:p>
            <a:pPr marL="0" marR="0" lvl="0" indent="0" algn="ctr" rtl="0">
              <a:spcBef>
                <a:spcPts val="0"/>
              </a:spcBef>
              <a:buSzPct val="25000"/>
              <a:buNone/>
            </a:pPr>
            <a:endParaRPr/>
          </a:p>
        </p:txBody>
      </p:sp>
      <p:sp>
        <p:nvSpPr>
          <p:cNvPr id="253" name="Shape 253"/>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sp>
        <p:nvSpPr>
          <p:cNvPr id="254" name="Shape 254"/>
          <p:cNvSpPr txBox="1"/>
          <p:nvPr/>
        </p:nvSpPr>
        <p:spPr>
          <a:xfrm>
            <a:off x="838200" y="4386264"/>
            <a:ext cx="10515599" cy="15001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1A0D00"/>
              </a:buClr>
              <a:buSzPct val="25000"/>
              <a:buFont typeface="Arial"/>
              <a:buNone/>
            </a:pPr>
            <a:r>
              <a:rPr lang="en-US" sz="2400" b="1" i="1" u="none" cap="none">
                <a:solidFill>
                  <a:srgbClr val="1A0D00"/>
                </a:solidFill>
                <a:latin typeface="Georgia"/>
                <a:ea typeface="Georgia"/>
                <a:cs typeface="Georgia"/>
                <a:sym typeface="Georgia"/>
              </a:rPr>
              <a:t>QUESTIONS?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rtl="0">
              <a:lnSpc>
                <a:spcPct val="100000"/>
              </a:lnSpc>
              <a:spcBef>
                <a:spcPts val="0"/>
              </a:spcBef>
              <a:buNone/>
            </a:pPr>
            <a:r>
              <a:rPr lang="en-US">
                <a:solidFill>
                  <a:schemeClr val="dk1"/>
                </a:solidFill>
              </a:rPr>
              <a:t>Links to Key Information</a:t>
            </a:r>
          </a:p>
        </p:txBody>
      </p:sp>
      <p:sp>
        <p:nvSpPr>
          <p:cNvPr id="261" name="Shape 261"/>
          <p:cNvSpPr txBox="1">
            <a:spLocks noGrp="1"/>
          </p:cNvSpPr>
          <p:nvPr>
            <p:ph type="body" idx="1"/>
          </p:nvPr>
        </p:nvSpPr>
        <p:spPr>
          <a:xfrm>
            <a:off x="838200" y="1825625"/>
            <a:ext cx="10515599" cy="4351199"/>
          </a:xfrm>
          <a:prstGeom prst="rect">
            <a:avLst/>
          </a:prstGeom>
        </p:spPr>
        <p:txBody>
          <a:bodyPr lIns="91425" tIns="91425" rIns="91425" bIns="91425" anchor="t" anchorCtr="0">
            <a:noAutofit/>
          </a:bodyPr>
          <a:lstStyle/>
          <a:p>
            <a:pPr marL="457200" lvl="0" indent="-342900" rtl="0">
              <a:spcBef>
                <a:spcPts val="0"/>
              </a:spcBef>
              <a:buSzPct val="100000"/>
              <a:buFont typeface="Arial"/>
            </a:pPr>
            <a:r>
              <a:rPr lang="en-US" sz="1800" b="0" i="0">
                <a:solidFill>
                  <a:schemeClr val="dk1"/>
                </a:solidFill>
                <a:latin typeface="Arial"/>
                <a:ea typeface="Arial"/>
                <a:cs typeface="Arial"/>
                <a:sym typeface="Arial"/>
              </a:rPr>
              <a:t>OEI resources, including rubric:  </a:t>
            </a:r>
            <a:r>
              <a:rPr lang="en-US" sz="1800" b="0" i="0" u="sng">
                <a:solidFill>
                  <a:schemeClr val="hlink"/>
                </a:solidFill>
                <a:latin typeface="Arial"/>
                <a:ea typeface="Arial"/>
                <a:cs typeface="Arial"/>
                <a:sym typeface="Arial"/>
                <a:hlinkClick r:id="rId3"/>
              </a:rPr>
              <a:t>http://</a:t>
            </a:r>
            <a:r>
              <a:rPr lang="en-US" sz="1800" b="0" i="0" u="sng" dirty="0">
                <a:solidFill>
                  <a:schemeClr val="hlink"/>
                </a:solidFill>
                <a:latin typeface="Arial"/>
                <a:ea typeface="Arial"/>
                <a:cs typeface="Arial"/>
                <a:sym typeface="Arial"/>
                <a:hlinkClick r:id="rId3"/>
              </a:rPr>
              <a:t>ccconlineed.org/faculty-resources/professional-development/online-course-design-standards/</a:t>
            </a:r>
          </a:p>
          <a:p>
            <a:pPr marL="457200" lvl="0" indent="-342900" rtl="0">
              <a:spcBef>
                <a:spcPts val="0"/>
              </a:spcBef>
              <a:buSzPct val="100000"/>
              <a:buFont typeface="Arial"/>
            </a:pPr>
            <a:r>
              <a:rPr lang="en-US" sz="1800" b="0" i="0" dirty="0">
                <a:solidFill>
                  <a:schemeClr val="dk1"/>
                </a:solidFill>
                <a:latin typeface="Arial"/>
                <a:ea typeface="Arial"/>
                <a:cs typeface="Arial"/>
                <a:sym typeface="Arial"/>
              </a:rPr>
              <a:t>@ONE standards:</a:t>
            </a:r>
            <a:r>
              <a:rPr lang="en-US" sz="1800" b="0" i="0" dirty="0">
                <a:solidFill>
                  <a:schemeClr val="dk1"/>
                </a:solidFill>
                <a:latin typeface="Arial"/>
                <a:ea typeface="Arial"/>
                <a:cs typeface="Arial"/>
                <a:sym typeface="Arial"/>
                <a:hlinkClick r:id="rId4"/>
              </a:rPr>
              <a:t> </a:t>
            </a:r>
            <a:r>
              <a:rPr lang="en-US" sz="1800" b="0" i="0" u="sng" dirty="0">
                <a:solidFill>
                  <a:schemeClr val="hlink"/>
                </a:solidFill>
                <a:latin typeface="Arial"/>
                <a:ea typeface="Arial"/>
                <a:cs typeface="Arial"/>
                <a:sym typeface="Arial"/>
                <a:hlinkClick r:id="rId4"/>
              </a:rPr>
              <a:t>http://ccconlineed.org/wp-content/uploads/2015/12/@ONE_SQOT_CC.pdf</a:t>
            </a:r>
          </a:p>
          <a:p>
            <a:pPr marL="457200" lvl="0" indent="-342900" rtl="0">
              <a:spcBef>
                <a:spcPts val="0"/>
              </a:spcBef>
              <a:buSzPct val="100000"/>
              <a:buFont typeface="Arial"/>
            </a:pPr>
            <a:r>
              <a:rPr lang="en-US" sz="1800" b="0" i="0" dirty="0">
                <a:solidFill>
                  <a:schemeClr val="dk1"/>
                </a:solidFill>
                <a:latin typeface="Arial"/>
                <a:ea typeface="Arial"/>
                <a:cs typeface="Arial"/>
                <a:sym typeface="Arial"/>
              </a:rPr>
              <a:t>DE@ SWC website:</a:t>
            </a:r>
            <a:r>
              <a:rPr lang="en-US" sz="1800" b="0" i="0" dirty="0">
                <a:solidFill>
                  <a:schemeClr val="dk1"/>
                </a:solidFill>
                <a:latin typeface="Arial"/>
                <a:ea typeface="Arial"/>
                <a:cs typeface="Arial"/>
                <a:sym typeface="Arial"/>
                <a:hlinkClick r:id="rId5"/>
              </a:rPr>
              <a:t> </a:t>
            </a:r>
            <a:r>
              <a:rPr lang="en-US" sz="1800" b="0" i="0" u="sng" dirty="0">
                <a:solidFill>
                  <a:schemeClr val="hlink"/>
                </a:solidFill>
                <a:latin typeface="Arial"/>
                <a:ea typeface="Arial"/>
                <a:cs typeface="Arial"/>
                <a:sym typeface="Arial"/>
                <a:hlinkClick r:id="rId5"/>
              </a:rPr>
              <a:t>http://swcdistanceeducation.weebly.com/webinar-archives.html</a:t>
            </a:r>
          </a:p>
          <a:p>
            <a:pPr marL="457200" lvl="0" indent="-342900" rtl="0">
              <a:spcBef>
                <a:spcPts val="500"/>
              </a:spcBef>
              <a:buSzPct val="100000"/>
              <a:buFont typeface="Georgia"/>
            </a:pPr>
            <a:r>
              <a:rPr lang="en-US" sz="1800" b="0" i="0" dirty="0"/>
              <a:t>Screencast-O-</a:t>
            </a:r>
            <a:r>
              <a:rPr lang="en-US" sz="1800" b="0" i="0" dirty="0" err="1"/>
              <a:t>Matic</a:t>
            </a:r>
            <a:r>
              <a:rPr lang="en-US" sz="1800" b="0" i="0" dirty="0"/>
              <a:t>: </a:t>
            </a:r>
            <a:r>
              <a:rPr lang="en-US" sz="1800" b="0" i="0" u="sng" dirty="0">
                <a:solidFill>
                  <a:schemeClr val="hlink"/>
                </a:solidFill>
                <a:hlinkClick r:id="rId6"/>
              </a:rPr>
              <a:t>https://screencast-o-matic.com/home</a:t>
            </a:r>
          </a:p>
          <a:p>
            <a:pPr marL="457200" lvl="0" indent="-342900" rtl="0">
              <a:spcBef>
                <a:spcPts val="0"/>
              </a:spcBef>
              <a:buSzPct val="100000"/>
              <a:buFont typeface="Arial"/>
            </a:pPr>
            <a:r>
              <a:rPr lang="en-US" sz="1800" b="0" i="0" dirty="0" err="1">
                <a:solidFill>
                  <a:schemeClr val="dk1"/>
                </a:solidFill>
                <a:latin typeface="Arial"/>
                <a:ea typeface="Arial"/>
                <a:cs typeface="Arial"/>
                <a:sym typeface="Arial"/>
              </a:rPr>
              <a:t>VoiceThread</a:t>
            </a:r>
            <a:r>
              <a:rPr lang="en-US" sz="1800" b="0" i="0" dirty="0">
                <a:solidFill>
                  <a:schemeClr val="dk1"/>
                </a:solidFill>
                <a:latin typeface="Arial"/>
                <a:ea typeface="Arial"/>
                <a:cs typeface="Arial"/>
                <a:sym typeface="Arial"/>
              </a:rPr>
              <a:t>: </a:t>
            </a:r>
            <a:r>
              <a:rPr lang="en-US" sz="1800" b="0" i="0" u="sng" dirty="0">
                <a:solidFill>
                  <a:schemeClr val="hlink"/>
                </a:solidFill>
                <a:latin typeface="Arial"/>
                <a:ea typeface="Arial"/>
                <a:cs typeface="Arial"/>
                <a:sym typeface="Arial"/>
                <a:hlinkClick r:id="rId7"/>
              </a:rPr>
              <a:t>https://voicethread.com/about/features/</a:t>
            </a:r>
            <a:r>
              <a:rPr lang="en-US" sz="1800" b="0" i="0" dirty="0">
                <a:solidFill>
                  <a:schemeClr val="dk1"/>
                </a:solidFill>
                <a:latin typeface="Arial"/>
                <a:ea typeface="Arial"/>
                <a:cs typeface="Arial"/>
                <a:sym typeface="Arial"/>
              </a:rPr>
              <a:t> </a:t>
            </a:r>
          </a:p>
          <a:p>
            <a:pPr marL="457200" lvl="0" indent="-342900" rtl="0">
              <a:spcBef>
                <a:spcPts val="0"/>
              </a:spcBef>
              <a:buSzPct val="100000"/>
              <a:buFont typeface="Arial"/>
            </a:pPr>
            <a:r>
              <a:rPr lang="en-US" sz="1800" b="0" i="0" dirty="0">
                <a:solidFill>
                  <a:schemeClr val="dk1"/>
                </a:solidFill>
                <a:latin typeface="Arial"/>
                <a:ea typeface="Arial"/>
                <a:cs typeface="Arial"/>
                <a:sym typeface="Arial"/>
              </a:rPr>
              <a:t>Video feedback:</a:t>
            </a:r>
            <a:r>
              <a:rPr lang="en-US" sz="1800" b="0" i="0" dirty="0">
                <a:solidFill>
                  <a:schemeClr val="dk1"/>
                </a:solidFill>
                <a:latin typeface="Arial"/>
                <a:ea typeface="Arial"/>
                <a:cs typeface="Arial"/>
                <a:sym typeface="Arial"/>
                <a:hlinkClick r:id="rId8"/>
              </a:rPr>
              <a:t> </a:t>
            </a:r>
            <a:r>
              <a:rPr lang="en-US" sz="1800" b="0" i="0" u="sng" dirty="0">
                <a:solidFill>
                  <a:schemeClr val="hlink"/>
                </a:solidFill>
                <a:latin typeface="Arial"/>
                <a:ea typeface="Arial"/>
                <a:cs typeface="Arial"/>
                <a:sym typeface="Arial"/>
                <a:hlinkClick r:id="rId8"/>
              </a:rPr>
              <a:t>https://www.haikudeck.com/p/H8U1pk0yRX</a:t>
            </a:r>
          </a:p>
          <a:p>
            <a:pPr marL="457200" lvl="0" indent="-342900" rtl="0">
              <a:spcBef>
                <a:spcPts val="0"/>
              </a:spcBef>
              <a:buSzPct val="100000"/>
              <a:buFont typeface="Arial"/>
            </a:pPr>
            <a:r>
              <a:rPr lang="en-US" sz="1800" b="0" i="0" dirty="0">
                <a:solidFill>
                  <a:schemeClr val="dk1"/>
                </a:solidFill>
                <a:latin typeface="Arial"/>
                <a:ea typeface="Arial"/>
                <a:cs typeface="Arial"/>
                <a:sym typeface="Arial"/>
              </a:rPr>
              <a:t>Cranium Cafe: </a:t>
            </a:r>
            <a:r>
              <a:rPr lang="en-US" sz="1800" b="0" i="0" u="sng" dirty="0">
                <a:solidFill>
                  <a:schemeClr val="hlink"/>
                </a:solidFill>
                <a:latin typeface="Arial"/>
                <a:ea typeface="Arial"/>
                <a:cs typeface="Arial"/>
                <a:sym typeface="Arial"/>
                <a:hlinkClick r:id="rId9"/>
              </a:rPr>
              <a:t>https://www.youtube.com/watch?v=h5lQbTHUb2Y</a:t>
            </a:r>
            <a:r>
              <a:rPr lang="en-US" sz="1800" b="0" i="0" dirty="0">
                <a:solidFill>
                  <a:schemeClr val="dk1"/>
                </a:solidFill>
                <a:latin typeface="Arial"/>
                <a:ea typeface="Arial"/>
                <a:cs typeface="Arial"/>
                <a:sym typeface="Arial"/>
              </a:rPr>
              <a:t> </a:t>
            </a:r>
          </a:p>
          <a:p>
            <a:pPr marL="457200" lvl="0" indent="-342900" rtl="0">
              <a:spcBef>
                <a:spcPts val="0"/>
              </a:spcBef>
              <a:buClr>
                <a:schemeClr val="dk1"/>
              </a:buClr>
              <a:buSzPct val="100000"/>
              <a:buFont typeface="Arial"/>
            </a:pPr>
            <a:r>
              <a:rPr lang="en-US" sz="1800" b="0" i="0" dirty="0" err="1">
                <a:solidFill>
                  <a:schemeClr val="dk1"/>
                </a:solidFill>
                <a:latin typeface="Arial"/>
                <a:ea typeface="Arial"/>
                <a:cs typeface="Arial"/>
                <a:sym typeface="Arial"/>
              </a:rPr>
              <a:t>NetTutor</a:t>
            </a:r>
            <a:r>
              <a:rPr lang="en-US" sz="1800" b="0" i="0" dirty="0">
                <a:solidFill>
                  <a:schemeClr val="dk1"/>
                </a:solidFill>
                <a:latin typeface="Arial"/>
                <a:ea typeface="Arial"/>
                <a:cs typeface="Arial"/>
                <a:sym typeface="Arial"/>
              </a:rPr>
              <a:t>: </a:t>
            </a:r>
            <a:r>
              <a:rPr lang="en-US" sz="1800" b="0" i="0" u="sng" dirty="0">
                <a:solidFill>
                  <a:schemeClr val="hlink"/>
                </a:solidFill>
                <a:latin typeface="Arial"/>
                <a:ea typeface="Arial"/>
                <a:cs typeface="Arial"/>
                <a:sym typeface="Arial"/>
                <a:hlinkClick r:id="rId10"/>
              </a:rPr>
              <a:t>http://www.nettutor.com/faq/</a:t>
            </a:r>
            <a:r>
              <a:rPr lang="en-US" sz="1800" b="0" i="0" dirty="0">
                <a:solidFill>
                  <a:schemeClr val="dk1"/>
                </a:solidFill>
                <a:latin typeface="Arial"/>
                <a:ea typeface="Arial"/>
                <a:cs typeface="Arial"/>
                <a:sym typeface="Arial"/>
              </a:rPr>
              <a:t> </a:t>
            </a:r>
          </a:p>
          <a:p>
            <a:pPr marL="457200" lvl="0" indent="-342900" rtl="0">
              <a:spcBef>
                <a:spcPts val="500"/>
              </a:spcBef>
              <a:buClr>
                <a:schemeClr val="dk1"/>
              </a:buClr>
              <a:buSzPct val="100000"/>
              <a:buFont typeface="Georgia"/>
            </a:pPr>
            <a:r>
              <a:rPr lang="en-US" sz="1800" b="0" i="0" dirty="0"/>
              <a:t>SDICC Learning Resource Cooperative, </a:t>
            </a:r>
            <a:r>
              <a:rPr lang="en-US" sz="1800" b="0" i="0" u="sng" dirty="0">
                <a:solidFill>
                  <a:schemeClr val="hlink"/>
                </a:solidFill>
                <a:hlinkClick r:id="rId11"/>
              </a:rPr>
              <a:t>http://lrc.sdcity.edu/sdiccclrc</a:t>
            </a:r>
            <a:r>
              <a:rPr lang="en-US" sz="1800" b="0" i="0" dirty="0"/>
              <a:t> </a:t>
            </a:r>
          </a:p>
          <a:p>
            <a:pPr marL="457200" lvl="0" indent="-342900" rtl="0">
              <a:spcBef>
                <a:spcPts val="0"/>
              </a:spcBef>
              <a:buClr>
                <a:schemeClr val="dk1"/>
              </a:buClr>
              <a:buSzPct val="100000"/>
              <a:buFont typeface="Arial"/>
            </a:pPr>
            <a:r>
              <a:rPr lang="en-US" sz="1800" b="0" i="0" dirty="0">
                <a:solidFill>
                  <a:schemeClr val="dk1"/>
                </a:solidFill>
                <a:latin typeface="Arial"/>
                <a:ea typeface="Arial"/>
                <a:cs typeface="Arial"/>
                <a:sym typeface="Arial"/>
              </a:rPr>
              <a:t>Section 508 Laws and Policies: </a:t>
            </a:r>
            <a:r>
              <a:rPr lang="en-US" sz="1800" b="0" i="0" u="sng" dirty="0">
                <a:solidFill>
                  <a:schemeClr val="hlink"/>
                </a:solidFill>
                <a:latin typeface="Arial"/>
                <a:ea typeface="Arial"/>
                <a:cs typeface="Arial"/>
                <a:sym typeface="Arial"/>
                <a:hlinkClick r:id="rId12"/>
              </a:rPr>
              <a:t>http://www.section508.gov/content/learn/laws-and-policies</a:t>
            </a:r>
            <a:r>
              <a:rPr lang="en-US" sz="1800" b="0" i="0" dirty="0">
                <a:solidFill>
                  <a:schemeClr val="dk1"/>
                </a:solidFill>
                <a:latin typeface="Arial"/>
                <a:ea typeface="Arial"/>
                <a:cs typeface="Arial"/>
                <a:sym typeface="Arial"/>
              </a:rPr>
              <a:t> </a:t>
            </a:r>
          </a:p>
          <a:p>
            <a:pPr marL="457200" lvl="0" indent="-342900" rtl="0">
              <a:spcBef>
                <a:spcPts val="0"/>
              </a:spcBef>
              <a:buClr>
                <a:schemeClr val="dk1"/>
              </a:buClr>
              <a:buSzPct val="100000"/>
              <a:buFont typeface="Arial"/>
            </a:pPr>
            <a:r>
              <a:rPr lang="en-US" sz="1800" b="0" i="0" dirty="0">
                <a:solidFill>
                  <a:schemeClr val="dk1"/>
                </a:solidFill>
                <a:latin typeface="Arial"/>
                <a:ea typeface="Arial"/>
                <a:cs typeface="Arial"/>
                <a:sym typeface="Arial"/>
              </a:rPr>
              <a:t>Captioning: </a:t>
            </a:r>
            <a:r>
              <a:rPr lang="en-US" sz="1800" b="0" i="0" u="sng" dirty="0">
                <a:solidFill>
                  <a:schemeClr val="hlink"/>
                </a:solidFill>
                <a:latin typeface="Arial"/>
                <a:ea typeface="Arial"/>
                <a:cs typeface="Arial"/>
                <a:sym typeface="Arial"/>
                <a:hlinkClick r:id="rId13"/>
              </a:rPr>
              <a:t>http://www.canyons.edu/Offices/DistanceLearning/Captioning/Pages/default.aspx</a:t>
            </a:r>
            <a:r>
              <a:rPr lang="en-US" sz="1800" b="0" i="0" dirty="0">
                <a:solidFill>
                  <a:schemeClr val="dk1"/>
                </a:solidFill>
                <a:latin typeface="Arial"/>
                <a:ea typeface="Arial"/>
                <a:cs typeface="Arial"/>
                <a:sym typeface="Arial"/>
              </a:rPr>
              <a:t> </a:t>
            </a:r>
          </a:p>
          <a:p>
            <a:pPr marL="457200" lvl="0" indent="-342900" rtl="0">
              <a:spcBef>
                <a:spcPts val="0"/>
              </a:spcBef>
              <a:buClr>
                <a:schemeClr val="dk1"/>
              </a:buClr>
              <a:buSzPct val="100000"/>
            </a:pPr>
            <a:r>
              <a:rPr lang="en-US" sz="1800" b="0" i="0" dirty="0"/>
              <a:t>Universal Design and Web Content Accessibility Guidelines: </a:t>
            </a:r>
            <a:r>
              <a:rPr lang="en-US" sz="1800" b="0" i="0" u="sng" dirty="0">
                <a:solidFill>
                  <a:schemeClr val="hlink"/>
                </a:solidFill>
                <a:hlinkClick r:id="rId14"/>
              </a:rPr>
              <a:t>http://www.w3.org/WAI/intro/wcag.php</a:t>
            </a:r>
            <a:r>
              <a:rPr lang="en-US" sz="1800" b="0" i="0" dirty="0"/>
              <a:t> </a:t>
            </a:r>
          </a:p>
          <a:p>
            <a:pPr lvl="0" rtl="0">
              <a:spcBef>
                <a:spcPts val="0"/>
              </a:spcBef>
              <a:buNone/>
            </a:pPr>
            <a:endParaRPr dirty="0"/>
          </a:p>
        </p:txBody>
      </p:sp>
      <p:sp>
        <p:nvSpPr>
          <p:cNvPr id="262" name="Shape 262"/>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29</a:t>
            </a:fld>
            <a:endParaRPr lang="en-US"/>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904875"/>
            <a:ext cx="105155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61300"/>
              </a:buClr>
              <a:buSzPct val="25000"/>
              <a:buFont typeface="Georgia"/>
              <a:buNone/>
            </a:pPr>
            <a:r>
              <a:rPr lang="en-US"/>
              <a:t>Overview of Standard II</a:t>
            </a:r>
          </a:p>
        </p:txBody>
      </p:sp>
      <p:sp>
        <p:nvSpPr>
          <p:cNvPr id="139" name="Shape 13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a:t>Accreditation Institute February 19-20</a:t>
            </a:r>
            <a:r>
              <a:rPr lang="en-US" sz="1200" b="0" i="0" u="none" strike="noStrike" cap="none">
                <a:solidFill>
                  <a:srgbClr val="888888"/>
                </a:solidFill>
                <a:latin typeface="Calibri"/>
                <a:ea typeface="Calibri"/>
                <a:cs typeface="Calibri"/>
                <a:sym typeface="Calibri"/>
              </a:rPr>
              <a:t>, 201</a:t>
            </a:r>
            <a:r>
              <a:rPr lang="en-US"/>
              <a:t>6</a:t>
            </a:r>
            <a:r>
              <a:rPr lang="en-US" sz="1200" b="0" i="0" u="none" strike="noStrike" cap="none">
                <a:solidFill>
                  <a:srgbClr val="888888"/>
                </a:solidFill>
                <a:latin typeface="Calibri"/>
                <a:ea typeface="Calibri"/>
                <a:cs typeface="Calibri"/>
                <a:sym typeface="Calibri"/>
              </a:rPr>
              <a:t>  </a:t>
            </a:r>
            <a:r>
              <a:rPr lang="en-US"/>
              <a:t>San Diego</a:t>
            </a:r>
            <a:r>
              <a:rPr lang="en-US" sz="1200" b="0" i="0" u="none" strike="noStrike" cap="none">
                <a:solidFill>
                  <a:srgbClr val="888888"/>
                </a:solidFill>
                <a:latin typeface="Calibri"/>
                <a:ea typeface="Calibri"/>
                <a:cs typeface="Calibri"/>
                <a:sym typeface="Calibri"/>
              </a:rPr>
              <a:t>, CA</a:t>
            </a:r>
          </a:p>
        </p:txBody>
      </p:sp>
      <p:sp>
        <p:nvSpPr>
          <p:cNvPr id="140" name="Shape 14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
        <p:nvSpPr>
          <p:cNvPr id="141" name="Shape 14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rgbClr val="1A0D00"/>
              </a:buClr>
              <a:buSzPct val="100000"/>
              <a:buFont typeface="Arial"/>
              <a:buNone/>
            </a:pPr>
            <a:r>
              <a:rPr lang="en-US" dirty="0" smtClean="0"/>
              <a:t>II.A</a:t>
            </a:r>
            <a:r>
              <a:rPr lang="en-US" dirty="0"/>
              <a:t>	Instructional </a:t>
            </a:r>
            <a:r>
              <a:rPr lang="en-US" dirty="0" smtClean="0"/>
              <a:t>Programs and DE</a:t>
            </a:r>
          </a:p>
          <a:p>
            <a:r>
              <a:rPr lang="en-US" b="0" i="0" dirty="0" smtClean="0"/>
              <a:t>II.A.1 Distinguishing </a:t>
            </a:r>
            <a:r>
              <a:rPr lang="en-US" b="0" i="0" dirty="0"/>
              <a:t>between </a:t>
            </a:r>
            <a:r>
              <a:rPr lang="en-US" b="0" i="0" dirty="0" smtClean="0"/>
              <a:t>DE </a:t>
            </a:r>
            <a:r>
              <a:rPr lang="en-US" b="0" i="0" dirty="0"/>
              <a:t>and CE is called </a:t>
            </a:r>
            <a:r>
              <a:rPr lang="en-US" b="0" i="0" dirty="0" smtClean="0"/>
              <a:t>out</a:t>
            </a:r>
          </a:p>
          <a:p>
            <a:r>
              <a:rPr lang="en-US" b="0" i="0" dirty="0" smtClean="0"/>
              <a:t>There is a focus </a:t>
            </a:r>
            <a:r>
              <a:rPr lang="en-US" b="0" i="0" dirty="0"/>
              <a:t>on meeting “generally accepted academic </a:t>
            </a:r>
            <a:r>
              <a:rPr lang="en-US" b="0" i="0" dirty="0" smtClean="0"/>
              <a:t>and professional </a:t>
            </a:r>
            <a:r>
              <a:rPr lang="en-US" b="0" i="0" dirty="0"/>
              <a:t>standards and expectations</a:t>
            </a:r>
            <a:r>
              <a:rPr lang="en-US" b="0" i="0" dirty="0" smtClean="0"/>
              <a:t>” as well as online and  face-to-face</a:t>
            </a:r>
          </a:p>
          <a:p>
            <a:r>
              <a:rPr lang="en-US" b="0" i="0" dirty="0" smtClean="0"/>
              <a:t>II.A.7 “</a:t>
            </a:r>
            <a:r>
              <a:rPr lang="en-US" i="0" dirty="0" smtClean="0"/>
              <a:t>effectively </a:t>
            </a:r>
            <a:r>
              <a:rPr lang="en-US" i="0" dirty="0"/>
              <a:t>uses delivery modes, </a:t>
            </a:r>
            <a:r>
              <a:rPr lang="en-US" b="0" i="0" dirty="0"/>
              <a:t>teaching methodologies </a:t>
            </a:r>
            <a:r>
              <a:rPr lang="en-US" b="0" i="0" dirty="0" smtClean="0"/>
              <a:t>and learning </a:t>
            </a:r>
            <a:r>
              <a:rPr lang="en-US" b="0" i="0" dirty="0"/>
              <a:t>support services that </a:t>
            </a:r>
            <a:r>
              <a:rPr lang="en-US" i="0" dirty="0"/>
              <a:t>reflect the diverse and changing needs </a:t>
            </a:r>
            <a:r>
              <a:rPr lang="en-US" b="0" i="0" dirty="0" smtClean="0"/>
              <a:t>of students. </a:t>
            </a:r>
            <a:endParaRPr lang="en-US" b="0" i="0" dirty="0"/>
          </a:p>
          <a:p>
            <a:pPr marL="342900" indent="-342900">
              <a:lnSpc>
                <a:spcPct val="100000"/>
              </a:lnSpc>
              <a:spcBef>
                <a:spcPts val="0"/>
              </a:spcBef>
            </a:pPr>
            <a:endParaRPr lang="en-US" dirty="0"/>
          </a:p>
          <a:p>
            <a:pPr marL="228600" marR="0" lvl="0" indent="-228600" algn="l" rtl="0">
              <a:lnSpc>
                <a:spcPct val="100000"/>
              </a:lnSpc>
              <a:spcBef>
                <a:spcPts val="0"/>
              </a:spcBef>
              <a:buClr>
                <a:srgbClr val="1A0D00"/>
              </a:buClr>
              <a:buSzPct val="100000"/>
              <a:buFont typeface="Arial"/>
              <a:buNone/>
            </a:pPr>
            <a:endParaRPr lang="en-US" dirty="0" smtClean="0"/>
          </a:p>
          <a:p>
            <a:pPr marL="228600" marR="0" lvl="0" indent="-228600" algn="l" rtl="0">
              <a:lnSpc>
                <a:spcPct val="100000"/>
              </a:lnSpc>
              <a:spcBef>
                <a:spcPts val="0"/>
              </a:spcBef>
              <a:buClr>
                <a:srgbClr val="1A0D00"/>
              </a:buClr>
              <a:buSzPct val="100000"/>
              <a:buFont typeface="Arial"/>
              <a:buNone/>
            </a:pPr>
            <a:endParaRPr dirty="0"/>
          </a:p>
          <a:p>
            <a:pPr marL="228600" marR="0" lvl="0" indent="-228600" algn="l" rtl="0">
              <a:lnSpc>
                <a:spcPct val="90000"/>
              </a:lnSpc>
              <a:spcBef>
                <a:spcPts val="0"/>
              </a:spcBef>
              <a:buClr>
                <a:srgbClr val="1A0D00"/>
              </a:buClr>
              <a:buSzPct val="100000"/>
              <a:buFont typeface="Arial"/>
              <a:buNone/>
            </a:pPr>
            <a:endParaRP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904875"/>
            <a:ext cx="105155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61300"/>
              </a:buClr>
              <a:buSzPct val="25000"/>
              <a:buFont typeface="Georgia"/>
              <a:buNone/>
            </a:pPr>
            <a:r>
              <a:rPr lang="en-US"/>
              <a:t>Overview of Standard II</a:t>
            </a:r>
          </a:p>
        </p:txBody>
      </p:sp>
      <p:sp>
        <p:nvSpPr>
          <p:cNvPr id="139" name="Shape 13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a:t>Accreditation Institute February 19-20</a:t>
            </a:r>
            <a:r>
              <a:rPr lang="en-US" sz="1200" b="0" i="0" u="none" strike="noStrike" cap="none">
                <a:solidFill>
                  <a:srgbClr val="888888"/>
                </a:solidFill>
                <a:latin typeface="Calibri"/>
                <a:ea typeface="Calibri"/>
                <a:cs typeface="Calibri"/>
                <a:sym typeface="Calibri"/>
              </a:rPr>
              <a:t>, 201</a:t>
            </a:r>
            <a:r>
              <a:rPr lang="en-US"/>
              <a:t>6</a:t>
            </a:r>
            <a:r>
              <a:rPr lang="en-US" sz="1200" b="0" i="0" u="none" strike="noStrike" cap="none">
                <a:solidFill>
                  <a:srgbClr val="888888"/>
                </a:solidFill>
                <a:latin typeface="Calibri"/>
                <a:ea typeface="Calibri"/>
                <a:cs typeface="Calibri"/>
                <a:sym typeface="Calibri"/>
              </a:rPr>
              <a:t>  </a:t>
            </a:r>
            <a:r>
              <a:rPr lang="en-US"/>
              <a:t>San Diego</a:t>
            </a:r>
            <a:r>
              <a:rPr lang="en-US" sz="1200" b="0" i="0" u="none" strike="noStrike" cap="none">
                <a:solidFill>
                  <a:srgbClr val="888888"/>
                </a:solidFill>
                <a:latin typeface="Calibri"/>
                <a:ea typeface="Calibri"/>
                <a:cs typeface="Calibri"/>
                <a:sym typeface="Calibri"/>
              </a:rPr>
              <a:t>, CA</a:t>
            </a:r>
          </a:p>
        </p:txBody>
      </p:sp>
      <p:sp>
        <p:nvSpPr>
          <p:cNvPr id="140" name="Shape 14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
        <p:nvSpPr>
          <p:cNvPr id="141" name="Shape 14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rgbClr val="1A0D00"/>
              </a:buClr>
              <a:buSzPct val="100000"/>
              <a:buFont typeface="Arial"/>
              <a:buNone/>
            </a:pPr>
            <a:r>
              <a:rPr lang="en-US" dirty="0" smtClean="0"/>
              <a:t>II.B</a:t>
            </a:r>
            <a:r>
              <a:rPr lang="en-US" dirty="0"/>
              <a:t>	</a:t>
            </a:r>
            <a:r>
              <a:rPr lang="en-US" dirty="0" smtClean="0"/>
              <a:t>Library and Learning Support Services</a:t>
            </a:r>
          </a:p>
          <a:p>
            <a:r>
              <a:rPr lang="en-US" b="0" i="0" dirty="0" smtClean="0"/>
              <a:t>II.B.1 </a:t>
            </a:r>
            <a:r>
              <a:rPr lang="en-US" i="0" dirty="0"/>
              <a:t>The institution supports student learning and achievement </a:t>
            </a:r>
            <a:r>
              <a:rPr lang="en-US" b="0" i="0" dirty="0"/>
              <a:t>by providing library</a:t>
            </a:r>
            <a:r>
              <a:rPr lang="en-US" b="0" i="0" dirty="0" smtClean="0"/>
              <a:t>, and </a:t>
            </a:r>
            <a:r>
              <a:rPr lang="en-US" b="0" i="0" dirty="0"/>
              <a:t>other learning support services to students and to personnel responsible </a:t>
            </a:r>
            <a:r>
              <a:rPr lang="en-US" b="0" i="0" dirty="0" smtClean="0"/>
              <a:t>for student </a:t>
            </a:r>
            <a:r>
              <a:rPr lang="en-US" b="0" i="0" dirty="0"/>
              <a:t>learning and support. These services are sufficient in quantity, currency</a:t>
            </a:r>
            <a:r>
              <a:rPr lang="en-US" b="0" i="0" dirty="0" smtClean="0"/>
              <a:t>, depth</a:t>
            </a:r>
            <a:r>
              <a:rPr lang="en-US" b="0" i="0" dirty="0"/>
              <a:t>, and variety to support educational programs, </a:t>
            </a:r>
            <a:r>
              <a:rPr lang="en-US" i="0" dirty="0"/>
              <a:t>regardless of location </a:t>
            </a:r>
            <a:r>
              <a:rPr lang="en-US" i="0" dirty="0" smtClean="0"/>
              <a:t>or means </a:t>
            </a:r>
            <a:r>
              <a:rPr lang="en-US" i="0" dirty="0"/>
              <a:t>of delivery</a:t>
            </a:r>
            <a:r>
              <a:rPr lang="en-US" b="0" i="0" dirty="0"/>
              <a:t>, including distance </a:t>
            </a:r>
            <a:r>
              <a:rPr lang="en-US" b="0" i="0" dirty="0" smtClean="0"/>
              <a:t>education</a:t>
            </a:r>
            <a:endParaRPr lang="en-US" b="0" i="0" dirty="0"/>
          </a:p>
        </p:txBody>
      </p:sp>
    </p:spTree>
    <p:extLst>
      <p:ext uri="{BB962C8B-B14F-4D97-AF65-F5344CB8AC3E}">
        <p14:creationId xmlns:p14="http://schemas.microsoft.com/office/powerpoint/2010/main" val="136479787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904875"/>
            <a:ext cx="105155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61300"/>
              </a:buClr>
              <a:buSzPct val="25000"/>
              <a:buFont typeface="Georgia"/>
              <a:buNone/>
            </a:pPr>
            <a:r>
              <a:rPr lang="en-US"/>
              <a:t>Overview of Standard II</a:t>
            </a:r>
          </a:p>
        </p:txBody>
      </p:sp>
      <p:sp>
        <p:nvSpPr>
          <p:cNvPr id="139" name="Shape 13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a:t>Accreditation Institute February 19-20</a:t>
            </a:r>
            <a:r>
              <a:rPr lang="en-US" sz="1200" b="0" i="0" u="none" strike="noStrike" cap="none">
                <a:solidFill>
                  <a:srgbClr val="888888"/>
                </a:solidFill>
                <a:latin typeface="Calibri"/>
                <a:ea typeface="Calibri"/>
                <a:cs typeface="Calibri"/>
                <a:sym typeface="Calibri"/>
              </a:rPr>
              <a:t>, 201</a:t>
            </a:r>
            <a:r>
              <a:rPr lang="en-US"/>
              <a:t>6</a:t>
            </a:r>
            <a:r>
              <a:rPr lang="en-US" sz="1200" b="0" i="0" u="none" strike="noStrike" cap="none">
                <a:solidFill>
                  <a:srgbClr val="888888"/>
                </a:solidFill>
                <a:latin typeface="Calibri"/>
                <a:ea typeface="Calibri"/>
                <a:cs typeface="Calibri"/>
                <a:sym typeface="Calibri"/>
              </a:rPr>
              <a:t>  </a:t>
            </a:r>
            <a:r>
              <a:rPr lang="en-US"/>
              <a:t>San Diego</a:t>
            </a:r>
            <a:r>
              <a:rPr lang="en-US" sz="1200" b="0" i="0" u="none" strike="noStrike" cap="none">
                <a:solidFill>
                  <a:srgbClr val="888888"/>
                </a:solidFill>
                <a:latin typeface="Calibri"/>
                <a:ea typeface="Calibri"/>
                <a:cs typeface="Calibri"/>
                <a:sym typeface="Calibri"/>
              </a:rPr>
              <a:t>, CA</a:t>
            </a:r>
          </a:p>
        </p:txBody>
      </p:sp>
      <p:sp>
        <p:nvSpPr>
          <p:cNvPr id="140" name="Shape 14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
        <p:nvSpPr>
          <p:cNvPr id="141" name="Shape 14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rgbClr val="1A0D00"/>
              </a:buClr>
              <a:buSzPct val="100000"/>
              <a:buFont typeface="Arial"/>
              <a:buNone/>
            </a:pPr>
            <a:r>
              <a:rPr lang="en-US" dirty="0" smtClean="0"/>
              <a:t>II.B</a:t>
            </a:r>
            <a:r>
              <a:rPr lang="en-US" dirty="0"/>
              <a:t>	</a:t>
            </a:r>
            <a:r>
              <a:rPr lang="en-US" dirty="0" smtClean="0"/>
              <a:t>Library and Learning Support Services</a:t>
            </a:r>
          </a:p>
          <a:p>
            <a:r>
              <a:rPr lang="en-US" b="0" i="0" dirty="0" smtClean="0"/>
              <a:t>II.B.4 </a:t>
            </a:r>
            <a:r>
              <a:rPr lang="en-US" b="0" i="0" dirty="0"/>
              <a:t>When </a:t>
            </a:r>
            <a:r>
              <a:rPr lang="en-US" i="0" dirty="0"/>
              <a:t>the institution relies on or collaborates with other institutions or other sources for library and other learning support services </a:t>
            </a:r>
            <a:r>
              <a:rPr lang="en-US" b="0" i="0" dirty="0"/>
              <a:t>for its instructional programs</a:t>
            </a:r>
            <a:r>
              <a:rPr lang="en-US" i="0" dirty="0"/>
              <a:t>, it documents that formal agreements exist and that such resources and services are adequate</a:t>
            </a:r>
            <a:r>
              <a:rPr lang="en-US" b="0" i="0" dirty="0"/>
              <a:t> for the institution’s intended purposes, are easily accessible and utilized.</a:t>
            </a:r>
          </a:p>
          <a:p>
            <a:endParaRPr lang="en-US" b="0" i="0" dirty="0"/>
          </a:p>
        </p:txBody>
      </p:sp>
    </p:spTree>
    <p:extLst>
      <p:ext uri="{BB962C8B-B14F-4D97-AF65-F5344CB8AC3E}">
        <p14:creationId xmlns:p14="http://schemas.microsoft.com/office/powerpoint/2010/main" val="1026582978"/>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904875"/>
            <a:ext cx="105155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61300"/>
              </a:buClr>
              <a:buSzPct val="25000"/>
              <a:buFont typeface="Georgia"/>
              <a:buNone/>
            </a:pPr>
            <a:r>
              <a:rPr lang="en-US"/>
              <a:t>Overview of Standard II</a:t>
            </a:r>
          </a:p>
        </p:txBody>
      </p:sp>
      <p:sp>
        <p:nvSpPr>
          <p:cNvPr id="139" name="Shape 13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a:t>Accreditation Institute February 19-20</a:t>
            </a:r>
            <a:r>
              <a:rPr lang="en-US" sz="1200" b="0" i="0" u="none" strike="noStrike" cap="none">
                <a:solidFill>
                  <a:srgbClr val="888888"/>
                </a:solidFill>
                <a:latin typeface="Calibri"/>
                <a:ea typeface="Calibri"/>
                <a:cs typeface="Calibri"/>
                <a:sym typeface="Calibri"/>
              </a:rPr>
              <a:t>, 201</a:t>
            </a:r>
            <a:r>
              <a:rPr lang="en-US"/>
              <a:t>6</a:t>
            </a:r>
            <a:r>
              <a:rPr lang="en-US" sz="1200" b="0" i="0" u="none" strike="noStrike" cap="none">
                <a:solidFill>
                  <a:srgbClr val="888888"/>
                </a:solidFill>
                <a:latin typeface="Calibri"/>
                <a:ea typeface="Calibri"/>
                <a:cs typeface="Calibri"/>
                <a:sym typeface="Calibri"/>
              </a:rPr>
              <a:t>  </a:t>
            </a:r>
            <a:r>
              <a:rPr lang="en-US"/>
              <a:t>San Diego</a:t>
            </a:r>
            <a:r>
              <a:rPr lang="en-US" sz="1200" b="0" i="0" u="none" strike="noStrike" cap="none">
                <a:solidFill>
                  <a:srgbClr val="888888"/>
                </a:solidFill>
                <a:latin typeface="Calibri"/>
                <a:ea typeface="Calibri"/>
                <a:cs typeface="Calibri"/>
                <a:sym typeface="Calibri"/>
              </a:rPr>
              <a:t>, CA</a:t>
            </a:r>
          </a:p>
        </p:txBody>
      </p:sp>
      <p:sp>
        <p:nvSpPr>
          <p:cNvPr id="140" name="Shape 14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
        <p:nvSpPr>
          <p:cNvPr id="141" name="Shape 14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rgbClr val="1A0D00"/>
              </a:buClr>
              <a:buSzPct val="100000"/>
              <a:buFont typeface="Arial"/>
              <a:buNone/>
            </a:pPr>
            <a:r>
              <a:rPr lang="en-US" dirty="0" smtClean="0"/>
              <a:t>II.C</a:t>
            </a:r>
            <a:r>
              <a:rPr lang="en-US" dirty="0"/>
              <a:t>	</a:t>
            </a:r>
            <a:r>
              <a:rPr lang="en-US" dirty="0" smtClean="0"/>
              <a:t>Student Support Programs and DE</a:t>
            </a:r>
          </a:p>
          <a:p>
            <a:r>
              <a:rPr lang="en-US" b="0" i="0" dirty="0"/>
              <a:t>ER 15  Student Support Services: The institution provides for</a:t>
            </a:r>
            <a:r>
              <a:rPr lang="en-US" dirty="0"/>
              <a:t> all </a:t>
            </a:r>
            <a:r>
              <a:rPr lang="en-US" b="0" i="0" dirty="0"/>
              <a:t>of its students appropriate student support services that foster student learning and development within the context of the institutional mission. (Standard II.C.1 and II.C.3</a:t>
            </a:r>
            <a:r>
              <a:rPr lang="en-US" b="0" i="0" dirty="0" smtClean="0"/>
              <a:t>)</a:t>
            </a:r>
          </a:p>
          <a:p>
            <a:pPr marL="152400" indent="0">
              <a:buNone/>
            </a:pPr>
            <a:endParaRPr lang="en-US" b="0" i="0" dirty="0"/>
          </a:p>
          <a:p>
            <a:r>
              <a:rPr lang="en-US" b="0" i="0" dirty="0" smtClean="0"/>
              <a:t>II.C.1 ;The </a:t>
            </a:r>
            <a:r>
              <a:rPr lang="en-US" b="0" i="0" dirty="0"/>
              <a:t>institution </a:t>
            </a:r>
            <a:r>
              <a:rPr lang="en-US" i="0" dirty="0"/>
              <a:t>regularly evaluates the quality of student support services </a:t>
            </a:r>
            <a:r>
              <a:rPr lang="en-US" i="0" dirty="0" smtClean="0"/>
              <a:t>and demonstrates </a:t>
            </a:r>
            <a:r>
              <a:rPr lang="en-US" i="0" dirty="0"/>
              <a:t>that these services, regardless of location or means of delivery</a:t>
            </a:r>
            <a:r>
              <a:rPr lang="en-US" i="0" dirty="0" smtClean="0"/>
              <a:t>, including </a:t>
            </a:r>
            <a:r>
              <a:rPr lang="en-US" i="0" dirty="0"/>
              <a:t>distance education and correspondence education</a:t>
            </a:r>
            <a:r>
              <a:rPr lang="en-US" b="0" i="0" dirty="0"/>
              <a:t>, support </a:t>
            </a:r>
            <a:r>
              <a:rPr lang="en-US" b="0" i="0" dirty="0" smtClean="0"/>
              <a:t>student learning</a:t>
            </a:r>
            <a:r>
              <a:rPr lang="en-US" b="0" i="0" dirty="0"/>
              <a:t>, and enhance accomplishment of the mission of the institution. (ER 15)</a:t>
            </a:r>
            <a:endParaRPr lang="en-US" b="0" i="0" dirty="0" smtClean="0"/>
          </a:p>
          <a:p>
            <a:endParaRPr lang="en-US" b="0" i="0" dirty="0"/>
          </a:p>
          <a:p>
            <a:endParaRPr lang="en-US" b="0" i="0" dirty="0"/>
          </a:p>
          <a:p>
            <a:pPr marL="228600" marR="0" lvl="0" indent="-228600" algn="l" rtl="0">
              <a:lnSpc>
                <a:spcPct val="100000"/>
              </a:lnSpc>
              <a:spcBef>
                <a:spcPts val="0"/>
              </a:spcBef>
              <a:buClr>
                <a:srgbClr val="1A0D00"/>
              </a:buClr>
              <a:buSzPct val="100000"/>
              <a:buFont typeface="Arial"/>
              <a:buNone/>
            </a:pPr>
            <a:endParaRPr lang="en-US" dirty="0" smtClean="0"/>
          </a:p>
          <a:p>
            <a:pPr marL="228600" marR="0" lvl="0" indent="-228600" algn="l" rtl="0">
              <a:lnSpc>
                <a:spcPct val="100000"/>
              </a:lnSpc>
              <a:spcBef>
                <a:spcPts val="0"/>
              </a:spcBef>
              <a:buClr>
                <a:srgbClr val="1A0D00"/>
              </a:buClr>
              <a:buSzPct val="100000"/>
              <a:buFont typeface="Arial"/>
              <a:buNone/>
            </a:pPr>
            <a:endParaRPr dirty="0"/>
          </a:p>
          <a:p>
            <a:pPr marL="228600" marR="0" lvl="0" indent="-228600" algn="l" rtl="0">
              <a:lnSpc>
                <a:spcPct val="90000"/>
              </a:lnSpc>
              <a:spcBef>
                <a:spcPts val="0"/>
              </a:spcBef>
              <a:buClr>
                <a:srgbClr val="1A0D00"/>
              </a:buClr>
              <a:buSzPct val="100000"/>
              <a:buFont typeface="Arial"/>
              <a:buNone/>
            </a:pPr>
            <a:endParaRPr dirty="0"/>
          </a:p>
        </p:txBody>
      </p:sp>
    </p:spTree>
    <p:extLst>
      <p:ext uri="{BB962C8B-B14F-4D97-AF65-F5344CB8AC3E}">
        <p14:creationId xmlns:p14="http://schemas.microsoft.com/office/powerpoint/2010/main" val="315262198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904875"/>
            <a:ext cx="10515599"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261300"/>
              </a:buClr>
              <a:buSzPct val="25000"/>
              <a:buFont typeface="Georgia"/>
              <a:buNone/>
            </a:pPr>
            <a:r>
              <a:rPr lang="en-US"/>
              <a:t>Overview of Standard II</a:t>
            </a:r>
          </a:p>
        </p:txBody>
      </p:sp>
      <p:sp>
        <p:nvSpPr>
          <p:cNvPr id="139" name="Shape 13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a:t>Accreditation Institute February 19-20</a:t>
            </a:r>
            <a:r>
              <a:rPr lang="en-US" sz="1200" b="0" i="0" u="none" strike="noStrike" cap="none">
                <a:solidFill>
                  <a:srgbClr val="888888"/>
                </a:solidFill>
                <a:latin typeface="Calibri"/>
                <a:ea typeface="Calibri"/>
                <a:cs typeface="Calibri"/>
                <a:sym typeface="Calibri"/>
              </a:rPr>
              <a:t>, 201</a:t>
            </a:r>
            <a:r>
              <a:rPr lang="en-US"/>
              <a:t>6</a:t>
            </a:r>
            <a:r>
              <a:rPr lang="en-US" sz="1200" b="0" i="0" u="none" strike="noStrike" cap="none">
                <a:solidFill>
                  <a:srgbClr val="888888"/>
                </a:solidFill>
                <a:latin typeface="Calibri"/>
                <a:ea typeface="Calibri"/>
                <a:cs typeface="Calibri"/>
                <a:sym typeface="Calibri"/>
              </a:rPr>
              <a:t>  </a:t>
            </a:r>
            <a:r>
              <a:rPr lang="en-US"/>
              <a:t>San Diego</a:t>
            </a:r>
            <a:r>
              <a:rPr lang="en-US" sz="1200" b="0" i="0" u="none" strike="noStrike" cap="none">
                <a:solidFill>
                  <a:srgbClr val="888888"/>
                </a:solidFill>
                <a:latin typeface="Calibri"/>
                <a:ea typeface="Calibri"/>
                <a:cs typeface="Calibri"/>
                <a:sym typeface="Calibri"/>
              </a:rPr>
              <a:t>, CA</a:t>
            </a:r>
          </a:p>
        </p:txBody>
      </p:sp>
      <p:sp>
        <p:nvSpPr>
          <p:cNvPr id="140" name="Shape 14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
        <p:nvSpPr>
          <p:cNvPr id="141" name="Shape 14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endParaRPr lang="en-US" b="0" i="0" dirty="0"/>
          </a:p>
          <a:p>
            <a:r>
              <a:rPr lang="en-US" b="0" i="0" dirty="0"/>
              <a:t> II.C. 3: The institution </a:t>
            </a:r>
            <a:r>
              <a:rPr lang="en-US" i="0" dirty="0"/>
              <a:t>assures equitable access to all of its students </a:t>
            </a:r>
            <a:r>
              <a:rPr lang="en-US" b="0" i="0" dirty="0"/>
              <a:t>by providing appropriate, comprehensive, and reliable </a:t>
            </a:r>
            <a:r>
              <a:rPr lang="en-US" i="0" dirty="0"/>
              <a:t>services to students regardless of service location or delivery method</a:t>
            </a:r>
            <a:r>
              <a:rPr lang="en-US" b="0" i="0" dirty="0" smtClean="0"/>
              <a:t>. </a:t>
            </a:r>
          </a:p>
          <a:p>
            <a:endParaRPr lang="en-US" b="0" i="0" dirty="0"/>
          </a:p>
          <a:p>
            <a:endParaRPr lang="en-US" b="0" i="0" dirty="0" smtClean="0"/>
          </a:p>
          <a:p>
            <a:r>
              <a:rPr lang="en-US" b="0" i="0" dirty="0" smtClean="0"/>
              <a:t>DE evidence should be provided throughout all sections of the self-evaluation that touch on student learning and support. </a:t>
            </a:r>
            <a:endParaRPr lang="en-US" b="0" i="0" dirty="0"/>
          </a:p>
          <a:p>
            <a:pPr marL="228600" marR="0" lvl="0" indent="-228600" algn="l" rtl="0">
              <a:lnSpc>
                <a:spcPct val="100000"/>
              </a:lnSpc>
              <a:spcBef>
                <a:spcPts val="0"/>
              </a:spcBef>
              <a:buClr>
                <a:srgbClr val="1A0D00"/>
              </a:buClr>
              <a:buSzPct val="100000"/>
              <a:buFont typeface="Arial"/>
              <a:buNone/>
            </a:pPr>
            <a:endParaRPr lang="en-US" dirty="0" smtClean="0"/>
          </a:p>
          <a:p>
            <a:pPr marL="228600" marR="0" lvl="0" indent="-228600" algn="l" rtl="0">
              <a:lnSpc>
                <a:spcPct val="100000"/>
              </a:lnSpc>
              <a:spcBef>
                <a:spcPts val="0"/>
              </a:spcBef>
              <a:buClr>
                <a:srgbClr val="1A0D00"/>
              </a:buClr>
              <a:buSzPct val="100000"/>
              <a:buFont typeface="Arial"/>
              <a:buNone/>
            </a:pPr>
            <a:endParaRPr dirty="0"/>
          </a:p>
          <a:p>
            <a:pPr marL="228600" marR="0" lvl="0" indent="-228600" algn="l" rtl="0">
              <a:lnSpc>
                <a:spcPct val="90000"/>
              </a:lnSpc>
              <a:spcBef>
                <a:spcPts val="0"/>
              </a:spcBef>
              <a:buClr>
                <a:srgbClr val="1A0D00"/>
              </a:buClr>
              <a:buSzPct val="100000"/>
              <a:buFont typeface="Arial"/>
              <a:buNone/>
            </a:pPr>
            <a:endParaRPr dirty="0"/>
          </a:p>
        </p:txBody>
      </p:sp>
    </p:spTree>
    <p:extLst>
      <p:ext uri="{BB962C8B-B14F-4D97-AF65-F5344CB8AC3E}">
        <p14:creationId xmlns:p14="http://schemas.microsoft.com/office/powerpoint/2010/main" val="387782609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r>
              <a:rPr lang="en-US" dirty="0" smtClean="0"/>
              <a:t>Definitions of DE</a:t>
            </a:r>
            <a:endParaRPr lang="en-US" dirty="0"/>
          </a:p>
        </p:txBody>
      </p:sp>
      <p:sp>
        <p:nvSpPr>
          <p:cNvPr id="148" name="Shape 148"/>
          <p:cNvSpPr txBox="1">
            <a:spLocks noGrp="1"/>
          </p:cNvSpPr>
          <p:nvPr>
            <p:ph type="body" idx="1"/>
          </p:nvPr>
        </p:nvSpPr>
        <p:spPr>
          <a:xfrm>
            <a:off x="838201" y="2122715"/>
            <a:ext cx="10515598" cy="4054109"/>
          </a:xfrm>
          <a:prstGeom prst="rect">
            <a:avLst/>
          </a:prstGeom>
        </p:spPr>
        <p:txBody>
          <a:bodyPr lIns="91425" tIns="91425" rIns="91425" bIns="91425" anchor="t" anchorCtr="0">
            <a:noAutofit/>
          </a:bodyPr>
          <a:lstStyle/>
          <a:p>
            <a:pPr marL="152400" indent="0">
              <a:lnSpc>
                <a:spcPct val="100000"/>
              </a:lnSpc>
              <a:buNone/>
            </a:pPr>
            <a:r>
              <a:rPr lang="en-US" b="0" i="0" dirty="0" smtClean="0"/>
              <a:t>Education that uses one or more technologies to deliver instruction to students who are separated from the instructor and to support regular and substantive interaction between the students and the instructor, either synchronously or asynchronously (</a:t>
            </a:r>
            <a:r>
              <a:rPr lang="en-US" b="0" i="0" dirty="0"/>
              <a:t>Code of Federal Regulations, Title 34, Education §</a:t>
            </a:r>
            <a:r>
              <a:rPr lang="en-US" b="0" i="0" dirty="0" smtClean="0"/>
              <a:t>602).</a:t>
            </a:r>
            <a:endParaRPr lang="en-US" b="0" i="0" dirty="0"/>
          </a:p>
        </p:txBody>
      </p:sp>
      <p:sp>
        <p:nvSpPr>
          <p:cNvPr id="149" name="Shape 149"/>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38200" y="904875"/>
            <a:ext cx="10515599" cy="914400"/>
          </a:xfrm>
          <a:prstGeom prst="rect">
            <a:avLst/>
          </a:prstGeom>
        </p:spPr>
        <p:txBody>
          <a:bodyPr lIns="91425" tIns="91425" rIns="91425" bIns="91425" anchor="ctr" anchorCtr="0">
            <a:noAutofit/>
          </a:bodyPr>
          <a:lstStyle/>
          <a:p>
            <a:pPr lvl="0" algn="ctr"/>
            <a:r>
              <a:rPr lang="en-US" dirty="0"/>
              <a:t>Definitions of DE Cont.</a:t>
            </a:r>
          </a:p>
        </p:txBody>
      </p:sp>
      <p:sp>
        <p:nvSpPr>
          <p:cNvPr id="156" name="Shape 156"/>
          <p:cNvSpPr txBox="1">
            <a:spLocks noGrp="1"/>
          </p:cNvSpPr>
          <p:nvPr>
            <p:ph type="body" idx="1"/>
          </p:nvPr>
        </p:nvSpPr>
        <p:spPr>
          <a:xfrm>
            <a:off x="838200" y="2055091"/>
            <a:ext cx="10515599" cy="4121733"/>
          </a:xfrm>
          <a:prstGeom prst="rect">
            <a:avLst/>
          </a:prstGeom>
        </p:spPr>
        <p:txBody>
          <a:bodyPr lIns="91425" tIns="91425" rIns="91425" bIns="91425" anchor="t" anchorCtr="0">
            <a:noAutofit/>
          </a:bodyPr>
          <a:lstStyle/>
          <a:p>
            <a:pPr>
              <a:spcBef>
                <a:spcPts val="0"/>
              </a:spcBef>
              <a:buNone/>
            </a:pPr>
            <a:r>
              <a:rPr lang="en-US" b="0" i="0" dirty="0"/>
              <a:t>Distance education is defined, for the purpose of accreditation review as a formal interaction which uses one or more technologies to deliver instruction to students who are separated from the instructor and which support regular and substantive interaction between the student and instructor</a:t>
            </a:r>
            <a:r>
              <a:rPr lang="en-US" b="0" i="0" dirty="0" smtClean="0"/>
              <a:t>… (ACCJC Guide to Evaluating Distance Education and Correspondence Education) </a:t>
            </a:r>
            <a:endParaRPr lang="en-US" b="0" i="0" dirty="0"/>
          </a:p>
        </p:txBody>
      </p:sp>
      <p:sp>
        <p:nvSpPr>
          <p:cNvPr id="157" name="Shape 157"/>
          <p:cNvSpPr txBox="1">
            <a:spLocks noGrp="1"/>
          </p:cNvSpPr>
          <p:nvPr>
            <p:ph type="sldNum" idx="12"/>
          </p:nvPr>
        </p:nvSpPr>
        <p:spPr>
          <a:xfrm>
            <a:off x="8610600" y="6356351"/>
            <a:ext cx="27431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transition spd="slow">
    <p:cut/>
  </p:transition>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1403</Words>
  <Application>Microsoft Office PowerPoint</Application>
  <PresentationFormat>Widescreen</PresentationFormat>
  <Paragraphs>305</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Georgia</vt:lpstr>
      <vt:lpstr>1_Office Theme</vt:lpstr>
      <vt:lpstr>Office Theme</vt:lpstr>
      <vt:lpstr>The Distance Ed Classroom, Online Student Services, and Standard II Putting Your Best Foot Forward </vt:lpstr>
      <vt:lpstr>What We Will Cover</vt:lpstr>
      <vt:lpstr>Overview of Standard II</vt:lpstr>
      <vt:lpstr>Overview of Standard II</vt:lpstr>
      <vt:lpstr>Overview of Standard II</vt:lpstr>
      <vt:lpstr>Overview of Standard II</vt:lpstr>
      <vt:lpstr>Overview of Standard II</vt:lpstr>
      <vt:lpstr>Definitions of DE</vt:lpstr>
      <vt:lpstr>Definitions of DE Cont.</vt:lpstr>
      <vt:lpstr>The Babadook of DE: Regular and Effective Contact</vt:lpstr>
      <vt:lpstr>Examples of Regular/Effective Contact</vt:lpstr>
      <vt:lpstr>Developing Online Courses</vt:lpstr>
      <vt:lpstr>Developing Online Courses</vt:lpstr>
      <vt:lpstr>Developing Online Courses</vt:lpstr>
      <vt:lpstr>Teaching Online </vt:lpstr>
      <vt:lpstr>Instructional Designers</vt:lpstr>
      <vt:lpstr>Instructional Programs: Evidence</vt:lpstr>
      <vt:lpstr>Instructional Programs: Evidence</vt:lpstr>
      <vt:lpstr>Online Student &amp; Learning Services</vt:lpstr>
      <vt:lpstr>Case Study</vt:lpstr>
      <vt:lpstr>Online Student Services</vt:lpstr>
      <vt:lpstr>Online Student Services: Starfish</vt:lpstr>
      <vt:lpstr>Online Learning Services</vt:lpstr>
      <vt:lpstr>Online Learning Services</vt:lpstr>
      <vt:lpstr>Accessibility Support</vt:lpstr>
      <vt:lpstr>Student Support and Learning Support Programs: Evidence</vt:lpstr>
      <vt:lpstr>Funding</vt:lpstr>
      <vt:lpstr>PowerPoint Presentation</vt:lpstr>
      <vt:lpstr>Links to Key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Distance Ed Classroom, Online Student Services, and Standard II</dc:title>
  <dc:creator>Iliscupidez, Marissa</dc:creator>
  <cp:lastModifiedBy>Iliscupidez, Marissa</cp:lastModifiedBy>
  <cp:revision>21</cp:revision>
  <dcterms:modified xsi:type="dcterms:W3CDTF">2016-01-22T18:10:13Z</dcterms:modified>
</cp:coreProperties>
</file>