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64" r:id="rId2"/>
    <p:sldId id="261" r:id="rId3"/>
    <p:sldId id="262" r:id="rId4"/>
    <p:sldId id="276" r:id="rId5"/>
    <p:sldId id="266" r:id="rId6"/>
    <p:sldId id="290" r:id="rId7"/>
    <p:sldId id="291" r:id="rId8"/>
    <p:sldId id="267" r:id="rId9"/>
    <p:sldId id="268" r:id="rId10"/>
    <p:sldId id="269" r:id="rId11"/>
    <p:sldId id="294" r:id="rId12"/>
    <p:sldId id="270" r:id="rId13"/>
    <p:sldId id="295" r:id="rId14"/>
    <p:sldId id="293" r:id="rId15"/>
    <p:sldId id="297" r:id="rId16"/>
    <p:sldId id="277" r:id="rId17"/>
    <p:sldId id="279" r:id="rId18"/>
    <p:sldId id="281" r:id="rId19"/>
    <p:sldId id="282" r:id="rId20"/>
    <p:sldId id="283" r:id="rId21"/>
    <p:sldId id="285" r:id="rId22"/>
    <p:sldId id="271" r:id="rId23"/>
    <p:sldId id="27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6"/>
    <p:restoredTop sz="95073"/>
  </p:normalViewPr>
  <p:slideViewPr>
    <p:cSldViewPr snapToGrid="0" snapToObjects="1">
      <p:cViewPr varScale="1">
        <p:scale>
          <a:sx n="65" d="100"/>
          <a:sy n="65" d="100"/>
        </p:scale>
        <p:origin x="208" y="608"/>
      </p:cViewPr>
      <p:guideLst/>
    </p:cSldViewPr>
  </p:slideViewPr>
  <p:outlineViewPr>
    <p:cViewPr>
      <p:scale>
        <a:sx n="33" d="100"/>
        <a:sy n="33" d="100"/>
      </p:scale>
      <p:origin x="0" y="-625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1" d="100"/>
          <a:sy n="71" d="100"/>
        </p:scale>
        <p:origin x="1328" y="16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6F88045-DF38-5C40-9840-54F9F59EF7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6FD1A2D2-AE0C-2C43-8F7E-1707FAEA00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4A44FF-5174-984A-B980-605E3699B1E8}" type="datetimeFigureOut">
              <a:rPr lang="en-US" smtClean="0"/>
              <a:t>7/1/22</a:t>
            </a:fld>
            <a:endParaRPr lang="en-US"/>
          </a:p>
        </p:txBody>
      </p:sp>
      <p:sp>
        <p:nvSpPr>
          <p:cNvPr id="4" name="Footer Placeholder 3">
            <a:extLst>
              <a:ext uri="{FF2B5EF4-FFF2-40B4-BE49-F238E27FC236}">
                <a16:creationId xmlns:a16="http://schemas.microsoft.com/office/drawing/2014/main" xmlns="" id="{5552FBF5-14D7-1942-AB13-AC999D20F4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0FD2E68-831F-0544-95FA-5935B261D9D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368A65-B6D0-8549-BC23-DAC94F2FB247}" type="slidenum">
              <a:rPr lang="en-US" smtClean="0"/>
              <a:t>‹#›</a:t>
            </a:fld>
            <a:endParaRPr lang="en-US"/>
          </a:p>
        </p:txBody>
      </p:sp>
    </p:spTree>
    <p:extLst>
      <p:ext uri="{BB962C8B-B14F-4D97-AF65-F5344CB8AC3E}">
        <p14:creationId xmlns:p14="http://schemas.microsoft.com/office/powerpoint/2010/main" val="287930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A0444-605D-8843-B7F7-5AE8F72B6B9D}" type="datetimeFigureOut">
              <a:rPr lang="en-US" smtClean="0"/>
              <a:t>7/1/22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E3782-747D-0849-8027-4C495AD1BB4F}" type="slidenum">
              <a:rPr lang="en-US" smtClean="0"/>
              <a:t>‹#›</a:t>
            </a:fld>
            <a:endParaRPr lang="en-US"/>
          </a:p>
        </p:txBody>
      </p:sp>
    </p:spTree>
    <p:extLst>
      <p:ext uri="{BB962C8B-B14F-4D97-AF65-F5344CB8AC3E}">
        <p14:creationId xmlns:p14="http://schemas.microsoft.com/office/powerpoint/2010/main" val="344087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a:t>
            </a:fld>
            <a:endParaRPr lang="en-US"/>
          </a:p>
        </p:txBody>
      </p:sp>
    </p:spTree>
    <p:extLst>
      <p:ext uri="{BB962C8B-B14F-4D97-AF65-F5344CB8AC3E}">
        <p14:creationId xmlns:p14="http://schemas.microsoft.com/office/powerpoint/2010/main" val="668797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7b4acc8a12_0_9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7b4acc8a12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10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7b4acc8a12_3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7b4acc8a12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80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313958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b790ca1a9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b790ca1a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1121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bda37e14f9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bda37e14f9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Joy (18-21)</a:t>
            </a:r>
            <a:endParaRPr/>
          </a:p>
        </p:txBody>
      </p:sp>
    </p:spTree>
    <p:extLst>
      <p:ext uri="{BB962C8B-B14F-4D97-AF65-F5344CB8AC3E}">
        <p14:creationId xmlns:p14="http://schemas.microsoft.com/office/powerpoint/2010/main" val="584400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e60b4a8f5a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e60b4a8f5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Kim -- So exciting! Big reveal!</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853171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6" name="Google Shape;126;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1525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0575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41" name="Google Shape;1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48219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AO.</a:t>
            </a:r>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6</a:t>
            </a:fld>
            <a:endParaRPr lang="en-US"/>
          </a:p>
        </p:txBody>
      </p:sp>
    </p:spTree>
    <p:extLst>
      <p:ext uri="{BB962C8B-B14F-4D97-AF65-F5344CB8AC3E}">
        <p14:creationId xmlns:p14="http://schemas.microsoft.com/office/powerpoint/2010/main" val="170827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417E"/>
              </a:buClr>
              <a:buSzPts val="1100"/>
              <a:buFont typeface="Arial"/>
              <a:buNone/>
            </a:pPr>
            <a:endParaRPr dirty="0"/>
          </a:p>
        </p:txBody>
      </p:sp>
      <p:sp>
        <p:nvSpPr>
          <p:cNvPr id="347" name="Google Shape;34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1514319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Remove?</a:t>
            </a:r>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12</a:t>
            </a:fld>
            <a:endParaRPr lang="en-US"/>
          </a:p>
        </p:txBody>
      </p:sp>
    </p:spTree>
    <p:extLst>
      <p:ext uri="{BB962C8B-B14F-4D97-AF65-F5344CB8AC3E}">
        <p14:creationId xmlns:p14="http://schemas.microsoft.com/office/powerpoint/2010/main" val="112986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3" name="Google Shape;353;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677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bde842424_0_1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Calibri"/>
              <a:buNone/>
            </a:pPr>
            <a:endParaRPr sz="1200" b="0" i="0" u="none" strike="noStrike" cap="none" dirty="0">
              <a:solidFill>
                <a:schemeClr val="dk1"/>
              </a:solidFill>
              <a:latin typeface="Calibri"/>
              <a:ea typeface="Calibri"/>
              <a:cs typeface="Calibri"/>
              <a:sym typeface="Calibri"/>
            </a:endParaRPr>
          </a:p>
        </p:txBody>
      </p:sp>
      <p:sp>
        <p:nvSpPr>
          <p:cNvPr id="87" name="Google Shape;87;g7bde842424_0_193:notes"/>
          <p:cNvSpPr>
            <a:spLocks noGrp="1" noRot="1" noChangeAspect="1"/>
          </p:cNvSpPr>
          <p:nvPr>
            <p:ph type="sldImg" idx="2"/>
          </p:nvPr>
        </p:nvSpPr>
        <p:spPr>
          <a:xfrm>
            <a:off x="-357188" y="685800"/>
            <a:ext cx="4572001"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5332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3394ABC-48E7-5042-8AFF-4FF04C6326D3}"/>
              </a:ext>
            </a:extLst>
          </p:cNvPr>
          <p:cNvSpPr/>
          <p:nvPr userDrawn="1"/>
        </p:nvSpPr>
        <p:spPr>
          <a:xfrm>
            <a:off x="0" y="1527142"/>
            <a:ext cx="9144000" cy="36578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813336" y="3233396"/>
            <a:ext cx="6477803" cy="1769453"/>
          </a:xfrm>
        </p:spPr>
        <p:txBody>
          <a:bodyPr bIns="0" anchor="b">
            <a:normAutofit/>
          </a:bodyPr>
          <a:lstStyle>
            <a:lvl1pPr algn="l">
              <a:defRPr sz="3600" cap="none">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13335" y="5190324"/>
            <a:ext cx="6477804" cy="977621"/>
          </a:xfrm>
        </p:spPr>
        <p:txBody>
          <a:bodyPr tIns="91440" bIns="91440">
            <a:normAutofit/>
          </a:bodyPr>
          <a:lstStyle>
            <a:lvl1pPr marL="0" indent="0" algn="l">
              <a:buNone/>
              <a:defRPr sz="1600" b="0" cap="none" baseline="0">
                <a:solidFill>
                  <a:schemeClr val="bg2">
                    <a:lumMod val="10000"/>
                  </a:schemeClr>
                </a:solidFill>
              </a:defRPr>
            </a:lvl1pPr>
            <a:lvl2pPr marL="342892" indent="0" algn="ctr">
              <a:buNone/>
              <a:defRPr sz="135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p>
        </p:txBody>
      </p:sp>
      <p:cxnSp>
        <p:nvCxnSpPr>
          <p:cNvPr id="15" name="Straight Connector 14"/>
          <p:cNvCxnSpPr>
            <a:cxnSpLocks/>
          </p:cNvCxnSpPr>
          <p:nvPr/>
        </p:nvCxnSpPr>
        <p:spPr>
          <a:xfrm>
            <a:off x="0" y="5187659"/>
            <a:ext cx="91440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1" name="Picture 10">
            <a:extLst>
              <a:ext uri="{FF2B5EF4-FFF2-40B4-BE49-F238E27FC236}">
                <a16:creationId xmlns:a16="http://schemas.microsoft.com/office/drawing/2014/main" xmlns="" id="{50496935-AB97-4E40-A1BF-0FEE0DAE5E1D}"/>
              </a:ext>
            </a:extLst>
          </p:cNvPr>
          <p:cNvPicPr>
            <a:picLocks noChangeAspect="1"/>
          </p:cNvPicPr>
          <p:nvPr userDrawn="1"/>
        </p:nvPicPr>
        <p:blipFill>
          <a:blip r:embed="rId2"/>
          <a:stretch>
            <a:fillRect/>
          </a:stretch>
        </p:blipFill>
        <p:spPr>
          <a:xfrm>
            <a:off x="1695177" y="585230"/>
            <a:ext cx="4360183" cy="1350250"/>
          </a:xfrm>
          <a:prstGeom prst="rect">
            <a:avLst/>
          </a:prstGeom>
        </p:spPr>
      </p:pic>
    </p:spTree>
    <p:extLst>
      <p:ext uri="{BB962C8B-B14F-4D97-AF65-F5344CB8AC3E}">
        <p14:creationId xmlns:p14="http://schemas.microsoft.com/office/powerpoint/2010/main" val="200264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slide black">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19681347-9BB0-ED42-88FA-2B09D1D20AB8}"/>
              </a:ext>
            </a:extLst>
          </p:cNvPr>
          <p:cNvSpPr>
            <a:spLocks noGrp="1"/>
          </p:cNvSpPr>
          <p:nvPr>
            <p:ph type="sldNum" sz="quarter" idx="12"/>
          </p:nvPr>
        </p:nvSpPr>
        <p:spPr>
          <a:xfrm>
            <a:off x="1088686" y="6211950"/>
            <a:ext cx="511109" cy="309201"/>
          </a:xfrm>
        </p:spPr>
        <p:txBody>
          <a:bodyPr/>
          <a:lstStyle/>
          <a:p>
            <a:fld id="{6D22F896-40B5-4ADD-8801-0D06FADFA095}" type="slidenum">
              <a:rPr lang="en-US" dirty="0"/>
              <a:t>‹#›</a:t>
            </a:fld>
            <a:endParaRPr lang="en-US" dirty="0"/>
          </a:p>
        </p:txBody>
      </p:sp>
      <p:sp>
        <p:nvSpPr>
          <p:cNvPr id="8" name="Date Placeholder 4">
            <a:extLst>
              <a:ext uri="{FF2B5EF4-FFF2-40B4-BE49-F238E27FC236}">
                <a16:creationId xmlns:a16="http://schemas.microsoft.com/office/drawing/2014/main" xmlns="" id="{C91FA263-36F2-9444-8811-3649E5EA4326}"/>
              </a:ext>
            </a:extLst>
          </p:cNvPr>
          <p:cNvSpPr>
            <a:spLocks noGrp="1"/>
          </p:cNvSpPr>
          <p:nvPr>
            <p:ph type="dt" sz="half" idx="10"/>
          </p:nvPr>
        </p:nvSpPr>
        <p:spPr>
          <a:xfrm>
            <a:off x="7490462" y="6213011"/>
            <a:ext cx="800680" cy="308138"/>
          </a:xfrm>
        </p:spPr>
        <p:txBody>
          <a:bodyPr/>
          <a:lstStyle/>
          <a:p>
            <a:fld id="{48A87A34-81AB-432B-8DAE-1953F412C126}" type="datetimeFigureOut">
              <a:rPr lang="en-US" dirty="0"/>
              <a:t>7/1/22</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1088686" y="2015732"/>
            <a:ext cx="7202456" cy="4039916"/>
          </a:xfrm>
        </p:spPr>
        <p:txBody>
          <a:bodyPr ancho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7/1/22</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a:extLst>
              <a:ext uri="{FF2B5EF4-FFF2-40B4-BE49-F238E27FC236}">
                <a16:creationId xmlns:a16="http://schemas.microsoft.com/office/drawing/2014/main" xmlns="" id="{3DC6C75E-926B-8E46-AF8C-190C7F4277FD}"/>
              </a:ext>
            </a:extLst>
          </p:cNvPr>
          <p:cNvCxnSpPr>
            <a:cxnSpLocks/>
          </p:cNvCxnSpPr>
          <p:nvPr userDrawn="1"/>
        </p:nvCxnSpPr>
        <p:spPr>
          <a:xfrm>
            <a:off x="1088686" y="1859432"/>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5054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with 2 columns">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xmlns="" id="{B1FD002F-7377-2945-B0CB-F6B274812940}"/>
              </a:ext>
            </a:extLst>
          </p:cNvPr>
          <p:cNvCxnSpPr>
            <a:cxnSpLocks/>
          </p:cNvCxnSpPr>
          <p:nvPr userDrawn="1"/>
        </p:nvCxnSpPr>
        <p:spPr>
          <a:xfrm>
            <a:off x="1085500"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Content Placeholder 2"/>
          <p:cNvSpPr>
            <a:spLocks noGrp="1"/>
          </p:cNvSpPr>
          <p:nvPr>
            <p:ph sz="half" idx="1"/>
          </p:nvPr>
        </p:nvSpPr>
        <p:spPr>
          <a:xfrm>
            <a:off x="1085498" y="2010878"/>
            <a:ext cx="3260991" cy="4057114"/>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2017342"/>
            <a:ext cx="3483864" cy="405065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7/1/22</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2" name="Title 1">
            <a:extLst>
              <a:ext uri="{FF2B5EF4-FFF2-40B4-BE49-F238E27FC236}">
                <a16:creationId xmlns:a16="http://schemas.microsoft.com/office/drawing/2014/main" xmlns="" id="{CFDBDCCA-F5FA-C448-9BA9-90FA2CB21A63}"/>
              </a:ext>
            </a:extLst>
          </p:cNvPr>
          <p:cNvSpPr>
            <a:spLocks noGrp="1"/>
          </p:cNvSpPr>
          <p:nvPr>
            <p:ph type="title"/>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666093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xmlns="" id="{EA515D59-0C27-2940-AC8E-EC0EB551A6C0}"/>
              </a:ext>
            </a:extLst>
          </p:cNvPr>
          <p:cNvCxnSpPr>
            <a:cxnSpLocks/>
          </p:cNvCxnSpPr>
          <p:nvPr userDrawn="1"/>
        </p:nvCxnSpPr>
        <p:spPr>
          <a:xfrm>
            <a:off x="1085395" y="1847088"/>
            <a:ext cx="720574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ext Placeholder 2"/>
          <p:cNvSpPr>
            <a:spLocks noGrp="1"/>
          </p:cNvSpPr>
          <p:nvPr>
            <p:ph type="body" idx="1"/>
          </p:nvPr>
        </p:nvSpPr>
        <p:spPr>
          <a:xfrm>
            <a:off x="1085393" y="2019552"/>
            <a:ext cx="3483864" cy="801943"/>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4" name="Content Placeholder 3"/>
          <p:cNvSpPr>
            <a:spLocks noGrp="1"/>
          </p:cNvSpPr>
          <p:nvPr>
            <p:ph sz="half" idx="2"/>
          </p:nvPr>
        </p:nvSpPr>
        <p:spPr>
          <a:xfrm>
            <a:off x="1085393" y="2824272"/>
            <a:ext cx="3483864" cy="3218185"/>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09272" y="2023006"/>
            <a:ext cx="3483864" cy="802237"/>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6" name="Content Placeholder 5"/>
          <p:cNvSpPr>
            <a:spLocks noGrp="1"/>
          </p:cNvSpPr>
          <p:nvPr>
            <p:ph sz="quarter" idx="4"/>
          </p:nvPr>
        </p:nvSpPr>
        <p:spPr>
          <a:xfrm>
            <a:off x="4809272" y="2821494"/>
            <a:ext cx="3483864" cy="3220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7/1/22</a:t>
            </a:fld>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
        <p:nvSpPr>
          <p:cNvPr id="13" name="Title 1">
            <a:extLst>
              <a:ext uri="{FF2B5EF4-FFF2-40B4-BE49-F238E27FC236}">
                <a16:creationId xmlns:a16="http://schemas.microsoft.com/office/drawing/2014/main" xmlns="" id="{47ECA4B5-0A44-4942-886B-6242EB8F3FD3}"/>
              </a:ext>
            </a:extLst>
          </p:cNvPr>
          <p:cNvSpPr>
            <a:spLocks noGrp="1"/>
          </p:cNvSpPr>
          <p:nvPr>
            <p:ph type="title"/>
          </p:nvPr>
        </p:nvSpPr>
        <p:spPr>
          <a:xfrm>
            <a:off x="1088686" y="804520"/>
            <a:ext cx="7202456" cy="898614"/>
          </a:xfrm>
        </p:spPr>
        <p:txBody>
          <a:bodyPr anchor="b">
            <a:normAutofit/>
          </a:bodyPr>
          <a:lstStyle>
            <a:lvl1pPr>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482372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27"/>
        <p:cNvGrpSpPr/>
        <p:nvPr/>
      </p:nvGrpSpPr>
      <p:grpSpPr>
        <a:xfrm>
          <a:off x="0" y="0"/>
          <a:ext cx="0" cy="0"/>
          <a:chOff x="0" y="0"/>
          <a:chExt cx="0" cy="0"/>
        </a:xfrm>
      </p:grpSpPr>
      <p:sp>
        <p:nvSpPr>
          <p:cNvPr id="28" name="Google Shape;28;p26"/>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6"/>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0" name="Google Shape;30;p26"/>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2" name="Google Shape;32;p26"/>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extLst>
      <p:ext uri="{BB962C8B-B14F-4D97-AF65-F5344CB8AC3E}">
        <p14:creationId xmlns:p14="http://schemas.microsoft.com/office/powerpoint/2010/main" val="1670636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3"/>
        <p:cNvGrpSpPr/>
        <p:nvPr/>
      </p:nvGrpSpPr>
      <p:grpSpPr>
        <a:xfrm>
          <a:off x="0" y="0"/>
          <a:ext cx="0" cy="0"/>
          <a:chOff x="0" y="0"/>
          <a:chExt cx="0" cy="0"/>
        </a:xfrm>
      </p:grpSpPr>
      <p:sp>
        <p:nvSpPr>
          <p:cNvPr id="34" name="Google Shape;34;p73"/>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81000" algn="l">
              <a:lnSpc>
                <a:spcPct val="120000"/>
              </a:lnSpc>
              <a:spcBef>
                <a:spcPts val="750"/>
              </a:spcBef>
              <a:spcAft>
                <a:spcPts val="0"/>
              </a:spcAft>
              <a:buSzPts val="2400"/>
              <a:buChar char="•"/>
              <a:defRPr>
                <a:solidFill>
                  <a:schemeClr val="dk2"/>
                </a:solidFill>
              </a:defRPr>
            </a:lvl1pPr>
            <a:lvl2pPr marL="914400" lvl="1" indent="-381000" algn="l">
              <a:lnSpc>
                <a:spcPct val="120000"/>
              </a:lnSpc>
              <a:spcBef>
                <a:spcPts val="375"/>
              </a:spcBef>
              <a:spcAft>
                <a:spcPts val="0"/>
              </a:spcAft>
              <a:buSzPts val="2400"/>
              <a:buChar char="•"/>
              <a:defRPr>
                <a:solidFill>
                  <a:schemeClr val="dk2"/>
                </a:solidFill>
              </a:defRPr>
            </a:lvl2pPr>
            <a:lvl3pPr marL="1371600" lvl="2" indent="-381000" algn="l">
              <a:lnSpc>
                <a:spcPct val="120000"/>
              </a:lnSpc>
              <a:spcBef>
                <a:spcPts val="375"/>
              </a:spcBef>
              <a:spcAft>
                <a:spcPts val="0"/>
              </a:spcAft>
              <a:buSzPts val="2400"/>
              <a:buChar char="•"/>
              <a:defRPr>
                <a:solidFill>
                  <a:schemeClr val="dk2"/>
                </a:solidFill>
              </a:defRPr>
            </a:lvl3pPr>
            <a:lvl4pPr marL="1828800" lvl="3" indent="-381000" algn="l">
              <a:lnSpc>
                <a:spcPct val="120000"/>
              </a:lnSpc>
              <a:spcBef>
                <a:spcPts val="375"/>
              </a:spcBef>
              <a:spcAft>
                <a:spcPts val="0"/>
              </a:spcAft>
              <a:buSzPts val="2400"/>
              <a:buChar char="•"/>
              <a:defRPr>
                <a:solidFill>
                  <a:schemeClr val="dk2"/>
                </a:solidFill>
              </a:defRPr>
            </a:lvl4pPr>
            <a:lvl5pPr marL="2286000" lvl="4" indent="-381000" algn="l">
              <a:lnSpc>
                <a:spcPct val="120000"/>
              </a:lnSpc>
              <a:spcBef>
                <a:spcPts val="375"/>
              </a:spcBef>
              <a:spcAft>
                <a:spcPts val="0"/>
              </a:spcAft>
              <a:buSzPts val="24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5" name="Google Shape;35;p73"/>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73"/>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7" name="Google Shape;37;p73"/>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extLst>
      <p:ext uri="{BB962C8B-B14F-4D97-AF65-F5344CB8AC3E}">
        <p14:creationId xmlns:p14="http://schemas.microsoft.com/office/powerpoint/2010/main" val="2113324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uk-UA" smtClean="0"/>
              <a:pPr algn="r"/>
              <a:t>‹#›</a:t>
            </a:fld>
            <a:endParaRPr lang="uk-UA"/>
          </a:p>
        </p:txBody>
      </p:sp>
    </p:spTree>
    <p:extLst>
      <p:ext uri="{BB962C8B-B14F-4D97-AF65-F5344CB8AC3E}">
        <p14:creationId xmlns:p14="http://schemas.microsoft.com/office/powerpoint/2010/main" val="217344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uk-UA" smtClean="0"/>
              <a:pPr algn="r"/>
              <a:t>‹#›</a:t>
            </a:fld>
            <a:endParaRPr lang="uk-UA"/>
          </a:p>
        </p:txBody>
      </p:sp>
    </p:spTree>
    <p:extLst>
      <p:ext uri="{BB962C8B-B14F-4D97-AF65-F5344CB8AC3E}">
        <p14:creationId xmlns:p14="http://schemas.microsoft.com/office/powerpoint/2010/main" val="2126771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hoto">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20B8DF55-F427-B94E-99B5-C2DA01127894}"/>
              </a:ext>
            </a:extLst>
          </p:cNvPr>
          <p:cNvPicPr>
            <a:picLocks noChangeAspect="1"/>
          </p:cNvPicPr>
          <p:nvPr userDrawn="1"/>
        </p:nvPicPr>
        <p:blipFill>
          <a:blip r:embed="rId2"/>
          <a:stretch>
            <a:fillRect/>
          </a:stretch>
        </p:blipFill>
        <p:spPr>
          <a:xfrm>
            <a:off x="0" y="1532004"/>
            <a:ext cx="9144000" cy="3657600"/>
          </a:xfrm>
          <a:prstGeom prst="rect">
            <a:avLst/>
          </a:prstGeom>
        </p:spPr>
      </p:pic>
      <p:sp>
        <p:nvSpPr>
          <p:cNvPr id="2" name="Title 1"/>
          <p:cNvSpPr>
            <a:spLocks noGrp="1"/>
          </p:cNvSpPr>
          <p:nvPr>
            <p:ph type="ctrTitle"/>
          </p:nvPr>
        </p:nvSpPr>
        <p:spPr>
          <a:xfrm>
            <a:off x="1813336" y="3464560"/>
            <a:ext cx="6477803" cy="1538289"/>
          </a:xfrm>
        </p:spPr>
        <p:txBody>
          <a:bodyPr bIns="0" anchor="b">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13335" y="5189604"/>
            <a:ext cx="6477804" cy="977621"/>
          </a:xfrm>
        </p:spPr>
        <p:txBody>
          <a:bodyPr tIns="91440" bIns="91440">
            <a:normAutofit/>
          </a:bodyPr>
          <a:lstStyle>
            <a:lvl1pPr marL="0" indent="0" algn="l">
              <a:buNone/>
              <a:defRPr sz="1600" b="0" cap="none" baseline="0">
                <a:solidFill>
                  <a:schemeClr val="bg2">
                    <a:lumMod val="10000"/>
                  </a:schemeClr>
                </a:solidFill>
              </a:defRPr>
            </a:lvl1pPr>
            <a:lvl2pPr marL="342892" indent="0" algn="ctr">
              <a:buNone/>
              <a:defRPr sz="135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p>
        </p:txBody>
      </p:sp>
      <p:cxnSp>
        <p:nvCxnSpPr>
          <p:cNvPr id="15" name="Straight Connector 14"/>
          <p:cNvCxnSpPr>
            <a:cxnSpLocks/>
          </p:cNvCxnSpPr>
          <p:nvPr/>
        </p:nvCxnSpPr>
        <p:spPr>
          <a:xfrm>
            <a:off x="0" y="5187659"/>
            <a:ext cx="91440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xmlns="" id="{40BD600D-3FD4-D74F-AB01-A60D3490DC91}"/>
              </a:ext>
            </a:extLst>
          </p:cNvPr>
          <p:cNvPicPr>
            <a:picLocks noChangeAspect="1"/>
          </p:cNvPicPr>
          <p:nvPr userDrawn="1"/>
        </p:nvPicPr>
        <p:blipFill>
          <a:blip r:embed="rId3"/>
          <a:stretch>
            <a:fillRect/>
          </a:stretch>
        </p:blipFill>
        <p:spPr>
          <a:xfrm>
            <a:off x="1695177" y="585230"/>
            <a:ext cx="4360183" cy="1350250"/>
          </a:xfrm>
          <a:prstGeom prst="rect">
            <a:avLst/>
          </a:prstGeom>
        </p:spPr>
      </p:pic>
    </p:spTree>
    <p:extLst>
      <p:ext uri="{BB962C8B-B14F-4D97-AF65-F5344CB8AC3E}">
        <p14:creationId xmlns:p14="http://schemas.microsoft.com/office/powerpoint/2010/main" val="387921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49BE868-7051-8547-993F-F20FC2AE32B8}"/>
              </a:ext>
            </a:extLst>
          </p:cNvPr>
          <p:cNvSpPr/>
          <p:nvPr userDrawn="1"/>
        </p:nvSpPr>
        <p:spPr>
          <a:xfrm>
            <a:off x="897905" y="0"/>
            <a:ext cx="6839998" cy="380377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xmlns="" id="{D452F93B-7E9C-554F-B111-48059F8B1B07}"/>
              </a:ext>
            </a:extLst>
          </p:cNvPr>
          <p:cNvCxnSpPr>
            <a:cxnSpLocks/>
          </p:cNvCxnSpPr>
          <p:nvPr userDrawn="1"/>
        </p:nvCxnSpPr>
        <p:spPr>
          <a:xfrm>
            <a:off x="892142" y="3816299"/>
            <a:ext cx="684576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90680" y="2168168"/>
            <a:ext cx="6482366" cy="1475915"/>
          </a:xfrm>
        </p:spPr>
        <p:txBody>
          <a:bodyPr anchor="b">
            <a:normAutofit/>
          </a:bodyPr>
          <a:lstStyle>
            <a:lvl1pPr algn="l">
              <a:defRPr sz="3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090680" y="3806198"/>
            <a:ext cx="6472835" cy="1012929"/>
          </a:xfrm>
        </p:spPr>
        <p:txBody>
          <a:bodyPr tIns="91440">
            <a:normAutofit/>
          </a:bodyPr>
          <a:lstStyle>
            <a:lvl1pPr marL="0" indent="0" algn="l">
              <a:buNone/>
              <a:defRPr sz="1600" baseline="0">
                <a:solidFill>
                  <a:schemeClr val="tx2">
                    <a:lumMod val="50000"/>
                  </a:schemeClr>
                </a:solidFill>
              </a:defRPr>
            </a:lvl1pPr>
            <a:lvl2pPr marL="342892" indent="0">
              <a:buNone/>
              <a:defRPr sz="135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7/1/22</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ection Header with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7CC55B9-9636-534F-9AA9-5197025E32CF}"/>
              </a:ext>
            </a:extLst>
          </p:cNvPr>
          <p:cNvSpPr/>
          <p:nvPr userDrawn="1"/>
        </p:nvSpPr>
        <p:spPr>
          <a:xfrm>
            <a:off x="892142" y="-21176"/>
            <a:ext cx="7606015" cy="187871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xmlns="" id="{C841B004-922A-8A4C-9463-1486EAEEA099}"/>
              </a:ext>
            </a:extLst>
          </p:cNvPr>
          <p:cNvCxnSpPr>
            <a:cxnSpLocks/>
          </p:cNvCxnSpPr>
          <p:nvPr userDrawn="1"/>
        </p:nvCxnSpPr>
        <p:spPr>
          <a:xfrm>
            <a:off x="892142" y="1859611"/>
            <a:ext cx="760601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686" y="808303"/>
            <a:ext cx="7202456" cy="893111"/>
          </a:xfrm>
        </p:spPr>
        <p:txBody>
          <a:bodyPr anchor="b" anchorCtr="0">
            <a:noAutofit/>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1088686" y="2015735"/>
            <a:ext cx="7202456" cy="4039079"/>
          </a:xfrm>
        </p:spPr>
        <p:txBody>
          <a:bodyPr anchor="t"/>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7/1/22</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ection Header with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159F0E39-350B-A34F-971E-4E807D6CB024}"/>
              </a:ext>
            </a:extLst>
          </p:cNvPr>
          <p:cNvSpPr/>
          <p:nvPr userDrawn="1"/>
        </p:nvSpPr>
        <p:spPr>
          <a:xfrm>
            <a:off x="897905" y="0"/>
            <a:ext cx="7557940" cy="18470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B1FD002F-7377-2945-B0CB-F6B274812940}"/>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6913" y="804890"/>
            <a:ext cx="7204226" cy="903456"/>
          </a:xfrm>
        </p:spPr>
        <p:txBody>
          <a:bodyPr anchor="b" anchorCtr="0">
            <a:noAutofit/>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1085498" y="2010878"/>
            <a:ext cx="3483864" cy="4049804"/>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0328" y="2017345"/>
            <a:ext cx="3483864" cy="4043339"/>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7/1/22</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ection Header with 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947B1E48-A542-0541-B1CE-EC7714473797}"/>
              </a:ext>
            </a:extLst>
          </p:cNvPr>
          <p:cNvSpPr/>
          <p:nvPr userDrawn="1"/>
        </p:nvSpPr>
        <p:spPr>
          <a:xfrm>
            <a:off x="897905" y="0"/>
            <a:ext cx="7557940" cy="184431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2" name="Straight Connector 11">
            <a:extLst>
              <a:ext uri="{FF2B5EF4-FFF2-40B4-BE49-F238E27FC236}">
                <a16:creationId xmlns:a16="http://schemas.microsoft.com/office/drawing/2014/main" xmlns="" id="{EA515D59-0C27-2940-AC8E-EC0EB551A6C0}"/>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5394" y="804167"/>
            <a:ext cx="7205746" cy="879528"/>
          </a:xfrm>
        </p:spPr>
        <p:txBody>
          <a:bodyPr anchor="b">
            <a:noAutofit/>
          </a:bodyPr>
          <a:lstStyle>
            <a:lvl1pPr>
              <a:defRPr sz="3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085393" y="2019552"/>
            <a:ext cx="3483864" cy="801943"/>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4" name="Content Placeholder 3"/>
          <p:cNvSpPr>
            <a:spLocks noGrp="1"/>
          </p:cNvSpPr>
          <p:nvPr>
            <p:ph sz="half" idx="2"/>
          </p:nvPr>
        </p:nvSpPr>
        <p:spPr>
          <a:xfrm>
            <a:off x="1085393" y="2824270"/>
            <a:ext cx="3483864" cy="3230542"/>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09272" y="2023006"/>
            <a:ext cx="3483864" cy="802237"/>
          </a:xfrm>
        </p:spPr>
        <p:txBody>
          <a:bodyPr anchor="b">
            <a:normAutofit/>
          </a:bodyPr>
          <a:lstStyle>
            <a:lvl1pPr marL="0" indent="0">
              <a:lnSpc>
                <a:spcPct val="100000"/>
              </a:lnSpc>
              <a:buNone/>
              <a:defRPr sz="2000" b="0" cap="none" baseline="0">
                <a:solidFill>
                  <a:schemeClr val="tx1"/>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Edit Master text styles</a:t>
            </a:r>
          </a:p>
        </p:txBody>
      </p:sp>
      <p:sp>
        <p:nvSpPr>
          <p:cNvPr id="6" name="Content Placeholder 5"/>
          <p:cNvSpPr>
            <a:spLocks noGrp="1"/>
          </p:cNvSpPr>
          <p:nvPr>
            <p:ph sz="quarter" idx="4"/>
          </p:nvPr>
        </p:nvSpPr>
        <p:spPr>
          <a:xfrm>
            <a:off x="4809272" y="2821494"/>
            <a:ext cx="3483864" cy="3233321"/>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7/1/22</a:t>
            </a:fld>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ection Header 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D5142587-CE47-9F44-B539-4DC80DC8F57D}"/>
              </a:ext>
            </a:extLst>
          </p:cNvPr>
          <p:cNvSpPr/>
          <p:nvPr userDrawn="1"/>
        </p:nvSpPr>
        <p:spPr>
          <a:xfrm>
            <a:off x="897905" y="0"/>
            <a:ext cx="7557940" cy="18470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FB32942F-EEBC-D246-BABD-BCA74D32D089}"/>
              </a:ext>
            </a:extLst>
          </p:cNvPr>
          <p:cNvCxnSpPr>
            <a:cxnSpLocks/>
          </p:cNvCxnSpPr>
          <p:nvPr userDrawn="1"/>
        </p:nvCxnSpPr>
        <p:spPr>
          <a:xfrm flipV="1">
            <a:off x="892142" y="1847089"/>
            <a:ext cx="7563703" cy="1252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686" y="810377"/>
            <a:ext cx="7202456" cy="947303"/>
          </a:xfrm>
        </p:spPr>
        <p:txBody>
          <a:bodyPr anchor="b" anchorCtr="0">
            <a:noAutofit/>
          </a:bodyPr>
          <a:lstStyle>
            <a:lvl1pPr>
              <a:defRPr sz="3200">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7/1/22</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ection Side Header with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A49B07FB-08E7-C349-A226-E8AE45DA2301}"/>
              </a:ext>
            </a:extLst>
          </p:cNvPr>
          <p:cNvSpPr/>
          <p:nvPr userDrawn="1"/>
        </p:nvSpPr>
        <p:spPr>
          <a:xfrm>
            <a:off x="0" y="798973"/>
            <a:ext cx="3648174" cy="2326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0" name="Straight Connector 9">
            <a:extLst>
              <a:ext uri="{FF2B5EF4-FFF2-40B4-BE49-F238E27FC236}">
                <a16:creationId xmlns:a16="http://schemas.microsoft.com/office/drawing/2014/main" xmlns="" id="{79541057-E6B8-C541-8492-A9A0F9A07794}"/>
              </a:ext>
            </a:extLst>
          </p:cNvPr>
          <p:cNvCxnSpPr>
            <a:cxnSpLocks/>
          </p:cNvCxnSpPr>
          <p:nvPr userDrawn="1"/>
        </p:nvCxnSpPr>
        <p:spPr>
          <a:xfrm flipV="1">
            <a:off x="2" y="3119532"/>
            <a:ext cx="3644507" cy="6261"/>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3504" y="798973"/>
            <a:ext cx="2456260" cy="2247117"/>
          </a:xfrm>
        </p:spPr>
        <p:txBody>
          <a:bodyPr anchor="b">
            <a:normAutofit/>
          </a:bodyPr>
          <a:lstStyle>
            <a:lvl1pPr algn="l">
              <a:defRPr sz="2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782786" y="798976"/>
            <a:ext cx="4509353" cy="5255837"/>
          </a:xfrm>
        </p:spPr>
        <p:txBody>
          <a:bodyPr anchor="ct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83504" y="3205494"/>
            <a:ext cx="2456260" cy="2849319"/>
          </a:xfrm>
        </p:spPr>
        <p:txBody>
          <a:bodyPr>
            <a:normAutofit/>
          </a:bodyPr>
          <a:lstStyle>
            <a:lvl1pPr marL="0" indent="0" algn="l">
              <a:buNone/>
              <a:defRPr sz="1600">
                <a:solidFill>
                  <a:schemeClr val="tx2"/>
                </a:solidFill>
              </a:defRPr>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ection Side Header with pictur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6E40FBD-9497-0043-A28E-3A828F2414E3}"/>
              </a:ext>
            </a:extLst>
          </p:cNvPr>
          <p:cNvSpPr/>
          <p:nvPr userDrawn="1"/>
        </p:nvSpPr>
        <p:spPr>
          <a:xfrm>
            <a:off x="-1" y="798973"/>
            <a:ext cx="5231050" cy="2326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cxnSp>
        <p:nvCxnSpPr>
          <p:cNvPr id="14" name="Straight Connector 13">
            <a:extLst>
              <a:ext uri="{FF2B5EF4-FFF2-40B4-BE49-F238E27FC236}">
                <a16:creationId xmlns:a16="http://schemas.microsoft.com/office/drawing/2014/main" xmlns="" id="{5FEF6D8A-CF1B-0A44-BC0E-882FF5D57150}"/>
              </a:ext>
            </a:extLst>
          </p:cNvPr>
          <p:cNvCxnSpPr>
            <a:cxnSpLocks/>
          </p:cNvCxnSpPr>
          <p:nvPr userDrawn="1"/>
        </p:nvCxnSpPr>
        <p:spPr>
          <a:xfrm flipV="1">
            <a:off x="1" y="3116401"/>
            <a:ext cx="5225792" cy="9393"/>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088405" y="1129513"/>
            <a:ext cx="4149246" cy="1830584"/>
          </a:xfrm>
        </p:spPr>
        <p:txBody>
          <a:bodyPr anchor="b">
            <a:normAutofit/>
          </a:bodyPr>
          <a:lstStyle>
            <a:lvl1pPr>
              <a:defRPr sz="260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5449305" y="797578"/>
            <a:ext cx="2841836" cy="5248677"/>
          </a:xfrm>
          <a:solidFill>
            <a:schemeClr val="bg1">
              <a:lumMod val="85000"/>
            </a:schemeClr>
          </a:solidFill>
          <a:ln w="9525" cap="sq">
            <a:noFill/>
            <a:miter lim="800000"/>
          </a:ln>
          <a:effectLst/>
        </p:spPr>
        <p:txBody>
          <a:bodyPr anchor="ctr">
            <a:normAutofit/>
          </a:bodyPr>
          <a:lstStyle>
            <a:lvl1pPr marL="0" indent="0" algn="ctr">
              <a:buNone/>
              <a:defRPr sz="15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dirty="0"/>
              <a:t>Click icon to add picture</a:t>
            </a:r>
          </a:p>
        </p:txBody>
      </p:sp>
      <p:sp>
        <p:nvSpPr>
          <p:cNvPr id="4" name="Text Placeholder 3"/>
          <p:cNvSpPr>
            <a:spLocks noGrp="1"/>
          </p:cNvSpPr>
          <p:nvPr>
            <p:ph type="body" sz="half" idx="2"/>
          </p:nvPr>
        </p:nvSpPr>
        <p:spPr>
          <a:xfrm>
            <a:off x="1087748" y="3145994"/>
            <a:ext cx="4143303" cy="2900261"/>
          </a:xfrm>
        </p:spPr>
        <p:txBody>
          <a:bodyPr>
            <a:normAutofit/>
          </a:bodyPr>
          <a:lstStyle>
            <a:lvl1pPr marL="0" indent="0" algn="l">
              <a:buNone/>
              <a:defRPr sz="1600">
                <a:solidFill>
                  <a:schemeClr val="tx2"/>
                </a:solidFill>
              </a:defRPr>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2" name="Date Placeholder 4">
            <a:extLst>
              <a:ext uri="{FF2B5EF4-FFF2-40B4-BE49-F238E27FC236}">
                <a16:creationId xmlns:a16="http://schemas.microsoft.com/office/drawing/2014/main" xmlns="" id="{A5AD284B-E3B8-B145-B366-0FD66CCB71BE}"/>
              </a:ext>
            </a:extLst>
          </p:cNvPr>
          <p:cNvSpPr>
            <a:spLocks noGrp="1"/>
          </p:cNvSpPr>
          <p:nvPr>
            <p:ph type="dt" sz="half" idx="10"/>
          </p:nvPr>
        </p:nvSpPr>
        <p:spPr>
          <a:xfrm>
            <a:off x="7490462" y="6213011"/>
            <a:ext cx="800680" cy="308138"/>
          </a:xfrm>
        </p:spPr>
        <p:txBody>
          <a:bodyPr/>
          <a:lstStyle/>
          <a:p>
            <a:fld id="{48A87A34-81AB-432B-8DAE-1953F412C126}" type="datetimeFigureOut">
              <a:rPr lang="en-US" dirty="0"/>
              <a:t>7/1/22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8686" y="804522"/>
            <a:ext cx="7202456"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88686" y="2015734"/>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90462" y="6213011"/>
            <a:ext cx="800680" cy="308138"/>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dirty="0"/>
              <a:pPr/>
              <a:t>7/1/22</a:t>
            </a:fld>
            <a:endParaRPr lang="en-US" dirty="0"/>
          </a:p>
        </p:txBody>
      </p:sp>
      <p:sp>
        <p:nvSpPr>
          <p:cNvPr id="6" name="Slide Number Placeholder 5"/>
          <p:cNvSpPr>
            <a:spLocks noGrp="1"/>
          </p:cNvSpPr>
          <p:nvPr>
            <p:ph type="sldNum" sz="quarter" idx="4"/>
          </p:nvPr>
        </p:nvSpPr>
        <p:spPr>
          <a:xfrm>
            <a:off x="1088686" y="6211950"/>
            <a:ext cx="511109" cy="309201"/>
          </a:xfrm>
          <a:prstGeom prst="rect">
            <a:avLst/>
          </a:prstGeom>
        </p:spPr>
        <p:txBody>
          <a:bodyPr vert="horz" lIns="91440" tIns="45720" rIns="91440" bIns="45720" rtlCol="0" anchor="t"/>
          <a:lstStyle>
            <a:lvl1pPr algn="l">
              <a:defRPr sz="1050">
                <a:solidFill>
                  <a:schemeClr val="bg1">
                    <a:lumMod val="50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1" r:id="rId3"/>
    <p:sldLayoutId id="2147483650" r:id="rId4"/>
    <p:sldLayoutId id="2147483652" r:id="rId5"/>
    <p:sldLayoutId id="2147483653" r:id="rId6"/>
    <p:sldLayoutId id="2147483654" r:id="rId7"/>
    <p:sldLayoutId id="2147483656" r:id="rId8"/>
    <p:sldLayoutId id="2147483657" r:id="rId9"/>
    <p:sldLayoutId id="2147483649" r:id="rId10"/>
    <p:sldLayoutId id="2147483662" r:id="rId11"/>
    <p:sldLayoutId id="2147483663" r:id="rId12"/>
    <p:sldLayoutId id="2147483664" r:id="rId13"/>
    <p:sldLayoutId id="2147483666" r:id="rId14"/>
    <p:sldLayoutId id="2147483667" r:id="rId15"/>
    <p:sldLayoutId id="2147483668" r:id="rId16"/>
    <p:sldLayoutId id="2147483669" r:id="rId17"/>
  </p:sldLayoutIdLst>
  <p:txStyles>
    <p:titleStyle>
      <a:lvl1pPr algn="l" defTabSz="685783"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171446" indent="-171446" algn="l" defTabSz="685783" rtl="0" eaLnBrk="1" latinLnBrk="0" hangingPunct="1">
        <a:lnSpc>
          <a:spcPct val="120000"/>
        </a:lnSpc>
        <a:spcBef>
          <a:spcPts val="750"/>
        </a:spcBef>
        <a:buClr>
          <a:schemeClr val="accent1"/>
        </a:buClr>
        <a:buSzPct val="100000"/>
        <a:buFont typeface="Arial" panose="020B0604020202020204" pitchFamily="34" charset="0"/>
        <a:buChar char="•"/>
        <a:defRPr sz="1600" kern="1200">
          <a:solidFill>
            <a:schemeClr val="bg2">
              <a:lumMod val="10000"/>
            </a:schemeClr>
          </a:solidFill>
          <a:effectLst/>
          <a:latin typeface="+mn-lt"/>
          <a:ea typeface="+mn-ea"/>
          <a:cs typeface="+mn-cs"/>
        </a:defRPr>
      </a:lvl1pPr>
      <a:lvl2pPr marL="514337"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400" kern="1200" cap="none" baseline="0">
          <a:solidFill>
            <a:schemeClr val="bg2">
              <a:lumMod val="10000"/>
            </a:schemeClr>
          </a:solidFill>
          <a:effectLst/>
          <a:latin typeface="+mn-lt"/>
          <a:ea typeface="+mn-ea"/>
          <a:cs typeface="+mn-cs"/>
        </a:defRPr>
      </a:lvl2pPr>
      <a:lvl3pPr marL="857228"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bg2">
              <a:lumMod val="10000"/>
            </a:schemeClr>
          </a:solidFill>
          <a:effectLst/>
          <a:latin typeface="+mn-lt"/>
          <a:ea typeface="+mn-ea"/>
          <a:cs typeface="+mn-cs"/>
        </a:defRPr>
      </a:lvl3pPr>
      <a:lvl4pPr marL="1200120"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bg2">
              <a:lumMod val="10000"/>
            </a:schemeClr>
          </a:solidFill>
          <a:effectLst/>
          <a:latin typeface="+mn-lt"/>
          <a:ea typeface="+mn-ea"/>
          <a:cs typeface="+mn-cs"/>
        </a:defRPr>
      </a:lvl4pPr>
      <a:lvl5pPr marL="1543012"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bg2">
              <a:lumMod val="10000"/>
            </a:schemeClr>
          </a:solidFill>
          <a:effectLst/>
          <a:latin typeface="+mn-lt"/>
          <a:ea typeface="+mn-ea"/>
          <a:cs typeface="+mn-cs"/>
        </a:defRPr>
      </a:lvl5pPr>
      <a:lvl6pPr marL="1885903"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795"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686"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577" indent="-171446" algn="l" defTabSz="685783"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4" Type="http://schemas.openxmlformats.org/officeDocument/2006/relationships/hyperlink" Target="http://lumenlearning.com/about-oer/" TargetMode="External"/><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 Id="rId3" Type="http://schemas.openxmlformats.org/officeDocument/2006/relationships/hyperlink" Target="https://open.teachingandlearning.i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hyperlink" Target="https://lor.instructure.com/resources/a65cc27d8eb842e785e817deb063c1dc?shared" TargetMode="External"/><Relationship Id="rId4" Type="http://schemas.openxmlformats.org/officeDocument/2006/relationships/hyperlink" Target="https://lor.instructure.com/resources/58e4c3f462ed44bab2908fa5b333e081?shared" TargetMode="External"/><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080" y="2956560"/>
            <a:ext cx="7270059" cy="2046289"/>
          </a:xfrm>
        </p:spPr>
        <p:txBody>
          <a:bodyPr>
            <a:noAutofit/>
          </a:bodyPr>
          <a:lstStyle/>
          <a:p>
            <a:r>
              <a:rPr lang="en-US" sz="4400" dirty="0"/>
              <a:t>Articulation, Curriculum, OER, Academic Freedom, and IDEA </a:t>
            </a:r>
          </a:p>
        </p:txBody>
      </p:sp>
      <p:sp>
        <p:nvSpPr>
          <p:cNvPr id="3" name="Subtitle 2"/>
          <p:cNvSpPr>
            <a:spLocks noGrp="1"/>
          </p:cNvSpPr>
          <p:nvPr>
            <p:ph type="subTitle" idx="1"/>
          </p:nvPr>
        </p:nvSpPr>
        <p:spPr>
          <a:xfrm>
            <a:off x="311727" y="5189604"/>
            <a:ext cx="7979412" cy="977621"/>
          </a:xfrm>
        </p:spPr>
        <p:txBody>
          <a:bodyPr>
            <a:normAutofit fontScale="77500" lnSpcReduction="20000"/>
          </a:bodyPr>
          <a:lstStyle/>
          <a:p>
            <a:r>
              <a:rPr lang="en-US" sz="2000" dirty="0" smtClean="0"/>
              <a:t>2022 Curriculum Institute, Thursday, July 7 10:30 am – 11:45 am</a:t>
            </a:r>
            <a:endParaRPr lang="en-US" sz="2000" dirty="0"/>
          </a:p>
          <a:p>
            <a:r>
              <a:rPr lang="en-US" sz="2000" dirty="0"/>
              <a:t>This work is licensed under a </a:t>
            </a:r>
            <a:r>
              <a:rPr lang="en-US" sz="2000" dirty="0">
                <a:hlinkClick r:id="rId3"/>
              </a:rPr>
              <a:t>Creative Commons Attribution 4.0 International License</a:t>
            </a:r>
            <a:r>
              <a:rPr lang="en-US" sz="2000" dirty="0"/>
              <a:t>.</a:t>
            </a:r>
          </a:p>
        </p:txBody>
      </p:sp>
    </p:spTree>
    <p:extLst>
      <p:ext uri="{BB962C8B-B14F-4D97-AF65-F5344CB8AC3E}">
        <p14:creationId xmlns:p14="http://schemas.microsoft.com/office/powerpoint/2010/main" val="642829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BC0F26-DA11-5764-58A7-BF48C2F2A0BE}"/>
              </a:ext>
            </a:extLst>
          </p:cNvPr>
          <p:cNvSpPr>
            <a:spLocks noGrp="1"/>
          </p:cNvSpPr>
          <p:nvPr>
            <p:ph type="ctrTitle"/>
          </p:nvPr>
        </p:nvSpPr>
        <p:spPr/>
        <p:txBody>
          <a:bodyPr/>
          <a:lstStyle/>
          <a:p>
            <a:r>
              <a:rPr lang="en-US" dirty="0"/>
              <a:t>How are OER and Academic Freedom connected?</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3292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10"/>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Arial"/>
              <a:buNone/>
            </a:pPr>
            <a:r>
              <a:rPr lang="en-US"/>
              <a:t>OER and Academic Freedom</a:t>
            </a:r>
            <a:endParaRPr/>
          </a:p>
        </p:txBody>
      </p:sp>
      <p:sp>
        <p:nvSpPr>
          <p:cNvPr id="350" name="Google Shape;350;p10"/>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Autofit/>
          </a:bodyPr>
          <a:lstStyle/>
          <a:p>
            <a:pPr marL="171446" lvl="0" indent="-171446" algn="l" rtl="0">
              <a:lnSpc>
                <a:spcPct val="100000"/>
              </a:lnSpc>
              <a:spcBef>
                <a:spcPts val="0"/>
              </a:spcBef>
              <a:spcAft>
                <a:spcPts val="0"/>
              </a:spcAft>
              <a:buSzPts val="2400"/>
              <a:buChar char="•"/>
            </a:pPr>
            <a:r>
              <a:rPr lang="en-US" sz="2400"/>
              <a:t>“Academic freedom establishes a faculty member’s right to remain true to his or her pedagogical philosophy and intellectual commitments. It preserves the intellectual integrity of our educational system and thus serves the public good.”</a:t>
            </a:r>
            <a:endParaRPr sz="2400"/>
          </a:p>
          <a:p>
            <a:pPr marL="171446" lvl="0" indent="-171446" algn="l" rtl="0">
              <a:lnSpc>
                <a:spcPct val="100000"/>
              </a:lnSpc>
              <a:spcBef>
                <a:spcPts val="750"/>
              </a:spcBef>
              <a:spcAft>
                <a:spcPts val="0"/>
              </a:spcAft>
              <a:buSzPts val="2400"/>
              <a:buChar char="•"/>
            </a:pPr>
            <a:r>
              <a:rPr lang="en-US" sz="2400"/>
              <a:t>When OER are truly “open”, they can be modified in whatever way a faculty member chooses.</a:t>
            </a:r>
            <a:endParaRPr/>
          </a:p>
          <a:p>
            <a:pPr marL="171446" lvl="0" indent="-171446" algn="l" rtl="0">
              <a:lnSpc>
                <a:spcPct val="100000"/>
              </a:lnSpc>
              <a:spcBef>
                <a:spcPts val="750"/>
              </a:spcBef>
              <a:spcAft>
                <a:spcPts val="0"/>
              </a:spcAft>
              <a:buSzPts val="2400"/>
              <a:buChar char="•"/>
            </a:pPr>
            <a:r>
              <a:rPr lang="en-US" sz="2400"/>
              <a:t>Teach the course the way you want to teach it, not the way a publisher dictates...</a:t>
            </a:r>
            <a:endParaRPr/>
          </a:p>
          <a:p>
            <a:pPr marL="171446" lvl="0" indent="-171446" algn="l" rtl="0">
              <a:lnSpc>
                <a:spcPct val="100000"/>
              </a:lnSpc>
              <a:spcBef>
                <a:spcPts val="750"/>
              </a:spcBef>
              <a:spcAft>
                <a:spcPts val="0"/>
              </a:spcAft>
              <a:buSzPts val="2400"/>
              <a:buChar char="•"/>
            </a:pPr>
            <a:r>
              <a:rPr lang="en-US" sz="2400"/>
              <a:t>… and do what it best for your students.</a:t>
            </a:r>
            <a:endParaRPr sz="2400"/>
          </a:p>
        </p:txBody>
      </p:sp>
    </p:spTree>
    <p:extLst>
      <p:ext uri="{BB962C8B-B14F-4D97-AF65-F5344CB8AC3E}">
        <p14:creationId xmlns:p14="http://schemas.microsoft.com/office/powerpoint/2010/main" val="168222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0BFD3-78FE-E33F-D753-531E91A7DCF7}"/>
              </a:ext>
            </a:extLst>
          </p:cNvPr>
          <p:cNvSpPr>
            <a:spLocks noGrp="1"/>
          </p:cNvSpPr>
          <p:nvPr>
            <p:ph type="title"/>
          </p:nvPr>
        </p:nvSpPr>
        <p:spPr/>
        <p:txBody>
          <a:bodyPr/>
          <a:lstStyle/>
          <a:p>
            <a:r>
              <a:rPr lang="en-US" dirty="0" smtClean="0"/>
              <a:t>Free the Textbook</a:t>
            </a:r>
            <a:endParaRPr lang="en-US" dirty="0"/>
          </a:p>
        </p:txBody>
      </p:sp>
      <p:sp>
        <p:nvSpPr>
          <p:cNvPr id="3" name="Content Placeholder 2">
            <a:extLst>
              <a:ext uri="{FF2B5EF4-FFF2-40B4-BE49-F238E27FC236}">
                <a16:creationId xmlns:a16="http://schemas.microsoft.com/office/drawing/2014/main" xmlns="" id="{D41B1276-708C-2C98-9D42-D2C14B5C9D3F}"/>
              </a:ext>
            </a:extLst>
          </p:cNvPr>
          <p:cNvSpPr>
            <a:spLocks noGrp="1"/>
          </p:cNvSpPr>
          <p:nvPr>
            <p:ph idx="1"/>
          </p:nvPr>
        </p:nvSpPr>
        <p:spPr/>
        <p:txBody>
          <a:bodyPr>
            <a:normAutofit/>
          </a:bodyPr>
          <a:lstStyle/>
          <a:p>
            <a:r>
              <a:rPr lang="en-US" sz="2400" dirty="0" smtClean="0"/>
              <a:t>What do you hate about your commercial text? </a:t>
            </a:r>
          </a:p>
          <a:p>
            <a:r>
              <a:rPr lang="en-US" sz="2400" dirty="0" smtClean="0"/>
              <a:t>What coverage do you always hate?</a:t>
            </a:r>
          </a:p>
          <a:p>
            <a:r>
              <a:rPr lang="en-US" sz="2400" dirty="0" smtClean="0"/>
              <a:t>What’s missing?</a:t>
            </a:r>
          </a:p>
          <a:p>
            <a:r>
              <a:rPr lang="en-US" sz="2400" dirty="0" smtClean="0"/>
              <a:t>What shouldn’t be there?</a:t>
            </a:r>
            <a:endParaRPr lang="en-US" sz="2400" dirty="0"/>
          </a:p>
        </p:txBody>
      </p:sp>
    </p:spTree>
    <p:extLst>
      <p:ext uri="{BB962C8B-B14F-4D97-AF65-F5344CB8AC3E}">
        <p14:creationId xmlns:p14="http://schemas.microsoft.com/office/powerpoint/2010/main" val="4217521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11"/>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Arial"/>
              <a:buNone/>
            </a:pPr>
            <a:r>
              <a:rPr lang="en-US"/>
              <a:t>OER – The Ultimate in Academic Freedom</a:t>
            </a:r>
            <a:endParaRPr/>
          </a:p>
        </p:txBody>
      </p:sp>
      <p:sp>
        <p:nvSpPr>
          <p:cNvPr id="356" name="Google Shape;356;p11"/>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rmAutofit fontScale="92500" lnSpcReduction="10000"/>
          </a:bodyPr>
          <a:lstStyle/>
          <a:p>
            <a:pPr marL="171446" lvl="0" indent="-171446" algn="l" rtl="0">
              <a:lnSpc>
                <a:spcPct val="100000"/>
              </a:lnSpc>
              <a:spcBef>
                <a:spcPts val="0"/>
              </a:spcBef>
              <a:spcAft>
                <a:spcPts val="0"/>
              </a:spcAft>
              <a:buSzPct val="100000"/>
              <a:buChar char="•"/>
            </a:pPr>
            <a:r>
              <a:rPr lang="en-US" sz="2400"/>
              <a:t>Adapt OER for you and your students’ needs - allows for customization, improvement and perfection</a:t>
            </a:r>
            <a:endParaRPr/>
          </a:p>
          <a:p>
            <a:pPr marL="514337" lvl="1" indent="-223516" algn="l" rtl="0">
              <a:lnSpc>
                <a:spcPct val="100000"/>
              </a:lnSpc>
              <a:spcBef>
                <a:spcPts val="750"/>
              </a:spcBef>
              <a:spcAft>
                <a:spcPts val="0"/>
              </a:spcAft>
              <a:buSzPct val="100000"/>
              <a:buChar char="•"/>
            </a:pPr>
            <a:r>
              <a:rPr lang="en-US" sz="2400"/>
              <a:t>Improve explanations and descriptions</a:t>
            </a:r>
            <a:endParaRPr/>
          </a:p>
          <a:p>
            <a:pPr marL="514337" lvl="1" indent="-223516" algn="l" rtl="0">
              <a:lnSpc>
                <a:spcPct val="100000"/>
              </a:lnSpc>
              <a:spcBef>
                <a:spcPts val="750"/>
              </a:spcBef>
              <a:spcAft>
                <a:spcPts val="0"/>
              </a:spcAft>
              <a:buSzPct val="100000"/>
              <a:buChar char="•"/>
            </a:pPr>
            <a:r>
              <a:rPr lang="en-US" sz="2400"/>
              <a:t>Update research, scenarios, case studies</a:t>
            </a:r>
            <a:endParaRPr/>
          </a:p>
          <a:p>
            <a:pPr marL="514337" lvl="1" indent="-223516" algn="l" rtl="0">
              <a:lnSpc>
                <a:spcPct val="100000"/>
              </a:lnSpc>
              <a:spcBef>
                <a:spcPts val="750"/>
              </a:spcBef>
              <a:spcAft>
                <a:spcPts val="0"/>
              </a:spcAft>
              <a:buSzPct val="100000"/>
              <a:buChar char="•"/>
            </a:pPr>
            <a:r>
              <a:rPr lang="en-US" sz="2400"/>
              <a:t>Collaborate with colleagues</a:t>
            </a:r>
            <a:endParaRPr/>
          </a:p>
          <a:p>
            <a:pPr marL="514337" lvl="1" indent="-223516" algn="l" rtl="0">
              <a:lnSpc>
                <a:spcPct val="100000"/>
              </a:lnSpc>
              <a:spcBef>
                <a:spcPts val="750"/>
              </a:spcBef>
              <a:spcAft>
                <a:spcPts val="0"/>
              </a:spcAft>
              <a:buSzPct val="100000"/>
              <a:buChar char="•"/>
            </a:pPr>
            <a:r>
              <a:rPr lang="en-US" sz="2400"/>
              <a:t>Address biases </a:t>
            </a:r>
            <a:endParaRPr/>
          </a:p>
          <a:p>
            <a:pPr marL="514337" lvl="1" indent="-223516" algn="l" rtl="0">
              <a:lnSpc>
                <a:spcPct val="100000"/>
              </a:lnSpc>
              <a:spcBef>
                <a:spcPts val="750"/>
              </a:spcBef>
              <a:spcAft>
                <a:spcPts val="0"/>
              </a:spcAft>
              <a:buSzPct val="100000"/>
              <a:buChar char="•"/>
            </a:pPr>
            <a:r>
              <a:rPr lang="en-US" sz="2400"/>
              <a:t>Modify language, images, examples</a:t>
            </a:r>
            <a:endParaRPr sz="2400"/>
          </a:p>
          <a:p>
            <a:pPr marL="514337" lvl="1" indent="-223516" algn="l" rtl="0">
              <a:lnSpc>
                <a:spcPct val="100000"/>
              </a:lnSpc>
              <a:spcBef>
                <a:spcPts val="750"/>
              </a:spcBef>
              <a:spcAft>
                <a:spcPts val="0"/>
              </a:spcAft>
              <a:buSzPct val="100000"/>
              <a:buChar char="•"/>
            </a:pPr>
            <a:r>
              <a:rPr lang="en-US" sz="2400"/>
              <a:t>Add emphases</a:t>
            </a:r>
            <a:endParaRPr sz="2400"/>
          </a:p>
          <a:p>
            <a:pPr marL="514337" lvl="1" indent="-223516" algn="l" rtl="0">
              <a:lnSpc>
                <a:spcPct val="100000"/>
              </a:lnSpc>
              <a:spcBef>
                <a:spcPts val="750"/>
              </a:spcBef>
              <a:spcAft>
                <a:spcPts val="0"/>
              </a:spcAft>
              <a:buSzPct val="100000"/>
              <a:buChar char="•"/>
            </a:pPr>
            <a:r>
              <a:rPr lang="en-US" sz="2400"/>
              <a:t>Enhance accessibility and useability</a:t>
            </a:r>
            <a:endParaRPr sz="2400"/>
          </a:p>
          <a:p>
            <a:pPr marL="514337" lvl="1" indent="-223516" algn="l" rtl="0">
              <a:lnSpc>
                <a:spcPct val="100000"/>
              </a:lnSpc>
              <a:spcBef>
                <a:spcPts val="750"/>
              </a:spcBef>
              <a:spcAft>
                <a:spcPts val="0"/>
              </a:spcAft>
              <a:buSzPct val="100000"/>
              <a:buChar char="•"/>
            </a:pPr>
            <a:r>
              <a:rPr lang="en-US" sz="2400"/>
              <a:t>Introduce new ways of thinking</a:t>
            </a:r>
            <a:endParaRPr/>
          </a:p>
        </p:txBody>
      </p:sp>
    </p:spTree>
    <p:extLst>
      <p:ext uri="{BB962C8B-B14F-4D97-AF65-F5344CB8AC3E}">
        <p14:creationId xmlns:p14="http://schemas.microsoft.com/office/powerpoint/2010/main" val="709542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p:nvPr/>
        </p:nvSpPr>
        <p:spPr>
          <a:xfrm>
            <a:off x="3826428" y="6463683"/>
            <a:ext cx="5007006" cy="29894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Calibri"/>
              <a:buNone/>
            </a:pPr>
            <a:r>
              <a:rPr lang="en" sz="1200" b="0" i="0" u="none" strike="noStrike" cap="none" dirty="0">
                <a:solidFill>
                  <a:schemeClr val="dk1"/>
                </a:solidFill>
                <a:latin typeface="Calibri"/>
                <a:ea typeface="Calibri"/>
                <a:cs typeface="Calibri"/>
                <a:sym typeface="Calibri"/>
              </a:rPr>
              <a:t>The framework, license (</a:t>
            </a:r>
            <a:r>
              <a:rPr lang="en" sz="1200" b="0" i="0" u="none" strike="noStrike" cap="none" dirty="0">
                <a:solidFill>
                  <a:schemeClr val="dk1"/>
                </a:solidFill>
                <a:latin typeface="Calibri"/>
                <a:ea typeface="Calibri"/>
                <a:cs typeface="Calibri"/>
                <a:sym typeface="Calibri"/>
                <a:hlinkClick r:id="rId3"/>
              </a:rPr>
              <a:t>CC BY</a:t>
            </a:r>
            <a:r>
              <a:rPr lang="en" sz="1200" b="0" i="0" u="none" strike="noStrike" cap="none" dirty="0">
                <a:solidFill>
                  <a:schemeClr val="dk1"/>
                </a:solidFill>
                <a:latin typeface="Calibri"/>
                <a:ea typeface="Calibri"/>
                <a:cs typeface="Calibri"/>
                <a:sym typeface="Calibri"/>
              </a:rPr>
              <a:t>), was designed by Lumen Learning as </a:t>
            </a:r>
            <a:r>
              <a:rPr lang="en" sz="1200" b="0" i="0" u="sng" strike="noStrike" cap="none" dirty="0">
                <a:solidFill>
                  <a:schemeClr val="hlink"/>
                </a:solidFill>
                <a:latin typeface="Calibri"/>
                <a:ea typeface="Calibri"/>
                <a:cs typeface="Calibri"/>
                <a:sym typeface="Calibri"/>
                <a:hlinkClick r:id="rId4"/>
              </a:rPr>
              <a:t>the 5Rs</a:t>
            </a:r>
            <a:r>
              <a:rPr lang="en" sz="1200" b="0" i="0" u="none" strike="noStrike" cap="none" dirty="0">
                <a:solidFill>
                  <a:schemeClr val="dk1"/>
                </a:solidFill>
                <a:latin typeface="Calibri"/>
                <a:ea typeface="Calibri"/>
                <a:cs typeface="Calibri"/>
                <a:sym typeface="Calibri"/>
              </a:rPr>
              <a:t> </a:t>
            </a:r>
            <a:endParaRPr dirty="0"/>
          </a:p>
        </p:txBody>
      </p:sp>
      <p:sp>
        <p:nvSpPr>
          <p:cNvPr id="90" name="Google Shape;90;p18"/>
          <p:cNvSpPr txBox="1">
            <a:spLocks noGrp="1"/>
          </p:cNvSpPr>
          <p:nvPr>
            <p:ph type="title"/>
          </p:nvPr>
        </p:nvSpPr>
        <p:spPr>
          <a:xfrm>
            <a:off x="1088686" y="367437"/>
            <a:ext cx="7202456" cy="133569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b="1" dirty="0">
                <a:ea typeface="Calibri"/>
                <a:cs typeface="Calibri"/>
                <a:sym typeface="Calibri"/>
              </a:rPr>
              <a:t>The 5R Permissions of </a:t>
            </a:r>
            <a:r>
              <a:rPr lang="en-US" sz="3000" b="1" dirty="0">
                <a:ea typeface="Calibri"/>
                <a:cs typeface="Calibri"/>
                <a:sym typeface="Calibri"/>
              </a:rPr>
              <a:t>Open</a:t>
            </a:r>
            <a:endParaRPr sz="3000" b="1" dirty="0">
              <a:ea typeface="Calibri"/>
              <a:cs typeface="Calibri"/>
              <a:sym typeface="Calibri"/>
            </a:endParaRPr>
          </a:p>
        </p:txBody>
      </p:sp>
      <p:grpSp>
        <p:nvGrpSpPr>
          <p:cNvPr id="91" name="Google Shape;91;p18" descr="Remix- combine two or more"/>
          <p:cNvGrpSpPr/>
          <p:nvPr/>
        </p:nvGrpSpPr>
        <p:grpSpPr>
          <a:xfrm>
            <a:off x="1080628" y="4271415"/>
            <a:ext cx="7671872" cy="893992"/>
            <a:chOff x="1431328" y="2473842"/>
            <a:chExt cx="6566697" cy="670511"/>
          </a:xfrm>
        </p:grpSpPr>
        <p:sp>
          <p:nvSpPr>
            <p:cNvPr id="92" name="Google Shape;92;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8"/>
            <p:cNvSpPr txBox="1"/>
            <p:nvPr/>
          </p:nvSpPr>
          <p:spPr>
            <a:xfrm>
              <a:off x="3545761" y="2480603"/>
              <a:ext cx="3769888" cy="657000"/>
            </a:xfrm>
            <a:prstGeom prst="rect">
              <a:avLst/>
            </a:prstGeom>
            <a:noFill/>
            <a:ln>
              <a:noFill/>
            </a:ln>
          </p:spPr>
          <p:txBody>
            <a:bodyPr spcFirstLastPara="1" wrap="square" lIns="91425" tIns="91425" rIns="91425" bIns="91425" anchor="ctr" anchorCtr="0">
              <a:noAutofit/>
            </a:bodyPr>
            <a:lstStyle/>
            <a:p>
              <a:pPr marL="0" lvl="0" indent="0" algn="r" rtl="0">
                <a:lnSpc>
                  <a:spcPct val="115000"/>
                </a:lnSpc>
                <a:spcBef>
                  <a:spcPts val="0"/>
                </a:spcBef>
                <a:spcAft>
                  <a:spcPts val="0"/>
                </a:spcAft>
                <a:buNone/>
              </a:pPr>
              <a:r>
                <a:rPr lang="en" sz="3000" b="1" dirty="0">
                  <a:solidFill>
                    <a:srgbClr val="FFFFFF"/>
                  </a:solidFill>
                  <a:latin typeface="arial" charset="0"/>
                  <a:ea typeface="Roboto"/>
                  <a:cs typeface="Roboto"/>
                  <a:sym typeface="Roboto"/>
                </a:rPr>
                <a:t>Combine two or more</a:t>
              </a:r>
              <a:endParaRPr sz="3000" b="1" dirty="0">
                <a:solidFill>
                  <a:srgbClr val="FFFFFF"/>
                </a:solidFill>
                <a:latin typeface="arial" charset="0"/>
                <a:ea typeface="Roboto"/>
                <a:cs typeface="Roboto"/>
                <a:sym typeface="Roboto"/>
              </a:endParaRPr>
            </a:p>
          </p:txBody>
        </p:sp>
        <p:sp>
          <p:nvSpPr>
            <p:cNvPr id="94" name="Google Shape;94;p18"/>
            <p:cNvSpPr/>
            <p:nvPr/>
          </p:nvSpPr>
          <p:spPr>
            <a:xfrm rot="-5400000">
              <a:off x="2218078" y="1687103"/>
              <a:ext cx="670500" cy="2244000"/>
            </a:xfrm>
            <a:prstGeom prst="roundRect">
              <a:avLst>
                <a:gd name="adj" fmla="val 50000"/>
              </a:avLst>
            </a:prstGeom>
            <a:solidFill>
              <a:srgbClr val="0041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8"/>
            <p:cNvSpPr/>
            <p:nvPr/>
          </p:nvSpPr>
          <p:spPr>
            <a:xfrm>
              <a:off x="1606369" y="2611552"/>
              <a:ext cx="3264900" cy="39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dirty="0">
                  <a:solidFill>
                    <a:schemeClr val="bg1"/>
                  </a:solidFill>
                  <a:latin typeface="arial" charset="0"/>
                  <a:ea typeface="Roboto"/>
                  <a:cs typeface="Roboto"/>
                  <a:sym typeface="Roboto"/>
                </a:rPr>
                <a:t>Remix</a:t>
              </a:r>
              <a:endParaRPr sz="3000" b="1" dirty="0">
                <a:solidFill>
                  <a:schemeClr val="bg1"/>
                </a:solidFill>
                <a:latin typeface="arial" charset="0"/>
                <a:ea typeface="Roboto"/>
                <a:cs typeface="Roboto"/>
                <a:sym typeface="Roboto"/>
              </a:endParaRPr>
            </a:p>
          </p:txBody>
        </p:sp>
      </p:grpSp>
      <p:grpSp>
        <p:nvGrpSpPr>
          <p:cNvPr id="96" name="Google Shape;96;p18" descr="retain- make and own copies"/>
          <p:cNvGrpSpPr/>
          <p:nvPr/>
        </p:nvGrpSpPr>
        <p:grpSpPr>
          <a:xfrm>
            <a:off x="1080575" y="1269277"/>
            <a:ext cx="7671926" cy="893992"/>
            <a:chOff x="1431328" y="2473842"/>
            <a:chExt cx="6566743" cy="670511"/>
          </a:xfrm>
        </p:grpSpPr>
        <p:sp>
          <p:nvSpPr>
            <p:cNvPr id="97" name="Google Shape;97;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ial" charset="0"/>
              </a:endParaRPr>
            </a:p>
          </p:txBody>
        </p:sp>
        <p:sp>
          <p:nvSpPr>
            <p:cNvPr id="98" name="Google Shape;98;p18"/>
            <p:cNvSpPr txBox="1"/>
            <p:nvPr/>
          </p:nvSpPr>
          <p:spPr>
            <a:xfrm>
              <a:off x="3781626" y="2480601"/>
              <a:ext cx="4216445" cy="6570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3000" b="1" dirty="0">
                  <a:solidFill>
                    <a:srgbClr val="FFFFFF"/>
                  </a:solidFill>
                  <a:latin typeface="arial" charset="0"/>
                  <a:ea typeface="Roboto"/>
                  <a:cs typeface="Roboto"/>
                  <a:sym typeface="Roboto"/>
                </a:rPr>
                <a:t>Make and own copies</a:t>
              </a:r>
              <a:endParaRPr sz="3000" b="1" dirty="0">
                <a:solidFill>
                  <a:srgbClr val="FFFFFF"/>
                </a:solidFill>
                <a:latin typeface="arial" charset="0"/>
                <a:ea typeface="Roboto"/>
                <a:cs typeface="Roboto"/>
                <a:sym typeface="Roboto"/>
              </a:endParaRPr>
            </a:p>
          </p:txBody>
        </p:sp>
        <p:sp>
          <p:nvSpPr>
            <p:cNvPr id="99" name="Google Shape;99;p18"/>
            <p:cNvSpPr/>
            <p:nvPr/>
          </p:nvSpPr>
          <p:spPr>
            <a:xfrm rot="-5400000">
              <a:off x="2240428" y="1664753"/>
              <a:ext cx="670500" cy="2288700"/>
            </a:xfrm>
            <a:prstGeom prst="roundRect">
              <a:avLst>
                <a:gd name="adj" fmla="val 50000"/>
              </a:avLst>
            </a:prstGeom>
            <a:solidFill>
              <a:srgbClr val="0041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ial" charset="0"/>
              </a:endParaRPr>
            </a:p>
          </p:txBody>
        </p:sp>
        <p:sp>
          <p:nvSpPr>
            <p:cNvPr id="100" name="Google Shape;100;p18"/>
            <p:cNvSpPr/>
            <p:nvPr/>
          </p:nvSpPr>
          <p:spPr>
            <a:xfrm>
              <a:off x="1595691" y="2611552"/>
              <a:ext cx="3275400" cy="39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dirty="0">
                  <a:solidFill>
                    <a:schemeClr val="bg1"/>
                  </a:solidFill>
                  <a:latin typeface="arial" charset="0"/>
                  <a:ea typeface="Roboto"/>
                  <a:cs typeface="Roboto"/>
                  <a:sym typeface="Roboto"/>
                </a:rPr>
                <a:t>Retain</a:t>
              </a:r>
              <a:endParaRPr sz="3000" b="1" dirty="0">
                <a:solidFill>
                  <a:schemeClr val="bg1"/>
                </a:solidFill>
                <a:latin typeface="arial" charset="0"/>
                <a:ea typeface="Roboto"/>
                <a:cs typeface="Roboto"/>
                <a:sym typeface="Roboto"/>
              </a:endParaRPr>
            </a:p>
          </p:txBody>
        </p:sp>
      </p:grpSp>
      <p:grpSp>
        <p:nvGrpSpPr>
          <p:cNvPr id="101" name="Google Shape;101;p18" descr="Reuse - use in a wide range of ways"/>
          <p:cNvGrpSpPr/>
          <p:nvPr/>
        </p:nvGrpSpPr>
        <p:grpSpPr>
          <a:xfrm>
            <a:off x="1102303" y="2238975"/>
            <a:ext cx="8041697" cy="914004"/>
            <a:chOff x="1431328" y="2458832"/>
            <a:chExt cx="6883246" cy="685521"/>
          </a:xfrm>
        </p:grpSpPr>
        <p:sp>
          <p:nvSpPr>
            <p:cNvPr id="102" name="Google Shape;102;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8"/>
            <p:cNvSpPr txBox="1"/>
            <p:nvPr/>
          </p:nvSpPr>
          <p:spPr>
            <a:xfrm>
              <a:off x="3755174" y="2458832"/>
              <a:ext cx="4559400" cy="6570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2800" b="1" dirty="0">
                  <a:solidFill>
                    <a:srgbClr val="FFFFFF"/>
                  </a:solidFill>
                  <a:latin typeface="arial" charset="0"/>
                  <a:ea typeface="Roboto"/>
                  <a:cs typeface="Roboto"/>
                  <a:sym typeface="Roboto"/>
                </a:rPr>
                <a:t>Use in a wide range of ways</a:t>
              </a:r>
              <a:endParaRPr sz="2800" b="1" dirty="0">
                <a:solidFill>
                  <a:srgbClr val="FFFFFF"/>
                </a:solidFill>
                <a:latin typeface="arial" charset="0"/>
                <a:ea typeface="Roboto"/>
                <a:cs typeface="Roboto"/>
                <a:sym typeface="Roboto"/>
              </a:endParaRPr>
            </a:p>
          </p:txBody>
        </p:sp>
        <p:sp>
          <p:nvSpPr>
            <p:cNvPr id="104" name="Google Shape;104;p18"/>
            <p:cNvSpPr/>
            <p:nvPr/>
          </p:nvSpPr>
          <p:spPr>
            <a:xfrm rot="-5400000">
              <a:off x="2228578" y="1676603"/>
              <a:ext cx="670500" cy="2265000"/>
            </a:xfrm>
            <a:prstGeom prst="roundRect">
              <a:avLst>
                <a:gd name="adj" fmla="val 50000"/>
              </a:avLst>
            </a:prstGeom>
            <a:solidFill>
              <a:srgbClr val="0041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8"/>
            <p:cNvSpPr/>
            <p:nvPr/>
          </p:nvSpPr>
          <p:spPr>
            <a:xfrm>
              <a:off x="1627190" y="2611553"/>
              <a:ext cx="3243900" cy="39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dirty="0">
                  <a:solidFill>
                    <a:schemeClr val="bg1"/>
                  </a:solidFill>
                  <a:latin typeface="Arial" charset="0"/>
                  <a:ea typeface="Roboto"/>
                  <a:cs typeface="Roboto"/>
                  <a:sym typeface="Roboto"/>
                </a:rPr>
                <a:t>Reuse</a:t>
              </a:r>
              <a:endParaRPr sz="3000" b="1" dirty="0">
                <a:solidFill>
                  <a:schemeClr val="bg1"/>
                </a:solidFill>
                <a:latin typeface="Arial" charset="0"/>
                <a:ea typeface="Roboto"/>
                <a:cs typeface="Roboto"/>
                <a:sym typeface="Roboto"/>
              </a:endParaRPr>
            </a:p>
          </p:txBody>
        </p:sp>
      </p:grpSp>
      <p:grpSp>
        <p:nvGrpSpPr>
          <p:cNvPr id="106" name="Google Shape;106;p18" descr="Revise - adapt, modify, and improve"/>
          <p:cNvGrpSpPr/>
          <p:nvPr/>
        </p:nvGrpSpPr>
        <p:grpSpPr>
          <a:xfrm>
            <a:off x="1102328" y="3281701"/>
            <a:ext cx="7805107" cy="893993"/>
            <a:chOff x="1431328" y="2473842"/>
            <a:chExt cx="6680739" cy="670512"/>
          </a:xfrm>
        </p:grpSpPr>
        <p:sp>
          <p:nvSpPr>
            <p:cNvPr id="107" name="Google Shape;107;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18"/>
            <p:cNvSpPr txBox="1"/>
            <p:nvPr/>
          </p:nvSpPr>
          <p:spPr>
            <a:xfrm>
              <a:off x="3699667" y="2480602"/>
              <a:ext cx="4412400" cy="6570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3000" b="1" dirty="0">
                  <a:solidFill>
                    <a:srgbClr val="FFFFFF"/>
                  </a:solidFill>
                  <a:latin typeface="Roboto"/>
                  <a:ea typeface="Roboto"/>
                  <a:cs typeface="Roboto"/>
                  <a:sym typeface="Roboto"/>
                </a:rPr>
                <a:t> </a:t>
              </a:r>
              <a:r>
                <a:rPr lang="en" sz="2800" b="1" dirty="0">
                  <a:solidFill>
                    <a:srgbClr val="FFFFFF"/>
                  </a:solidFill>
                  <a:latin typeface="arial" charset="0"/>
                  <a:ea typeface="Roboto"/>
                  <a:cs typeface="Roboto"/>
                  <a:sym typeface="Roboto"/>
                </a:rPr>
                <a:t>Adapt, modify, and improve</a:t>
              </a:r>
              <a:endParaRPr sz="2800" b="1" dirty="0">
                <a:solidFill>
                  <a:srgbClr val="FFFFFF"/>
                </a:solidFill>
                <a:latin typeface="arial" charset="0"/>
                <a:ea typeface="Roboto"/>
                <a:cs typeface="Roboto"/>
                <a:sym typeface="Roboto"/>
              </a:endParaRPr>
            </a:p>
          </p:txBody>
        </p:sp>
        <p:sp>
          <p:nvSpPr>
            <p:cNvPr id="109" name="Google Shape;109;p18"/>
            <p:cNvSpPr/>
            <p:nvPr/>
          </p:nvSpPr>
          <p:spPr>
            <a:xfrm rot="-5400000">
              <a:off x="2212828" y="1692353"/>
              <a:ext cx="670500" cy="2233500"/>
            </a:xfrm>
            <a:prstGeom prst="roundRect">
              <a:avLst>
                <a:gd name="adj" fmla="val 50000"/>
              </a:avLst>
            </a:prstGeom>
            <a:solidFill>
              <a:srgbClr val="0041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10;p18"/>
            <p:cNvSpPr/>
            <p:nvPr/>
          </p:nvSpPr>
          <p:spPr>
            <a:xfrm>
              <a:off x="1579921" y="2611552"/>
              <a:ext cx="3291300" cy="39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dirty="0">
                  <a:solidFill>
                    <a:schemeClr val="bg1"/>
                  </a:solidFill>
                  <a:latin typeface="Arial" charset="0"/>
                  <a:ea typeface="Roboto"/>
                  <a:cs typeface="Roboto"/>
                  <a:sym typeface="Roboto"/>
                </a:rPr>
                <a:t>Revise</a:t>
              </a:r>
              <a:endParaRPr sz="3000" b="1" dirty="0">
                <a:solidFill>
                  <a:schemeClr val="bg1"/>
                </a:solidFill>
                <a:latin typeface="Arial" charset="0"/>
                <a:ea typeface="Roboto"/>
                <a:cs typeface="Roboto"/>
                <a:sym typeface="Roboto"/>
              </a:endParaRPr>
            </a:p>
          </p:txBody>
        </p:sp>
      </p:grpSp>
      <p:grpSp>
        <p:nvGrpSpPr>
          <p:cNvPr id="111" name="Google Shape;111;p18" descr="Redistribute - share with others"/>
          <p:cNvGrpSpPr/>
          <p:nvPr/>
        </p:nvGrpSpPr>
        <p:grpSpPr>
          <a:xfrm>
            <a:off x="1080628" y="5191018"/>
            <a:ext cx="7671872" cy="964104"/>
            <a:chOff x="1431328" y="2421257"/>
            <a:chExt cx="6566697" cy="723096"/>
          </a:xfrm>
        </p:grpSpPr>
        <p:sp>
          <p:nvSpPr>
            <p:cNvPr id="112" name="Google Shape;112;p18"/>
            <p:cNvSpPr/>
            <p:nvPr/>
          </p:nvSpPr>
          <p:spPr>
            <a:xfrm rot="-5400000">
              <a:off x="4644475" y="-209208"/>
              <a:ext cx="670500" cy="6036600"/>
            </a:xfrm>
            <a:prstGeom prst="roundRect">
              <a:avLst>
                <a:gd name="adj" fmla="val 50000"/>
              </a:avLst>
            </a:prstGeom>
            <a:solidFill>
              <a:srgbClr val="E124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8"/>
            <p:cNvSpPr txBox="1"/>
            <p:nvPr/>
          </p:nvSpPr>
          <p:spPr>
            <a:xfrm>
              <a:off x="3389897" y="2421257"/>
              <a:ext cx="3281030" cy="657000"/>
            </a:xfrm>
            <a:prstGeom prst="rect">
              <a:avLst/>
            </a:prstGeom>
            <a:noFill/>
            <a:ln>
              <a:noFill/>
            </a:ln>
          </p:spPr>
          <p:txBody>
            <a:bodyPr spcFirstLastPara="1" wrap="square" lIns="91425" tIns="91425" rIns="91425" bIns="91425" anchor="ctr" anchorCtr="0">
              <a:noAutofit/>
            </a:bodyPr>
            <a:lstStyle/>
            <a:p>
              <a:pPr marL="0" lvl="0" indent="0" algn="r" rtl="0">
                <a:lnSpc>
                  <a:spcPct val="115000"/>
                </a:lnSpc>
                <a:spcBef>
                  <a:spcPts val="0"/>
                </a:spcBef>
                <a:spcAft>
                  <a:spcPts val="0"/>
                </a:spcAft>
                <a:buNone/>
              </a:pPr>
              <a:r>
                <a:rPr lang="en" sz="3000" b="1" dirty="0">
                  <a:solidFill>
                    <a:srgbClr val="FFFFFF"/>
                  </a:solidFill>
                  <a:latin typeface="arial" charset="0"/>
                  <a:ea typeface="Roboto"/>
                  <a:cs typeface="Roboto"/>
                  <a:sym typeface="Roboto"/>
                </a:rPr>
                <a:t>Share with others</a:t>
              </a:r>
              <a:endParaRPr sz="3000" b="1" dirty="0">
                <a:solidFill>
                  <a:srgbClr val="FFFFFF"/>
                </a:solidFill>
                <a:latin typeface="arial" charset="0"/>
                <a:ea typeface="Roboto"/>
                <a:cs typeface="Roboto"/>
                <a:sym typeface="Roboto"/>
              </a:endParaRPr>
            </a:p>
          </p:txBody>
        </p:sp>
        <p:sp>
          <p:nvSpPr>
            <p:cNvPr id="114" name="Google Shape;114;p18"/>
            <p:cNvSpPr/>
            <p:nvPr/>
          </p:nvSpPr>
          <p:spPr>
            <a:xfrm rot="-5400000">
              <a:off x="2214178" y="1691003"/>
              <a:ext cx="670500" cy="2236200"/>
            </a:xfrm>
            <a:prstGeom prst="roundRect">
              <a:avLst>
                <a:gd name="adj" fmla="val 50000"/>
              </a:avLst>
            </a:prstGeom>
            <a:solidFill>
              <a:srgbClr val="0041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18"/>
            <p:cNvSpPr/>
            <p:nvPr/>
          </p:nvSpPr>
          <p:spPr>
            <a:xfrm>
              <a:off x="1590620" y="2611553"/>
              <a:ext cx="3280500" cy="39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dirty="0">
                  <a:solidFill>
                    <a:schemeClr val="bg1"/>
                  </a:solidFill>
                  <a:latin typeface="arial" charset="0"/>
                  <a:ea typeface="Roboto"/>
                  <a:cs typeface="Roboto"/>
                  <a:sym typeface="Roboto"/>
                </a:rPr>
                <a:t>Redistribute</a:t>
              </a:r>
              <a:endParaRPr sz="3000" b="1" dirty="0">
                <a:solidFill>
                  <a:schemeClr val="bg1"/>
                </a:solidFill>
                <a:latin typeface="arial" charset="0"/>
                <a:ea typeface="Roboto"/>
                <a:cs typeface="Roboto"/>
                <a:sym typeface="Roboto"/>
              </a:endParaRPr>
            </a:p>
          </p:txBody>
        </p:sp>
      </p:grpSp>
    </p:spTree>
    <p:extLst>
      <p:ext uri="{BB962C8B-B14F-4D97-AF65-F5344CB8AC3E}">
        <p14:creationId xmlns:p14="http://schemas.microsoft.com/office/powerpoint/2010/main" val="1117450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can OER change the way you teach?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0461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 is for Open</a:t>
            </a:r>
            <a:endParaRPr lang="en-US" dirty="0"/>
          </a:p>
        </p:txBody>
      </p:sp>
      <p:sp>
        <p:nvSpPr>
          <p:cNvPr id="3" name="Content Placeholder 2"/>
          <p:cNvSpPr>
            <a:spLocks noGrp="1"/>
          </p:cNvSpPr>
          <p:nvPr>
            <p:ph idx="1"/>
          </p:nvPr>
        </p:nvSpPr>
        <p:spPr/>
        <p:txBody>
          <a:bodyPr>
            <a:normAutofit/>
          </a:bodyPr>
          <a:lstStyle/>
          <a:p>
            <a:r>
              <a:rPr lang="en-US" sz="2000" dirty="0" smtClean="0"/>
              <a:t>OER are just the beginning.</a:t>
            </a:r>
          </a:p>
          <a:p>
            <a:r>
              <a:rPr lang="en-US" sz="2000" dirty="0" smtClean="0"/>
              <a:t>Equity and curriculum begins with the COR and your resource selections.</a:t>
            </a:r>
          </a:p>
          <a:p>
            <a:r>
              <a:rPr lang="en-US" sz="2000" dirty="0" smtClean="0"/>
              <a:t>Open pedagogy is an approach that takes you above and beyond modifying tangible elements – it’s about re-thinking how you teach.</a:t>
            </a:r>
            <a:endParaRPr lang="en-US" sz="2000" dirty="0"/>
          </a:p>
        </p:txBody>
      </p:sp>
    </p:spTree>
    <p:extLst>
      <p:ext uri="{BB962C8B-B14F-4D97-AF65-F5344CB8AC3E}">
        <p14:creationId xmlns:p14="http://schemas.microsoft.com/office/powerpoint/2010/main" val="10443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65"/>
          <p:cNvSpPr txBox="1">
            <a:spLocks noGrp="1"/>
          </p:cNvSpPr>
          <p:nvPr>
            <p:ph type="title"/>
          </p:nvPr>
        </p:nvSpPr>
        <p:spPr>
          <a:xfrm>
            <a:off x="502250" y="867453"/>
            <a:ext cx="8520600" cy="572700"/>
          </a:xfrm>
          <a:prstGeom prst="rect">
            <a:avLst/>
          </a:prstGeom>
        </p:spPr>
        <p:txBody>
          <a:bodyPr spcFirstLastPara="1" vert="horz" wrap="square" lIns="91425" tIns="91425" rIns="91425" bIns="91425" rtlCol="0" anchor="t" anchorCtr="0">
            <a:noAutofit/>
          </a:bodyPr>
          <a:lstStyle/>
          <a:p>
            <a:r>
              <a:rPr lang="en" sz="3600" dirty="0"/>
              <a:t>OER and Open Pedagogy as Tools</a:t>
            </a:r>
            <a:endParaRPr sz="3600" dirty="0"/>
          </a:p>
        </p:txBody>
      </p:sp>
      <p:sp>
        <p:nvSpPr>
          <p:cNvPr id="323" name="Google Shape;323;p65"/>
          <p:cNvSpPr txBox="1">
            <a:spLocks noGrp="1"/>
          </p:cNvSpPr>
          <p:nvPr>
            <p:ph type="body" idx="1"/>
          </p:nvPr>
        </p:nvSpPr>
        <p:spPr>
          <a:xfrm>
            <a:off x="502250" y="2009725"/>
            <a:ext cx="3999900" cy="3416400"/>
          </a:xfrm>
          <a:prstGeom prst="rect">
            <a:avLst/>
          </a:prstGeom>
        </p:spPr>
        <p:txBody>
          <a:bodyPr spcFirstLastPara="1" vert="horz" wrap="square" lIns="91425" tIns="91425" rIns="91425" bIns="91425" rtlCol="0" anchor="t" anchorCtr="0">
            <a:noAutofit/>
          </a:bodyPr>
          <a:lstStyle/>
          <a:p>
            <a:pPr marL="0" indent="0">
              <a:spcAft>
                <a:spcPts val="1600"/>
              </a:spcAft>
              <a:buNone/>
            </a:pPr>
            <a:r>
              <a:rPr lang="en" sz="2000" dirty="0">
                <a:solidFill>
                  <a:schemeClr val="dk1"/>
                </a:solidFill>
              </a:rPr>
              <a:t>OERs are freely available learning materials that can be copied, edited, and shared to better serve all learners.</a:t>
            </a:r>
            <a:endParaRPr sz="2000" dirty="0">
              <a:solidFill>
                <a:schemeClr val="dk1"/>
              </a:solidFill>
            </a:endParaRPr>
          </a:p>
        </p:txBody>
      </p:sp>
      <p:sp>
        <p:nvSpPr>
          <p:cNvPr id="324" name="Google Shape;324;p65"/>
          <p:cNvSpPr txBox="1">
            <a:spLocks noGrp="1"/>
          </p:cNvSpPr>
          <p:nvPr>
            <p:ph type="body" idx="2"/>
          </p:nvPr>
        </p:nvSpPr>
        <p:spPr>
          <a:xfrm>
            <a:off x="4832400" y="2009725"/>
            <a:ext cx="3999900" cy="3416400"/>
          </a:xfrm>
          <a:prstGeom prst="rect">
            <a:avLst/>
          </a:prstGeom>
        </p:spPr>
        <p:txBody>
          <a:bodyPr spcFirstLastPara="1" vert="horz" wrap="square" lIns="91425" tIns="91425" rIns="91425" bIns="91425" rtlCol="0" anchor="t" anchorCtr="0">
            <a:noAutofit/>
          </a:bodyPr>
          <a:lstStyle/>
          <a:p>
            <a:pPr indent="-342900">
              <a:lnSpc>
                <a:spcPct val="90000"/>
              </a:lnSpc>
              <a:spcBef>
                <a:spcPts val="1000"/>
              </a:spcBef>
              <a:buClr>
                <a:schemeClr val="dk1"/>
              </a:buClr>
              <a:buSzPts val="1800"/>
            </a:pPr>
            <a:r>
              <a:rPr lang="en" sz="1800" dirty="0">
                <a:solidFill>
                  <a:schemeClr val="dk1"/>
                </a:solidFill>
              </a:rPr>
              <a:t>Renewable Assignments</a:t>
            </a:r>
            <a:endParaRPr sz="1800" dirty="0">
              <a:solidFill>
                <a:schemeClr val="dk1"/>
              </a:solidFill>
            </a:endParaRPr>
          </a:p>
          <a:p>
            <a:pPr indent="-342900">
              <a:lnSpc>
                <a:spcPct val="90000"/>
              </a:lnSpc>
              <a:buClr>
                <a:schemeClr val="dk1"/>
              </a:buClr>
              <a:buSzPts val="1800"/>
            </a:pPr>
            <a:r>
              <a:rPr lang="en" sz="1800" dirty="0" smtClean="0">
                <a:solidFill>
                  <a:schemeClr val="dk1"/>
                </a:solidFill>
              </a:rPr>
              <a:t>Learner</a:t>
            </a:r>
            <a:r>
              <a:rPr lang="en-US" sz="1800" dirty="0" smtClean="0">
                <a:solidFill>
                  <a:schemeClr val="dk1"/>
                </a:solidFill>
              </a:rPr>
              <a:t>-</a:t>
            </a:r>
            <a:r>
              <a:rPr lang="en" sz="1800" dirty="0" smtClean="0">
                <a:solidFill>
                  <a:schemeClr val="dk1"/>
                </a:solidFill>
              </a:rPr>
              <a:t>centered</a:t>
            </a:r>
            <a:endParaRPr sz="1800" dirty="0">
              <a:solidFill>
                <a:schemeClr val="dk1"/>
              </a:solidFill>
            </a:endParaRPr>
          </a:p>
          <a:p>
            <a:pPr indent="-342900">
              <a:lnSpc>
                <a:spcPct val="90000"/>
              </a:lnSpc>
              <a:buClr>
                <a:schemeClr val="dk1"/>
              </a:buClr>
              <a:buSzPts val="1800"/>
            </a:pPr>
            <a:r>
              <a:rPr lang="en" sz="1800" dirty="0">
                <a:solidFill>
                  <a:schemeClr val="dk1"/>
                </a:solidFill>
              </a:rPr>
              <a:t>Co-created</a:t>
            </a:r>
            <a:endParaRPr sz="1800" dirty="0">
              <a:solidFill>
                <a:schemeClr val="dk1"/>
              </a:solidFill>
            </a:endParaRPr>
          </a:p>
          <a:p>
            <a:pPr indent="-342900">
              <a:lnSpc>
                <a:spcPct val="90000"/>
              </a:lnSpc>
              <a:buClr>
                <a:schemeClr val="dk1"/>
              </a:buClr>
              <a:buSzPts val="1800"/>
            </a:pPr>
            <a:r>
              <a:rPr lang="en" sz="1800" dirty="0">
                <a:solidFill>
                  <a:schemeClr val="dk1"/>
                </a:solidFill>
              </a:rPr>
              <a:t>Connected</a:t>
            </a:r>
            <a:endParaRPr sz="1800" dirty="0">
              <a:solidFill>
                <a:schemeClr val="dk1"/>
              </a:solidFill>
            </a:endParaRPr>
          </a:p>
          <a:p>
            <a:pPr indent="-342900">
              <a:lnSpc>
                <a:spcPct val="90000"/>
              </a:lnSpc>
              <a:buClr>
                <a:schemeClr val="dk1"/>
              </a:buClr>
              <a:buSzPts val="1800"/>
            </a:pPr>
            <a:r>
              <a:rPr lang="en" sz="1800" dirty="0">
                <a:solidFill>
                  <a:schemeClr val="dk1"/>
                </a:solidFill>
              </a:rPr>
              <a:t>Culturally relevant</a:t>
            </a:r>
            <a:endParaRPr sz="1800" dirty="0">
              <a:solidFill>
                <a:schemeClr val="dk1"/>
              </a:solidFill>
            </a:endParaRPr>
          </a:p>
          <a:p>
            <a:pPr indent="-342900">
              <a:lnSpc>
                <a:spcPct val="90000"/>
              </a:lnSpc>
              <a:buClr>
                <a:schemeClr val="dk1"/>
              </a:buClr>
              <a:buSzPts val="1800"/>
            </a:pPr>
            <a:r>
              <a:rPr lang="en" sz="1800" dirty="0">
                <a:solidFill>
                  <a:schemeClr val="dk1"/>
                </a:solidFill>
              </a:rPr>
              <a:t>The 5 </a:t>
            </a:r>
            <a:r>
              <a:rPr lang="en" sz="1800" dirty="0" err="1">
                <a:solidFill>
                  <a:schemeClr val="dk1"/>
                </a:solidFill>
              </a:rPr>
              <a:t>Rs</a:t>
            </a:r>
            <a:r>
              <a:rPr lang="en" sz="1800" dirty="0">
                <a:solidFill>
                  <a:schemeClr val="dk1"/>
                </a:solidFill>
              </a:rPr>
              <a:t> of Open</a:t>
            </a:r>
            <a:endParaRPr sz="1800" dirty="0">
              <a:solidFill>
                <a:schemeClr val="dk1"/>
              </a:solidFill>
            </a:endParaRPr>
          </a:p>
          <a:p>
            <a:pPr marL="0" indent="0" algn="ctr">
              <a:lnSpc>
                <a:spcPct val="90000"/>
              </a:lnSpc>
              <a:spcBef>
                <a:spcPts val="1000"/>
              </a:spcBef>
              <a:buClr>
                <a:schemeClr val="dk1"/>
              </a:buClr>
              <a:buSzPts val="1800"/>
              <a:buNone/>
            </a:pPr>
            <a:r>
              <a:rPr lang="en" sz="1800" dirty="0">
                <a:solidFill>
                  <a:schemeClr val="dk1"/>
                </a:solidFill>
              </a:rPr>
              <a:t>See </a:t>
            </a:r>
            <a:r>
              <a:rPr lang="en" sz="1800" u="sng" dirty="0">
                <a:solidFill>
                  <a:schemeClr val="accent5"/>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Using OER and OEP for Teaching and Learning</a:t>
            </a:r>
            <a:endParaRPr dirty="0"/>
          </a:p>
        </p:txBody>
      </p:sp>
    </p:spTree>
    <p:extLst>
      <p:ext uri="{BB962C8B-B14F-4D97-AF65-F5344CB8AC3E}">
        <p14:creationId xmlns:p14="http://schemas.microsoft.com/office/powerpoint/2010/main" val="1922477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69"/>
          <p:cNvSpPr txBox="1">
            <a:spLocks noGrp="1"/>
          </p:cNvSpPr>
          <p:nvPr>
            <p:ph type="title" idx="4294967295"/>
          </p:nvPr>
        </p:nvSpPr>
        <p:spPr>
          <a:xfrm>
            <a:off x="1005300" y="576263"/>
            <a:ext cx="6934740" cy="754062"/>
          </a:xfrm>
          <a:prstGeom prst="rect">
            <a:avLst/>
          </a:prstGeom>
        </p:spPr>
        <p:txBody>
          <a:bodyPr spcFirstLastPara="1" vert="horz" wrap="square" lIns="68575" tIns="68575" rIns="68575" bIns="68575" rtlCol="0" anchor="ctr" anchorCtr="0">
            <a:noAutofit/>
          </a:bodyPr>
          <a:lstStyle/>
          <a:p>
            <a:pPr>
              <a:buSzPts val="1100"/>
            </a:pPr>
            <a:r>
              <a:rPr lang="en" sz="3600" dirty="0"/>
              <a:t>Defining Antiracist Pedagogy …  </a:t>
            </a:r>
            <a:endParaRPr sz="3600" dirty="0">
              <a:highlight>
                <a:srgbClr val="FFFF00"/>
              </a:highlight>
            </a:endParaRPr>
          </a:p>
        </p:txBody>
      </p:sp>
      <p:sp>
        <p:nvSpPr>
          <p:cNvPr id="355" name="Google Shape;355;p69"/>
          <p:cNvSpPr txBox="1">
            <a:spLocks noGrp="1"/>
          </p:cNvSpPr>
          <p:nvPr>
            <p:ph type="body" idx="4294967295"/>
          </p:nvPr>
        </p:nvSpPr>
        <p:spPr>
          <a:xfrm>
            <a:off x="640080" y="1330325"/>
            <a:ext cx="7994650" cy="3732213"/>
          </a:xfrm>
          <a:prstGeom prst="rect">
            <a:avLst/>
          </a:prstGeom>
        </p:spPr>
        <p:txBody>
          <a:bodyPr spcFirstLastPara="1" vert="horz" wrap="square" lIns="68575" tIns="68575" rIns="68575" bIns="68575" rtlCol="0" anchor="t" anchorCtr="0">
            <a:noAutofit/>
          </a:bodyPr>
          <a:lstStyle/>
          <a:p>
            <a:pPr marL="0" indent="0">
              <a:spcBef>
                <a:spcPts val="800"/>
              </a:spcBef>
              <a:buClr>
                <a:schemeClr val="dk1"/>
              </a:buClr>
              <a:buSzPts val="1100"/>
              <a:buNone/>
            </a:pPr>
            <a:r>
              <a:rPr lang="en" sz="2000" dirty="0">
                <a:latin typeface="Arial"/>
                <a:ea typeface="Arial"/>
                <a:cs typeface="Arial"/>
                <a:sym typeface="Arial"/>
              </a:rPr>
              <a:t>Be race conscious</a:t>
            </a:r>
            <a:endParaRPr sz="2000" dirty="0">
              <a:latin typeface="Arial"/>
              <a:ea typeface="Arial"/>
              <a:cs typeface="Arial"/>
              <a:sym typeface="Arial"/>
            </a:endParaRPr>
          </a:p>
          <a:p>
            <a:pPr indent="-336550">
              <a:spcBef>
                <a:spcPts val="800"/>
              </a:spcBef>
              <a:buSzPts val="1700"/>
              <a:buChar char="●"/>
            </a:pPr>
            <a:r>
              <a:rPr lang="en" sz="1700" dirty="0">
                <a:latin typeface="Arial"/>
                <a:ea typeface="Arial"/>
                <a:cs typeface="Arial"/>
                <a:sym typeface="Arial"/>
              </a:rPr>
              <a:t>Acknowledge your identity and social position</a:t>
            </a:r>
            <a:endParaRPr sz="1700" dirty="0">
              <a:latin typeface="Arial"/>
              <a:ea typeface="Arial"/>
              <a:cs typeface="Arial"/>
              <a:sym typeface="Arial"/>
            </a:endParaRPr>
          </a:p>
          <a:p>
            <a:pPr indent="-336550">
              <a:spcBef>
                <a:spcPts val="0"/>
              </a:spcBef>
              <a:buSzPts val="1700"/>
              <a:buChar char="●"/>
            </a:pPr>
            <a:r>
              <a:rPr lang="en" sz="1700" dirty="0">
                <a:latin typeface="Arial"/>
                <a:ea typeface="Arial"/>
                <a:cs typeface="Arial"/>
                <a:sym typeface="Arial"/>
              </a:rPr>
              <a:t>Recognize that implicit bias exists</a:t>
            </a:r>
            <a:endParaRPr sz="1700" dirty="0">
              <a:latin typeface="Arial"/>
              <a:ea typeface="Arial"/>
              <a:cs typeface="Arial"/>
              <a:sym typeface="Arial"/>
            </a:endParaRPr>
          </a:p>
          <a:p>
            <a:pPr marL="0" indent="0">
              <a:spcBef>
                <a:spcPts val="800"/>
              </a:spcBef>
              <a:buClr>
                <a:schemeClr val="dk1"/>
              </a:buClr>
              <a:buSzPts val="1100"/>
              <a:buNone/>
            </a:pPr>
            <a:r>
              <a:rPr lang="en" sz="2000" dirty="0">
                <a:latin typeface="Arial"/>
                <a:ea typeface="Arial"/>
                <a:cs typeface="Arial"/>
                <a:sym typeface="Arial"/>
              </a:rPr>
              <a:t>Think systemically and structurally</a:t>
            </a:r>
            <a:endParaRPr sz="2000" dirty="0">
              <a:latin typeface="Arial"/>
              <a:ea typeface="Arial"/>
              <a:cs typeface="Arial"/>
              <a:sym typeface="Arial"/>
            </a:endParaRPr>
          </a:p>
          <a:p>
            <a:pPr indent="-336550">
              <a:spcBef>
                <a:spcPts val="800"/>
              </a:spcBef>
              <a:buSzPts val="1700"/>
              <a:buChar char="●"/>
            </a:pPr>
            <a:r>
              <a:rPr lang="en" sz="1700" dirty="0">
                <a:latin typeface="Arial"/>
                <a:ea typeface="Arial"/>
                <a:cs typeface="Arial"/>
                <a:sym typeface="Arial"/>
              </a:rPr>
              <a:t>Expose systemic or structural racism</a:t>
            </a:r>
            <a:endParaRPr sz="1700" dirty="0">
              <a:latin typeface="Arial"/>
              <a:ea typeface="Arial"/>
              <a:cs typeface="Arial"/>
              <a:sym typeface="Arial"/>
            </a:endParaRPr>
          </a:p>
          <a:p>
            <a:pPr marL="0" indent="0">
              <a:spcBef>
                <a:spcPts val="800"/>
              </a:spcBef>
              <a:buClr>
                <a:schemeClr val="dk1"/>
              </a:buClr>
              <a:buSzPts val="1100"/>
              <a:buNone/>
            </a:pPr>
            <a:r>
              <a:rPr lang="en" sz="2000" dirty="0">
                <a:latin typeface="Arial"/>
                <a:ea typeface="Arial"/>
                <a:cs typeface="Arial"/>
                <a:sym typeface="Arial"/>
              </a:rPr>
              <a:t>Examine the history of a discipline</a:t>
            </a:r>
            <a:endParaRPr sz="2000" dirty="0">
              <a:latin typeface="Arial"/>
              <a:ea typeface="Arial"/>
              <a:cs typeface="Arial"/>
              <a:sym typeface="Arial"/>
            </a:endParaRPr>
          </a:p>
          <a:p>
            <a:pPr indent="-336550">
              <a:spcBef>
                <a:spcPts val="800"/>
              </a:spcBef>
              <a:buSzPts val="1700"/>
              <a:buChar char="●"/>
            </a:pPr>
            <a:r>
              <a:rPr lang="en" sz="1700" dirty="0">
                <a:latin typeface="Arial"/>
                <a:ea typeface="Arial"/>
                <a:cs typeface="Arial"/>
                <a:sym typeface="Arial"/>
              </a:rPr>
              <a:t>Ask how knowledge is defined and accepted</a:t>
            </a:r>
            <a:endParaRPr sz="1700" dirty="0">
              <a:latin typeface="Arial"/>
              <a:ea typeface="Arial"/>
              <a:cs typeface="Arial"/>
              <a:sym typeface="Arial"/>
            </a:endParaRPr>
          </a:p>
          <a:p>
            <a:pPr indent="-336550">
              <a:spcBef>
                <a:spcPts val="0"/>
              </a:spcBef>
              <a:buSzPts val="1700"/>
              <a:buChar char="●"/>
            </a:pPr>
            <a:r>
              <a:rPr lang="en" sz="1700" dirty="0">
                <a:latin typeface="Arial"/>
                <a:ea typeface="Arial"/>
                <a:cs typeface="Arial"/>
                <a:sym typeface="Arial"/>
              </a:rPr>
              <a:t>Ask who gets to have a voice in the discipline</a:t>
            </a:r>
            <a:endParaRPr sz="1700" dirty="0">
              <a:latin typeface="Arial"/>
              <a:ea typeface="Arial"/>
              <a:cs typeface="Arial"/>
              <a:sym typeface="Arial"/>
            </a:endParaRPr>
          </a:p>
          <a:p>
            <a:pPr marL="0" indent="0">
              <a:spcBef>
                <a:spcPts val="800"/>
              </a:spcBef>
              <a:buClr>
                <a:schemeClr val="dk1"/>
              </a:buClr>
              <a:buSzPts val="1100"/>
              <a:buNone/>
            </a:pPr>
            <a:r>
              <a:rPr lang="en" sz="2000" dirty="0">
                <a:latin typeface="Arial"/>
                <a:ea typeface="Arial"/>
                <a:cs typeface="Arial"/>
                <a:sym typeface="Arial"/>
              </a:rPr>
              <a:t>Include voices and perspectives from many peoples and groups</a:t>
            </a:r>
            <a:endParaRPr sz="2000" dirty="0">
              <a:latin typeface="Arial"/>
              <a:ea typeface="Arial"/>
              <a:cs typeface="Arial"/>
              <a:sym typeface="Arial"/>
            </a:endParaRPr>
          </a:p>
          <a:p>
            <a:pPr marL="0" indent="0">
              <a:spcBef>
                <a:spcPts val="800"/>
              </a:spcBef>
              <a:buNone/>
            </a:pPr>
            <a:r>
              <a:rPr lang="en" sz="2000" dirty="0">
                <a:latin typeface="Arial"/>
                <a:ea typeface="Arial"/>
                <a:cs typeface="Arial"/>
                <a:sym typeface="Arial"/>
              </a:rPr>
              <a:t>Invite students to contribute their own perspectives and experiences</a:t>
            </a:r>
            <a:endParaRPr dirty="0">
              <a:latin typeface="Arial"/>
              <a:ea typeface="Arial"/>
              <a:cs typeface="Arial"/>
              <a:sym typeface="Arial"/>
            </a:endParaRPr>
          </a:p>
        </p:txBody>
      </p:sp>
      <p:sp>
        <p:nvSpPr>
          <p:cNvPr id="356" name="Google Shape;356;p69"/>
          <p:cNvSpPr txBox="1"/>
          <p:nvPr/>
        </p:nvSpPr>
        <p:spPr>
          <a:xfrm>
            <a:off x="1005300" y="5816600"/>
            <a:ext cx="5876100" cy="738633"/>
          </a:xfrm>
          <a:prstGeom prst="rect">
            <a:avLst/>
          </a:prstGeom>
          <a:noFill/>
          <a:ln>
            <a:noFill/>
          </a:ln>
        </p:spPr>
        <p:txBody>
          <a:bodyPr spcFirstLastPara="1" wrap="square" lIns="91425" tIns="91425" rIns="91425" bIns="91425" anchor="t" anchorCtr="0">
            <a:spAutoFit/>
          </a:bodyPr>
          <a:lstStyle/>
          <a:p>
            <a:r>
              <a:rPr lang="en" dirty="0"/>
              <a:t>Sources: </a:t>
            </a:r>
            <a:r>
              <a:rPr lang="en" dirty="0" err="1"/>
              <a:t>Kendi</a:t>
            </a:r>
            <a:r>
              <a:rPr lang="en" dirty="0"/>
              <a:t>, </a:t>
            </a:r>
            <a:r>
              <a:rPr lang="en" dirty="0" err="1"/>
              <a:t>Kishimoto</a:t>
            </a:r>
            <a:r>
              <a:rPr lang="en" dirty="0"/>
              <a:t>, Ladson-Billings, Hammond, and CCCCO</a:t>
            </a:r>
            <a:endParaRPr dirty="0"/>
          </a:p>
        </p:txBody>
      </p:sp>
    </p:spTree>
    <p:extLst>
      <p:ext uri="{BB962C8B-B14F-4D97-AF65-F5344CB8AC3E}">
        <p14:creationId xmlns:p14="http://schemas.microsoft.com/office/powerpoint/2010/main" val="1290911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Open for Antiracism (OFAR) Program</a:t>
            </a:r>
            <a:endParaRPr lang="en-US" sz="3600" dirty="0"/>
          </a:p>
        </p:txBody>
      </p:sp>
      <p:sp>
        <p:nvSpPr>
          <p:cNvPr id="361" name="Google Shape;361;p70"/>
          <p:cNvSpPr txBox="1">
            <a:spLocks noGrp="1"/>
          </p:cNvSpPr>
          <p:nvPr>
            <p:ph idx="1"/>
          </p:nvPr>
        </p:nvSpPr>
        <p:spPr>
          <a:prstGeom prst="rect">
            <a:avLst/>
          </a:prstGeom>
        </p:spPr>
        <p:txBody>
          <a:bodyPr spcFirstLastPara="1" vert="horz" wrap="square" lIns="91425" tIns="91425" rIns="91425" bIns="91425" rtlCol="0" anchor="t" anchorCtr="0">
            <a:noAutofit/>
          </a:bodyPr>
          <a:lstStyle/>
          <a:p>
            <a:pPr marL="0" indent="0" algn="ctr">
              <a:lnSpc>
                <a:spcPct val="115000"/>
              </a:lnSpc>
              <a:buNone/>
            </a:pPr>
            <a:endParaRPr/>
          </a:p>
          <a:p>
            <a:pPr marL="0" indent="0">
              <a:lnSpc>
                <a:spcPct val="100000"/>
              </a:lnSpc>
              <a:spcBef>
                <a:spcPts val="1600"/>
              </a:spcBef>
              <a:buNone/>
            </a:pPr>
            <a:endParaRPr b="1"/>
          </a:p>
          <a:p>
            <a:pPr marL="0" indent="0">
              <a:lnSpc>
                <a:spcPct val="100000"/>
              </a:lnSpc>
              <a:spcBef>
                <a:spcPts val="1600"/>
              </a:spcBef>
              <a:buNone/>
            </a:pPr>
            <a:endParaRPr b="1"/>
          </a:p>
          <a:p>
            <a:pPr marL="0" indent="0">
              <a:lnSpc>
                <a:spcPct val="100000"/>
              </a:lnSpc>
              <a:spcBef>
                <a:spcPts val="1600"/>
              </a:spcBef>
              <a:buNone/>
            </a:pPr>
            <a:endParaRPr b="1"/>
          </a:p>
          <a:p>
            <a:pPr marL="0" indent="0">
              <a:lnSpc>
                <a:spcPct val="100000"/>
              </a:lnSpc>
              <a:spcBef>
                <a:spcPts val="1600"/>
              </a:spcBef>
              <a:spcAft>
                <a:spcPts val="1600"/>
              </a:spcAft>
              <a:buNone/>
            </a:pPr>
            <a:endParaRPr/>
          </a:p>
        </p:txBody>
      </p:sp>
      <p:sp>
        <p:nvSpPr>
          <p:cNvPr id="364" name="Google Shape;364;p70"/>
          <p:cNvSpPr txBox="1"/>
          <p:nvPr/>
        </p:nvSpPr>
        <p:spPr>
          <a:xfrm>
            <a:off x="402600" y="2175149"/>
            <a:ext cx="7888542" cy="4431952"/>
          </a:xfrm>
          <a:prstGeom prst="rect">
            <a:avLst/>
          </a:prstGeom>
          <a:noFill/>
          <a:ln>
            <a:noFill/>
          </a:ln>
        </p:spPr>
        <p:txBody>
          <a:bodyPr spcFirstLastPara="1" wrap="square" lIns="91425" tIns="91425" rIns="91425" bIns="91425" anchor="t" anchorCtr="0">
            <a:spAutoFit/>
          </a:bodyPr>
          <a:lstStyle/>
          <a:p>
            <a:pPr marL="457200" indent="-355600">
              <a:lnSpc>
                <a:spcPct val="115000"/>
              </a:lnSpc>
              <a:buClr>
                <a:schemeClr val="dk1"/>
              </a:buClr>
              <a:buSzPts val="2000"/>
              <a:buChar char="●"/>
            </a:pPr>
            <a:r>
              <a:rPr lang="en-US" sz="2000" dirty="0" smtClean="0">
                <a:solidFill>
                  <a:schemeClr val="dk1"/>
                </a:solidFill>
              </a:rPr>
              <a:t>CCC Program – a collaboration of CCCOER and College of the Canyons – grant-funded (Hewlett)</a:t>
            </a:r>
          </a:p>
          <a:p>
            <a:pPr marL="457200" indent="-355600">
              <a:lnSpc>
                <a:spcPct val="115000"/>
              </a:lnSpc>
              <a:buClr>
                <a:schemeClr val="dk1"/>
              </a:buClr>
              <a:buSzPts val="2000"/>
              <a:buChar char="●"/>
            </a:pPr>
            <a:r>
              <a:rPr lang="en" sz="2000" dirty="0" smtClean="0">
                <a:solidFill>
                  <a:schemeClr val="dk1"/>
                </a:solidFill>
              </a:rPr>
              <a:t>Explore </a:t>
            </a:r>
            <a:r>
              <a:rPr lang="en" sz="2000" dirty="0">
                <a:solidFill>
                  <a:schemeClr val="dk1"/>
                </a:solidFill>
              </a:rPr>
              <a:t>how to use OER and open pedagogy to make instructional materials and teaching more anti-racist.</a:t>
            </a:r>
            <a:endParaRPr sz="2000" dirty="0">
              <a:solidFill>
                <a:schemeClr val="dk1"/>
              </a:solidFill>
            </a:endParaRPr>
          </a:p>
          <a:p>
            <a:pPr marL="457200" indent="-355600">
              <a:lnSpc>
                <a:spcPct val="115000"/>
              </a:lnSpc>
              <a:buClr>
                <a:schemeClr val="dk1"/>
              </a:buClr>
              <a:buSzPts val="2000"/>
              <a:buChar char="●"/>
            </a:pPr>
            <a:r>
              <a:rPr lang="en" sz="2000" dirty="0">
                <a:solidFill>
                  <a:schemeClr val="dk1"/>
                </a:solidFill>
              </a:rPr>
              <a:t>Learn about Anti-Racist Pedagogy, OER, and Open Pedagogy in a facilitated online course.</a:t>
            </a:r>
            <a:endParaRPr sz="2000" dirty="0">
              <a:solidFill>
                <a:schemeClr val="dk1"/>
              </a:solidFill>
            </a:endParaRPr>
          </a:p>
          <a:p>
            <a:pPr marL="457200" indent="-355600">
              <a:lnSpc>
                <a:spcPct val="115000"/>
              </a:lnSpc>
              <a:buClr>
                <a:schemeClr val="dk1"/>
              </a:buClr>
              <a:buSzPts val="2000"/>
              <a:buChar char="●"/>
            </a:pPr>
            <a:r>
              <a:rPr lang="en" sz="2000" dirty="0">
                <a:solidFill>
                  <a:schemeClr val="dk1"/>
                </a:solidFill>
              </a:rPr>
              <a:t>Develop and implement an action plan in collaboration with students.</a:t>
            </a:r>
            <a:endParaRPr sz="2000" dirty="0">
              <a:solidFill>
                <a:schemeClr val="dk1"/>
              </a:solidFill>
            </a:endParaRPr>
          </a:p>
          <a:p>
            <a:pPr marL="457200" indent="-355600">
              <a:lnSpc>
                <a:spcPct val="115000"/>
              </a:lnSpc>
              <a:buClr>
                <a:schemeClr val="dk1"/>
              </a:buClr>
              <a:buSzPts val="2000"/>
              <a:buChar char="●"/>
            </a:pPr>
            <a:r>
              <a:rPr lang="en" sz="2000" dirty="0">
                <a:solidFill>
                  <a:schemeClr val="dk1"/>
                </a:solidFill>
              </a:rPr>
              <a:t>Benefit from peer connections, monthly webinars, coaching, and administrative support.</a:t>
            </a:r>
            <a:endParaRPr sz="2000" dirty="0">
              <a:solidFill>
                <a:schemeClr val="dk1"/>
              </a:solidFill>
            </a:endParaRPr>
          </a:p>
          <a:p>
            <a:pPr marL="457200" indent="-355600">
              <a:lnSpc>
                <a:spcPct val="115000"/>
              </a:lnSpc>
              <a:buClr>
                <a:schemeClr val="dk1"/>
              </a:buClr>
              <a:buSzPts val="2000"/>
              <a:buChar char="●"/>
            </a:pPr>
            <a:r>
              <a:rPr lang="en" sz="2000" dirty="0">
                <a:solidFill>
                  <a:schemeClr val="dk1"/>
                </a:solidFill>
              </a:rPr>
              <a:t>Document impact via surveys, interviews, and student outcomes.</a:t>
            </a:r>
            <a:endParaRPr sz="2000" dirty="0">
              <a:solidFill>
                <a:schemeClr val="dk1"/>
              </a:solidFill>
            </a:endParaRPr>
          </a:p>
        </p:txBody>
      </p:sp>
    </p:spTree>
    <p:extLst>
      <p:ext uri="{BB962C8B-B14F-4D97-AF65-F5344CB8AC3E}">
        <p14:creationId xmlns:p14="http://schemas.microsoft.com/office/powerpoint/2010/main" val="12416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7"/>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sz="4800" dirty="0"/>
              <a:t>Description</a:t>
            </a:r>
            <a:endParaRPr sz="4800" dirty="0"/>
          </a:p>
        </p:txBody>
      </p:sp>
      <p:sp>
        <p:nvSpPr>
          <p:cNvPr id="129" name="Google Shape;129;p37"/>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r>
              <a:rPr lang="en-US" sz="2000" dirty="0"/>
              <a:t> While connecting the concepts in our title is simple, integrating the related processes and associated resources is complicated and, we would argue, necessary. Join this interactive session as we use our collective wisdom and experience to weave the topics together and explore approaches to making our local curriculum process more meaningful.</a:t>
            </a:r>
          </a:p>
        </p:txBody>
      </p:sp>
    </p:spTree>
    <p:extLst>
      <p:ext uri="{BB962C8B-B14F-4D97-AF65-F5344CB8AC3E}">
        <p14:creationId xmlns:p14="http://schemas.microsoft.com/office/powerpoint/2010/main" val="39811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71"/>
          <p:cNvSpPr txBox="1">
            <a:spLocks noGrp="1"/>
          </p:cNvSpPr>
          <p:nvPr>
            <p:ph type="title" idx="4294967295"/>
          </p:nvPr>
        </p:nvSpPr>
        <p:spPr>
          <a:xfrm>
            <a:off x="1257300" y="511055"/>
            <a:ext cx="7886700" cy="666750"/>
          </a:xfrm>
          <a:prstGeom prst="rect">
            <a:avLst/>
          </a:prstGeom>
        </p:spPr>
        <p:txBody>
          <a:bodyPr spcFirstLastPara="1" vert="horz" wrap="square" lIns="68575" tIns="68575" rIns="68575" bIns="68575" rtlCol="0" anchor="ctr" anchorCtr="0">
            <a:noAutofit/>
          </a:bodyPr>
          <a:lstStyle/>
          <a:p>
            <a:r>
              <a:rPr lang="en-US" sz="3600" dirty="0" smtClean="0"/>
              <a:t>OFAR </a:t>
            </a:r>
            <a:r>
              <a:rPr lang="en" sz="3600" dirty="0" smtClean="0"/>
              <a:t>Canvas </a:t>
            </a:r>
            <a:r>
              <a:rPr lang="en" sz="3600" dirty="0"/>
              <a:t>Training Course</a:t>
            </a:r>
            <a:endParaRPr sz="3600" dirty="0"/>
          </a:p>
        </p:txBody>
      </p:sp>
      <p:sp>
        <p:nvSpPr>
          <p:cNvPr id="372" name="Google Shape;372;p71"/>
          <p:cNvSpPr txBox="1">
            <a:spLocks noGrp="1"/>
          </p:cNvSpPr>
          <p:nvPr>
            <p:ph type="body" idx="4294967295"/>
          </p:nvPr>
        </p:nvSpPr>
        <p:spPr>
          <a:xfrm>
            <a:off x="787083" y="1785303"/>
            <a:ext cx="8174037" cy="3379787"/>
          </a:xfrm>
          <a:prstGeom prst="rect">
            <a:avLst/>
          </a:prstGeom>
        </p:spPr>
        <p:txBody>
          <a:bodyPr spcFirstLastPara="1" vert="horz" wrap="square" lIns="68575" tIns="68575" rIns="68575" bIns="68575" rtlCol="0" anchor="t" anchorCtr="0">
            <a:noAutofit/>
          </a:bodyPr>
          <a:lstStyle/>
          <a:p>
            <a:pPr indent="-381000">
              <a:lnSpc>
                <a:spcPct val="115000"/>
              </a:lnSpc>
              <a:spcBef>
                <a:spcPts val="800"/>
              </a:spcBef>
              <a:buSzPts val="2400"/>
              <a:buChar char="●"/>
            </a:pPr>
            <a:r>
              <a:rPr lang="en" sz="2400" dirty="0">
                <a:latin typeface="Arial"/>
                <a:ea typeface="Arial"/>
                <a:cs typeface="Arial"/>
                <a:sym typeface="Arial"/>
              </a:rPr>
              <a:t>What is Antiracism?</a:t>
            </a:r>
            <a:endParaRPr sz="2400" dirty="0">
              <a:latin typeface="Arial"/>
              <a:ea typeface="Arial"/>
              <a:cs typeface="Arial"/>
              <a:sym typeface="Arial"/>
            </a:endParaRPr>
          </a:p>
          <a:p>
            <a:pPr indent="-381000">
              <a:lnSpc>
                <a:spcPct val="115000"/>
              </a:lnSpc>
              <a:spcBef>
                <a:spcPts val="0"/>
              </a:spcBef>
              <a:buSzPts val="2400"/>
              <a:buChar char="●"/>
            </a:pPr>
            <a:r>
              <a:rPr lang="en" sz="2400" dirty="0">
                <a:latin typeface="Arial"/>
                <a:ea typeface="Arial"/>
                <a:cs typeface="Arial"/>
                <a:sym typeface="Arial"/>
              </a:rPr>
              <a:t>What are OERs and how can they support Antiracism?</a:t>
            </a:r>
            <a:endParaRPr sz="2400" dirty="0">
              <a:latin typeface="Arial"/>
              <a:ea typeface="Arial"/>
              <a:cs typeface="Arial"/>
              <a:sym typeface="Arial"/>
            </a:endParaRPr>
          </a:p>
          <a:p>
            <a:pPr indent="-381000">
              <a:lnSpc>
                <a:spcPct val="115000"/>
              </a:lnSpc>
              <a:spcBef>
                <a:spcPts val="0"/>
              </a:spcBef>
              <a:buSzPts val="2400"/>
              <a:buChar char="●"/>
            </a:pPr>
            <a:r>
              <a:rPr lang="en" sz="2400" dirty="0">
                <a:latin typeface="Arial"/>
                <a:ea typeface="Arial"/>
                <a:cs typeface="Arial"/>
                <a:sym typeface="Arial"/>
              </a:rPr>
              <a:t>What is Open Pedagogy and how can it support Antiracism?</a:t>
            </a:r>
            <a:endParaRPr sz="2400" dirty="0">
              <a:latin typeface="Arial"/>
              <a:ea typeface="Arial"/>
              <a:cs typeface="Arial"/>
              <a:sym typeface="Arial"/>
            </a:endParaRPr>
          </a:p>
          <a:p>
            <a:pPr indent="-381000">
              <a:lnSpc>
                <a:spcPct val="115000"/>
              </a:lnSpc>
              <a:spcBef>
                <a:spcPts val="0"/>
              </a:spcBef>
              <a:buSzPts val="2400"/>
              <a:buChar char="●"/>
            </a:pPr>
            <a:r>
              <a:rPr lang="en" sz="2400" dirty="0">
                <a:latin typeface="Arial"/>
                <a:ea typeface="Arial"/>
                <a:cs typeface="Arial"/>
                <a:sym typeface="Arial"/>
              </a:rPr>
              <a:t>What now? Creating an Antiracism action </a:t>
            </a:r>
            <a:r>
              <a:rPr lang="en" sz="2400" dirty="0" smtClean="0">
                <a:latin typeface="Arial"/>
                <a:ea typeface="Arial"/>
                <a:cs typeface="Arial"/>
                <a:sym typeface="Arial"/>
              </a:rPr>
              <a:t>plan</a:t>
            </a:r>
            <a:endParaRPr sz="2400" dirty="0">
              <a:latin typeface="Arial"/>
              <a:ea typeface="Arial"/>
              <a:cs typeface="Arial"/>
              <a:sym typeface="Arial"/>
            </a:endParaRPr>
          </a:p>
        </p:txBody>
      </p:sp>
    </p:spTree>
    <p:extLst>
      <p:ext uri="{BB962C8B-B14F-4D97-AF65-F5344CB8AC3E}">
        <p14:creationId xmlns:p14="http://schemas.microsoft.com/office/powerpoint/2010/main" val="499627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83"/>
          <p:cNvSpPr txBox="1">
            <a:spLocks noGrp="1"/>
          </p:cNvSpPr>
          <p:nvPr>
            <p:ph type="title" idx="4294967295"/>
          </p:nvPr>
        </p:nvSpPr>
        <p:spPr>
          <a:xfrm>
            <a:off x="1008865" y="734932"/>
            <a:ext cx="7886700" cy="993775"/>
          </a:xfrm>
          <a:prstGeom prst="rect">
            <a:avLst/>
          </a:prstGeom>
        </p:spPr>
        <p:txBody>
          <a:bodyPr spcFirstLastPara="1" vert="horz" wrap="square" lIns="68575" tIns="68575" rIns="68575" bIns="68575" rtlCol="0" anchor="ctr" anchorCtr="0">
            <a:noAutofit/>
          </a:bodyPr>
          <a:lstStyle/>
          <a:p>
            <a:r>
              <a:rPr lang="en" sz="3600" dirty="0"/>
              <a:t>Openly-Licensed OFAR Course  </a:t>
            </a:r>
            <a:endParaRPr sz="3600" dirty="0"/>
          </a:p>
        </p:txBody>
      </p:sp>
      <p:sp>
        <p:nvSpPr>
          <p:cNvPr id="469" name="Google Shape;469;p83"/>
          <p:cNvSpPr txBox="1">
            <a:spLocks noGrp="1"/>
          </p:cNvSpPr>
          <p:nvPr>
            <p:ph type="body" idx="4294967295"/>
          </p:nvPr>
        </p:nvSpPr>
        <p:spPr>
          <a:xfrm>
            <a:off x="1008865" y="1788555"/>
            <a:ext cx="7886700" cy="3262312"/>
          </a:xfrm>
          <a:prstGeom prst="rect">
            <a:avLst/>
          </a:prstGeom>
        </p:spPr>
        <p:txBody>
          <a:bodyPr spcFirstLastPara="1" vert="horz" wrap="square" lIns="68575" tIns="68575" rIns="68575" bIns="68575" rtlCol="0" anchor="t" anchorCtr="0">
            <a:noAutofit/>
          </a:bodyPr>
          <a:lstStyle/>
          <a:p>
            <a:pPr marL="0" indent="0">
              <a:spcBef>
                <a:spcPts val="800"/>
              </a:spcBef>
              <a:buNone/>
            </a:pPr>
            <a:r>
              <a:rPr lang="en" sz="2800" dirty="0">
                <a:latin typeface="Arial"/>
                <a:ea typeface="Arial"/>
                <a:cs typeface="Arial"/>
                <a:sym typeface="Arial"/>
              </a:rPr>
              <a:t>Search in Canvas Commons for: “Open for Anti-Racism</a:t>
            </a:r>
            <a:r>
              <a:rPr lang="en" sz="2800" dirty="0" smtClean="0">
                <a:latin typeface="Arial"/>
                <a:ea typeface="Arial"/>
                <a:cs typeface="Arial"/>
                <a:sym typeface="Arial"/>
              </a:rPr>
              <a:t>”</a:t>
            </a:r>
            <a:endParaRPr sz="2800" dirty="0">
              <a:latin typeface="Arial"/>
              <a:ea typeface="Arial"/>
              <a:cs typeface="Arial"/>
              <a:sym typeface="Arial"/>
            </a:endParaRPr>
          </a:p>
          <a:p>
            <a:pPr indent="-381000">
              <a:spcBef>
                <a:spcPts val="800"/>
              </a:spcBef>
              <a:buSzPts val="2400"/>
              <a:buChar char="●"/>
            </a:pPr>
            <a:r>
              <a:rPr lang="en" sz="2800" u="sng" dirty="0">
                <a:solidFill>
                  <a:schemeClr val="hlink"/>
                </a:solidFill>
                <a:latin typeface="Arial"/>
                <a:ea typeface="Arial"/>
                <a:cs typeface="Arial"/>
                <a:sym typeface="Arial"/>
                <a:hlinkClick r:id="rId3"/>
              </a:rPr>
              <a:t>Facilitated version</a:t>
            </a:r>
            <a:endParaRPr sz="2800" dirty="0">
              <a:latin typeface="Arial"/>
              <a:ea typeface="Arial"/>
              <a:cs typeface="Arial"/>
              <a:sym typeface="Arial"/>
            </a:endParaRPr>
          </a:p>
          <a:p>
            <a:pPr indent="-381000">
              <a:spcBef>
                <a:spcPts val="0"/>
              </a:spcBef>
              <a:buSzPts val="2400"/>
              <a:buChar char="●"/>
            </a:pPr>
            <a:r>
              <a:rPr lang="en" sz="2800" u="sng" dirty="0">
                <a:solidFill>
                  <a:schemeClr val="hlink"/>
                </a:solidFill>
                <a:latin typeface="Arial"/>
                <a:ea typeface="Arial"/>
                <a:cs typeface="Arial"/>
                <a:sym typeface="Arial"/>
                <a:hlinkClick r:id="rId4"/>
              </a:rPr>
              <a:t>Self-paced version</a:t>
            </a:r>
            <a:endParaRPr sz="2800" dirty="0">
              <a:latin typeface="Arial"/>
              <a:ea typeface="Arial"/>
              <a:cs typeface="Arial"/>
              <a:sym typeface="Arial"/>
            </a:endParaRPr>
          </a:p>
        </p:txBody>
      </p:sp>
    </p:spTree>
    <p:extLst>
      <p:ext uri="{BB962C8B-B14F-4D97-AF65-F5344CB8AC3E}">
        <p14:creationId xmlns:p14="http://schemas.microsoft.com/office/powerpoint/2010/main" val="2084797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DF668C-C178-BB12-3B06-3F985FAF1797}"/>
              </a:ext>
            </a:extLst>
          </p:cNvPr>
          <p:cNvSpPr>
            <a:spLocks noGrp="1"/>
          </p:cNvSpPr>
          <p:nvPr>
            <p:ph type="ctrTitle"/>
          </p:nvPr>
        </p:nvSpPr>
        <p:spPr/>
        <p:txBody>
          <a:bodyPr/>
          <a:lstStyle/>
          <a:p>
            <a:r>
              <a:rPr lang="en-US" dirty="0"/>
              <a:t>How </a:t>
            </a:r>
            <a:r>
              <a:rPr lang="en-US" dirty="0" smtClean="0"/>
              <a:t>is </a:t>
            </a:r>
            <a:r>
              <a:rPr lang="en-US" dirty="0"/>
              <a:t>OER </a:t>
            </a:r>
            <a:r>
              <a:rPr lang="en-US" dirty="0" smtClean="0"/>
              <a:t>integral to IDEA work?</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41640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79B57-A645-E335-9A6D-09C2E17A8373}"/>
              </a:ext>
            </a:extLst>
          </p:cNvPr>
          <p:cNvSpPr>
            <a:spLocks noGrp="1"/>
          </p:cNvSpPr>
          <p:nvPr>
            <p:ph type="ctrTitle"/>
          </p:nvPr>
        </p:nvSpPr>
        <p:spPr/>
        <p:txBody>
          <a:bodyPr>
            <a:normAutofit fontScale="90000"/>
          </a:bodyPr>
          <a:lstStyle/>
          <a:p>
            <a:r>
              <a:rPr lang="en-US" dirty="0"/>
              <a:t>How do you both respect academic freedom and integrate a meaningful consideration of IDEA into the curriculum process?</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343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Presenters</a:t>
            </a:r>
          </a:p>
        </p:txBody>
      </p:sp>
      <p:sp>
        <p:nvSpPr>
          <p:cNvPr id="3" name="Text Placeholder 2"/>
          <p:cNvSpPr>
            <a:spLocks noGrp="1"/>
          </p:cNvSpPr>
          <p:nvPr>
            <p:ph type="body" idx="1"/>
          </p:nvPr>
        </p:nvSpPr>
        <p:spPr/>
        <p:txBody>
          <a:bodyPr>
            <a:normAutofit/>
          </a:bodyPr>
          <a:lstStyle/>
          <a:p>
            <a:r>
              <a:rPr lang="en-US" sz="1800" dirty="0"/>
              <a:t>Julie Bruno, ASCCC OERI Communications Lead</a:t>
            </a:r>
          </a:p>
          <a:p>
            <a:pPr lvl="1"/>
            <a:r>
              <a:rPr lang="en-US" sz="1800" dirty="0"/>
              <a:t>Communication Studies, Sierra</a:t>
            </a:r>
          </a:p>
          <a:p>
            <a:r>
              <a:rPr lang="en-US" sz="1800" dirty="0"/>
              <a:t>Michelle Pilati, ASCCC OERI Faculty Coordinator</a:t>
            </a:r>
          </a:p>
          <a:p>
            <a:pPr lvl="1"/>
            <a:r>
              <a:rPr lang="en-US" sz="1800" dirty="0"/>
              <a:t>Psychology, Rio </a:t>
            </a:r>
            <a:r>
              <a:rPr lang="en-US" sz="1800" dirty="0" smtClean="0"/>
              <a:t>Hondo</a:t>
            </a:r>
            <a:endParaRPr lang="en-US" sz="1800" dirty="0"/>
          </a:p>
        </p:txBody>
      </p:sp>
    </p:spTree>
    <p:extLst>
      <p:ext uri="{BB962C8B-B14F-4D97-AF65-F5344CB8AC3E}">
        <p14:creationId xmlns:p14="http://schemas.microsoft.com/office/powerpoint/2010/main" val="137002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r>
              <a:rPr lang="en-US" sz="1800" dirty="0"/>
              <a:t>Articulation and OER </a:t>
            </a:r>
            <a:endParaRPr lang="en-US" sz="1800" dirty="0" smtClean="0"/>
          </a:p>
          <a:p>
            <a:r>
              <a:rPr lang="en-US" sz="1800" dirty="0" smtClean="0"/>
              <a:t>Curriculum </a:t>
            </a:r>
            <a:r>
              <a:rPr lang="en-US" sz="1800" dirty="0"/>
              <a:t>and </a:t>
            </a:r>
            <a:r>
              <a:rPr lang="en-US" sz="1800" dirty="0" smtClean="0"/>
              <a:t>OER</a:t>
            </a:r>
            <a:endParaRPr lang="en-US" sz="1800" dirty="0"/>
          </a:p>
          <a:p>
            <a:r>
              <a:rPr lang="en-US" sz="1800" dirty="0"/>
              <a:t>OER and Academic Freedom </a:t>
            </a:r>
            <a:endParaRPr lang="en-US" sz="1800" dirty="0" smtClean="0"/>
          </a:p>
          <a:p>
            <a:r>
              <a:rPr lang="en-US" sz="1800" dirty="0" smtClean="0"/>
              <a:t>Open Pedagogy</a:t>
            </a:r>
            <a:endParaRPr lang="en-US" sz="1800" dirty="0" smtClean="0"/>
          </a:p>
          <a:p>
            <a:r>
              <a:rPr lang="en-US" sz="1800" dirty="0" smtClean="0"/>
              <a:t>IDEA </a:t>
            </a:r>
            <a:r>
              <a:rPr lang="en-US" sz="1800" dirty="0"/>
              <a:t>Framework</a:t>
            </a:r>
          </a:p>
          <a:p>
            <a:r>
              <a:rPr lang="en-US" sz="1800" dirty="0"/>
              <a:t>How do you both respect academic freedom and integrate a meaningful consideration of IDEA into the curriculum process?</a:t>
            </a:r>
          </a:p>
        </p:txBody>
      </p:sp>
      <p:sp>
        <p:nvSpPr>
          <p:cNvPr id="143" name="Google Shape;143;p5"/>
          <p:cNvSpPr txBox="1">
            <a:spLocks noGrp="1"/>
          </p:cNvSpPr>
          <p:nvPr>
            <p:ph type="title" idx="4294967295"/>
          </p:nvPr>
        </p:nvSpPr>
        <p:spPr>
          <a:xfrm>
            <a:off x="1600201" y="865823"/>
            <a:ext cx="7711440" cy="89852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Gill Sans"/>
              <a:buNone/>
            </a:pPr>
            <a:r>
              <a:rPr lang="en-US" sz="4400" dirty="0" smtClean="0">
                <a:latin typeface="+mj-lt"/>
              </a:rPr>
              <a:t>Overview</a:t>
            </a:r>
            <a:endParaRPr dirty="0">
              <a:latin typeface="+mj-lt"/>
            </a:endParaRPr>
          </a:p>
        </p:txBody>
      </p:sp>
    </p:spTree>
    <p:extLst>
      <p:ext uri="{BB962C8B-B14F-4D97-AF65-F5344CB8AC3E}">
        <p14:creationId xmlns:p14="http://schemas.microsoft.com/office/powerpoint/2010/main" val="59672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DCF31-86ED-3DA3-1A96-8E1608EB4DD8}"/>
              </a:ext>
            </a:extLst>
          </p:cNvPr>
          <p:cNvSpPr>
            <a:spLocks noGrp="1"/>
          </p:cNvSpPr>
          <p:nvPr>
            <p:ph type="ctrTitle"/>
          </p:nvPr>
        </p:nvSpPr>
        <p:spPr/>
        <p:txBody>
          <a:bodyPr/>
          <a:lstStyle/>
          <a:p>
            <a:r>
              <a:rPr lang="en-US" dirty="0" smtClean="0"/>
              <a:t>Are there issues </a:t>
            </a:r>
            <a:r>
              <a:rPr lang="en-US" dirty="0"/>
              <a:t>with </a:t>
            </a:r>
            <a:r>
              <a:rPr lang="en-US" dirty="0" smtClean="0"/>
              <a:t>articulation </a:t>
            </a:r>
            <a:r>
              <a:rPr lang="en-US" dirty="0"/>
              <a:t>and OER?</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472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Are there issues?</a:t>
            </a:r>
            <a:endParaRPr lang="en-US" dirty="0"/>
          </a:p>
        </p:txBody>
      </p:sp>
      <p:sp>
        <p:nvSpPr>
          <p:cNvPr id="4" name="Content Placeholder 3"/>
          <p:cNvSpPr>
            <a:spLocks noGrp="1"/>
          </p:cNvSpPr>
          <p:nvPr>
            <p:ph idx="1"/>
          </p:nvPr>
        </p:nvSpPr>
        <p:spPr/>
        <p:txBody>
          <a:bodyPr>
            <a:normAutofit/>
          </a:bodyPr>
          <a:lstStyle/>
          <a:p>
            <a:r>
              <a:rPr lang="en-US" sz="2400" dirty="0" smtClean="0"/>
              <a:t>According to the CSU Chancellor’s office and the UC Office of the President, no.</a:t>
            </a:r>
          </a:p>
          <a:p>
            <a:r>
              <a:rPr lang="en-US" sz="2400" dirty="0" smtClean="0"/>
              <a:t>According to AOs, no. </a:t>
            </a:r>
          </a:p>
          <a:p>
            <a:r>
              <a:rPr lang="en-US" sz="2400" dirty="0" smtClean="0"/>
              <a:t>What other evidence is needed to address the concerns?</a:t>
            </a:r>
            <a:endParaRPr lang="en-US" sz="2400" dirty="0"/>
          </a:p>
        </p:txBody>
      </p:sp>
    </p:spTree>
    <p:extLst>
      <p:ext uri="{BB962C8B-B14F-4D97-AF65-F5344CB8AC3E}">
        <p14:creationId xmlns:p14="http://schemas.microsoft.com/office/powerpoint/2010/main" val="1501303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faculty at UC and/or CSU using OER?</a:t>
            </a:r>
            <a:endParaRPr lang="en-US" dirty="0"/>
          </a:p>
        </p:txBody>
      </p:sp>
      <p:sp>
        <p:nvSpPr>
          <p:cNvPr id="3" name="Content Placeholder 2"/>
          <p:cNvSpPr>
            <a:spLocks noGrp="1"/>
          </p:cNvSpPr>
          <p:nvPr>
            <p:ph idx="1"/>
          </p:nvPr>
        </p:nvSpPr>
        <p:spPr/>
        <p:txBody>
          <a:bodyPr/>
          <a:lstStyle/>
          <a:p>
            <a:r>
              <a:rPr lang="en-US" sz="2000" dirty="0" err="1"/>
              <a:t>OpenStax</a:t>
            </a:r>
            <a:r>
              <a:rPr lang="en-US" sz="2000" dirty="0"/>
              <a:t> Adoption in California’s Public Higher Education Institutions (2020-2021</a:t>
            </a:r>
            <a:r>
              <a:rPr lang="en-US" sz="2000" dirty="0" smtClean="0"/>
              <a:t>)</a:t>
            </a:r>
          </a:p>
          <a:p>
            <a:r>
              <a:rPr lang="en-US" sz="2000" dirty="0"/>
              <a:t>Algebra and </a:t>
            </a:r>
            <a:r>
              <a:rPr lang="en-US" sz="2000" dirty="0" smtClean="0"/>
              <a:t>Trigonometry: 39 CCC, 6 CSU</a:t>
            </a:r>
          </a:p>
          <a:p>
            <a:r>
              <a:rPr lang="en-US" sz="2000" dirty="0"/>
              <a:t>American </a:t>
            </a:r>
            <a:r>
              <a:rPr lang="en-US" sz="2000" dirty="0" smtClean="0"/>
              <a:t>Government: 70 CCC, 16 CSU (includes CPP, SLO, and SDSU), 1 UC (UCI)</a:t>
            </a:r>
          </a:p>
          <a:p>
            <a:r>
              <a:rPr lang="en-US" sz="2000" dirty="0"/>
              <a:t>Anatomy </a:t>
            </a:r>
            <a:r>
              <a:rPr lang="en-US" sz="2000" dirty="0" smtClean="0"/>
              <a:t>and Physiology: 61 CCC, 9 CSU, 3 UC (UCB, UCD, UCI)</a:t>
            </a:r>
          </a:p>
          <a:p>
            <a:r>
              <a:rPr lang="en-US" sz="2000" dirty="0" smtClean="0"/>
              <a:t>University Physics: 43 CCC, 11 CSU, 7 UC (includes UCLA, UCSD, UCSB, UCSC)</a:t>
            </a:r>
            <a:endParaRPr lang="en-US" sz="2000" dirty="0"/>
          </a:p>
          <a:p>
            <a:endParaRPr lang="en-US" dirty="0"/>
          </a:p>
        </p:txBody>
      </p:sp>
    </p:spTree>
    <p:extLst>
      <p:ext uri="{BB962C8B-B14F-4D97-AF65-F5344CB8AC3E}">
        <p14:creationId xmlns:p14="http://schemas.microsoft.com/office/powerpoint/2010/main" val="371304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8F2215-2C74-02BB-5940-958843C9AD7D}"/>
              </a:ext>
            </a:extLst>
          </p:cNvPr>
          <p:cNvSpPr>
            <a:spLocks noGrp="1"/>
          </p:cNvSpPr>
          <p:nvPr>
            <p:ph type="ctrTitle"/>
          </p:nvPr>
        </p:nvSpPr>
        <p:spPr/>
        <p:txBody>
          <a:bodyPr/>
          <a:lstStyle/>
          <a:p>
            <a:r>
              <a:rPr lang="en-US" dirty="0"/>
              <a:t>Should OER be a part of Curriculum and if so, how?</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02170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C45EF9-F51A-A8C8-FE8E-44A9797FC40F}"/>
              </a:ext>
            </a:extLst>
          </p:cNvPr>
          <p:cNvSpPr>
            <a:spLocks noGrp="1"/>
          </p:cNvSpPr>
          <p:nvPr>
            <p:ph type="title"/>
          </p:nvPr>
        </p:nvSpPr>
        <p:spPr/>
        <p:txBody>
          <a:bodyPr/>
          <a:lstStyle/>
          <a:p>
            <a:r>
              <a:rPr lang="en-US" dirty="0"/>
              <a:t>Integrating OER</a:t>
            </a:r>
          </a:p>
        </p:txBody>
      </p:sp>
      <p:sp>
        <p:nvSpPr>
          <p:cNvPr id="3" name="Content Placeholder 2">
            <a:extLst>
              <a:ext uri="{FF2B5EF4-FFF2-40B4-BE49-F238E27FC236}">
                <a16:creationId xmlns:a16="http://schemas.microsoft.com/office/drawing/2014/main" xmlns="" id="{441C97AE-F1E5-4566-BA8F-C28B08CB2EA6}"/>
              </a:ext>
            </a:extLst>
          </p:cNvPr>
          <p:cNvSpPr>
            <a:spLocks noGrp="1"/>
          </p:cNvSpPr>
          <p:nvPr>
            <p:ph idx="1"/>
          </p:nvPr>
        </p:nvSpPr>
        <p:spPr/>
        <p:txBody>
          <a:bodyPr>
            <a:normAutofit/>
          </a:bodyPr>
          <a:lstStyle/>
          <a:p>
            <a:r>
              <a:rPr lang="en-US" sz="2400" dirty="0" smtClean="0"/>
              <a:t>Come to our session tomorrow – start your day with us at 9:00am </a:t>
            </a:r>
            <a:r>
              <a:rPr lang="en-US" sz="2400" dirty="0" smtClean="0">
                <a:sym typeface="Wingdings"/>
              </a:rPr>
              <a:t></a:t>
            </a:r>
            <a:endParaRPr lang="en-US" sz="2400" dirty="0" smtClean="0"/>
          </a:p>
          <a:p>
            <a:r>
              <a:rPr lang="en-US" sz="2400" dirty="0" smtClean="0"/>
              <a:t>How do you make OER part of what you do?</a:t>
            </a:r>
            <a:endParaRPr lang="en-US" sz="2400" dirty="0"/>
          </a:p>
        </p:txBody>
      </p:sp>
    </p:spTree>
    <p:extLst>
      <p:ext uri="{BB962C8B-B14F-4D97-AF65-F5344CB8AC3E}">
        <p14:creationId xmlns:p14="http://schemas.microsoft.com/office/powerpoint/2010/main" val="1780491943"/>
      </p:ext>
    </p:extLst>
  </p:cSld>
  <p:clrMapOvr>
    <a:masterClrMapping/>
  </p:clrMapOvr>
</p:sld>
</file>

<file path=ppt/theme/theme1.xml><?xml version="1.0" encoding="utf-8"?>
<a:theme xmlns:a="http://schemas.openxmlformats.org/drawingml/2006/main" name="Gallery">
  <a:themeElements>
    <a:clrScheme name="Custom 1">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1822A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ER ppt Template 190911.potx" id="{E9E14167-E2F4-FC48-9876-43F2620AC0AE}" vid="{6A4D80F4-E524-A742-A7F2-E2AC27EB88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14247</TotalTime>
  <Words>880</Words>
  <Application>Microsoft Macintosh PowerPoint</Application>
  <PresentationFormat>On-screen Show (4:3)</PresentationFormat>
  <Paragraphs>121</Paragraphs>
  <Slides>23</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Roboto</vt:lpstr>
      <vt:lpstr>Wingdings</vt:lpstr>
      <vt:lpstr>Arial</vt:lpstr>
      <vt:lpstr>Arial</vt:lpstr>
      <vt:lpstr>Gill Sans</vt:lpstr>
      <vt:lpstr>Gallery</vt:lpstr>
      <vt:lpstr>Articulation, Curriculum, OER, Academic Freedom, and IDEA </vt:lpstr>
      <vt:lpstr>Description</vt:lpstr>
      <vt:lpstr>Presenters</vt:lpstr>
      <vt:lpstr>Overview</vt:lpstr>
      <vt:lpstr>Are there issues with articulation and OER?</vt:lpstr>
      <vt:lpstr>Are there issues?</vt:lpstr>
      <vt:lpstr>Are faculty at UC and/or CSU using OER?</vt:lpstr>
      <vt:lpstr>Should OER be a part of Curriculum and if so, how?</vt:lpstr>
      <vt:lpstr>Integrating OER</vt:lpstr>
      <vt:lpstr>How are OER and Academic Freedom connected?</vt:lpstr>
      <vt:lpstr>OER and Academic Freedom</vt:lpstr>
      <vt:lpstr>Free the Textbook</vt:lpstr>
      <vt:lpstr>OER – The Ultimate in Academic Freedom</vt:lpstr>
      <vt:lpstr>The 5R Permissions of Open</vt:lpstr>
      <vt:lpstr>How can OER change the way you teach?</vt:lpstr>
      <vt:lpstr>O is for Open</vt:lpstr>
      <vt:lpstr>OER and Open Pedagogy as Tools</vt:lpstr>
      <vt:lpstr>Defining Antiracist Pedagogy …  </vt:lpstr>
      <vt:lpstr>Open for Antiracism (OFAR) Program</vt:lpstr>
      <vt:lpstr>OFAR Canvas Training Course</vt:lpstr>
      <vt:lpstr>Openly-Licensed OFAR Course  </vt:lpstr>
      <vt:lpstr>How is OER integral to IDEA work?</vt:lpstr>
      <vt:lpstr>How do you both respect academic freedom and integrate a meaningful consideration of IDEA into the curriculum process?</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title can go here</dc:title>
  <dc:creator>Katie Nash</dc:creator>
  <cp:lastModifiedBy>Michelle Pilati</cp:lastModifiedBy>
  <cp:revision>43</cp:revision>
  <cp:lastPrinted>2019-09-17T14:08:03Z</cp:lastPrinted>
  <dcterms:created xsi:type="dcterms:W3CDTF">2019-09-18T18:31:08Z</dcterms:created>
  <dcterms:modified xsi:type="dcterms:W3CDTF">2022-07-02T11:57:06Z</dcterms:modified>
</cp:coreProperties>
</file>