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5" autoAdjust="0"/>
    <p:restoredTop sz="94660"/>
  </p:normalViewPr>
  <p:slideViewPr>
    <p:cSldViewPr snapToGrid="0">
      <p:cViewPr varScale="1">
        <p:scale>
          <a:sx n="68" d="100"/>
          <a:sy n="68" d="100"/>
        </p:scale>
        <p:origin x="4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Tokenism: Are you the elephant in the room?</a:t>
            </a:r>
            <a:endParaRPr lang="en-US" dirty="0"/>
          </a:p>
        </p:txBody>
      </p:sp>
      <p:sp>
        <p:nvSpPr>
          <p:cNvPr id="3" name="Subtitle 2"/>
          <p:cNvSpPr>
            <a:spLocks noGrp="1"/>
          </p:cNvSpPr>
          <p:nvPr>
            <p:ph type="subTitle" idx="1"/>
          </p:nvPr>
        </p:nvSpPr>
        <p:spPr>
          <a:xfrm>
            <a:off x="1371600" y="3632200"/>
            <a:ext cx="9448800" cy="3225799"/>
          </a:xfrm>
        </p:spPr>
        <p:txBody>
          <a:bodyPr>
            <a:normAutofit fontScale="92500" lnSpcReduction="10000"/>
          </a:bodyPr>
          <a:lstStyle/>
          <a:p>
            <a:r>
              <a:rPr lang="en-US" sz="1600" dirty="0"/>
              <a:t>Andrew Wesley, ASCCC Part Time Committee, Solano College </a:t>
            </a:r>
          </a:p>
          <a:p>
            <a:r>
              <a:rPr lang="en-US" sz="1600" dirty="0"/>
              <a:t>Anna </a:t>
            </a:r>
            <a:r>
              <a:rPr lang="en-US" sz="1600" dirty="0" err="1"/>
              <a:t>Bruzzese</a:t>
            </a:r>
            <a:r>
              <a:rPr lang="en-US" sz="1600" dirty="0"/>
              <a:t>, ASCCC Relations with Local Senates Chair, Los Angeles Pierce College</a:t>
            </a:r>
          </a:p>
          <a:p>
            <a:endParaRPr lang="en-US" sz="1600" dirty="0"/>
          </a:p>
          <a:p>
            <a:endParaRPr lang="en-US" sz="1600" dirty="0"/>
          </a:p>
          <a:p>
            <a:endParaRPr lang="en-US" sz="1600" dirty="0"/>
          </a:p>
          <a:p>
            <a:endParaRPr lang="en-US" sz="1600" dirty="0"/>
          </a:p>
          <a:p>
            <a:endParaRPr lang="en-US" sz="1600" dirty="0"/>
          </a:p>
          <a:p>
            <a:endParaRPr lang="en-US" sz="1600" dirty="0"/>
          </a:p>
          <a:p>
            <a:pPr algn="ctr"/>
            <a:br>
              <a:rPr lang="en-US" sz="1600" dirty="0"/>
            </a:br>
            <a:r>
              <a:rPr lang="en-US" sz="1600" dirty="0"/>
              <a:t>ASCCC – Part-time Institute </a:t>
            </a:r>
            <a:br>
              <a:rPr lang="en-US" sz="1600" dirty="0"/>
            </a:br>
            <a:r>
              <a:rPr lang="en-US" sz="1600" dirty="0"/>
              <a:t>Napa 2020</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2381" y="4446334"/>
            <a:ext cx="6907237" cy="1597529"/>
          </a:xfrm>
          <a:prstGeom prst="rect">
            <a:avLst/>
          </a:prstGeom>
        </p:spPr>
      </p:pic>
    </p:spTree>
    <p:extLst>
      <p:ext uri="{BB962C8B-B14F-4D97-AF65-F5344CB8AC3E}">
        <p14:creationId xmlns:p14="http://schemas.microsoft.com/office/powerpoint/2010/main" val="48633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TOKENISM CREATES TENSION</a:t>
            </a:r>
          </a:p>
        </p:txBody>
      </p:sp>
      <p:sp>
        <p:nvSpPr>
          <p:cNvPr id="3" name="Content Placeholder 2"/>
          <p:cNvSpPr>
            <a:spLocks noGrp="1"/>
          </p:cNvSpPr>
          <p:nvPr>
            <p:ph idx="1"/>
          </p:nvPr>
        </p:nvSpPr>
        <p:spPr/>
        <p:txBody>
          <a:bodyPr/>
          <a:lstStyle/>
          <a:p>
            <a:r>
              <a:rPr lang="en-US" dirty="0"/>
              <a:t>SCENARIO</a:t>
            </a:r>
          </a:p>
          <a:p>
            <a:pPr lvl="1"/>
            <a:r>
              <a:rPr lang="en-US" dirty="0"/>
              <a:t>As a part of your institution’s diversity agenda someone who identifies with the same group as you is hired. This should be a wonderful opportunity to build a relationship and bond over commonalties BUT it quickly becomes clear that this new hire is perceived as being more representative of your identifying group and essentially begins to replace you as the “go to” person. (Those in minority groups may have heard this…you are not “blank” enough, or you’re not really that “blank”)</a:t>
            </a:r>
          </a:p>
          <a:p>
            <a:pPr lvl="1"/>
            <a:r>
              <a:rPr lang="en-US" dirty="0"/>
              <a:t>As a result, tension arises between you and your colleague but you feel marginalized within your institution.</a:t>
            </a:r>
          </a:p>
          <a:p>
            <a:pPr lvl="1"/>
            <a:endParaRPr lang="en-US" dirty="0"/>
          </a:p>
          <a:p>
            <a:pPr lvl="1"/>
            <a:r>
              <a:rPr lang="en-US" dirty="0"/>
              <a:t>HOW DO YOU HANDLE THE SITUATION?</a:t>
            </a:r>
          </a:p>
          <a:p>
            <a:pPr lvl="1"/>
            <a:r>
              <a:rPr lang="en-US" dirty="0"/>
              <a:t>HOW SHOULD YOUR COLLEAGUES/INSTITUTION RESPOND?</a:t>
            </a:r>
          </a:p>
          <a:p>
            <a:pPr lvl="1"/>
            <a:endParaRPr lang="en-US" dirty="0"/>
          </a:p>
        </p:txBody>
      </p:sp>
    </p:spTree>
    <p:extLst>
      <p:ext uri="{BB962C8B-B14F-4D97-AF65-F5344CB8AC3E}">
        <p14:creationId xmlns:p14="http://schemas.microsoft.com/office/powerpoint/2010/main" val="437939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TOKEN EXPERIENCES</a:t>
            </a:r>
          </a:p>
        </p:txBody>
      </p:sp>
      <p:sp>
        <p:nvSpPr>
          <p:cNvPr id="3" name="Content Placeholder 2"/>
          <p:cNvSpPr>
            <a:spLocks noGrp="1"/>
          </p:cNvSpPr>
          <p:nvPr>
            <p:ph idx="1"/>
          </p:nvPr>
        </p:nvSpPr>
        <p:spPr>
          <a:xfrm>
            <a:off x="587326" y="3390314"/>
            <a:ext cx="10820400" cy="3039387"/>
          </a:xfrm>
        </p:spPr>
        <p:txBody>
          <a:bodyPr/>
          <a:lstStyle/>
          <a:p>
            <a:endParaRPr lang="en-US" dirty="0"/>
          </a:p>
          <a:p>
            <a:r>
              <a:rPr lang="en-US" dirty="0"/>
              <a:t>What are some of your experiences being the “token” or tokenizing others?</a:t>
            </a:r>
          </a:p>
        </p:txBody>
      </p:sp>
    </p:spTree>
    <p:extLst>
      <p:ext uri="{BB962C8B-B14F-4D97-AF65-F5344CB8AC3E}">
        <p14:creationId xmlns:p14="http://schemas.microsoft.com/office/powerpoint/2010/main" val="3979628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a:t>
            </a:r>
          </a:p>
        </p:txBody>
      </p:sp>
      <p:sp>
        <p:nvSpPr>
          <p:cNvPr id="3" name="Content Placeholder 2"/>
          <p:cNvSpPr>
            <a:spLocks noGrp="1"/>
          </p:cNvSpPr>
          <p:nvPr>
            <p:ph idx="1"/>
          </p:nvPr>
        </p:nvSpPr>
        <p:spPr>
          <a:xfrm>
            <a:off x="2895600" y="3530991"/>
            <a:ext cx="10820400" cy="4024125"/>
          </a:xfrm>
        </p:spPr>
        <p:txBody>
          <a:bodyPr/>
          <a:lstStyle/>
          <a:p>
            <a:pPr marL="0" indent="0">
              <a:buNone/>
            </a:pPr>
            <a:r>
              <a:rPr lang="en-US" dirty="0"/>
              <a:t>QUESTION: What are solutions to tokenism?</a:t>
            </a:r>
          </a:p>
        </p:txBody>
      </p:sp>
    </p:spTree>
    <p:extLst>
      <p:ext uri="{BB962C8B-B14F-4D97-AF65-F5344CB8AC3E}">
        <p14:creationId xmlns:p14="http://schemas.microsoft.com/office/powerpoint/2010/main" val="53581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3742583"/>
            <a:ext cx="10820400" cy="2502579"/>
          </a:xfrm>
          <a:prstGeom prst="rect">
            <a:avLst/>
          </a:prstGeom>
        </p:spPr>
      </p:pic>
    </p:spTree>
    <p:extLst>
      <p:ext uri="{BB962C8B-B14F-4D97-AF65-F5344CB8AC3E}">
        <p14:creationId xmlns:p14="http://schemas.microsoft.com/office/powerpoint/2010/main" val="409600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Tokenism: Are you the elephant in the room?</a:t>
            </a:r>
            <a:endParaRPr lang="en-US" dirty="0"/>
          </a:p>
        </p:txBody>
      </p:sp>
      <p:sp>
        <p:nvSpPr>
          <p:cNvPr id="3" name="Content Placeholder 2"/>
          <p:cNvSpPr>
            <a:spLocks noGrp="1"/>
          </p:cNvSpPr>
          <p:nvPr>
            <p:ph idx="1"/>
          </p:nvPr>
        </p:nvSpPr>
        <p:spPr>
          <a:xfrm>
            <a:off x="685800" y="3123028"/>
            <a:ext cx="10820400" cy="3095657"/>
          </a:xfrm>
        </p:spPr>
        <p:txBody>
          <a:bodyPr/>
          <a:lstStyle/>
          <a:p>
            <a:pPr marL="0" indent="0" algn="ctr">
              <a:buNone/>
            </a:pPr>
            <a:r>
              <a:rPr lang="en-US" sz="2800" b="1" dirty="0"/>
              <a:t>Questions, comments, concerns:</a:t>
            </a:r>
          </a:p>
          <a:p>
            <a:pPr marL="0" indent="0">
              <a:buNone/>
            </a:pPr>
            <a:endParaRPr lang="en-US" sz="2800" b="1" dirty="0"/>
          </a:p>
          <a:p>
            <a:pPr marL="0" indent="0">
              <a:buNone/>
            </a:pPr>
            <a:r>
              <a:rPr lang="en-US" sz="2000" dirty="0"/>
              <a:t>Andrew Wesley:	</a:t>
            </a:r>
            <a:r>
              <a:rPr lang="en-US" sz="2000" dirty="0">
                <a:hlinkClick r:id="rId2"/>
              </a:rPr>
              <a:t>andrew.wesley@solano.edu</a:t>
            </a:r>
            <a:endParaRPr lang="en-US" sz="2000" dirty="0"/>
          </a:p>
          <a:p>
            <a:pPr marL="0" indent="0">
              <a:buNone/>
            </a:pPr>
            <a:r>
              <a:rPr lang="en-US" sz="2000" dirty="0"/>
              <a:t>Anna </a:t>
            </a:r>
            <a:r>
              <a:rPr lang="en-US" sz="2000" dirty="0" err="1"/>
              <a:t>Bruzzese</a:t>
            </a:r>
            <a:r>
              <a:rPr lang="en-US" sz="2000" dirty="0"/>
              <a:t>:	</a:t>
            </a:r>
            <a:r>
              <a:rPr lang="en-US" sz="2000" dirty="0">
                <a:hlinkClick r:id="rId2"/>
              </a:rPr>
              <a:t>bruzzeaa@piercecollege.edu</a:t>
            </a:r>
            <a:endParaRPr lang="en-US" sz="2000" dirty="0"/>
          </a:p>
          <a:p>
            <a:endParaRPr lang="en-US" dirty="0"/>
          </a:p>
        </p:txBody>
      </p:sp>
    </p:spTree>
    <p:extLst>
      <p:ext uri="{BB962C8B-B14F-4D97-AF65-F5344CB8AC3E}">
        <p14:creationId xmlns:p14="http://schemas.microsoft.com/office/powerpoint/2010/main" val="43741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TOKENISM DEFINED</a:t>
            </a:r>
          </a:p>
        </p:txBody>
      </p:sp>
      <p:sp>
        <p:nvSpPr>
          <p:cNvPr id="3" name="Content Placeholder 2"/>
          <p:cNvSpPr>
            <a:spLocks noGrp="1"/>
          </p:cNvSpPr>
          <p:nvPr>
            <p:ph idx="1"/>
          </p:nvPr>
        </p:nvSpPr>
        <p:spPr>
          <a:xfrm>
            <a:off x="685800" y="2194561"/>
            <a:ext cx="10820400" cy="3108960"/>
          </a:xfrm>
        </p:spPr>
        <p:txBody>
          <a:bodyPr/>
          <a:lstStyle/>
          <a:p>
            <a:r>
              <a:rPr lang="en-US" sz="2800" dirty="0"/>
              <a:t>The practice of making only a perfunctory or symbolic effort to do a particular thing, especially by recruiting a small number of people from underrepresented groups in order to give the appearance of sexual or racial equality within a workforce.</a:t>
            </a:r>
          </a:p>
          <a:p>
            <a:endParaRPr lang="en-US" dirty="0"/>
          </a:p>
        </p:txBody>
      </p:sp>
    </p:spTree>
    <p:extLst>
      <p:ext uri="{BB962C8B-B14F-4D97-AF65-F5344CB8AC3E}">
        <p14:creationId xmlns:p14="http://schemas.microsoft.com/office/powerpoint/2010/main" val="234222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TOKENISM AS A negative EXTENSION/RESULT OF DIVERSITY</a:t>
            </a:r>
          </a:p>
        </p:txBody>
      </p:sp>
      <p:sp>
        <p:nvSpPr>
          <p:cNvPr id="3" name="Content Placeholder 2"/>
          <p:cNvSpPr>
            <a:spLocks noGrp="1"/>
          </p:cNvSpPr>
          <p:nvPr>
            <p:ph idx="1"/>
          </p:nvPr>
        </p:nvSpPr>
        <p:spPr/>
        <p:txBody>
          <a:bodyPr>
            <a:normAutofit/>
          </a:bodyPr>
          <a:lstStyle/>
          <a:p>
            <a:r>
              <a:rPr lang="en-US" dirty="0"/>
              <a:t>“Tokenism is an empty movement with no real impact beyond confusion and frustration. It gives companies a false sense of achievement. Okay, we’ve hired more black engineers. We can check that off our to-do list. But empty movements can’t possibly be considered action. Simply checking an item off a list to protect a company’s public image isn’t enough.” </a:t>
            </a:r>
            <a:r>
              <a:rPr lang="en-US" dirty="0" err="1"/>
              <a:t>Tonie</a:t>
            </a:r>
            <a:r>
              <a:rPr lang="en-US" dirty="0"/>
              <a:t> Snell</a:t>
            </a:r>
          </a:p>
          <a:p>
            <a:r>
              <a:rPr lang="en-US" dirty="0"/>
              <a:t>Diversity is the range of human differences, including but not limited to race, ethnicity, gender, gender identity, sexual orientation, age, social class, physical ability or attributes, religious or ethical values system, national origin, and political beliefs.</a:t>
            </a:r>
          </a:p>
        </p:txBody>
      </p:sp>
    </p:spTree>
    <p:extLst>
      <p:ext uri="{BB962C8B-B14F-4D97-AF65-F5344CB8AC3E}">
        <p14:creationId xmlns:p14="http://schemas.microsoft.com/office/powerpoint/2010/main" val="265712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TOKENISM AS A negative EXTENSION/RESULT OF DIVERSITY</a:t>
            </a:r>
          </a:p>
        </p:txBody>
      </p:sp>
      <p:sp>
        <p:nvSpPr>
          <p:cNvPr id="3" name="Content Placeholder 2"/>
          <p:cNvSpPr>
            <a:spLocks noGrp="1"/>
          </p:cNvSpPr>
          <p:nvPr>
            <p:ph idx="1"/>
          </p:nvPr>
        </p:nvSpPr>
        <p:spPr/>
        <p:txBody>
          <a:bodyPr>
            <a:normAutofit/>
          </a:bodyPr>
          <a:lstStyle/>
          <a:p>
            <a:r>
              <a:rPr lang="en-US" dirty="0"/>
              <a:t>Tokenism often arises when diversity agendas neglect </a:t>
            </a:r>
            <a:r>
              <a:rPr lang="en-US" b="1" u="sng" dirty="0"/>
              <a:t>INCLUSION</a:t>
            </a:r>
            <a:r>
              <a:rPr lang="en-US" dirty="0"/>
              <a:t>: involvement and empowerment, where the inherent worth and dignity of all people are recognized. An inclusive university promotes and sustains a sense of belonging; it values and practices respect for the talents, beliefs, backgrounds, and ways of living of its members. – Ferris State University</a:t>
            </a:r>
          </a:p>
          <a:p>
            <a:r>
              <a:rPr lang="en-US" dirty="0"/>
              <a:t>“Tokenism also comes when organizations employ people to enhance diversity, but then assume the skills and competencies of the individual are trapped within their identity. It becomes a problem when their identities are assumed to not be compatible with the mainstream.” Ella Wilks-Harper</a:t>
            </a:r>
          </a:p>
        </p:txBody>
      </p:sp>
    </p:spTree>
    <p:extLst>
      <p:ext uri="{BB962C8B-B14F-4D97-AF65-F5344CB8AC3E}">
        <p14:creationId xmlns:p14="http://schemas.microsoft.com/office/powerpoint/2010/main" val="97567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Intentional vs unintentional tokenism</a:t>
            </a:r>
          </a:p>
        </p:txBody>
      </p:sp>
      <p:sp>
        <p:nvSpPr>
          <p:cNvPr id="3" name="Content Placeholder 2"/>
          <p:cNvSpPr>
            <a:spLocks noGrp="1"/>
          </p:cNvSpPr>
          <p:nvPr>
            <p:ph idx="1"/>
          </p:nvPr>
        </p:nvSpPr>
        <p:spPr>
          <a:xfrm>
            <a:off x="685800" y="2194560"/>
            <a:ext cx="10820400" cy="4346917"/>
          </a:xfrm>
        </p:spPr>
        <p:txBody>
          <a:bodyPr>
            <a:normAutofit/>
          </a:bodyPr>
          <a:lstStyle/>
          <a:p>
            <a:r>
              <a:rPr lang="en-US" dirty="0"/>
              <a:t>Consuela Knox, Director of Admissions Operations and Diversity Recruiting Manager at the </a:t>
            </a:r>
            <a:r>
              <a:rPr lang="en-US" dirty="0" err="1"/>
              <a:t>Vanderbuilt</a:t>
            </a:r>
            <a:r>
              <a:rPr lang="en-US" dirty="0"/>
              <a:t> University’s Owen Graduate School of Management asserts that </a:t>
            </a:r>
            <a:r>
              <a:rPr lang="en-US" b="1" u="sng" dirty="0"/>
              <a:t>INTENT</a:t>
            </a:r>
            <a:r>
              <a:rPr lang="en-US" dirty="0"/>
              <a:t> is important in deciding whether or not a company is engaging in tokenism. If there’s only one candidate from an underrepresented minority within a group, that could be an instance of tokenism — or maybe the company is only just beginning its diversity efforts. Or perhaps the company genuinely wants to improve diversity among staff, but past initiatives have been lacking.</a:t>
            </a:r>
          </a:p>
          <a:p>
            <a:r>
              <a:rPr lang="en-US" dirty="0"/>
              <a:t>You may be the only (check diversity box) faculty in your area or division but that may not indicate that you are the “token”</a:t>
            </a:r>
          </a:p>
          <a:p>
            <a:r>
              <a:rPr lang="en-US" dirty="0"/>
              <a:t>Two questions inevitably arise</a:t>
            </a:r>
          </a:p>
          <a:p>
            <a:pPr marL="914400" lvl="1" indent="-457200">
              <a:buFont typeface="+mj-lt"/>
              <a:buAutoNum type="arabicPeriod"/>
            </a:pPr>
            <a:r>
              <a:rPr lang="en-US" dirty="0"/>
              <a:t>Why were you hired?</a:t>
            </a:r>
          </a:p>
          <a:p>
            <a:pPr marL="914400" lvl="1" indent="-457200">
              <a:buFont typeface="+mj-lt"/>
              <a:buAutoNum type="arabicPeriod"/>
            </a:pPr>
            <a:r>
              <a:rPr lang="en-US" dirty="0"/>
              <a:t>How are you and your talents being utilized?</a:t>
            </a:r>
          </a:p>
        </p:txBody>
      </p:sp>
    </p:spTree>
    <p:extLst>
      <p:ext uri="{BB962C8B-B14F-4D97-AF65-F5344CB8AC3E}">
        <p14:creationId xmlns:p14="http://schemas.microsoft.com/office/powerpoint/2010/main" val="330865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suffers the fate of tokenism?</a:t>
            </a:r>
          </a:p>
        </p:txBody>
      </p:sp>
      <p:sp>
        <p:nvSpPr>
          <p:cNvPr id="3" name="Content Placeholder 2"/>
          <p:cNvSpPr>
            <a:spLocks noGrp="1"/>
          </p:cNvSpPr>
          <p:nvPr>
            <p:ph idx="1"/>
          </p:nvPr>
        </p:nvSpPr>
        <p:spPr>
          <a:xfrm>
            <a:off x="685800" y="2194560"/>
            <a:ext cx="10820400" cy="4248443"/>
          </a:xfrm>
        </p:spPr>
        <p:txBody>
          <a:bodyPr>
            <a:normAutofit fontScale="92500"/>
          </a:bodyPr>
          <a:lstStyle/>
          <a:p>
            <a:r>
              <a:rPr lang="en-US" dirty="0"/>
              <a:t>In short, everyone from student populations to staff to faculty to administration.</a:t>
            </a:r>
          </a:p>
          <a:p>
            <a:r>
              <a:rPr lang="en-US" dirty="0"/>
              <a:t>This is not simply a race issue as defined previously although racial tokenism is often the easiest form to recognize. (</a:t>
            </a:r>
            <a:r>
              <a:rPr lang="en-US" i="1" dirty="0"/>
              <a:t>8 Ways People of Color are Tokenized in Nonprofits </a:t>
            </a:r>
            <a:r>
              <a:rPr lang="en-US" dirty="0"/>
              <a:t>by Helen Kim Ho is a short but concise exploration of this: </a:t>
            </a:r>
            <a:r>
              <a:rPr lang="en-US" dirty="0">
                <a:hlinkClick r:id="rId2"/>
              </a:rPr>
              <a:t>https://medium.com/the-nonprofit-revolution/8-ways-people-of-color-are-tokenized-in-nonprofits-32138d0860c1?</a:t>
            </a:r>
            <a:endParaRPr lang="en-US" dirty="0"/>
          </a:p>
          <a:p>
            <a:r>
              <a:rPr lang="en-US" dirty="0"/>
              <a:t>As a faculty member how often do you take note of “who” is in your class in order to best teach?</a:t>
            </a:r>
          </a:p>
          <a:p>
            <a:r>
              <a:rPr lang="en-US" dirty="0"/>
              <a:t>Depending on the field of study, some students will find that the group(s) they identify with may not exist in large numbers (ex. Classically-oriented musical schools have a severe lack of black and brown students)</a:t>
            </a:r>
          </a:p>
          <a:p>
            <a:r>
              <a:rPr lang="en-US" dirty="0"/>
              <a:t>Likewise, faculty diversification is often lacking resulting in a plethora of seemingly “token” hires within a department.</a:t>
            </a:r>
          </a:p>
        </p:txBody>
      </p:sp>
    </p:spTree>
    <p:extLst>
      <p:ext uri="{BB962C8B-B14F-4D97-AF65-F5344CB8AC3E}">
        <p14:creationId xmlns:p14="http://schemas.microsoft.com/office/powerpoint/2010/main" val="63544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FEELING tokenized?</a:t>
            </a:r>
          </a:p>
        </p:txBody>
      </p:sp>
      <p:sp>
        <p:nvSpPr>
          <p:cNvPr id="3" name="Content Placeholder 2"/>
          <p:cNvSpPr>
            <a:spLocks noGrp="1"/>
          </p:cNvSpPr>
          <p:nvPr>
            <p:ph idx="1"/>
          </p:nvPr>
        </p:nvSpPr>
        <p:spPr/>
        <p:txBody>
          <a:bodyPr/>
          <a:lstStyle/>
          <a:p>
            <a:r>
              <a:rPr lang="en-US" dirty="0"/>
              <a:t>As previously stated, without inclusion, anyone can be a victim of tokenism. Additionally, one must always be aware of others’ intent before you make this conclusion.</a:t>
            </a:r>
          </a:p>
          <a:p>
            <a:r>
              <a:rPr lang="en-US" dirty="0"/>
              <a:t>Communication is paramount. The quickest way for anyone to feel tokenized is by feeling isolated from the group. If this isolation is a result of </a:t>
            </a:r>
            <a:r>
              <a:rPr lang="en-US" dirty="0" err="1"/>
              <a:t>malintent</a:t>
            </a:r>
            <a:r>
              <a:rPr lang="en-US" dirty="0"/>
              <a:t> on behalf of those around you then your conclusion is perhaps accurate. However, if your isolation is the result of your own doing (shyness, antisocial behavior </a:t>
            </a:r>
            <a:r>
              <a:rPr lang="en-US" dirty="0" err="1"/>
              <a:t>etc</a:t>
            </a:r>
            <a:r>
              <a:rPr lang="en-US" dirty="0"/>
              <a:t>) you should take a look in the mirror and determine things you could do to include yourself.</a:t>
            </a:r>
          </a:p>
          <a:p>
            <a:pPr lvl="1"/>
            <a:r>
              <a:rPr lang="en-US" dirty="0"/>
              <a:t>Remember: often the individual who feels tokenized is the “new kid on the block” so you must make an effort to be included beyond token traits.</a:t>
            </a:r>
          </a:p>
        </p:txBody>
      </p:sp>
    </p:spTree>
    <p:extLst>
      <p:ext uri="{BB962C8B-B14F-4D97-AF65-F5344CB8AC3E}">
        <p14:creationId xmlns:p14="http://schemas.microsoft.com/office/powerpoint/2010/main" val="400433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1931992"/>
            <a:ext cx="8610600" cy="2977632"/>
          </a:xfrm>
        </p:spPr>
        <p:txBody>
          <a:bodyPr/>
          <a:lstStyle/>
          <a:p>
            <a:pPr algn="ctr"/>
            <a:r>
              <a:rPr lang="en-US" dirty="0"/>
              <a:t>QUESTION: IS TOKENISM NECESSARILY BAD?</a:t>
            </a:r>
          </a:p>
        </p:txBody>
      </p:sp>
      <p:sp>
        <p:nvSpPr>
          <p:cNvPr id="3" name="Content Placeholder 2"/>
          <p:cNvSpPr>
            <a:spLocks noGrp="1"/>
          </p:cNvSpPr>
          <p:nvPr>
            <p:ph idx="1"/>
          </p:nvPr>
        </p:nvSpPr>
        <p:spPr>
          <a:xfrm>
            <a:off x="685800" y="5964702"/>
            <a:ext cx="10820400" cy="253983"/>
          </a:xfrm>
        </p:spPr>
        <p:txBody>
          <a:bodyPr>
            <a:normAutofit fontScale="70000" lnSpcReduction="20000"/>
          </a:bodyPr>
          <a:lstStyle/>
          <a:p>
            <a:endParaRPr lang="en-US" dirty="0"/>
          </a:p>
        </p:txBody>
      </p:sp>
    </p:spTree>
    <p:extLst>
      <p:ext uri="{BB962C8B-B14F-4D97-AF65-F5344CB8AC3E}">
        <p14:creationId xmlns:p14="http://schemas.microsoft.com/office/powerpoint/2010/main" val="1263173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TOKENISM TAKES ITS TOLL</a:t>
            </a:r>
          </a:p>
        </p:txBody>
      </p:sp>
      <p:sp>
        <p:nvSpPr>
          <p:cNvPr id="3" name="Content Placeholder 2"/>
          <p:cNvSpPr>
            <a:spLocks noGrp="1"/>
          </p:cNvSpPr>
          <p:nvPr>
            <p:ph idx="1"/>
          </p:nvPr>
        </p:nvSpPr>
        <p:spPr/>
        <p:txBody>
          <a:bodyPr/>
          <a:lstStyle/>
          <a:p>
            <a:r>
              <a:rPr lang="en-US" dirty="0"/>
              <a:t>SCENARIO</a:t>
            </a:r>
          </a:p>
          <a:p>
            <a:pPr lvl="1"/>
            <a:r>
              <a:rPr lang="en-US" dirty="0"/>
              <a:t>You are the lone LGBTQIA+ faculty member. You are increasingly tasked with a multitude of duties above and beyond what is contractually obligated merely because you are the “best fit” for the task. Initially, you reveled in the idea that your talents were needed in so many facets but eventually it becomes clear that whenever LGBTQIA+ issues arise you are the “go to” faculty member for tackling these issues merely because you happen to identify is LBGTQIA+.  The constant barrage of duties and responsibilities take its toll on you:</a:t>
            </a:r>
          </a:p>
          <a:p>
            <a:pPr lvl="1"/>
            <a:endParaRPr lang="en-US" dirty="0"/>
          </a:p>
          <a:p>
            <a:pPr lvl="1"/>
            <a:r>
              <a:rPr lang="en-US" dirty="0"/>
              <a:t>HOW DO YOU HANDLE THE SITUATION?</a:t>
            </a:r>
          </a:p>
          <a:p>
            <a:pPr lvl="1"/>
            <a:r>
              <a:rPr lang="en-US" dirty="0"/>
              <a:t>HOW SHOULD YOUR COLLEAGUES/INSTITUTION RESPOND?</a:t>
            </a:r>
          </a:p>
        </p:txBody>
      </p:sp>
    </p:spTree>
    <p:extLst>
      <p:ext uri="{BB962C8B-B14F-4D97-AF65-F5344CB8AC3E}">
        <p14:creationId xmlns:p14="http://schemas.microsoft.com/office/powerpoint/2010/main" val="139410589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107</TotalTime>
  <Words>1051</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Century Gothic</vt:lpstr>
      <vt:lpstr>Vapor Trail</vt:lpstr>
      <vt:lpstr>Tokenism: Are you the elephant in the room?</vt:lpstr>
      <vt:lpstr> TOKENISM DEFINED</vt:lpstr>
      <vt:lpstr>TOKENISM AS A negative EXTENSION/RESULT OF DIVERSITY</vt:lpstr>
      <vt:lpstr>TOKENISM AS A negative EXTENSION/RESULT OF DIVERSITY</vt:lpstr>
      <vt:lpstr>Intentional vs unintentional tokenism</vt:lpstr>
      <vt:lpstr>Who suffers the fate of tokenism?</vt:lpstr>
      <vt:lpstr>FEELING tokenized?</vt:lpstr>
      <vt:lpstr>QUESTION: IS TOKENISM NECESSARILY BAD?</vt:lpstr>
      <vt:lpstr>WHEN TOKENISM TAKES ITS TOLL</vt:lpstr>
      <vt:lpstr>WHEN TOKENISM CREATES TENSION</vt:lpstr>
      <vt:lpstr>TOKEN EXPERIENCES</vt:lpstr>
      <vt:lpstr>solutions</vt:lpstr>
      <vt:lpstr>Final thoughts</vt:lpstr>
      <vt:lpstr>Tokenism: Are you the elephant in the room?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Tokenism: Are you the elephant in the room?</dc:title>
  <dc:creator>Windows User</dc:creator>
  <cp:lastModifiedBy>Silvester Henderson</cp:lastModifiedBy>
  <cp:revision>12</cp:revision>
  <dcterms:created xsi:type="dcterms:W3CDTF">2020-01-07T09:26:24Z</dcterms:created>
  <dcterms:modified xsi:type="dcterms:W3CDTF">2020-01-17T01:06:21Z</dcterms:modified>
</cp:coreProperties>
</file>