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9" r:id="rId2"/>
    <p:sldId id="260" r:id="rId3"/>
    <p:sldId id="261" r:id="rId4"/>
    <p:sldId id="262" r:id="rId5"/>
    <p:sldId id="263" r:id="rId6"/>
    <p:sldId id="264" r:id="rId7"/>
    <p:sldId id="265" r:id="rId8"/>
    <p:sldId id="266" r:id="rId9"/>
    <p:sldId id="283" r:id="rId10"/>
    <p:sldId id="267" r:id="rId11"/>
    <p:sldId id="268" r:id="rId12"/>
    <p:sldId id="269" r:id="rId13"/>
    <p:sldId id="270" r:id="rId14"/>
    <p:sldId id="271" r:id="rId15"/>
    <p:sldId id="272" r:id="rId16"/>
    <p:sldId id="274" r:id="rId17"/>
    <p:sldId id="275" r:id="rId18"/>
    <p:sldId id="273" r:id="rId19"/>
    <p:sldId id="276" r:id="rId20"/>
    <p:sldId id="285" r:id="rId21"/>
    <p:sldId id="284" r:id="rId22"/>
    <p:sldId id="277" r:id="rId23"/>
    <p:sldId id="278" r:id="rId24"/>
    <p:sldId id="279" r:id="rId25"/>
    <p:sldId id="282" r:id="rId26"/>
    <p:sldId id="28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FF"/>
    <a:srgbClr val="533A27"/>
    <a:srgbClr val="6748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4"/>
    <p:restoredTop sz="94685"/>
  </p:normalViewPr>
  <p:slideViewPr>
    <p:cSldViewPr snapToGrid="0" snapToObjects="1">
      <p:cViewPr varScale="1">
        <p:scale>
          <a:sx n="61" d="100"/>
          <a:sy n="61" d="100"/>
        </p:scale>
        <p:origin x="78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F1718C-EE5C-A545-A26B-F1D44DE2C295}" type="datetimeFigureOut">
              <a:rPr lang="en-US" smtClean="0"/>
              <a:t>6/24/2020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7E57F4-9D9C-5847-BCD2-13B860A1E044}" type="slidenum">
              <a:rPr lang="en-US" smtClean="0"/>
              <a:t>‹#›</a:t>
            </a:fld>
            <a:endParaRPr lang="en-US" dirty="0"/>
          </a:p>
        </p:txBody>
      </p:sp>
    </p:spTree>
    <p:extLst>
      <p:ext uri="{BB962C8B-B14F-4D97-AF65-F5344CB8AC3E}">
        <p14:creationId xmlns:p14="http://schemas.microsoft.com/office/powerpoint/2010/main" val="1454596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Nili</a:t>
            </a:r>
            <a:endParaRPr lang="en-US" dirty="0"/>
          </a:p>
        </p:txBody>
      </p:sp>
      <p:sp>
        <p:nvSpPr>
          <p:cNvPr id="4" name="Slide Number Placeholder 3"/>
          <p:cNvSpPr>
            <a:spLocks noGrp="1"/>
          </p:cNvSpPr>
          <p:nvPr>
            <p:ph type="sldNum" sz="quarter" idx="5"/>
          </p:nvPr>
        </p:nvSpPr>
        <p:spPr/>
        <p:txBody>
          <a:bodyPr/>
          <a:lstStyle/>
          <a:p>
            <a:fld id="{557E57F4-9D9C-5847-BCD2-13B860A1E044}" type="slidenum">
              <a:rPr lang="en-US" smtClean="0"/>
              <a:t>7</a:t>
            </a:fld>
            <a:endParaRPr lang="en-US" dirty="0"/>
          </a:p>
        </p:txBody>
      </p:sp>
    </p:spTree>
    <p:extLst>
      <p:ext uri="{BB962C8B-B14F-4D97-AF65-F5344CB8AC3E}">
        <p14:creationId xmlns:p14="http://schemas.microsoft.com/office/powerpoint/2010/main" val="213855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Nili</a:t>
            </a:r>
            <a:endParaRPr lang="en-US" dirty="0"/>
          </a:p>
        </p:txBody>
      </p:sp>
      <p:sp>
        <p:nvSpPr>
          <p:cNvPr id="4" name="Slide Number Placeholder 3"/>
          <p:cNvSpPr>
            <a:spLocks noGrp="1"/>
          </p:cNvSpPr>
          <p:nvPr>
            <p:ph type="sldNum" sz="quarter" idx="5"/>
          </p:nvPr>
        </p:nvSpPr>
        <p:spPr/>
        <p:txBody>
          <a:bodyPr/>
          <a:lstStyle/>
          <a:p>
            <a:fld id="{557E57F4-9D9C-5847-BCD2-13B860A1E044}" type="slidenum">
              <a:rPr lang="en-US" smtClean="0"/>
              <a:t>8</a:t>
            </a:fld>
            <a:endParaRPr lang="en-US" dirty="0"/>
          </a:p>
        </p:txBody>
      </p:sp>
    </p:spTree>
    <p:extLst>
      <p:ext uri="{BB962C8B-B14F-4D97-AF65-F5344CB8AC3E}">
        <p14:creationId xmlns:p14="http://schemas.microsoft.com/office/powerpoint/2010/main" val="197964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Shireen</a:t>
            </a:r>
          </a:p>
        </p:txBody>
      </p:sp>
      <p:sp>
        <p:nvSpPr>
          <p:cNvPr id="4" name="Slide Number Placeholder 3"/>
          <p:cNvSpPr>
            <a:spLocks noGrp="1"/>
          </p:cNvSpPr>
          <p:nvPr>
            <p:ph type="sldNum" sz="quarter" idx="5"/>
          </p:nvPr>
        </p:nvSpPr>
        <p:spPr/>
        <p:txBody>
          <a:bodyPr/>
          <a:lstStyle/>
          <a:p>
            <a:fld id="{557E57F4-9D9C-5847-BCD2-13B860A1E044}" type="slidenum">
              <a:rPr lang="en-US" smtClean="0"/>
              <a:t>9</a:t>
            </a:fld>
            <a:endParaRPr lang="en-US" dirty="0"/>
          </a:p>
        </p:txBody>
      </p:sp>
    </p:spTree>
    <p:extLst>
      <p:ext uri="{BB962C8B-B14F-4D97-AF65-F5344CB8AC3E}">
        <p14:creationId xmlns:p14="http://schemas.microsoft.com/office/powerpoint/2010/main" val="1297846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7E57F4-9D9C-5847-BCD2-13B860A1E044}" type="slidenum">
              <a:rPr lang="en-US" smtClean="0"/>
              <a:t>13</a:t>
            </a:fld>
            <a:endParaRPr lang="en-US" dirty="0"/>
          </a:p>
        </p:txBody>
      </p:sp>
    </p:spTree>
    <p:extLst>
      <p:ext uri="{BB962C8B-B14F-4D97-AF65-F5344CB8AC3E}">
        <p14:creationId xmlns:p14="http://schemas.microsoft.com/office/powerpoint/2010/main" val="10967670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8C01E4-BBDE-A04D-BF52-50C7E63D7B5A}"/>
              </a:ext>
            </a:extLst>
          </p:cNvPr>
          <p:cNvSpPr>
            <a:spLocks noGrp="1"/>
          </p:cNvSpPr>
          <p:nvPr>
            <p:ph type="title" hasCustomPrompt="1"/>
          </p:nvPr>
        </p:nvSpPr>
        <p:spPr>
          <a:xfrm>
            <a:off x="4744996" y="2088292"/>
            <a:ext cx="6400800" cy="2730843"/>
          </a:xfrm>
        </p:spPr>
        <p:txBody>
          <a:bodyPr anchor="ctr">
            <a:normAutofit/>
          </a:bodyPr>
          <a:lstStyle>
            <a:lvl1pPr>
              <a:lnSpc>
                <a:spcPct val="100000"/>
              </a:lnSpc>
              <a:defRPr sz="4800">
                <a:solidFill>
                  <a:schemeClr val="bg1"/>
                </a:solidFill>
              </a:defRPr>
            </a:lvl1pPr>
          </a:lstStyle>
          <a:p>
            <a:r>
              <a:rPr lang="en-US" dirty="0"/>
              <a:t>Click to Edit Title</a:t>
            </a:r>
          </a:p>
        </p:txBody>
      </p:sp>
      <p:pic>
        <p:nvPicPr>
          <p:cNvPr id="7" name="Picture 6" descr="ASCCC logo">
            <a:extLst>
              <a:ext uri="{FF2B5EF4-FFF2-40B4-BE49-F238E27FC236}">
                <a16:creationId xmlns:a16="http://schemas.microsoft.com/office/drawing/2014/main" id="{9AD9AFDF-7905-B74A-8D29-1B5C4D2C722B}"/>
              </a:ext>
            </a:extLst>
          </p:cNvPr>
          <p:cNvPicPr>
            <a:picLocks noChangeAspect="1"/>
          </p:cNvPicPr>
          <p:nvPr userDrawn="1"/>
        </p:nvPicPr>
        <p:blipFill>
          <a:blip r:embed="rId3"/>
          <a:stretch>
            <a:fillRect/>
          </a:stretch>
        </p:blipFill>
        <p:spPr>
          <a:xfrm>
            <a:off x="521044" y="2362611"/>
            <a:ext cx="3085513" cy="1727887"/>
          </a:xfrm>
          <a:prstGeom prst="rect">
            <a:avLst/>
          </a:prstGeom>
        </p:spPr>
      </p:pic>
    </p:spTree>
    <p:extLst>
      <p:ext uri="{BB962C8B-B14F-4D97-AF65-F5344CB8AC3E}">
        <p14:creationId xmlns:p14="http://schemas.microsoft.com/office/powerpoint/2010/main" val="3057468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reserve="1">
  <p:cSld name="#2 Sec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80103-BDBC-4A40-9E85-AE3F70CBE934}"/>
              </a:ext>
            </a:extLst>
          </p:cNvPr>
          <p:cNvSpPr>
            <a:spLocks noGrp="1"/>
          </p:cNvSpPr>
          <p:nvPr>
            <p:ph type="title" hasCustomPrompt="1"/>
          </p:nvPr>
        </p:nvSpPr>
        <p:spPr>
          <a:xfrm>
            <a:off x="247135" y="1335091"/>
            <a:ext cx="3583461" cy="1611995"/>
          </a:xfrm>
        </p:spPr>
        <p:txBody>
          <a:bodyPr anchor="b">
            <a:normAutofit/>
          </a:bodyPr>
          <a:lstStyle>
            <a:lvl1pPr algn="ctr">
              <a:defRPr sz="3600"/>
            </a:lvl1pPr>
          </a:lstStyle>
          <a:p>
            <a:r>
              <a:rPr lang="en-US" dirty="0"/>
              <a:t>Click to edit Section title</a:t>
            </a:r>
          </a:p>
        </p:txBody>
      </p:sp>
      <p:sp>
        <p:nvSpPr>
          <p:cNvPr id="3" name="Content Placeholder 2">
            <a:extLst>
              <a:ext uri="{FF2B5EF4-FFF2-40B4-BE49-F238E27FC236}">
                <a16:creationId xmlns:a16="http://schemas.microsoft.com/office/drawing/2014/main" id="{788E3A56-FB7B-AC46-8402-D5947961F472}"/>
              </a:ext>
            </a:extLst>
          </p:cNvPr>
          <p:cNvSpPr>
            <a:spLocks noGrp="1"/>
          </p:cNvSpPr>
          <p:nvPr>
            <p:ph idx="1" hasCustomPrompt="1"/>
          </p:nvPr>
        </p:nvSpPr>
        <p:spPr>
          <a:xfrm>
            <a:off x="4534930" y="1112108"/>
            <a:ext cx="6672648" cy="467085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 (Remember to add alt text to all imported graphics and images.)</a:t>
            </a:r>
          </a:p>
          <a:p>
            <a:pPr lvl="1"/>
            <a:r>
              <a:rPr lang="en-US" dirty="0"/>
              <a:t>Second level</a:t>
            </a:r>
          </a:p>
          <a:p>
            <a:pPr lvl="2"/>
            <a:r>
              <a:rPr lang="en-US" dirty="0"/>
              <a:t>Third level</a:t>
            </a:r>
          </a:p>
          <a:p>
            <a:pPr lvl="3"/>
            <a:r>
              <a:rPr lang="en-US" dirty="0"/>
              <a:t>Fourth level</a:t>
            </a:r>
          </a:p>
        </p:txBody>
      </p:sp>
      <p:sp>
        <p:nvSpPr>
          <p:cNvPr id="4" name="Text Placeholder 3">
            <a:extLst>
              <a:ext uri="{FF2B5EF4-FFF2-40B4-BE49-F238E27FC236}">
                <a16:creationId xmlns:a16="http://schemas.microsoft.com/office/drawing/2014/main" id="{16BCEDA2-8D63-C44F-BC49-24E0BC45BAEB}"/>
              </a:ext>
            </a:extLst>
          </p:cNvPr>
          <p:cNvSpPr>
            <a:spLocks noGrp="1"/>
          </p:cNvSpPr>
          <p:nvPr>
            <p:ph type="body" sz="half" idx="2" hasCustomPrompt="1"/>
          </p:nvPr>
        </p:nvSpPr>
        <p:spPr>
          <a:xfrm>
            <a:off x="247135" y="2928551"/>
            <a:ext cx="3583461" cy="2533135"/>
          </a:xfrm>
        </p:spPr>
        <p:txBody>
          <a:bodyPr>
            <a:normAutofit/>
          </a:bodyPr>
          <a:lstStyle>
            <a:lvl1pPr marL="0" indent="0" algn="ctr">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text</a:t>
            </a:r>
          </a:p>
        </p:txBody>
      </p:sp>
      <p:sp>
        <p:nvSpPr>
          <p:cNvPr id="7" name="Slide Number Placeholder 6">
            <a:extLst>
              <a:ext uri="{FF2B5EF4-FFF2-40B4-BE49-F238E27FC236}">
                <a16:creationId xmlns:a16="http://schemas.microsoft.com/office/drawing/2014/main" id="{4782F75C-9DD2-074A-96FF-53829C465CFC}"/>
              </a:ext>
            </a:extLst>
          </p:cNvPr>
          <p:cNvSpPr>
            <a:spLocks noGrp="1"/>
          </p:cNvSpPr>
          <p:nvPr>
            <p:ph type="sldNum" sz="quarter" idx="12"/>
          </p:nvPr>
        </p:nvSpPr>
        <p:spPr>
          <a:xfrm>
            <a:off x="8464378" y="6356350"/>
            <a:ext cx="2743200" cy="365125"/>
          </a:xfrm>
        </p:spPr>
        <p:txBody>
          <a:bodyPr/>
          <a:lstStyle/>
          <a:p>
            <a:fld id="{492D8F1A-69A8-9242-9469-8400121D240A}" type="slidenum">
              <a:rPr lang="en-US" smtClean="0"/>
              <a:t>‹#›</a:t>
            </a:fld>
            <a:endParaRPr lang="en-US" dirty="0"/>
          </a:p>
        </p:txBody>
      </p:sp>
    </p:spTree>
    <p:extLst>
      <p:ext uri="{BB962C8B-B14F-4D97-AF65-F5344CB8AC3E}">
        <p14:creationId xmlns:p14="http://schemas.microsoft.com/office/powerpoint/2010/main" val="170016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ntent 2 Colum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087395" y="365125"/>
            <a:ext cx="10046043" cy="1325563"/>
          </a:xfrm>
        </p:spPr>
        <p:txBody>
          <a:bodyPr anchor="b">
            <a:normAutofit/>
          </a:bodyPr>
          <a:lstStyle>
            <a:lvl1pPr>
              <a:defRPr sz="3600"/>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F8ADAEDF-6709-4345-868D-28A3E2BF9A07}"/>
              </a:ext>
            </a:extLst>
          </p:cNvPr>
          <p:cNvSpPr>
            <a:spLocks noGrp="1"/>
          </p:cNvSpPr>
          <p:nvPr>
            <p:ph sz="half" idx="2"/>
          </p:nvPr>
        </p:nvSpPr>
        <p:spPr>
          <a:xfrm>
            <a:off x="1087395" y="1798320"/>
            <a:ext cx="4922537"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6" name="Content Placeholder 5">
            <a:extLst>
              <a:ext uri="{FF2B5EF4-FFF2-40B4-BE49-F238E27FC236}">
                <a16:creationId xmlns:a16="http://schemas.microsoft.com/office/drawing/2014/main" id="{9A17F0D2-6EF4-B446-81DE-946EB47EBEC5}"/>
              </a:ext>
            </a:extLst>
          </p:cNvPr>
          <p:cNvSpPr>
            <a:spLocks noGrp="1"/>
          </p:cNvSpPr>
          <p:nvPr>
            <p:ph sz="quarter" idx="4"/>
          </p:nvPr>
        </p:nvSpPr>
        <p:spPr>
          <a:xfrm>
            <a:off x="6184557" y="1798320"/>
            <a:ext cx="4948881"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13" name="Slide Number Placeholder 6">
            <a:extLst>
              <a:ext uri="{FF2B5EF4-FFF2-40B4-BE49-F238E27FC236}">
                <a16:creationId xmlns:a16="http://schemas.microsoft.com/office/drawing/2014/main" id="{7E383382-0294-BD4C-A5F0-F13A44A6EA7B}"/>
              </a:ext>
            </a:extLst>
          </p:cNvPr>
          <p:cNvSpPr txBox="1">
            <a:spLocks/>
          </p:cNvSpPr>
          <p:nvPr userDrawn="1"/>
        </p:nvSpPr>
        <p:spPr>
          <a:xfrm>
            <a:off x="8464378"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4"/>
                </a:solidFill>
                <a:latin typeface="Gill Sans Ultra Bold" panose="020B0A0202010402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mtClean="0"/>
              <a:pPr/>
              <a:t>‹#›</a:t>
            </a:fld>
            <a:endParaRPr lang="en-US" dirty="0"/>
          </a:p>
        </p:txBody>
      </p:sp>
    </p:spTree>
    <p:extLst>
      <p:ext uri="{BB962C8B-B14F-4D97-AF65-F5344CB8AC3E}">
        <p14:creationId xmlns:p14="http://schemas.microsoft.com/office/powerpoint/2010/main" val="3666163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nt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Slide Number Placeholder 6">
            <a:extLst>
              <a:ext uri="{FF2B5EF4-FFF2-40B4-BE49-F238E27FC236}">
                <a16:creationId xmlns:a16="http://schemas.microsoft.com/office/drawing/2014/main" id="{7E383382-0294-BD4C-A5F0-F13A44A6EA7B}"/>
              </a:ext>
            </a:extLst>
          </p:cNvPr>
          <p:cNvSpPr txBox="1">
            <a:spLocks/>
          </p:cNvSpPr>
          <p:nvPr userDrawn="1"/>
        </p:nvSpPr>
        <p:spPr>
          <a:xfrm>
            <a:off x="8464378"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4"/>
                </a:solidFill>
                <a:latin typeface="Gill Sans Ultra Bold" panose="020B0A0202010402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mtClean="0"/>
              <a:pPr/>
              <a:t>‹#›</a:t>
            </a:fld>
            <a:endParaRPr lang="en-US" dirty="0"/>
          </a:p>
        </p:txBody>
      </p:sp>
      <p:sp>
        <p:nvSpPr>
          <p:cNvPr id="15" name="Title 1">
            <a:extLst>
              <a:ext uri="{FF2B5EF4-FFF2-40B4-BE49-F238E27FC236}">
                <a16:creationId xmlns:a16="http://schemas.microsoft.com/office/drawing/2014/main" id="{F364D7FE-3356-3F4C-A9D0-D7CF7DC02071}"/>
              </a:ext>
            </a:extLst>
          </p:cNvPr>
          <p:cNvSpPr>
            <a:spLocks noGrp="1"/>
          </p:cNvSpPr>
          <p:nvPr>
            <p:ph type="title"/>
          </p:nvPr>
        </p:nvSpPr>
        <p:spPr>
          <a:xfrm>
            <a:off x="1075038" y="365125"/>
            <a:ext cx="10058399" cy="1325563"/>
          </a:xfrm>
        </p:spPr>
        <p:txBody>
          <a:bodyPr anchor="b">
            <a:normAutofit/>
          </a:bodyPr>
          <a:lstStyle>
            <a:lvl1pPr algn="l">
              <a:defRPr sz="3600"/>
            </a:lvl1pPr>
          </a:lstStyle>
          <a:p>
            <a:r>
              <a:rPr lang="en-US"/>
              <a:t>Click to edit Master title style</a:t>
            </a:r>
            <a:endParaRPr lang="en-US" dirty="0"/>
          </a:p>
        </p:txBody>
      </p:sp>
      <p:sp>
        <p:nvSpPr>
          <p:cNvPr id="17" name="Content Placeholder 2">
            <a:extLst>
              <a:ext uri="{FF2B5EF4-FFF2-40B4-BE49-F238E27FC236}">
                <a16:creationId xmlns:a16="http://schemas.microsoft.com/office/drawing/2014/main" id="{CEF576B0-A006-8A43-9E28-F8921C359D28}"/>
              </a:ext>
            </a:extLst>
          </p:cNvPr>
          <p:cNvSpPr>
            <a:spLocks noGrp="1"/>
          </p:cNvSpPr>
          <p:nvPr>
            <p:ph sz="half" idx="1"/>
          </p:nvPr>
        </p:nvSpPr>
        <p:spPr>
          <a:xfrm>
            <a:off x="1075038" y="1921669"/>
            <a:ext cx="100584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67613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8B9249B-BE17-6849-9D73-B0C3BA84C550}"/>
              </a:ext>
            </a:extLst>
          </p:cNvPr>
          <p:cNvSpPr>
            <a:spLocks noGrp="1"/>
          </p:cNvSpPr>
          <p:nvPr>
            <p:ph type="sldNum" sz="quarter" idx="12"/>
          </p:nvPr>
        </p:nvSpPr>
        <p:spPr/>
        <p:txBody>
          <a:bodyPr/>
          <a:lstStyle/>
          <a:p>
            <a:fld id="{492D8F1A-69A8-9242-9469-8400121D240A}" type="slidenum">
              <a:rPr lang="en-US" smtClean="0"/>
              <a:t>‹#›</a:t>
            </a:fld>
            <a:endParaRPr lang="en-US" dirty="0"/>
          </a:p>
        </p:txBody>
      </p:sp>
    </p:spTree>
    <p:extLst>
      <p:ext uri="{BB962C8B-B14F-4D97-AF65-F5344CB8AC3E}">
        <p14:creationId xmlns:p14="http://schemas.microsoft.com/office/powerpoint/2010/main" val="5688669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52D507-5401-464E-AD07-D24EE91AF6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3A2FC3-D2C7-9B4C-9B9B-A2C7D0FDA3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 Remember to ad alt text to all imported graphics and images.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2F650318-0809-C04F-9288-E60B69D548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4"/>
                </a:solidFill>
                <a:latin typeface="Gill Sans Ultra Bold" panose="020B0A02020104020203" pitchFamily="34" charset="77"/>
              </a:defRPr>
            </a:lvl1pPr>
          </a:lstStyle>
          <a:p>
            <a:fld id="{492D8F1A-69A8-9242-9469-8400121D240A}" type="slidenum">
              <a:rPr lang="en-US" smtClean="0"/>
              <a:pPr/>
              <a:t>‹#›</a:t>
            </a:fld>
            <a:endParaRPr lang="en-US" dirty="0"/>
          </a:p>
        </p:txBody>
      </p:sp>
    </p:spTree>
    <p:extLst>
      <p:ext uri="{BB962C8B-B14F-4D97-AF65-F5344CB8AC3E}">
        <p14:creationId xmlns:p14="http://schemas.microsoft.com/office/powerpoint/2010/main" val="984657070"/>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3" r:id="rId3"/>
    <p:sldLayoutId id="2147483665" r:id="rId4"/>
    <p:sldLayoutId id="2147483655" r:id="rId5"/>
  </p:sldLayoutIdLst>
  <p:hf hdr="0" ftr="0" dt="0"/>
  <p:txStyles>
    <p:titleStyle>
      <a:lvl1pPr algn="l" defTabSz="914400" rtl="0" eaLnBrk="1" latinLnBrk="0" hangingPunct="1">
        <a:lnSpc>
          <a:spcPct val="90000"/>
        </a:lnSpc>
        <a:spcBef>
          <a:spcPct val="0"/>
        </a:spcBef>
        <a:buNone/>
        <a:defRPr sz="4400" kern="1200">
          <a:solidFill>
            <a:schemeClr val="accent2"/>
          </a:solidFill>
          <a:latin typeface="Palatino" pitchFamily="2" charset="77"/>
          <a:ea typeface="Palatino" pitchFamily="2" charset="7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674831"/>
          </a:solidFill>
          <a:latin typeface="Gill Sans" panose="020B0502020104020203" pitchFamily="34" charset="-79"/>
          <a:ea typeface="+mn-ea"/>
          <a:cs typeface="Gill Sans" panose="020B05020201040202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674831"/>
          </a:solidFill>
          <a:latin typeface="Gill Sans" panose="020B0502020104020203" pitchFamily="34" charset="-79"/>
          <a:ea typeface="+mn-ea"/>
          <a:cs typeface="Gill Sans" panose="020B05020201040202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674831"/>
          </a:solidFill>
          <a:latin typeface="Gill Sans" panose="020B0502020104020203" pitchFamily="34" charset="-79"/>
          <a:ea typeface="+mn-ea"/>
          <a:cs typeface="Gill Sans" panose="020B05020201040202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674831"/>
          </a:solidFill>
          <a:latin typeface="Gill Sans" panose="020B0502020104020203" pitchFamily="34" charset="-79"/>
          <a:ea typeface="+mn-ea"/>
          <a:cs typeface="Gill Sans" panose="020B05020201040202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674831"/>
          </a:solidFill>
          <a:latin typeface="Gill Sans" panose="020B0502020104020203" pitchFamily="34" charset="-79"/>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hyperlink" Target="mailto:cacurricstaff-subscribe@yahoogroups.com" TargetMode="External"/><Relationship Id="rId3" Type="http://schemas.openxmlformats.org/officeDocument/2006/relationships/hyperlink" Target="https://www.asccc.org/publications/rostrum" TargetMode="External"/><Relationship Id="rId7" Type="http://schemas.openxmlformats.org/officeDocument/2006/relationships/hyperlink" Target="https://www.asccc.org/" TargetMode="External"/><Relationship Id="rId2" Type="http://schemas.openxmlformats.org/officeDocument/2006/relationships/hyperlink" Target="https://www.asccc.org/publications/academic-senate-papers" TargetMode="External"/><Relationship Id="rId1" Type="http://schemas.openxmlformats.org/officeDocument/2006/relationships/slideLayout" Target="../slideLayouts/slideLayout4.xml"/><Relationship Id="rId6" Type="http://schemas.openxmlformats.org/officeDocument/2006/relationships/hyperlink" Target="http://listserv.cccnext.net/scripts/wa.exe?SUBED1=CURRICASSIST" TargetMode="External"/><Relationship Id="rId5" Type="http://schemas.openxmlformats.org/officeDocument/2006/relationships/hyperlink" Target="https://www.cccco.edu/About-Us/Chancellors-Office/Divisions/Educational-Services-and-Support/What-we-do/Curriculum-and-Instruction-Unit/California-Community-College-Curriculum-Committee" TargetMode="External"/><Relationship Id="rId4" Type="http://schemas.openxmlformats.org/officeDocument/2006/relationships/hyperlink" Target="https://www.cccco.edu/About-Us/Board-of-Governors/Meeting-schedule-minutes-and-agenda"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www.cccco.edu/-/media/CCCCO-Website/About-Us/Divisions/Educational-Services-and-Support/Academic-Affairs/What-we-do/Curriculum-and-Instruction-Unit/Files/NoncreditAtAGlance_5e_pdf.ashx?la=en&amp;hash=11028EC542EE7088CF35347228A4543835DDDAE2" TargetMode="External"/><Relationship Id="rId3" Type="http://schemas.openxmlformats.org/officeDocument/2006/relationships/hyperlink" Target="https://webdata.cccco.edu/ded/cb/cb.htm" TargetMode="External"/><Relationship Id="rId7" Type="http://schemas.openxmlformats.org/officeDocument/2006/relationships/hyperlink" Target="http://extranet.cccco.edu/Portals/1/AA/Miscellaneous/InstructionalMaterialsGuidelines1.28.13.pdf" TargetMode="External"/><Relationship Id="rId2" Type="http://schemas.openxmlformats.org/officeDocument/2006/relationships/hyperlink" Target="https://datamart.cccco.edu/datamart.aspx" TargetMode="External"/><Relationship Id="rId1" Type="http://schemas.openxmlformats.org/officeDocument/2006/relationships/slideLayout" Target="../slideLayouts/slideLayout4.xml"/><Relationship Id="rId6" Type="http://schemas.openxmlformats.org/officeDocument/2006/relationships/hyperlink" Target="https://www.cccco.edu/-/media/CCCCO-Website/About-Us/Divisions/Educational-Services-and-Support/Academic-Affairs/What-we-do/Curriculum-and-Instruction-Unit/Files/CommunitySvcsOfferingsFAQs111312pdf.ashx?la=en&amp;hash=4C4325BB5ECE512EAB518B67A3CE7597E8D4BF5D" TargetMode="External"/><Relationship Id="rId5" Type="http://schemas.openxmlformats.org/officeDocument/2006/relationships/hyperlink" Target="https://www.cccco.edu/-/media/CCCCO-Website/About-Us/Divisions/Educational-Services-and-Support/Academic-Affairs/What-we-do/Curriculum-and-Instruction-Unit/Files/CommunitySvcsOfferingGuidelinesFinal102412pdf.ashx?la=en&amp;hash=4DB600E58B9063170CF75049FAE75A731A50DC3F" TargetMode="External"/><Relationship Id="rId4" Type="http://schemas.openxmlformats.org/officeDocument/2006/relationships/hyperlink" Target="https://www.cccco.edu/-/media/CCCCO-Website/About-Us/Divisions/Educational-Services-and-Support/Academic-Affairs/What-we-do/Curriculum-and-Instruction-Unit/Files/CreditCourseRepetitionGuidelinesFinal_pdf.ashx?la=en&amp;hash=8E483A6595412289711EB8B42D1A64DD37B91C75"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cccco.edu/-/media/CCCCO-Website/Reports/CCCCO_Report_Program_Course_Approval-web-102819.pdf?la=en&amp;hash=06918DD585E9F8C0805334FEA3EB1E6872C22F16" TargetMode="External"/><Relationship Id="rId2" Type="http://schemas.openxmlformats.org/officeDocument/2006/relationships/hyperlink" Target="https://www.cccco.edu/-/media/CCCCO-Website/About-Us/Divisions/Educational-Services-and-Support/Academic-Affairs/What-we-do/Curriculum-and-Instruction-Unit/Files/Prerequisites_Guidelines_55003-Final_pdf.ashx?la=en&amp;hash=9762BC2690CD4F9E7E99037AF78941682D006D3D" TargetMode="External"/><Relationship Id="rId1" Type="http://schemas.openxmlformats.org/officeDocument/2006/relationships/slideLayout" Target="../slideLayouts/slideLayout4.xml"/><Relationship Id="rId6" Type="http://schemas.openxmlformats.org/officeDocument/2006/relationships/hyperlink" Target="http://www.asccc.org/sites/default/files/COR.pdf" TargetMode="External"/><Relationship Id="rId5" Type="http://schemas.openxmlformats.org/officeDocument/2006/relationships/hyperlink" Target="https://www.asccc.org/sites/default/files/COR.pdf" TargetMode="External"/><Relationship Id="rId4" Type="http://schemas.openxmlformats.org/officeDocument/2006/relationships/hyperlink" Target="http://extranet.cccco.edu/Portals/1/AA/Credit/2013Files/TOPmanual6_2009_09corrected_12.5.13.pdf"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01685-6854-4F4E-8886-7E7F0A6D919B}"/>
              </a:ext>
            </a:extLst>
          </p:cNvPr>
          <p:cNvSpPr>
            <a:spLocks noGrp="1"/>
          </p:cNvSpPr>
          <p:nvPr>
            <p:ph type="title"/>
          </p:nvPr>
        </p:nvSpPr>
        <p:spPr>
          <a:xfrm>
            <a:off x="4225771" y="1651248"/>
            <a:ext cx="7794594" cy="3577700"/>
          </a:xfrm>
        </p:spPr>
        <p:txBody>
          <a:bodyPr anchor="t">
            <a:normAutofit fontScale="90000"/>
          </a:bodyPr>
          <a:lstStyle/>
          <a:p>
            <a:pPr algn="ctr"/>
            <a:r>
              <a:rPr lang="en-US" sz="3600" b="1" dirty="0">
                <a:solidFill>
                  <a:schemeClr val="tx2">
                    <a:lumMod val="50000"/>
                  </a:schemeClr>
                </a:solidFill>
                <a:latin typeface="Arial" panose="020B0604020202020204" pitchFamily="34" charset="0"/>
                <a:cs typeface="Arial" panose="020B0604020202020204" pitchFamily="34" charset="0"/>
              </a:rPr>
              <a:t>PRE-SESSION: </a:t>
            </a:r>
            <a:br>
              <a:rPr lang="en-US" sz="3600" b="1" dirty="0">
                <a:solidFill>
                  <a:schemeClr val="tx2">
                    <a:lumMod val="50000"/>
                  </a:schemeClr>
                </a:solidFill>
                <a:latin typeface="Arial" panose="020B0604020202020204" pitchFamily="34" charset="0"/>
                <a:cs typeface="Arial" panose="020B0604020202020204" pitchFamily="34" charset="0"/>
              </a:rPr>
            </a:br>
            <a:r>
              <a:rPr lang="en-US" sz="3600" b="1" dirty="0">
                <a:solidFill>
                  <a:schemeClr val="tx2">
                    <a:lumMod val="50000"/>
                  </a:schemeClr>
                </a:solidFill>
                <a:latin typeface="Arial" panose="020B0604020202020204" pitchFamily="34" charset="0"/>
                <a:cs typeface="Arial" panose="020B0604020202020204" pitchFamily="34" charset="0"/>
              </a:rPr>
              <a:t>NEW/NEWER CURRICULUM SPECIALISTS</a:t>
            </a:r>
            <a:r>
              <a:rPr lang="en-US" sz="2000" b="1" dirty="0">
                <a:solidFill>
                  <a:schemeClr val="tx2">
                    <a:lumMod val="50000"/>
                  </a:schemeClr>
                </a:solidFill>
                <a:latin typeface="Arial" panose="020B0604020202020204" pitchFamily="34" charset="0"/>
                <a:cs typeface="Arial" panose="020B0604020202020204" pitchFamily="34" charset="0"/>
              </a:rPr>
              <a:t/>
            </a:r>
            <a:br>
              <a:rPr lang="en-US" sz="2000" b="1" dirty="0">
                <a:solidFill>
                  <a:schemeClr val="tx2">
                    <a:lumMod val="50000"/>
                  </a:schemeClr>
                </a:solidFill>
                <a:latin typeface="Arial" panose="020B0604020202020204" pitchFamily="34" charset="0"/>
                <a:cs typeface="Arial" panose="020B0604020202020204" pitchFamily="34" charset="0"/>
              </a:rPr>
            </a:br>
            <a:r>
              <a:rPr lang="en-US" sz="2000" b="1" dirty="0">
                <a:solidFill>
                  <a:schemeClr val="tx2">
                    <a:lumMod val="50000"/>
                  </a:schemeClr>
                </a:solidFill>
                <a:latin typeface="Arial" panose="020B0604020202020204" pitchFamily="34" charset="0"/>
                <a:cs typeface="Arial" panose="020B0604020202020204" pitchFamily="34" charset="0"/>
              </a:rPr>
              <a:t/>
            </a:r>
            <a:br>
              <a:rPr lang="en-US" sz="2000" b="1" dirty="0">
                <a:solidFill>
                  <a:schemeClr val="tx2">
                    <a:lumMod val="50000"/>
                  </a:schemeClr>
                </a:solidFill>
                <a:latin typeface="Arial" panose="020B0604020202020204" pitchFamily="34" charset="0"/>
                <a:cs typeface="Arial" panose="020B0604020202020204" pitchFamily="34" charset="0"/>
              </a:rPr>
            </a:br>
            <a:r>
              <a:rPr lang="en-US" sz="2000" b="1" dirty="0">
                <a:solidFill>
                  <a:schemeClr val="tx2">
                    <a:lumMod val="50000"/>
                  </a:schemeClr>
                </a:solidFill>
                <a:latin typeface="Arial" panose="020B0604020202020204" pitchFamily="34" charset="0"/>
                <a:cs typeface="Arial" panose="020B0604020202020204" pitchFamily="34" charset="0"/>
              </a:rPr>
              <a:t>Shireen Awad, Chaffey College </a:t>
            </a:r>
            <a:br>
              <a:rPr lang="en-US" sz="2000" b="1" dirty="0">
                <a:solidFill>
                  <a:schemeClr val="tx2">
                    <a:lumMod val="50000"/>
                  </a:schemeClr>
                </a:solidFill>
                <a:latin typeface="Arial" panose="020B0604020202020204" pitchFamily="34" charset="0"/>
                <a:cs typeface="Arial" panose="020B0604020202020204" pitchFamily="34" charset="0"/>
              </a:rPr>
            </a:br>
            <a:r>
              <a:rPr lang="en-US" sz="2000" b="1" dirty="0">
                <a:solidFill>
                  <a:schemeClr val="tx2">
                    <a:lumMod val="50000"/>
                  </a:schemeClr>
                </a:solidFill>
                <a:latin typeface="Arial" panose="020B0604020202020204" pitchFamily="34" charset="0"/>
                <a:cs typeface="Arial" panose="020B0604020202020204" pitchFamily="34" charset="0"/>
              </a:rPr>
              <a:t>Stephanie Di Alto, Saddleback College</a:t>
            </a:r>
            <a:br>
              <a:rPr lang="en-US" sz="2000" b="1" dirty="0">
                <a:solidFill>
                  <a:schemeClr val="tx2">
                    <a:lumMod val="50000"/>
                  </a:schemeClr>
                </a:solidFill>
                <a:latin typeface="Arial" panose="020B0604020202020204" pitchFamily="34" charset="0"/>
                <a:cs typeface="Arial" panose="020B0604020202020204" pitchFamily="34" charset="0"/>
              </a:rPr>
            </a:br>
            <a:r>
              <a:rPr lang="en-US" sz="2000" b="1" dirty="0">
                <a:solidFill>
                  <a:schemeClr val="tx2">
                    <a:lumMod val="50000"/>
                  </a:schemeClr>
                </a:solidFill>
                <a:latin typeface="Arial" panose="020B0604020202020204" pitchFamily="34" charset="0"/>
                <a:cs typeface="Arial" panose="020B0604020202020204" pitchFamily="34" charset="0"/>
              </a:rPr>
              <a:t>Nili Kirschner, Woodland </a:t>
            </a:r>
            <a:r>
              <a:rPr lang="en-US" sz="2000" b="1" dirty="0" smtClean="0">
                <a:solidFill>
                  <a:schemeClr val="tx2">
                    <a:lumMod val="50000"/>
                  </a:schemeClr>
                </a:solidFill>
                <a:latin typeface="Arial" panose="020B0604020202020204" pitchFamily="34" charset="0"/>
                <a:cs typeface="Arial" panose="020B0604020202020204" pitchFamily="34" charset="0"/>
              </a:rPr>
              <a:t>College, ASCCC Curriculum Committee</a:t>
            </a:r>
            <a:r>
              <a:rPr lang="en-US" sz="2000" b="1" dirty="0">
                <a:solidFill>
                  <a:schemeClr val="tx2">
                    <a:lumMod val="50000"/>
                  </a:schemeClr>
                </a:solidFill>
                <a:latin typeface="Arial" panose="020B0604020202020204" pitchFamily="34" charset="0"/>
                <a:cs typeface="Arial" panose="020B0604020202020204" pitchFamily="34" charset="0"/>
              </a:rPr>
              <a:t/>
            </a:r>
            <a:br>
              <a:rPr lang="en-US" sz="2000" b="1" dirty="0">
                <a:solidFill>
                  <a:schemeClr val="tx2">
                    <a:lumMod val="50000"/>
                  </a:schemeClr>
                </a:solidFill>
                <a:latin typeface="Arial" panose="020B0604020202020204" pitchFamily="34" charset="0"/>
                <a:cs typeface="Arial" panose="020B0604020202020204" pitchFamily="34" charset="0"/>
              </a:rPr>
            </a:br>
            <a:r>
              <a:rPr lang="en-US" sz="2000" b="1" dirty="0">
                <a:solidFill>
                  <a:schemeClr val="tx2">
                    <a:lumMod val="50000"/>
                  </a:schemeClr>
                </a:solidFill>
                <a:latin typeface="Arial" panose="020B0604020202020204" pitchFamily="34" charset="0"/>
                <a:cs typeface="Arial" panose="020B0604020202020204" pitchFamily="34" charset="0"/>
              </a:rPr>
              <a:t/>
            </a:r>
            <a:br>
              <a:rPr lang="en-US" sz="2000" b="1" dirty="0">
                <a:solidFill>
                  <a:schemeClr val="tx2">
                    <a:lumMod val="50000"/>
                  </a:schemeClr>
                </a:solidFill>
                <a:latin typeface="Arial" panose="020B0604020202020204" pitchFamily="34" charset="0"/>
                <a:cs typeface="Arial" panose="020B0604020202020204" pitchFamily="34" charset="0"/>
              </a:rPr>
            </a:br>
            <a:r>
              <a:rPr lang="en-US" sz="1600" b="1" dirty="0">
                <a:solidFill>
                  <a:schemeClr val="tx2">
                    <a:lumMod val="50000"/>
                  </a:schemeClr>
                </a:solidFill>
                <a:latin typeface="Arial" panose="020B0604020202020204" pitchFamily="34" charset="0"/>
                <a:cs typeface="Arial" panose="020B0604020202020204" pitchFamily="34" charset="0"/>
              </a:rPr>
              <a:t>ASCCC Curriculum Institute</a:t>
            </a:r>
            <a:br>
              <a:rPr lang="en-US" sz="1600" b="1" dirty="0">
                <a:solidFill>
                  <a:schemeClr val="tx2">
                    <a:lumMod val="50000"/>
                  </a:schemeClr>
                </a:solidFill>
                <a:latin typeface="Arial" panose="020B0604020202020204" pitchFamily="34" charset="0"/>
                <a:cs typeface="Arial" panose="020B0604020202020204" pitchFamily="34" charset="0"/>
              </a:rPr>
            </a:br>
            <a:r>
              <a:rPr lang="en-US" sz="1600" b="1" dirty="0">
                <a:solidFill>
                  <a:schemeClr val="tx2">
                    <a:lumMod val="50000"/>
                  </a:schemeClr>
                </a:solidFill>
                <a:latin typeface="Arial" panose="020B0604020202020204" pitchFamily="34" charset="0"/>
                <a:cs typeface="Arial" panose="020B0604020202020204" pitchFamily="34" charset="0"/>
              </a:rPr>
              <a:t>July 7-10, 2020 – Virtual Conference</a:t>
            </a:r>
            <a:r>
              <a:rPr lang="en-US" sz="1600" b="1" dirty="0">
                <a:solidFill>
                  <a:srgbClr val="9E0000"/>
                </a:solidFill>
                <a:latin typeface="Georgia" panose="02040502050405020303" pitchFamily="18" charset="0"/>
              </a:rPr>
              <a:t/>
            </a:r>
            <a:br>
              <a:rPr lang="en-US" sz="1600" b="1" dirty="0">
                <a:solidFill>
                  <a:srgbClr val="9E0000"/>
                </a:solidFill>
                <a:latin typeface="Georgia" panose="02040502050405020303" pitchFamily="18" charset="0"/>
              </a:rPr>
            </a:br>
            <a:r>
              <a:rPr lang="en-US" sz="3600" b="1" dirty="0">
                <a:solidFill>
                  <a:schemeClr val="tx1"/>
                </a:solidFill>
                <a:latin typeface="Georgia" panose="02040502050405020303" pitchFamily="18" charset="0"/>
              </a:rPr>
              <a:t/>
            </a:r>
            <a:br>
              <a:rPr lang="en-US" sz="3600" b="1" dirty="0">
                <a:solidFill>
                  <a:schemeClr val="tx1"/>
                </a:solidFill>
                <a:latin typeface="Georgia" panose="02040502050405020303" pitchFamily="18" charset="0"/>
              </a:rPr>
            </a:br>
            <a:endParaRPr lang="en-US" sz="3600" dirty="0">
              <a:solidFill>
                <a:schemeClr val="tx2">
                  <a:lumMod val="50000"/>
                </a:schemeClr>
              </a:solidFill>
            </a:endParaRPr>
          </a:p>
        </p:txBody>
      </p:sp>
    </p:spTree>
    <p:extLst>
      <p:ext uri="{BB962C8B-B14F-4D97-AF65-F5344CB8AC3E}">
        <p14:creationId xmlns:p14="http://schemas.microsoft.com/office/powerpoint/2010/main" val="10367600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b="1" dirty="0">
                <a:solidFill>
                  <a:srgbClr val="6600FF"/>
                </a:solidFill>
                <a:latin typeface="Arial" panose="020B0604020202020204" pitchFamily="34" charset="0"/>
                <a:cs typeface="Arial" panose="020B0604020202020204" pitchFamily="34" charset="0"/>
              </a:rPr>
              <a:t>Curriculum Specialists and Codes</a:t>
            </a:r>
            <a:endParaRPr lang="en-US" dirty="0">
              <a:solidFill>
                <a:srgbClr val="6600FF"/>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1075038" y="1589104"/>
            <a:ext cx="10058400" cy="5069148"/>
          </a:xfrm>
        </p:spPr>
        <p:txBody>
          <a:bodyPr>
            <a:normAutofit fontScale="70000" lnSpcReduction="20000"/>
          </a:bodyPr>
          <a:lstStyle/>
          <a:p>
            <a:pPr marL="0" indent="0">
              <a:lnSpc>
                <a:spcPct val="120000"/>
              </a:lnSpc>
              <a:spcBef>
                <a:spcPts val="0"/>
              </a:spcBef>
              <a:spcAft>
                <a:spcPts val="1200"/>
              </a:spcAft>
              <a:buNone/>
            </a:pPr>
            <a:r>
              <a:rPr lang="en-US" dirty="0">
                <a:solidFill>
                  <a:schemeClr val="bg2">
                    <a:lumMod val="10000"/>
                  </a:schemeClr>
                </a:solidFill>
                <a:latin typeface="Arial" panose="020B0604020202020204" pitchFamily="34" charset="0"/>
                <a:cs typeface="Arial" panose="020B0604020202020204" pitchFamily="34" charset="0"/>
              </a:rPr>
              <a:t>Typical roles </a:t>
            </a:r>
            <a:r>
              <a:rPr lang="en-US" b="1" dirty="0">
                <a:solidFill>
                  <a:srgbClr val="6600FF"/>
                </a:solidFill>
                <a:latin typeface="Arial" panose="020B0604020202020204" pitchFamily="34" charset="0"/>
                <a:cs typeface="Arial" panose="020B0604020202020204" pitchFamily="34" charset="0"/>
              </a:rPr>
              <a:t>may</a:t>
            </a:r>
            <a:r>
              <a:rPr lang="en-US" dirty="0">
                <a:solidFill>
                  <a:schemeClr val="bg2">
                    <a:lumMod val="10000"/>
                  </a:schemeClr>
                </a:solidFill>
                <a:latin typeface="Arial" panose="020B0604020202020204" pitchFamily="34" charset="0"/>
                <a:cs typeface="Arial" panose="020B0604020202020204" pitchFamily="34" charset="0"/>
              </a:rPr>
              <a:t> include:</a:t>
            </a:r>
          </a:p>
          <a:p>
            <a:pPr>
              <a:lnSpc>
                <a:spcPct val="120000"/>
              </a:lnSpc>
              <a:spcBef>
                <a:spcPts val="0"/>
              </a:spcBef>
              <a:spcAft>
                <a:spcPts val="1200"/>
              </a:spcAft>
            </a:pPr>
            <a:r>
              <a:rPr lang="en-US" dirty="0">
                <a:solidFill>
                  <a:schemeClr val="bg2">
                    <a:lumMod val="10000"/>
                  </a:schemeClr>
                </a:solidFill>
                <a:latin typeface="Arial" panose="020B0604020202020204" pitchFamily="34" charset="0"/>
                <a:cs typeface="Arial" panose="020B0604020202020204" pitchFamily="34" charset="0"/>
              </a:rPr>
              <a:t>Serving as a resource and providing technical guidance when needed to the curriculum chair, faculty, staff, and administrators</a:t>
            </a:r>
          </a:p>
          <a:p>
            <a:pPr lvl="1">
              <a:lnSpc>
                <a:spcPct val="120000"/>
              </a:lnSpc>
              <a:spcBef>
                <a:spcPts val="0"/>
              </a:spcBef>
              <a:spcAft>
                <a:spcPts val="1200"/>
              </a:spcAft>
            </a:pPr>
            <a:r>
              <a:rPr lang="en-US" dirty="0">
                <a:solidFill>
                  <a:schemeClr val="bg2">
                    <a:lumMod val="10000"/>
                  </a:schemeClr>
                </a:solidFill>
                <a:latin typeface="Arial" panose="020B0604020202020204" pitchFamily="34" charset="0"/>
                <a:cs typeface="Arial" panose="020B0604020202020204" pitchFamily="34" charset="0"/>
              </a:rPr>
              <a:t>Develop a thorough understanding of code definitions and rules, relationships amongst and/or between codes, and the implications of changing codes</a:t>
            </a:r>
          </a:p>
          <a:p>
            <a:pPr>
              <a:lnSpc>
                <a:spcPct val="120000"/>
              </a:lnSpc>
              <a:spcBef>
                <a:spcPts val="0"/>
              </a:spcBef>
              <a:spcAft>
                <a:spcPts val="1200"/>
              </a:spcAft>
            </a:pPr>
            <a:r>
              <a:rPr lang="en-US" dirty="0">
                <a:solidFill>
                  <a:schemeClr val="bg2">
                    <a:lumMod val="10000"/>
                  </a:schemeClr>
                </a:solidFill>
                <a:latin typeface="Arial" panose="020B0604020202020204" pitchFamily="34" charset="0"/>
                <a:cs typeface="Arial" panose="020B0604020202020204" pitchFamily="34" charset="0"/>
              </a:rPr>
              <a:t>Reviewing faculty applied codes during the technical review process for new and revised curriculum to confirm they meet coding rules</a:t>
            </a:r>
          </a:p>
          <a:p>
            <a:pPr>
              <a:lnSpc>
                <a:spcPct val="120000"/>
              </a:lnSpc>
              <a:spcBef>
                <a:spcPts val="0"/>
              </a:spcBef>
              <a:spcAft>
                <a:spcPts val="1200"/>
              </a:spcAft>
            </a:pPr>
            <a:r>
              <a:rPr lang="en-US" dirty="0">
                <a:solidFill>
                  <a:schemeClr val="bg2">
                    <a:lumMod val="10000"/>
                  </a:schemeClr>
                </a:solidFill>
                <a:latin typeface="Arial" panose="020B0604020202020204" pitchFamily="34" charset="0"/>
                <a:cs typeface="Arial" panose="020B0604020202020204" pitchFamily="34" charset="0"/>
              </a:rPr>
              <a:t>Entering codes for programs and courses in the Chancellor’s Office Curriculum Inventory (COCI)</a:t>
            </a:r>
          </a:p>
          <a:p>
            <a:pPr>
              <a:lnSpc>
                <a:spcPct val="120000"/>
              </a:lnSpc>
              <a:spcBef>
                <a:spcPts val="0"/>
              </a:spcBef>
              <a:spcAft>
                <a:spcPts val="1200"/>
              </a:spcAft>
            </a:pPr>
            <a:r>
              <a:rPr lang="en-US" dirty="0">
                <a:solidFill>
                  <a:schemeClr val="bg2">
                    <a:lumMod val="10000"/>
                  </a:schemeClr>
                </a:solidFill>
                <a:latin typeface="Arial" panose="020B0604020202020204" pitchFamily="34" charset="0"/>
                <a:cs typeface="Arial" panose="020B0604020202020204" pitchFamily="34" charset="0"/>
              </a:rPr>
              <a:t>Validating that codes are aligned/consistent across various curriculum systems – local curriculum management system, scheduling system, COCI, etc.</a:t>
            </a:r>
          </a:p>
          <a:p>
            <a:pPr>
              <a:lnSpc>
                <a:spcPct val="120000"/>
              </a:lnSpc>
              <a:spcBef>
                <a:spcPts val="0"/>
              </a:spcBef>
              <a:spcAft>
                <a:spcPts val="1200"/>
              </a:spcAft>
            </a:pPr>
            <a:r>
              <a:rPr lang="en-US" dirty="0">
                <a:solidFill>
                  <a:schemeClr val="bg2">
                    <a:lumMod val="10000"/>
                  </a:schemeClr>
                </a:solidFill>
                <a:latin typeface="Arial" panose="020B0604020202020204" pitchFamily="34" charset="0"/>
                <a:cs typeface="Arial" panose="020B0604020202020204" pitchFamily="34" charset="0"/>
              </a:rPr>
              <a:t>Assisting the district in reconciling any course-level referential or syntactical MIS errors for the college during end-of-term reporting </a:t>
            </a:r>
          </a:p>
        </p:txBody>
      </p:sp>
    </p:spTree>
    <p:extLst>
      <p:ext uri="{BB962C8B-B14F-4D97-AF65-F5344CB8AC3E}">
        <p14:creationId xmlns:p14="http://schemas.microsoft.com/office/powerpoint/2010/main" val="234213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38" y="148129"/>
            <a:ext cx="10058399" cy="1325563"/>
          </a:xfrm>
        </p:spPr>
        <p:txBody>
          <a:bodyPr anchor="ctr"/>
          <a:lstStyle/>
          <a:p>
            <a:pPr algn="ctr"/>
            <a:r>
              <a:rPr lang="en-US" b="1" dirty="0">
                <a:solidFill>
                  <a:srgbClr val="6600FF"/>
                </a:solidFill>
                <a:latin typeface="Arial" panose="020B0604020202020204" pitchFamily="34" charset="0"/>
                <a:cs typeface="Arial" panose="020B0604020202020204" pitchFamily="34" charset="0"/>
              </a:rPr>
              <a:t>Curriculum Specialists and Codes, cont.</a:t>
            </a:r>
            <a:endParaRPr lang="en-US" dirty="0">
              <a:solidFill>
                <a:srgbClr val="6600FF"/>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1075038" y="1473692"/>
            <a:ext cx="10058400" cy="5095783"/>
          </a:xfrm>
        </p:spPr>
        <p:txBody>
          <a:bodyPr>
            <a:normAutofit fontScale="70000" lnSpcReduction="20000"/>
          </a:bodyPr>
          <a:lstStyle/>
          <a:p>
            <a:pPr marL="0" indent="0">
              <a:lnSpc>
                <a:spcPct val="120000"/>
              </a:lnSpc>
              <a:spcBef>
                <a:spcPts val="0"/>
              </a:spcBef>
              <a:spcAft>
                <a:spcPts val="1200"/>
              </a:spcAft>
              <a:buNone/>
            </a:pPr>
            <a:r>
              <a:rPr lang="en-US" dirty="0">
                <a:solidFill>
                  <a:schemeClr val="bg2">
                    <a:lumMod val="10000"/>
                  </a:schemeClr>
                </a:solidFill>
                <a:latin typeface="Arial" panose="020B0604020202020204" pitchFamily="34" charset="0"/>
                <a:cs typeface="Arial" panose="020B0604020202020204" pitchFamily="34" charset="0"/>
              </a:rPr>
              <a:t>As a new Curriculum Specialist you can prepare by familiarizing yourself with the following resources:</a:t>
            </a:r>
          </a:p>
          <a:p>
            <a:pPr>
              <a:lnSpc>
                <a:spcPct val="120000"/>
              </a:lnSpc>
              <a:spcBef>
                <a:spcPts val="0"/>
              </a:spcBef>
              <a:spcAft>
                <a:spcPts val="1200"/>
              </a:spcAft>
            </a:pPr>
            <a:r>
              <a:rPr lang="en-US" dirty="0">
                <a:solidFill>
                  <a:schemeClr val="bg2">
                    <a:lumMod val="10000"/>
                  </a:schemeClr>
                </a:solidFill>
                <a:latin typeface="Arial" panose="020B0604020202020204" pitchFamily="34" charset="0"/>
                <a:cs typeface="Arial" panose="020B0604020202020204" pitchFamily="34" charset="0"/>
              </a:rPr>
              <a:t>The CB (Course Basic) Codes in the Data Element Dictionary (DED)</a:t>
            </a:r>
          </a:p>
          <a:p>
            <a:pPr lvl="1">
              <a:lnSpc>
                <a:spcPct val="120000"/>
              </a:lnSpc>
              <a:spcBef>
                <a:spcPts val="0"/>
              </a:spcBef>
              <a:spcAft>
                <a:spcPts val="1200"/>
              </a:spcAft>
            </a:pPr>
            <a:r>
              <a:rPr lang="en-US" dirty="0">
                <a:solidFill>
                  <a:schemeClr val="bg2">
                    <a:lumMod val="10000"/>
                  </a:schemeClr>
                </a:solidFill>
                <a:latin typeface="Arial" panose="020B0604020202020204" pitchFamily="34" charset="0"/>
                <a:cs typeface="Arial" panose="020B0604020202020204" pitchFamily="34" charset="0"/>
              </a:rPr>
              <a:t>Refer back often to confirm whether coding decisions will pass validation rules as local and state systems don’t always cross-validate or catch errors</a:t>
            </a:r>
          </a:p>
          <a:p>
            <a:pPr>
              <a:lnSpc>
                <a:spcPct val="120000"/>
              </a:lnSpc>
              <a:spcBef>
                <a:spcPts val="0"/>
              </a:spcBef>
              <a:spcAft>
                <a:spcPts val="1200"/>
              </a:spcAft>
            </a:pPr>
            <a:r>
              <a:rPr lang="en-US" dirty="0" smtClean="0">
                <a:solidFill>
                  <a:schemeClr val="bg2">
                    <a:lumMod val="10000"/>
                  </a:schemeClr>
                </a:solidFill>
                <a:latin typeface="Arial" panose="020B0604020202020204" pitchFamily="34" charset="0"/>
                <a:cs typeface="Arial" panose="020B0604020202020204" pitchFamily="34" charset="0"/>
              </a:rPr>
              <a:t>The </a:t>
            </a:r>
            <a:r>
              <a:rPr lang="en-US" dirty="0">
                <a:solidFill>
                  <a:schemeClr val="bg2">
                    <a:lumMod val="10000"/>
                  </a:schemeClr>
                </a:solidFill>
                <a:latin typeface="Arial" panose="020B0604020202020204" pitchFamily="34" charset="0"/>
                <a:cs typeface="Arial" panose="020B0604020202020204" pitchFamily="34" charset="0"/>
              </a:rPr>
              <a:t>Taxonomy of Programs (TOP) </a:t>
            </a:r>
          </a:p>
          <a:p>
            <a:pPr>
              <a:lnSpc>
                <a:spcPct val="120000"/>
              </a:lnSpc>
              <a:spcBef>
                <a:spcPts val="0"/>
              </a:spcBef>
              <a:spcAft>
                <a:spcPts val="1200"/>
              </a:spcAft>
            </a:pPr>
            <a:r>
              <a:rPr lang="en-US" dirty="0" smtClean="0">
                <a:solidFill>
                  <a:schemeClr val="bg2">
                    <a:lumMod val="10000"/>
                  </a:schemeClr>
                </a:solidFill>
                <a:latin typeface="Arial" panose="020B0604020202020204" pitchFamily="34" charset="0"/>
                <a:cs typeface="Arial" panose="020B0604020202020204" pitchFamily="34" charset="0"/>
              </a:rPr>
              <a:t>Coding </a:t>
            </a:r>
            <a:r>
              <a:rPr lang="en-US" dirty="0">
                <a:solidFill>
                  <a:schemeClr val="bg2">
                    <a:lumMod val="10000"/>
                  </a:schemeClr>
                </a:solidFill>
                <a:latin typeface="Arial" panose="020B0604020202020204" pitchFamily="34" charset="0"/>
                <a:cs typeface="Arial" panose="020B0604020202020204" pitchFamily="34" charset="0"/>
              </a:rPr>
              <a:t>crosswalks – TOP/CIP/SOC</a:t>
            </a:r>
          </a:p>
          <a:p>
            <a:pPr lvl="1">
              <a:lnSpc>
                <a:spcPct val="120000"/>
              </a:lnSpc>
              <a:spcBef>
                <a:spcPts val="0"/>
              </a:spcBef>
              <a:spcAft>
                <a:spcPts val="1200"/>
              </a:spcAft>
            </a:pPr>
            <a:r>
              <a:rPr lang="en-US" dirty="0">
                <a:solidFill>
                  <a:schemeClr val="bg2">
                    <a:lumMod val="10000"/>
                  </a:schemeClr>
                </a:solidFill>
                <a:latin typeface="Arial" panose="020B0604020202020204" pitchFamily="34" charset="0"/>
                <a:cs typeface="Arial" panose="020B0604020202020204" pitchFamily="34" charset="0"/>
              </a:rPr>
              <a:t>Appendix B2 in the CCC Taxonomy of Programs Manual</a:t>
            </a:r>
          </a:p>
          <a:p>
            <a:pPr lvl="1">
              <a:lnSpc>
                <a:spcPct val="120000"/>
              </a:lnSpc>
              <a:spcBef>
                <a:spcPts val="0"/>
              </a:spcBef>
              <a:spcAft>
                <a:spcPts val="1200"/>
              </a:spcAft>
            </a:pPr>
            <a:r>
              <a:rPr lang="en-US" dirty="0">
                <a:solidFill>
                  <a:schemeClr val="bg2">
                    <a:lumMod val="10000"/>
                  </a:schemeClr>
                </a:solidFill>
                <a:latin typeface="Arial" panose="020B0604020202020204" pitchFamily="34" charset="0"/>
                <a:cs typeface="Arial" panose="020B0604020202020204" pitchFamily="34" charset="0"/>
              </a:rPr>
              <a:t>2020 TOP-CIP Crosswalk prepared by WestEd &amp; reviewed by Centers of Excellence</a:t>
            </a:r>
          </a:p>
          <a:p>
            <a:pPr lvl="1">
              <a:lnSpc>
                <a:spcPct val="120000"/>
              </a:lnSpc>
              <a:spcBef>
                <a:spcPts val="0"/>
              </a:spcBef>
              <a:spcAft>
                <a:spcPts val="1200"/>
              </a:spcAft>
            </a:pPr>
            <a:r>
              <a:rPr lang="en-US" dirty="0">
                <a:solidFill>
                  <a:schemeClr val="bg2">
                    <a:lumMod val="10000"/>
                  </a:schemeClr>
                </a:solidFill>
                <a:latin typeface="Arial" panose="020B0604020202020204" pitchFamily="34" charset="0"/>
                <a:cs typeface="Arial" panose="020B0604020202020204" pitchFamily="34" charset="0"/>
              </a:rPr>
              <a:t>O*Net CIP/SOC Crosswalk</a:t>
            </a:r>
          </a:p>
          <a:p>
            <a:pPr>
              <a:lnSpc>
                <a:spcPct val="120000"/>
              </a:lnSpc>
              <a:spcBef>
                <a:spcPts val="0"/>
              </a:spcBef>
              <a:spcAft>
                <a:spcPts val="1200"/>
              </a:spcAft>
            </a:pPr>
            <a:r>
              <a:rPr lang="en-US" dirty="0" smtClean="0">
                <a:solidFill>
                  <a:schemeClr val="bg2">
                    <a:lumMod val="10000"/>
                  </a:schemeClr>
                </a:solidFill>
                <a:latin typeface="Arial" panose="020B0604020202020204" pitchFamily="34" charset="0"/>
                <a:cs typeface="Arial" panose="020B0604020202020204" pitchFamily="34" charset="0"/>
              </a:rPr>
              <a:t>Title </a:t>
            </a:r>
            <a:r>
              <a:rPr lang="en-US" dirty="0">
                <a:solidFill>
                  <a:schemeClr val="bg2">
                    <a:lumMod val="10000"/>
                  </a:schemeClr>
                </a:solidFill>
                <a:latin typeface="Arial" panose="020B0604020202020204" pitchFamily="34" charset="0"/>
                <a:cs typeface="Arial" panose="020B0604020202020204" pitchFamily="34" charset="0"/>
              </a:rPr>
              <a:t>5 requirements for courses and programs</a:t>
            </a:r>
          </a:p>
          <a:p>
            <a:pPr>
              <a:lnSpc>
                <a:spcPct val="120000"/>
              </a:lnSpc>
              <a:spcBef>
                <a:spcPts val="0"/>
              </a:spcBef>
              <a:spcAft>
                <a:spcPts val="1200"/>
              </a:spcAft>
            </a:pPr>
            <a:r>
              <a:rPr lang="en-US" dirty="0" smtClean="0">
                <a:solidFill>
                  <a:schemeClr val="bg2">
                    <a:lumMod val="10000"/>
                  </a:schemeClr>
                </a:solidFill>
                <a:latin typeface="Arial" panose="020B0604020202020204" pitchFamily="34" charset="0"/>
                <a:cs typeface="Arial" panose="020B0604020202020204" pitchFamily="34" charset="0"/>
              </a:rPr>
              <a:t>CCCCO </a:t>
            </a:r>
            <a:r>
              <a:rPr lang="en-US" dirty="0">
                <a:solidFill>
                  <a:schemeClr val="bg2">
                    <a:lumMod val="10000"/>
                  </a:schemeClr>
                </a:solidFill>
                <a:latin typeface="Arial" panose="020B0604020202020204" pitchFamily="34" charset="0"/>
                <a:cs typeface="Arial" panose="020B0604020202020204" pitchFamily="34" charset="0"/>
              </a:rPr>
              <a:t>MIS Data Mart – college master course file, program file, program course </a:t>
            </a:r>
            <a:r>
              <a:rPr lang="en-US" dirty="0" smtClean="0">
                <a:solidFill>
                  <a:schemeClr val="bg2">
                    <a:lumMod val="10000"/>
                  </a:schemeClr>
                </a:solidFill>
                <a:latin typeface="Arial" panose="020B0604020202020204" pitchFamily="34" charset="0"/>
                <a:cs typeface="Arial" panose="020B0604020202020204" pitchFamily="34" charset="0"/>
              </a:rPr>
              <a:t>file</a:t>
            </a:r>
            <a:endParaRPr lang="en-US" dirty="0">
              <a:solidFill>
                <a:schemeClr val="bg2">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7592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b="1" dirty="0">
                <a:solidFill>
                  <a:srgbClr val="6600FF"/>
                </a:solidFill>
                <a:latin typeface="Arial" panose="020B0604020202020204" pitchFamily="34" charset="0"/>
                <a:cs typeface="Arial" panose="020B0604020202020204" pitchFamily="34" charset="0"/>
              </a:rPr>
              <a:t>Course Basic (CB) Data Elements</a:t>
            </a:r>
            <a:endParaRPr lang="en-US" dirty="0">
              <a:solidFill>
                <a:srgbClr val="6600FF"/>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1075038" y="1615736"/>
            <a:ext cx="10058400" cy="4856085"/>
          </a:xfrm>
        </p:spPr>
        <p:txBody>
          <a:bodyPr>
            <a:normAutofit fontScale="92500" lnSpcReduction="20000"/>
          </a:bodyPr>
          <a:lstStyle/>
          <a:p>
            <a:pPr>
              <a:lnSpc>
                <a:spcPct val="110000"/>
              </a:lnSpc>
              <a:spcBef>
                <a:spcPts val="0"/>
              </a:spcBef>
              <a:spcAft>
                <a:spcPts val="600"/>
              </a:spcAft>
              <a:buSzPct val="117000"/>
            </a:pPr>
            <a:r>
              <a:rPr lang="en-US" sz="2600" dirty="0">
                <a:solidFill>
                  <a:schemeClr val="bg2">
                    <a:lumMod val="10000"/>
                  </a:schemeClr>
                </a:solidFill>
                <a:latin typeface="Arial" panose="020B0604020202020204" pitchFamily="34" charset="0"/>
                <a:cs typeface="Arial" panose="020B0604020202020204" pitchFamily="34" charset="0"/>
              </a:rPr>
              <a:t>What are they?</a:t>
            </a:r>
          </a:p>
          <a:p>
            <a:pPr lvl="1">
              <a:lnSpc>
                <a:spcPct val="110000"/>
              </a:lnSpc>
              <a:spcBef>
                <a:spcPts val="0"/>
              </a:spcBef>
              <a:spcAft>
                <a:spcPts val="600"/>
              </a:spcAft>
              <a:buSzPct val="117000"/>
            </a:pPr>
            <a:r>
              <a:rPr lang="en-US" sz="2100" dirty="0">
                <a:solidFill>
                  <a:schemeClr val="bg2">
                    <a:lumMod val="10000"/>
                  </a:schemeClr>
                </a:solidFill>
                <a:latin typeface="Arial" panose="020B0604020202020204" pitchFamily="34" charset="0"/>
                <a:cs typeface="Arial" panose="020B0604020202020204" pitchFamily="34" charset="0"/>
              </a:rPr>
              <a:t>Codes assigned to each course for tracking, reporting, and apportionment</a:t>
            </a:r>
          </a:p>
          <a:p>
            <a:pPr lvl="1">
              <a:lnSpc>
                <a:spcPct val="110000"/>
              </a:lnSpc>
              <a:spcBef>
                <a:spcPts val="0"/>
              </a:spcBef>
              <a:spcAft>
                <a:spcPts val="600"/>
              </a:spcAft>
              <a:buSzPct val="117000"/>
            </a:pPr>
            <a:r>
              <a:rPr lang="en-US" sz="2100" dirty="0">
                <a:solidFill>
                  <a:schemeClr val="bg2">
                    <a:lumMod val="10000"/>
                  </a:schemeClr>
                </a:solidFill>
                <a:latin typeface="Arial" panose="020B0604020202020204" pitchFamily="34" charset="0"/>
                <a:cs typeface="Arial" panose="020B0604020202020204" pitchFamily="34" charset="0"/>
              </a:rPr>
              <a:t>All courses have these codes, but specific to that course</a:t>
            </a:r>
          </a:p>
          <a:p>
            <a:pPr lvl="2">
              <a:lnSpc>
                <a:spcPct val="110000"/>
              </a:lnSpc>
              <a:spcBef>
                <a:spcPts val="0"/>
              </a:spcBef>
              <a:spcAft>
                <a:spcPts val="600"/>
              </a:spcAft>
              <a:buSzPct val="117000"/>
            </a:pPr>
            <a:r>
              <a:rPr lang="en-US" sz="1600" dirty="0">
                <a:solidFill>
                  <a:schemeClr val="bg2">
                    <a:lumMod val="10000"/>
                  </a:schemeClr>
                </a:solidFill>
                <a:latin typeface="Arial" panose="020B0604020202020204" pitchFamily="34" charset="0"/>
                <a:cs typeface="Arial" panose="020B0604020202020204" pitchFamily="34" charset="0"/>
              </a:rPr>
              <a:t>For example, every course will have CB02 (Title), but not all courses will have the same title</a:t>
            </a:r>
          </a:p>
          <a:p>
            <a:pPr>
              <a:lnSpc>
                <a:spcPct val="110000"/>
              </a:lnSpc>
              <a:spcBef>
                <a:spcPts val="0"/>
              </a:spcBef>
              <a:spcAft>
                <a:spcPts val="600"/>
              </a:spcAft>
              <a:buSzPct val="117000"/>
            </a:pPr>
            <a:r>
              <a:rPr lang="en-US" sz="2600" dirty="0" smtClean="0">
                <a:solidFill>
                  <a:schemeClr val="bg2">
                    <a:lumMod val="10000"/>
                  </a:schemeClr>
                </a:solidFill>
                <a:latin typeface="Arial" panose="020B0604020202020204" pitchFamily="34" charset="0"/>
                <a:cs typeface="Arial" panose="020B0604020202020204" pitchFamily="34" charset="0"/>
              </a:rPr>
              <a:t>Who </a:t>
            </a:r>
            <a:r>
              <a:rPr lang="en-US" sz="2600" dirty="0">
                <a:solidFill>
                  <a:schemeClr val="bg2">
                    <a:lumMod val="10000"/>
                  </a:schemeClr>
                </a:solidFill>
                <a:latin typeface="Arial" panose="020B0604020202020204" pitchFamily="34" charset="0"/>
                <a:cs typeface="Arial" panose="020B0604020202020204" pitchFamily="34" charset="0"/>
              </a:rPr>
              <a:t>assigns them?</a:t>
            </a:r>
          </a:p>
          <a:p>
            <a:pPr lvl="1">
              <a:lnSpc>
                <a:spcPct val="110000"/>
              </a:lnSpc>
              <a:spcBef>
                <a:spcPts val="0"/>
              </a:spcBef>
              <a:spcAft>
                <a:spcPts val="600"/>
              </a:spcAft>
              <a:buSzPct val="117000"/>
            </a:pPr>
            <a:r>
              <a:rPr lang="en-US" sz="2100" dirty="0">
                <a:solidFill>
                  <a:schemeClr val="bg2">
                    <a:lumMod val="10000"/>
                  </a:schemeClr>
                </a:solidFill>
                <a:latin typeface="Arial" panose="020B0604020202020204" pitchFamily="34" charset="0"/>
                <a:cs typeface="Arial" panose="020B0604020202020204" pitchFamily="34" charset="0"/>
              </a:rPr>
              <a:t>Faculty assign the codes to their courses</a:t>
            </a:r>
          </a:p>
          <a:p>
            <a:pPr lvl="2">
              <a:lnSpc>
                <a:spcPct val="110000"/>
              </a:lnSpc>
              <a:spcBef>
                <a:spcPts val="0"/>
              </a:spcBef>
              <a:spcAft>
                <a:spcPts val="600"/>
              </a:spcAft>
              <a:buSzPct val="117000"/>
            </a:pPr>
            <a:r>
              <a:rPr lang="en-US" sz="1700" dirty="0">
                <a:solidFill>
                  <a:schemeClr val="bg2">
                    <a:lumMod val="10000"/>
                  </a:schemeClr>
                </a:solidFill>
                <a:latin typeface="Arial" panose="020B0604020202020204" pitchFamily="34" charset="0"/>
                <a:cs typeface="Arial" panose="020B0604020202020204" pitchFamily="34" charset="0"/>
              </a:rPr>
              <a:t>Curriculum Specialists may provide guidance when necessary</a:t>
            </a:r>
          </a:p>
          <a:p>
            <a:pPr lvl="1">
              <a:lnSpc>
                <a:spcPct val="110000"/>
              </a:lnSpc>
              <a:spcBef>
                <a:spcPts val="0"/>
              </a:spcBef>
              <a:spcAft>
                <a:spcPts val="600"/>
              </a:spcAft>
              <a:buSzPct val="117000"/>
            </a:pPr>
            <a:r>
              <a:rPr lang="en-US" sz="2100" dirty="0">
                <a:solidFill>
                  <a:schemeClr val="bg2">
                    <a:lumMod val="10000"/>
                  </a:schemeClr>
                </a:solidFill>
                <a:latin typeface="Arial" panose="020B0604020202020204" pitchFamily="34" charset="0"/>
                <a:cs typeface="Arial" panose="020B0604020202020204" pitchFamily="34" charset="0"/>
              </a:rPr>
              <a:t>These data elements can be programmed in your curriculum management system to be completed by faculty during curriculum development or modification</a:t>
            </a:r>
          </a:p>
          <a:p>
            <a:pPr lvl="1">
              <a:lnSpc>
                <a:spcPct val="110000"/>
              </a:lnSpc>
              <a:spcBef>
                <a:spcPts val="0"/>
              </a:spcBef>
              <a:spcAft>
                <a:spcPts val="600"/>
              </a:spcAft>
              <a:buSzPct val="117000"/>
            </a:pPr>
            <a:r>
              <a:rPr lang="en-US" sz="2100" dirty="0">
                <a:solidFill>
                  <a:schemeClr val="bg2">
                    <a:lumMod val="10000"/>
                  </a:schemeClr>
                </a:solidFill>
                <a:latin typeface="Arial" panose="020B0604020202020204" pitchFamily="34" charset="0"/>
                <a:cs typeface="Arial" panose="020B0604020202020204" pitchFamily="34" charset="0"/>
              </a:rPr>
              <a:t>Suggestion: Review codes during Tech Review to offer a second check or assistance</a:t>
            </a:r>
          </a:p>
          <a:p>
            <a:pPr>
              <a:lnSpc>
                <a:spcPct val="110000"/>
              </a:lnSpc>
              <a:spcBef>
                <a:spcPts val="0"/>
              </a:spcBef>
              <a:spcAft>
                <a:spcPts val="600"/>
              </a:spcAft>
              <a:buSzPct val="117000"/>
            </a:pPr>
            <a:r>
              <a:rPr lang="en-US" sz="2600" dirty="0" smtClean="0">
                <a:solidFill>
                  <a:schemeClr val="bg2">
                    <a:lumMod val="10000"/>
                  </a:schemeClr>
                </a:solidFill>
                <a:latin typeface="Arial" panose="020B0604020202020204" pitchFamily="34" charset="0"/>
                <a:cs typeface="Arial" panose="020B0604020202020204" pitchFamily="34" charset="0"/>
              </a:rPr>
              <a:t>When </a:t>
            </a:r>
            <a:r>
              <a:rPr lang="en-US" sz="2600" dirty="0">
                <a:solidFill>
                  <a:schemeClr val="bg2">
                    <a:lumMod val="10000"/>
                  </a:schemeClr>
                </a:solidFill>
                <a:latin typeface="Arial" panose="020B0604020202020204" pitchFamily="34" charset="0"/>
                <a:cs typeface="Arial" panose="020B0604020202020204" pitchFamily="34" charset="0"/>
              </a:rPr>
              <a:t>are they assigned?</a:t>
            </a:r>
          </a:p>
          <a:p>
            <a:pPr lvl="1">
              <a:lnSpc>
                <a:spcPct val="110000"/>
              </a:lnSpc>
              <a:spcBef>
                <a:spcPts val="0"/>
              </a:spcBef>
              <a:spcAft>
                <a:spcPts val="600"/>
              </a:spcAft>
              <a:buSzPct val="117000"/>
            </a:pPr>
            <a:r>
              <a:rPr lang="en-US" sz="2100" dirty="0">
                <a:solidFill>
                  <a:schemeClr val="bg2">
                    <a:lumMod val="10000"/>
                  </a:schemeClr>
                </a:solidFill>
                <a:latin typeface="Arial" panose="020B0604020202020204" pitchFamily="34" charset="0"/>
                <a:cs typeface="Arial" panose="020B0604020202020204" pitchFamily="34" charset="0"/>
              </a:rPr>
              <a:t>Step 1: During development of courses (faculty)</a:t>
            </a:r>
          </a:p>
          <a:p>
            <a:pPr lvl="1">
              <a:lnSpc>
                <a:spcPct val="110000"/>
              </a:lnSpc>
              <a:spcBef>
                <a:spcPts val="0"/>
              </a:spcBef>
              <a:spcAft>
                <a:spcPts val="600"/>
              </a:spcAft>
              <a:buSzPct val="117000"/>
            </a:pPr>
            <a:r>
              <a:rPr lang="en-US" sz="2100" dirty="0">
                <a:solidFill>
                  <a:schemeClr val="bg2">
                    <a:lumMod val="10000"/>
                  </a:schemeClr>
                </a:solidFill>
                <a:latin typeface="Arial" panose="020B0604020202020204" pitchFamily="34" charset="0"/>
                <a:cs typeface="Arial" panose="020B0604020202020204" pitchFamily="34" charset="0"/>
              </a:rPr>
              <a:t>Step 2: In COCI (Curriculum Specialist)</a:t>
            </a:r>
          </a:p>
          <a:p>
            <a:pPr lvl="1">
              <a:lnSpc>
                <a:spcPct val="110000"/>
              </a:lnSpc>
              <a:spcBef>
                <a:spcPts val="0"/>
              </a:spcBef>
              <a:spcAft>
                <a:spcPts val="600"/>
              </a:spcAft>
              <a:buSzPct val="117000"/>
            </a:pPr>
            <a:r>
              <a:rPr lang="en-US" sz="2100" dirty="0">
                <a:solidFill>
                  <a:schemeClr val="bg2">
                    <a:lumMod val="10000"/>
                  </a:schemeClr>
                </a:solidFill>
                <a:latin typeface="Arial" panose="020B0604020202020204" pitchFamily="34" charset="0"/>
                <a:cs typeface="Arial" panose="020B0604020202020204" pitchFamily="34" charset="0"/>
              </a:rPr>
              <a:t>Step 3: In local SIS system (Specialist/other assigned position</a:t>
            </a:r>
            <a:r>
              <a:rPr lang="en-US" sz="2100" dirty="0" smtClean="0">
                <a:solidFill>
                  <a:schemeClr val="bg2">
                    <a:lumMod val="10000"/>
                  </a:schemeClr>
                </a:solidFill>
                <a:latin typeface="Arial" panose="020B0604020202020204" pitchFamily="34" charset="0"/>
                <a:cs typeface="Arial" panose="020B0604020202020204" pitchFamily="34" charset="0"/>
              </a:rPr>
              <a:t>)</a:t>
            </a:r>
            <a:endParaRPr lang="en-US" sz="2100" dirty="0">
              <a:solidFill>
                <a:schemeClr val="bg2">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9971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38" y="116550"/>
            <a:ext cx="10058399" cy="1325563"/>
          </a:xfrm>
        </p:spPr>
        <p:txBody>
          <a:bodyPr anchor="ctr"/>
          <a:lstStyle/>
          <a:p>
            <a:pPr algn="ctr"/>
            <a:r>
              <a:rPr lang="en-US" b="1" dirty="0">
                <a:solidFill>
                  <a:srgbClr val="6600FF"/>
                </a:solidFill>
                <a:latin typeface="Arial" panose="020B0604020202020204" pitchFamily="34" charset="0"/>
                <a:cs typeface="Arial" panose="020B0604020202020204" pitchFamily="34" charset="0"/>
              </a:rPr>
              <a:t>CB Data Elements, cont.</a:t>
            </a:r>
            <a:endParaRPr lang="en-US" dirty="0">
              <a:solidFill>
                <a:srgbClr val="6600FF"/>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1075038" y="1269507"/>
            <a:ext cx="10058400" cy="2239811"/>
          </a:xfrm>
        </p:spPr>
        <p:txBody>
          <a:bodyPr>
            <a:normAutofit/>
          </a:bodyPr>
          <a:lstStyle/>
          <a:p>
            <a:pPr>
              <a:lnSpc>
                <a:spcPct val="100000"/>
              </a:lnSpc>
            </a:pPr>
            <a:r>
              <a:rPr lang="en-US" sz="2400" dirty="0">
                <a:solidFill>
                  <a:schemeClr val="bg2">
                    <a:lumMod val="10000"/>
                  </a:schemeClr>
                </a:solidFill>
                <a:latin typeface="Arial" panose="020B0604020202020204" pitchFamily="34" charset="0"/>
                <a:cs typeface="Arial" panose="020B0604020202020204" pitchFamily="34" charset="0"/>
              </a:rPr>
              <a:t>Keep in mind some CB codes must be validated against other codes. The CB Data Element Dictionary (DED) provides guidance on each of these validations</a:t>
            </a:r>
          </a:p>
          <a:p>
            <a:pPr>
              <a:lnSpc>
                <a:spcPct val="100000"/>
              </a:lnSpc>
            </a:pPr>
            <a:r>
              <a:rPr lang="en-US" sz="2400" dirty="0">
                <a:solidFill>
                  <a:schemeClr val="bg2">
                    <a:lumMod val="10000"/>
                  </a:schemeClr>
                </a:solidFill>
                <a:latin typeface="Arial" panose="020B0604020202020204" pitchFamily="34" charset="0"/>
                <a:cs typeface="Arial" panose="020B0604020202020204" pitchFamily="34" charset="0"/>
              </a:rPr>
              <a:t>In the event that the codes do not align as described in the DED, COCI will produce a validation error after submission attempt</a:t>
            </a:r>
          </a:p>
          <a:p>
            <a:pPr marL="0" indent="0">
              <a:buNone/>
            </a:pPr>
            <a:endParaRPr lang="en-US" dirty="0">
              <a:solidFill>
                <a:schemeClr val="bg2">
                  <a:lumMod val="10000"/>
                </a:schemeClr>
              </a:solidFill>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pic>
        <p:nvPicPr>
          <p:cNvPr id="4" name="Picture 3" descr="A screenshot of the COCI system that shows a validation error between CB09 and CB22. An error message from the system displays to explain the validation issue.&#10;"/>
          <p:cNvPicPr>
            <a:picLocks noChangeAspect="1"/>
          </p:cNvPicPr>
          <p:nvPr/>
        </p:nvPicPr>
        <p:blipFill>
          <a:blip r:embed="rId3"/>
          <a:stretch>
            <a:fillRect/>
          </a:stretch>
        </p:blipFill>
        <p:spPr>
          <a:xfrm>
            <a:off x="2124018" y="3409416"/>
            <a:ext cx="6822573" cy="3162364"/>
          </a:xfrm>
          <a:prstGeom prst="rect">
            <a:avLst/>
          </a:prstGeom>
        </p:spPr>
      </p:pic>
    </p:spTree>
    <p:extLst>
      <p:ext uri="{BB962C8B-B14F-4D97-AF65-F5344CB8AC3E}">
        <p14:creationId xmlns:p14="http://schemas.microsoft.com/office/powerpoint/2010/main" val="5383366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38" y="169816"/>
            <a:ext cx="10058399" cy="1325563"/>
          </a:xfrm>
        </p:spPr>
        <p:txBody>
          <a:bodyPr anchor="ctr">
            <a:normAutofit/>
          </a:bodyPr>
          <a:lstStyle/>
          <a:p>
            <a:pPr algn="ctr"/>
            <a:r>
              <a:rPr lang="en-US" sz="2800" b="1" dirty="0">
                <a:solidFill>
                  <a:srgbClr val="6600FF"/>
                </a:solidFill>
                <a:latin typeface="Arial" panose="020B0604020202020204" pitchFamily="34" charset="0"/>
                <a:cs typeface="Arial" panose="020B0604020202020204" pitchFamily="34" charset="0"/>
              </a:rPr>
              <a:t>Chancellor’s Office Curriculum Inventory (COCI) and Management Information System (MIS) Database</a:t>
            </a:r>
            <a:endParaRPr lang="en-US" sz="2800"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1075038" y="1606858"/>
            <a:ext cx="10058400" cy="4666149"/>
          </a:xfrm>
        </p:spPr>
        <p:txBody>
          <a:bodyPr>
            <a:noAutofit/>
          </a:bodyPr>
          <a:lstStyle/>
          <a:p>
            <a:pPr marL="0" indent="0">
              <a:lnSpc>
                <a:spcPct val="100000"/>
              </a:lnSpc>
              <a:spcBef>
                <a:spcPts val="0"/>
              </a:spcBef>
              <a:spcAft>
                <a:spcPts val="1200"/>
              </a:spcAft>
              <a:buClr>
                <a:srgbClr val="9E0000"/>
              </a:buClr>
              <a:buNone/>
            </a:pPr>
            <a:r>
              <a:rPr lang="en-US" sz="1800" dirty="0">
                <a:solidFill>
                  <a:schemeClr val="bg2">
                    <a:lumMod val="10000"/>
                  </a:schemeClr>
                </a:solidFill>
                <a:latin typeface="Arial" panose="020B0604020202020204" pitchFamily="34" charset="0"/>
                <a:cs typeface="Arial" panose="020B0604020202020204" pitchFamily="34" charset="0"/>
              </a:rPr>
              <a:t>The </a:t>
            </a:r>
            <a:r>
              <a:rPr lang="en-US" sz="1800" b="1" dirty="0">
                <a:solidFill>
                  <a:srgbClr val="6600FF"/>
                </a:solidFill>
                <a:latin typeface="Arial" panose="020B0604020202020204" pitchFamily="34" charset="0"/>
                <a:cs typeface="Arial" panose="020B0604020202020204" pitchFamily="34" charset="0"/>
              </a:rPr>
              <a:t>CB codes</a:t>
            </a:r>
            <a:r>
              <a:rPr lang="en-US" sz="1800" dirty="0">
                <a:solidFill>
                  <a:srgbClr val="6600FF"/>
                </a:solidFill>
                <a:latin typeface="Arial" panose="020B0604020202020204" pitchFamily="34" charset="0"/>
                <a:cs typeface="Arial" panose="020B0604020202020204" pitchFamily="34" charset="0"/>
              </a:rPr>
              <a:t> </a:t>
            </a:r>
            <a:r>
              <a:rPr lang="en-US" sz="1800" dirty="0">
                <a:solidFill>
                  <a:schemeClr val="bg2">
                    <a:lumMod val="10000"/>
                  </a:schemeClr>
                </a:solidFill>
                <a:latin typeface="Arial" panose="020B0604020202020204" pitchFamily="34" charset="0"/>
                <a:cs typeface="Arial" panose="020B0604020202020204" pitchFamily="34" charset="0"/>
              </a:rPr>
              <a:t>are initially recorded in colleges’ local curriculum management systems and subsequently entered by Curriculum Specialists in the Chancellor’s Office Curriculum Inventory (</a:t>
            </a:r>
            <a:r>
              <a:rPr lang="en-US" sz="1800" b="1" dirty="0">
                <a:solidFill>
                  <a:srgbClr val="6600FF"/>
                </a:solidFill>
                <a:latin typeface="Arial" panose="020B0604020202020204" pitchFamily="34" charset="0"/>
                <a:cs typeface="Arial" panose="020B0604020202020204" pitchFamily="34" charset="0"/>
              </a:rPr>
              <a:t>COCI</a:t>
            </a:r>
            <a:r>
              <a:rPr lang="en-US" sz="1800" dirty="0">
                <a:solidFill>
                  <a:schemeClr val="bg2">
                    <a:lumMod val="10000"/>
                  </a:schemeClr>
                </a:solidFill>
                <a:latin typeface="Arial" panose="020B0604020202020204" pitchFamily="34" charset="0"/>
                <a:cs typeface="Arial" panose="020B0604020202020204" pitchFamily="34" charset="0"/>
              </a:rPr>
              <a:t>) – one active record should exist for each course listed in the college catalog or addenda</a:t>
            </a:r>
          </a:p>
          <a:p>
            <a:pPr marL="0" indent="0">
              <a:lnSpc>
                <a:spcPct val="100000"/>
              </a:lnSpc>
              <a:spcBef>
                <a:spcPts val="0"/>
              </a:spcBef>
              <a:spcAft>
                <a:spcPts val="1200"/>
              </a:spcAft>
              <a:buClr>
                <a:srgbClr val="9E0000"/>
              </a:buClr>
              <a:buNone/>
            </a:pPr>
            <a:r>
              <a:rPr lang="en-US" sz="1800" dirty="0">
                <a:solidFill>
                  <a:schemeClr val="bg2">
                    <a:lumMod val="10000"/>
                  </a:schemeClr>
                </a:solidFill>
                <a:latin typeface="Arial" panose="020B0604020202020204" pitchFamily="34" charset="0"/>
                <a:cs typeface="Arial" panose="020B0604020202020204" pitchFamily="34" charset="0"/>
              </a:rPr>
              <a:t>The data that is entered into COCI feeds into the Management Information System (</a:t>
            </a:r>
            <a:r>
              <a:rPr lang="en-US" sz="1800" b="1" dirty="0">
                <a:solidFill>
                  <a:srgbClr val="6600FF"/>
                </a:solidFill>
                <a:latin typeface="Arial" panose="020B0604020202020204" pitchFamily="34" charset="0"/>
                <a:cs typeface="Arial" panose="020B0604020202020204" pitchFamily="34" charset="0"/>
              </a:rPr>
              <a:t>MIS</a:t>
            </a:r>
            <a:r>
              <a:rPr lang="en-US" sz="1800" dirty="0">
                <a:solidFill>
                  <a:schemeClr val="bg2">
                    <a:lumMod val="10000"/>
                  </a:schemeClr>
                </a:solidFill>
                <a:latin typeface="Arial" panose="020B0604020202020204" pitchFamily="34" charset="0"/>
                <a:cs typeface="Arial" panose="020B0604020202020204" pitchFamily="34" charset="0"/>
              </a:rPr>
              <a:t>) </a:t>
            </a:r>
            <a:r>
              <a:rPr lang="en-US" sz="1800" dirty="0" smtClean="0">
                <a:solidFill>
                  <a:schemeClr val="bg2">
                    <a:lumMod val="10000"/>
                  </a:schemeClr>
                </a:solidFill>
                <a:latin typeface="Arial" panose="020B0604020202020204" pitchFamily="34" charset="0"/>
                <a:cs typeface="Arial" panose="020B0604020202020204" pitchFamily="34" charset="0"/>
              </a:rPr>
              <a:t>Database:</a:t>
            </a:r>
            <a:endParaRPr lang="en-US" sz="1800" dirty="0">
              <a:solidFill>
                <a:schemeClr val="bg2">
                  <a:lumMod val="10000"/>
                </a:schemeClr>
              </a:solidFill>
              <a:latin typeface="Arial" panose="020B0604020202020204" pitchFamily="34" charset="0"/>
              <a:cs typeface="Arial" panose="020B0604020202020204" pitchFamily="34" charset="0"/>
            </a:endParaRPr>
          </a:p>
          <a:p>
            <a:pPr>
              <a:lnSpc>
                <a:spcPct val="100000"/>
              </a:lnSpc>
              <a:spcBef>
                <a:spcPts val="0"/>
              </a:spcBef>
              <a:spcAft>
                <a:spcPts val="1200"/>
              </a:spcAft>
              <a:buClr>
                <a:srgbClr val="9E0000"/>
              </a:buClr>
            </a:pPr>
            <a:r>
              <a:rPr lang="en-US" sz="2000" dirty="0">
                <a:solidFill>
                  <a:schemeClr val="bg2">
                    <a:lumMod val="10000"/>
                  </a:schemeClr>
                </a:solidFill>
                <a:latin typeface="Arial" panose="020B0604020202020204" pitchFamily="34" charset="0"/>
                <a:cs typeface="Arial" panose="020B0604020202020204" pitchFamily="34" charset="0"/>
              </a:rPr>
              <a:t>Districts submit a file to MIS for each college within the district approximately one month following the end of each term to report on courses offered and CB data checks are performed by MIS:</a:t>
            </a:r>
          </a:p>
          <a:p>
            <a:pPr lvl="1">
              <a:lnSpc>
                <a:spcPct val="100000"/>
              </a:lnSpc>
              <a:spcBef>
                <a:spcPts val="0"/>
              </a:spcBef>
              <a:spcAft>
                <a:spcPts val="1200"/>
              </a:spcAft>
              <a:buClr>
                <a:srgbClr val="9E0000"/>
              </a:buClr>
            </a:pPr>
            <a:r>
              <a:rPr lang="en-US" sz="1800" b="1" dirty="0">
                <a:solidFill>
                  <a:srgbClr val="6600FF"/>
                </a:solidFill>
                <a:latin typeface="Arial" panose="020B0604020202020204" pitchFamily="34" charset="0"/>
                <a:cs typeface="Arial" panose="020B0604020202020204" pitchFamily="34" charset="0"/>
              </a:rPr>
              <a:t>Referential Check</a:t>
            </a:r>
            <a:r>
              <a:rPr lang="en-US" sz="1800" dirty="0">
                <a:solidFill>
                  <a:schemeClr val="bg2">
                    <a:lumMod val="10000"/>
                  </a:schemeClr>
                </a:solidFill>
                <a:latin typeface="Arial" panose="020B0604020202020204" pitchFamily="34" charset="0"/>
                <a:cs typeface="Arial" panose="020B0604020202020204" pitchFamily="34" charset="0"/>
              </a:rPr>
              <a:t> - compares data reported by districts to the master course file in Data Mart (which receives information from COCI) and identifies discrepancies</a:t>
            </a:r>
          </a:p>
          <a:p>
            <a:pPr lvl="1">
              <a:lnSpc>
                <a:spcPct val="100000"/>
              </a:lnSpc>
              <a:spcBef>
                <a:spcPts val="0"/>
              </a:spcBef>
              <a:spcAft>
                <a:spcPts val="1200"/>
              </a:spcAft>
              <a:buClr>
                <a:srgbClr val="9E0000"/>
              </a:buClr>
            </a:pPr>
            <a:r>
              <a:rPr lang="en-US" sz="1800" b="1" dirty="0">
                <a:solidFill>
                  <a:srgbClr val="6600FF"/>
                </a:solidFill>
                <a:latin typeface="Arial" panose="020B0604020202020204" pitchFamily="34" charset="0"/>
                <a:cs typeface="Arial" panose="020B0604020202020204" pitchFamily="34" charset="0"/>
              </a:rPr>
              <a:t>Syntactical Check</a:t>
            </a:r>
            <a:r>
              <a:rPr lang="en-US" sz="1800" dirty="0">
                <a:solidFill>
                  <a:schemeClr val="bg2">
                    <a:lumMod val="10000"/>
                  </a:schemeClr>
                </a:solidFill>
                <a:latin typeface="Arial" panose="020B0604020202020204" pitchFamily="34" charset="0"/>
                <a:cs typeface="Arial" panose="020B0604020202020204" pitchFamily="34" charset="0"/>
              </a:rPr>
              <a:t> – validates that codes applied to courses comply with rules in Data Element Dictionary &amp; identifies data elements that violate technical specifications/coding </a:t>
            </a:r>
            <a:r>
              <a:rPr lang="en-US" sz="1800" dirty="0" smtClean="0">
                <a:solidFill>
                  <a:schemeClr val="bg2">
                    <a:lumMod val="10000"/>
                  </a:schemeClr>
                </a:solidFill>
                <a:latin typeface="Arial" panose="020B0604020202020204" pitchFamily="34" charset="0"/>
                <a:cs typeface="Arial" panose="020B0604020202020204" pitchFamily="34" charset="0"/>
              </a:rPr>
              <a:t>rules</a:t>
            </a:r>
            <a:endParaRPr lang="en-US" sz="1800" dirty="0">
              <a:solidFill>
                <a:schemeClr val="bg2">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6105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38" y="107673"/>
            <a:ext cx="10058399" cy="1325563"/>
          </a:xfrm>
        </p:spPr>
        <p:txBody>
          <a:bodyPr anchor="ctr"/>
          <a:lstStyle/>
          <a:p>
            <a:pPr algn="ctr"/>
            <a:r>
              <a:rPr lang="en-US" b="1" dirty="0">
                <a:solidFill>
                  <a:srgbClr val="6600FF"/>
                </a:solidFill>
                <a:latin typeface="Arial" panose="020B0604020202020204" pitchFamily="34" charset="0"/>
                <a:cs typeface="Arial" panose="020B0604020202020204" pitchFamily="34" charset="0"/>
              </a:rPr>
              <a:t>MIS Data Mart</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1075038" y="1433236"/>
            <a:ext cx="10058400" cy="4839771"/>
          </a:xfrm>
        </p:spPr>
        <p:txBody>
          <a:bodyPr>
            <a:normAutofit fontScale="85000" lnSpcReduction="10000"/>
          </a:bodyPr>
          <a:lstStyle/>
          <a:p>
            <a:pPr>
              <a:lnSpc>
                <a:spcPct val="120000"/>
              </a:lnSpc>
              <a:spcBef>
                <a:spcPts val="0"/>
              </a:spcBef>
              <a:spcAft>
                <a:spcPts val="1200"/>
              </a:spcAft>
              <a:buClr>
                <a:srgbClr val="9E0000"/>
              </a:buClr>
            </a:pPr>
            <a:r>
              <a:rPr lang="en-US" dirty="0">
                <a:solidFill>
                  <a:schemeClr val="bg2">
                    <a:lumMod val="10000"/>
                  </a:schemeClr>
                </a:solidFill>
                <a:latin typeface="Arial" panose="020B0604020202020204" pitchFamily="34" charset="0"/>
                <a:cs typeface="Arial" panose="020B0604020202020204" pitchFamily="34" charset="0"/>
              </a:rPr>
              <a:t>The Management Information System (MIS) Database collects data from a variety of sources and serves to provide information about students, courses, student services, outcomes, and faculty and staff.</a:t>
            </a:r>
          </a:p>
          <a:p>
            <a:pPr>
              <a:lnSpc>
                <a:spcPct val="120000"/>
              </a:lnSpc>
              <a:spcBef>
                <a:spcPts val="0"/>
              </a:spcBef>
              <a:spcAft>
                <a:spcPts val="1200"/>
              </a:spcAft>
              <a:buClr>
                <a:srgbClr val="9E0000"/>
              </a:buClr>
            </a:pPr>
            <a:r>
              <a:rPr lang="en-US" dirty="0">
                <a:solidFill>
                  <a:schemeClr val="bg2">
                    <a:lumMod val="10000"/>
                  </a:schemeClr>
                </a:solidFill>
                <a:latin typeface="Arial" panose="020B0604020202020204" pitchFamily="34" charset="0"/>
                <a:cs typeface="Arial" panose="020B0604020202020204" pitchFamily="34" charset="0"/>
              </a:rPr>
              <a:t>For Curriculum Specialists the 3 most important reports in the Data Mart are:</a:t>
            </a:r>
          </a:p>
          <a:p>
            <a:pPr lvl="1">
              <a:lnSpc>
                <a:spcPct val="120000"/>
              </a:lnSpc>
              <a:spcBef>
                <a:spcPts val="0"/>
              </a:spcBef>
              <a:spcAft>
                <a:spcPts val="1200"/>
              </a:spcAft>
              <a:buClr>
                <a:srgbClr val="9E0000"/>
              </a:buClr>
            </a:pPr>
            <a:r>
              <a:rPr lang="en-US" dirty="0">
                <a:solidFill>
                  <a:schemeClr val="bg2">
                    <a:lumMod val="10000"/>
                  </a:schemeClr>
                </a:solidFill>
                <a:latin typeface="Arial" panose="020B0604020202020204" pitchFamily="34" charset="0"/>
                <a:cs typeface="Arial" panose="020B0604020202020204" pitchFamily="34" charset="0"/>
              </a:rPr>
              <a:t>The </a:t>
            </a:r>
            <a:r>
              <a:rPr lang="en-US" b="1" dirty="0">
                <a:solidFill>
                  <a:srgbClr val="6600FF"/>
                </a:solidFill>
                <a:latin typeface="Arial" panose="020B0604020202020204" pitchFamily="34" charset="0"/>
                <a:cs typeface="Arial" panose="020B0604020202020204" pitchFamily="34" charset="0"/>
              </a:rPr>
              <a:t>Master Course</a:t>
            </a:r>
            <a:r>
              <a:rPr lang="en-US" dirty="0">
                <a:solidFill>
                  <a:schemeClr val="bg2">
                    <a:lumMod val="10000"/>
                  </a:schemeClr>
                </a:solidFill>
                <a:latin typeface="Arial" panose="020B0604020202020204" pitchFamily="34" charset="0"/>
                <a:cs typeface="Arial" panose="020B0604020202020204" pitchFamily="34" charset="0"/>
              </a:rPr>
              <a:t> file – identifies select CB data elements associated with all of a college’s courses (active and inactive)</a:t>
            </a:r>
          </a:p>
          <a:p>
            <a:pPr lvl="1">
              <a:lnSpc>
                <a:spcPct val="120000"/>
              </a:lnSpc>
              <a:spcBef>
                <a:spcPts val="0"/>
              </a:spcBef>
              <a:spcAft>
                <a:spcPts val="1200"/>
              </a:spcAft>
              <a:buClr>
                <a:srgbClr val="9E0000"/>
              </a:buClr>
            </a:pPr>
            <a:r>
              <a:rPr lang="en-US" dirty="0">
                <a:solidFill>
                  <a:schemeClr val="bg2">
                    <a:lumMod val="10000"/>
                  </a:schemeClr>
                </a:solidFill>
                <a:latin typeface="Arial" panose="020B0604020202020204" pitchFamily="34" charset="0"/>
                <a:cs typeface="Arial" panose="020B0604020202020204" pitchFamily="34" charset="0"/>
              </a:rPr>
              <a:t>The </a:t>
            </a:r>
            <a:r>
              <a:rPr lang="en-US" b="1" dirty="0">
                <a:solidFill>
                  <a:srgbClr val="6600FF"/>
                </a:solidFill>
                <a:latin typeface="Arial" panose="020B0604020202020204" pitchFamily="34" charset="0"/>
                <a:cs typeface="Arial" panose="020B0604020202020204" pitchFamily="34" charset="0"/>
              </a:rPr>
              <a:t>Program</a:t>
            </a:r>
            <a:r>
              <a:rPr lang="en-US" dirty="0">
                <a:solidFill>
                  <a:schemeClr val="bg2">
                    <a:lumMod val="10000"/>
                  </a:schemeClr>
                </a:solidFill>
                <a:latin typeface="Arial" panose="020B0604020202020204" pitchFamily="34" charset="0"/>
                <a:cs typeface="Arial" panose="020B0604020202020204" pitchFamily="34" charset="0"/>
              </a:rPr>
              <a:t> file – identifies select program data elements associated with all of a college’s programs (active and inactive)</a:t>
            </a:r>
          </a:p>
          <a:p>
            <a:pPr lvl="1">
              <a:lnSpc>
                <a:spcPct val="120000"/>
              </a:lnSpc>
              <a:spcBef>
                <a:spcPts val="0"/>
              </a:spcBef>
              <a:spcAft>
                <a:spcPts val="1200"/>
              </a:spcAft>
              <a:buClr>
                <a:srgbClr val="9E0000"/>
              </a:buClr>
            </a:pPr>
            <a:r>
              <a:rPr lang="en-US" dirty="0">
                <a:solidFill>
                  <a:schemeClr val="bg2">
                    <a:lumMod val="10000"/>
                  </a:schemeClr>
                </a:solidFill>
                <a:latin typeface="Arial" panose="020B0604020202020204" pitchFamily="34" charset="0"/>
                <a:cs typeface="Arial" panose="020B0604020202020204" pitchFamily="34" charset="0"/>
              </a:rPr>
              <a:t>The </a:t>
            </a:r>
            <a:r>
              <a:rPr lang="en-US" b="1" dirty="0">
                <a:solidFill>
                  <a:srgbClr val="6600FF"/>
                </a:solidFill>
                <a:latin typeface="Arial" panose="020B0604020202020204" pitchFamily="34" charset="0"/>
                <a:cs typeface="Arial" panose="020B0604020202020204" pitchFamily="34" charset="0"/>
              </a:rPr>
              <a:t>Program Course</a:t>
            </a:r>
            <a:r>
              <a:rPr lang="en-US" dirty="0">
                <a:solidFill>
                  <a:schemeClr val="bg2">
                    <a:lumMod val="10000"/>
                  </a:schemeClr>
                </a:solidFill>
                <a:latin typeface="Arial" panose="020B0604020202020204" pitchFamily="34" charset="0"/>
                <a:cs typeface="Arial" panose="020B0604020202020204" pitchFamily="34" charset="0"/>
              </a:rPr>
              <a:t> file – identifies via program control number and course control number the courses that are included within programs</a:t>
            </a:r>
          </a:p>
        </p:txBody>
      </p:sp>
    </p:spTree>
    <p:extLst>
      <p:ext uri="{BB962C8B-B14F-4D97-AF65-F5344CB8AC3E}">
        <p14:creationId xmlns:p14="http://schemas.microsoft.com/office/powerpoint/2010/main" val="4091477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b="1" dirty="0">
                <a:solidFill>
                  <a:srgbClr val="6600FF"/>
                </a:solidFill>
                <a:latin typeface="Arial" panose="020B0604020202020204" pitchFamily="34" charset="0"/>
                <a:cs typeface="Arial" panose="020B0604020202020204" pitchFamily="34" charset="0"/>
              </a:rPr>
              <a:t>Non-CB Codes to </a:t>
            </a:r>
            <a:r>
              <a:rPr lang="en-US" b="1" dirty="0" smtClean="0">
                <a:solidFill>
                  <a:srgbClr val="6600FF"/>
                </a:solidFill>
                <a:latin typeface="Arial" panose="020B0604020202020204" pitchFamily="34" charset="0"/>
                <a:cs typeface="Arial" panose="020B0604020202020204" pitchFamily="34" charset="0"/>
              </a:rPr>
              <a:t>Familiarize Yourself With</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1075038" y="1921669"/>
            <a:ext cx="10058400" cy="4500152"/>
          </a:xfrm>
        </p:spPr>
        <p:txBody>
          <a:bodyPr>
            <a:normAutofit fontScale="40000" lnSpcReduction="20000"/>
          </a:bodyPr>
          <a:lstStyle/>
          <a:p>
            <a:pPr marL="0" indent="0">
              <a:lnSpc>
                <a:spcPct val="120000"/>
              </a:lnSpc>
              <a:spcBef>
                <a:spcPts val="0"/>
              </a:spcBef>
              <a:spcAft>
                <a:spcPts val="1200"/>
              </a:spcAft>
              <a:buNone/>
            </a:pPr>
            <a:r>
              <a:rPr lang="en-US" sz="5000" b="1" dirty="0">
                <a:solidFill>
                  <a:schemeClr val="bg2">
                    <a:lumMod val="10000"/>
                  </a:schemeClr>
                </a:solidFill>
                <a:latin typeface="Arial" panose="020B0604020202020204" pitchFamily="34" charset="0"/>
                <a:cs typeface="Arial" panose="020B0604020202020204" pitchFamily="34" charset="0"/>
              </a:rPr>
              <a:t>Classification of Instructional Programs (CIP) Codes</a:t>
            </a:r>
          </a:p>
          <a:p>
            <a:pPr>
              <a:lnSpc>
                <a:spcPct val="120000"/>
              </a:lnSpc>
              <a:spcBef>
                <a:spcPts val="0"/>
              </a:spcBef>
              <a:spcAft>
                <a:spcPts val="1200"/>
              </a:spcAft>
            </a:pPr>
            <a:r>
              <a:rPr lang="en-US" sz="4500" dirty="0">
                <a:solidFill>
                  <a:schemeClr val="bg2">
                    <a:lumMod val="10000"/>
                  </a:schemeClr>
                </a:solidFill>
                <a:latin typeface="Arial" panose="020B0604020202020204" pitchFamily="34" charset="0"/>
                <a:cs typeface="Arial" panose="020B0604020202020204" pitchFamily="34" charset="0"/>
              </a:rPr>
              <a:t>Six digit codes used to organize, collect, and report fields of study and program completions</a:t>
            </a:r>
          </a:p>
          <a:p>
            <a:pPr>
              <a:lnSpc>
                <a:spcPct val="120000"/>
              </a:lnSpc>
              <a:spcBef>
                <a:spcPts val="0"/>
              </a:spcBef>
              <a:spcAft>
                <a:spcPts val="1200"/>
              </a:spcAft>
            </a:pPr>
            <a:r>
              <a:rPr lang="en-US" sz="4500" dirty="0" smtClean="0">
                <a:solidFill>
                  <a:schemeClr val="bg2">
                    <a:lumMod val="10000"/>
                  </a:schemeClr>
                </a:solidFill>
                <a:latin typeface="Arial" panose="020B0604020202020204" pitchFamily="34" charset="0"/>
                <a:cs typeface="Arial" panose="020B0604020202020204" pitchFamily="34" charset="0"/>
              </a:rPr>
              <a:t>More </a:t>
            </a:r>
            <a:r>
              <a:rPr lang="en-US" sz="4500" dirty="0">
                <a:solidFill>
                  <a:schemeClr val="bg2">
                    <a:lumMod val="10000"/>
                  </a:schemeClr>
                </a:solidFill>
                <a:latin typeface="Arial" panose="020B0604020202020204" pitchFamily="34" charset="0"/>
                <a:cs typeface="Arial" panose="020B0604020202020204" pitchFamily="34" charset="0"/>
              </a:rPr>
              <a:t>than one CIP code can align to a TOP code</a:t>
            </a:r>
          </a:p>
          <a:p>
            <a:pPr>
              <a:lnSpc>
                <a:spcPct val="120000"/>
              </a:lnSpc>
              <a:spcBef>
                <a:spcPts val="0"/>
              </a:spcBef>
              <a:spcAft>
                <a:spcPts val="1200"/>
              </a:spcAft>
            </a:pPr>
            <a:r>
              <a:rPr lang="en-US" sz="4500" dirty="0" smtClean="0">
                <a:solidFill>
                  <a:schemeClr val="bg2">
                    <a:lumMod val="10000"/>
                  </a:schemeClr>
                </a:solidFill>
                <a:latin typeface="Arial" panose="020B0604020202020204" pitchFamily="34" charset="0"/>
                <a:cs typeface="Arial" panose="020B0604020202020204" pitchFamily="34" charset="0"/>
              </a:rPr>
              <a:t>Not </a:t>
            </a:r>
            <a:r>
              <a:rPr lang="en-US" sz="4500" dirty="0">
                <a:solidFill>
                  <a:schemeClr val="bg2">
                    <a:lumMod val="10000"/>
                  </a:schemeClr>
                </a:solidFill>
                <a:latin typeface="Arial" panose="020B0604020202020204" pitchFamily="34" charset="0"/>
                <a:cs typeface="Arial" panose="020B0604020202020204" pitchFamily="34" charset="0"/>
              </a:rPr>
              <a:t>all CIP codes are applicable for community </a:t>
            </a:r>
            <a:r>
              <a:rPr lang="en-US" sz="4500" dirty="0" smtClean="0">
                <a:solidFill>
                  <a:schemeClr val="bg2">
                    <a:lumMod val="10000"/>
                  </a:schemeClr>
                </a:solidFill>
                <a:latin typeface="Arial" panose="020B0604020202020204" pitchFamily="34" charset="0"/>
                <a:cs typeface="Arial" panose="020B0604020202020204" pitchFamily="34" charset="0"/>
              </a:rPr>
              <a:t>colleges</a:t>
            </a:r>
            <a:endParaRPr lang="en-US" sz="4500" dirty="0">
              <a:solidFill>
                <a:schemeClr val="bg2">
                  <a:lumMod val="10000"/>
                </a:schemeClr>
              </a:solidFill>
              <a:latin typeface="Arial" panose="020B0604020202020204" pitchFamily="34" charset="0"/>
              <a:cs typeface="Arial" panose="020B0604020202020204" pitchFamily="34" charset="0"/>
            </a:endParaRPr>
          </a:p>
          <a:p>
            <a:pPr>
              <a:lnSpc>
                <a:spcPct val="120000"/>
              </a:lnSpc>
              <a:spcBef>
                <a:spcPts val="0"/>
              </a:spcBef>
              <a:spcAft>
                <a:spcPts val="1200"/>
              </a:spcAft>
            </a:pPr>
            <a:r>
              <a:rPr lang="en-US" sz="4500" dirty="0">
                <a:solidFill>
                  <a:schemeClr val="bg2">
                    <a:lumMod val="10000"/>
                  </a:schemeClr>
                </a:solidFill>
                <a:latin typeface="Arial" panose="020B0604020202020204" pitchFamily="34" charset="0"/>
                <a:cs typeface="Arial" panose="020B0604020202020204" pitchFamily="34" charset="0"/>
              </a:rPr>
              <a:t>Uses include:</a:t>
            </a:r>
          </a:p>
          <a:p>
            <a:pPr lvl="1">
              <a:lnSpc>
                <a:spcPct val="120000"/>
              </a:lnSpc>
              <a:spcBef>
                <a:spcPts val="0"/>
              </a:spcBef>
              <a:spcAft>
                <a:spcPts val="1200"/>
              </a:spcAft>
            </a:pPr>
            <a:r>
              <a:rPr lang="en-US" sz="4000" dirty="0">
                <a:solidFill>
                  <a:schemeClr val="bg2">
                    <a:lumMod val="10000"/>
                  </a:schemeClr>
                </a:solidFill>
                <a:latin typeface="Arial" panose="020B0604020202020204" pitchFamily="34" charset="0"/>
                <a:cs typeface="Arial" panose="020B0604020202020204" pitchFamily="34" charset="0"/>
              </a:rPr>
              <a:t>Eligibility for financial aid and veterans benefits</a:t>
            </a:r>
          </a:p>
          <a:p>
            <a:pPr lvl="1">
              <a:lnSpc>
                <a:spcPct val="120000"/>
              </a:lnSpc>
              <a:spcBef>
                <a:spcPts val="0"/>
              </a:spcBef>
              <a:spcAft>
                <a:spcPts val="1200"/>
              </a:spcAft>
            </a:pPr>
            <a:r>
              <a:rPr lang="en-US" sz="4000" dirty="0">
                <a:solidFill>
                  <a:schemeClr val="bg2">
                    <a:lumMod val="10000"/>
                  </a:schemeClr>
                </a:solidFill>
                <a:latin typeface="Arial" panose="020B0604020202020204" pitchFamily="34" charset="0"/>
                <a:cs typeface="Arial" panose="020B0604020202020204" pitchFamily="34" charset="0"/>
              </a:rPr>
              <a:t>Gainful employment and accreditation reporting of CTE outcomes</a:t>
            </a:r>
          </a:p>
          <a:p>
            <a:pPr lvl="1">
              <a:lnSpc>
                <a:spcPct val="120000"/>
              </a:lnSpc>
              <a:spcBef>
                <a:spcPts val="0"/>
              </a:spcBef>
              <a:spcAft>
                <a:spcPts val="1200"/>
              </a:spcAft>
            </a:pPr>
            <a:r>
              <a:rPr lang="en-US" sz="4000" dirty="0">
                <a:solidFill>
                  <a:schemeClr val="bg2">
                    <a:lumMod val="10000"/>
                  </a:schemeClr>
                </a:solidFill>
                <a:latin typeface="Arial" panose="020B0604020202020204" pitchFamily="34" charset="0"/>
                <a:cs typeface="Arial" panose="020B0604020202020204" pitchFamily="34" charset="0"/>
              </a:rPr>
              <a:t>Federal reporting (IPEDS)</a:t>
            </a:r>
          </a:p>
          <a:p>
            <a:pPr lvl="1">
              <a:lnSpc>
                <a:spcPct val="120000"/>
              </a:lnSpc>
              <a:spcBef>
                <a:spcPts val="0"/>
              </a:spcBef>
              <a:spcAft>
                <a:spcPts val="1200"/>
              </a:spcAft>
            </a:pPr>
            <a:r>
              <a:rPr lang="en-US" sz="4000" dirty="0">
                <a:solidFill>
                  <a:schemeClr val="bg2">
                    <a:lumMod val="10000"/>
                  </a:schemeClr>
                </a:solidFill>
                <a:latin typeface="Arial" panose="020B0604020202020204" pitchFamily="34" charset="0"/>
                <a:cs typeface="Arial" panose="020B0604020202020204" pitchFamily="34" charset="0"/>
              </a:rPr>
              <a:t>Accreditation – to determine enrollment and completion rates</a:t>
            </a:r>
          </a:p>
          <a:p>
            <a:pPr lvl="1">
              <a:lnSpc>
                <a:spcPct val="120000"/>
              </a:lnSpc>
              <a:spcBef>
                <a:spcPts val="0"/>
              </a:spcBef>
              <a:spcAft>
                <a:spcPts val="1200"/>
              </a:spcAft>
            </a:pPr>
            <a:r>
              <a:rPr lang="en-US" sz="4000" dirty="0">
                <a:solidFill>
                  <a:schemeClr val="bg2">
                    <a:lumMod val="10000"/>
                  </a:schemeClr>
                </a:solidFill>
                <a:latin typeface="Arial" panose="020B0604020202020204" pitchFamily="34" charset="0"/>
                <a:cs typeface="Arial" panose="020B0604020202020204" pitchFamily="34" charset="0"/>
              </a:rPr>
              <a:t>Baccalaureate degrees</a:t>
            </a:r>
          </a:p>
          <a:p>
            <a:pPr lvl="1">
              <a:lnSpc>
                <a:spcPct val="120000"/>
              </a:lnSpc>
              <a:spcBef>
                <a:spcPts val="0"/>
              </a:spcBef>
              <a:spcAft>
                <a:spcPts val="1200"/>
              </a:spcAft>
            </a:pPr>
            <a:r>
              <a:rPr lang="en-US" sz="4000" dirty="0">
                <a:solidFill>
                  <a:schemeClr val="bg2">
                    <a:lumMod val="10000"/>
                  </a:schemeClr>
                </a:solidFill>
                <a:latin typeface="Arial" panose="020B0604020202020204" pitchFamily="34" charset="0"/>
                <a:cs typeface="Arial" panose="020B0604020202020204" pitchFamily="34" charset="0"/>
              </a:rPr>
              <a:t>Program awards in </a:t>
            </a:r>
            <a:r>
              <a:rPr lang="en-US" sz="4000" dirty="0" smtClean="0">
                <a:solidFill>
                  <a:schemeClr val="bg2">
                    <a:lumMod val="10000"/>
                  </a:schemeClr>
                </a:solidFill>
                <a:latin typeface="Arial" panose="020B0604020202020204" pitchFamily="34" charset="0"/>
                <a:cs typeface="Arial" panose="020B0604020202020204" pitchFamily="34" charset="0"/>
              </a:rPr>
              <a:t>COCI</a:t>
            </a:r>
            <a:endParaRPr lang="en-US" sz="4000" dirty="0">
              <a:solidFill>
                <a:schemeClr val="bg2">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5702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b="1" dirty="0">
                <a:solidFill>
                  <a:srgbClr val="6600FF"/>
                </a:solidFill>
                <a:latin typeface="Arial" panose="020B0604020202020204" pitchFamily="34" charset="0"/>
                <a:cs typeface="Arial" panose="020B0604020202020204" pitchFamily="34" charset="0"/>
              </a:rPr>
              <a:t>Non-CB </a:t>
            </a:r>
            <a:r>
              <a:rPr lang="en-US" b="1" dirty="0" smtClean="0">
                <a:solidFill>
                  <a:srgbClr val="6600FF"/>
                </a:solidFill>
                <a:latin typeface="Arial" panose="020B0604020202020204" pitchFamily="34" charset="0"/>
                <a:cs typeface="Arial" panose="020B0604020202020204" pitchFamily="34" charset="0"/>
              </a:rPr>
              <a:t>Codes, cont. </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1075038" y="1921668"/>
            <a:ext cx="10058400" cy="4701073"/>
          </a:xfrm>
        </p:spPr>
        <p:txBody>
          <a:bodyPr>
            <a:normAutofit fontScale="62500" lnSpcReduction="20000"/>
          </a:bodyPr>
          <a:lstStyle/>
          <a:p>
            <a:pPr marL="0" indent="0">
              <a:lnSpc>
                <a:spcPct val="120000"/>
              </a:lnSpc>
              <a:spcBef>
                <a:spcPts val="0"/>
              </a:spcBef>
              <a:spcAft>
                <a:spcPts val="1200"/>
              </a:spcAft>
              <a:buNone/>
            </a:pPr>
            <a:r>
              <a:rPr lang="en-US" sz="3200" b="1" dirty="0">
                <a:solidFill>
                  <a:schemeClr val="bg2">
                    <a:lumMod val="10000"/>
                  </a:schemeClr>
                </a:solidFill>
                <a:latin typeface="Arial" panose="020B0604020202020204" pitchFamily="34" charset="0"/>
                <a:cs typeface="Arial" panose="020B0604020202020204" pitchFamily="34" charset="0"/>
              </a:rPr>
              <a:t>Standard Occupational Classification (SOC) Codes</a:t>
            </a:r>
          </a:p>
          <a:p>
            <a:pPr>
              <a:lnSpc>
                <a:spcPct val="120000"/>
              </a:lnSpc>
              <a:spcBef>
                <a:spcPts val="0"/>
              </a:spcBef>
              <a:spcAft>
                <a:spcPts val="1200"/>
              </a:spcAft>
            </a:pPr>
            <a:r>
              <a:rPr lang="en-US" dirty="0">
                <a:solidFill>
                  <a:schemeClr val="bg2">
                    <a:lumMod val="10000"/>
                  </a:schemeClr>
                </a:solidFill>
                <a:latin typeface="Arial" panose="020B0604020202020204" pitchFamily="34" charset="0"/>
                <a:cs typeface="Arial" panose="020B0604020202020204" pitchFamily="34" charset="0"/>
              </a:rPr>
              <a:t>Six digit codes used to classify workers into occupational categories</a:t>
            </a:r>
          </a:p>
          <a:p>
            <a:pPr>
              <a:lnSpc>
                <a:spcPct val="120000"/>
              </a:lnSpc>
              <a:spcBef>
                <a:spcPts val="0"/>
              </a:spcBef>
              <a:spcAft>
                <a:spcPts val="1200"/>
              </a:spcAft>
            </a:pPr>
            <a:r>
              <a:rPr lang="en-US" dirty="0">
                <a:solidFill>
                  <a:schemeClr val="bg2">
                    <a:lumMod val="10000"/>
                  </a:schemeClr>
                </a:solidFill>
                <a:latin typeface="Arial" panose="020B0604020202020204" pitchFamily="34" charset="0"/>
                <a:cs typeface="Arial" panose="020B0604020202020204" pitchFamily="34" charset="0"/>
              </a:rPr>
              <a:t>Occupations classified based on work performed and, in some cases, on the skills, education and/or training needed to perform the </a:t>
            </a:r>
            <a:r>
              <a:rPr lang="en-US" dirty="0" smtClean="0">
                <a:solidFill>
                  <a:schemeClr val="bg2">
                    <a:lumMod val="10000"/>
                  </a:schemeClr>
                </a:solidFill>
                <a:latin typeface="Arial" panose="020B0604020202020204" pitchFamily="34" charset="0"/>
                <a:cs typeface="Arial" panose="020B0604020202020204" pitchFamily="34" charset="0"/>
              </a:rPr>
              <a:t>work</a:t>
            </a:r>
            <a:endParaRPr lang="en-US" dirty="0">
              <a:solidFill>
                <a:schemeClr val="bg2">
                  <a:lumMod val="10000"/>
                </a:schemeClr>
              </a:solidFill>
              <a:latin typeface="Arial" panose="020B0604020202020204" pitchFamily="34" charset="0"/>
              <a:cs typeface="Arial" panose="020B0604020202020204" pitchFamily="34" charset="0"/>
            </a:endParaRPr>
          </a:p>
          <a:p>
            <a:pPr>
              <a:lnSpc>
                <a:spcPct val="120000"/>
              </a:lnSpc>
              <a:spcBef>
                <a:spcPts val="0"/>
              </a:spcBef>
              <a:spcAft>
                <a:spcPts val="1200"/>
              </a:spcAft>
            </a:pPr>
            <a:r>
              <a:rPr lang="en-US" dirty="0">
                <a:solidFill>
                  <a:schemeClr val="bg2">
                    <a:lumMod val="10000"/>
                  </a:schemeClr>
                </a:solidFill>
                <a:latin typeface="Arial" panose="020B0604020202020204" pitchFamily="34" charset="0"/>
                <a:cs typeface="Arial" panose="020B0604020202020204" pitchFamily="34" charset="0"/>
              </a:rPr>
              <a:t>Uses include:</a:t>
            </a:r>
          </a:p>
          <a:p>
            <a:pPr lvl="1">
              <a:lnSpc>
                <a:spcPct val="120000"/>
              </a:lnSpc>
              <a:spcBef>
                <a:spcPts val="0"/>
              </a:spcBef>
              <a:spcAft>
                <a:spcPts val="1200"/>
              </a:spcAft>
            </a:pPr>
            <a:r>
              <a:rPr lang="en-US" sz="2600" dirty="0">
                <a:solidFill>
                  <a:schemeClr val="bg2">
                    <a:lumMod val="10000"/>
                  </a:schemeClr>
                </a:solidFill>
                <a:latin typeface="Arial" panose="020B0604020202020204" pitchFamily="34" charset="0"/>
                <a:cs typeface="Arial" panose="020B0604020202020204" pitchFamily="34" charset="0"/>
              </a:rPr>
              <a:t>Calculating supply and demand, developing labor market projections for job openings</a:t>
            </a:r>
          </a:p>
          <a:p>
            <a:pPr lvl="1">
              <a:lnSpc>
                <a:spcPct val="120000"/>
              </a:lnSpc>
              <a:spcBef>
                <a:spcPts val="0"/>
              </a:spcBef>
              <a:spcAft>
                <a:spcPts val="1200"/>
              </a:spcAft>
            </a:pPr>
            <a:r>
              <a:rPr lang="en-US" sz="2600" dirty="0">
                <a:solidFill>
                  <a:schemeClr val="bg2">
                    <a:lumMod val="10000"/>
                  </a:schemeClr>
                </a:solidFill>
                <a:latin typeface="Arial" panose="020B0604020202020204" pitchFamily="34" charset="0"/>
                <a:cs typeface="Arial" panose="020B0604020202020204" pitchFamily="34" charset="0"/>
              </a:rPr>
              <a:t>Tracking program completers regarding whether they go on to a federally recognized occupation</a:t>
            </a:r>
          </a:p>
          <a:p>
            <a:pPr lvl="1">
              <a:lnSpc>
                <a:spcPct val="120000"/>
              </a:lnSpc>
              <a:spcBef>
                <a:spcPts val="0"/>
              </a:spcBef>
              <a:spcAft>
                <a:spcPts val="1200"/>
              </a:spcAft>
            </a:pPr>
            <a:r>
              <a:rPr lang="en-US" sz="2600" dirty="0">
                <a:solidFill>
                  <a:schemeClr val="bg2">
                    <a:lumMod val="10000"/>
                  </a:schemeClr>
                </a:solidFill>
                <a:latin typeface="Arial" panose="020B0604020202020204" pitchFamily="34" charset="0"/>
                <a:cs typeface="Arial" panose="020B0604020202020204" pitchFamily="34" charset="0"/>
              </a:rPr>
              <a:t>TOP Code Alignment Project</a:t>
            </a:r>
          </a:p>
          <a:p>
            <a:pPr lvl="1">
              <a:lnSpc>
                <a:spcPct val="120000"/>
              </a:lnSpc>
              <a:spcBef>
                <a:spcPts val="0"/>
              </a:spcBef>
              <a:spcAft>
                <a:spcPts val="1200"/>
              </a:spcAft>
            </a:pPr>
            <a:r>
              <a:rPr lang="en-US" sz="2600" dirty="0">
                <a:solidFill>
                  <a:schemeClr val="bg2">
                    <a:lumMod val="10000"/>
                  </a:schemeClr>
                </a:solidFill>
                <a:latin typeface="Arial" panose="020B0604020202020204" pitchFamily="34" charset="0"/>
                <a:cs typeface="Arial" panose="020B0604020202020204" pitchFamily="34" charset="0"/>
              </a:rPr>
              <a:t>Gainful Employment</a:t>
            </a:r>
          </a:p>
          <a:p>
            <a:pPr lvl="1">
              <a:lnSpc>
                <a:spcPct val="120000"/>
              </a:lnSpc>
              <a:spcBef>
                <a:spcPts val="0"/>
              </a:spcBef>
              <a:spcAft>
                <a:spcPts val="1200"/>
              </a:spcAft>
            </a:pPr>
            <a:r>
              <a:rPr lang="en-US" sz="2600" dirty="0">
                <a:solidFill>
                  <a:schemeClr val="bg2">
                    <a:lumMod val="10000"/>
                  </a:schemeClr>
                </a:solidFill>
                <a:latin typeface="Arial" panose="020B0604020202020204" pitchFamily="34" charset="0"/>
                <a:cs typeface="Arial" panose="020B0604020202020204" pitchFamily="34" charset="0"/>
              </a:rPr>
              <a:t>Salary Surfer</a:t>
            </a:r>
          </a:p>
          <a:p>
            <a:pPr lvl="1">
              <a:lnSpc>
                <a:spcPct val="120000"/>
              </a:lnSpc>
              <a:spcBef>
                <a:spcPts val="0"/>
              </a:spcBef>
              <a:spcAft>
                <a:spcPts val="1200"/>
              </a:spcAft>
            </a:pPr>
            <a:r>
              <a:rPr lang="en-US" sz="2600" dirty="0">
                <a:solidFill>
                  <a:schemeClr val="bg2">
                    <a:lumMod val="10000"/>
                  </a:schemeClr>
                </a:solidFill>
                <a:latin typeface="Arial" panose="020B0604020202020204" pitchFamily="34" charset="0"/>
                <a:cs typeface="Arial" panose="020B0604020202020204" pitchFamily="34" charset="0"/>
              </a:rPr>
              <a:t>Workforce Innovation and Opportunity Act (WIOA</a:t>
            </a:r>
            <a:r>
              <a:rPr lang="en-US" sz="2600" dirty="0" smtClean="0">
                <a:solidFill>
                  <a:schemeClr val="bg2">
                    <a:lumMod val="10000"/>
                  </a:schemeClr>
                </a:solidFill>
                <a:latin typeface="Arial" panose="020B0604020202020204" pitchFamily="34" charset="0"/>
                <a:cs typeface="Arial" panose="020B0604020202020204" pitchFamily="34" charset="0"/>
              </a:rPr>
              <a:t>)</a:t>
            </a:r>
            <a:endParaRPr lang="en-US" sz="2600" dirty="0">
              <a:solidFill>
                <a:schemeClr val="bg2">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735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b="1" dirty="0">
                <a:solidFill>
                  <a:srgbClr val="6600FF"/>
                </a:solidFill>
                <a:latin typeface="Arial" panose="020B0604020202020204" pitchFamily="34" charset="0"/>
                <a:cs typeface="Arial" panose="020B0604020202020204" pitchFamily="34" charset="0"/>
              </a:rPr>
              <a:t>What to Know Before Changing Codes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1075038" y="1465006"/>
            <a:ext cx="10058400" cy="4748981"/>
          </a:xfrm>
        </p:spPr>
        <p:txBody>
          <a:bodyPr>
            <a:normAutofit fontScale="70000" lnSpcReduction="20000"/>
          </a:bodyPr>
          <a:lstStyle/>
          <a:p>
            <a:pPr marL="0" indent="0">
              <a:lnSpc>
                <a:spcPct val="120000"/>
              </a:lnSpc>
              <a:spcBef>
                <a:spcPts val="0"/>
              </a:spcBef>
              <a:spcAft>
                <a:spcPts val="1800"/>
              </a:spcAft>
              <a:buClr>
                <a:srgbClr val="9E0000"/>
              </a:buClr>
              <a:buNone/>
            </a:pPr>
            <a:r>
              <a:rPr lang="en-US" sz="3400" dirty="0">
                <a:solidFill>
                  <a:schemeClr val="bg2">
                    <a:lumMod val="10000"/>
                  </a:schemeClr>
                </a:solidFill>
                <a:latin typeface="Arial" panose="020B0604020202020204" pitchFamily="34" charset="0"/>
                <a:cs typeface="Arial" panose="020B0604020202020204" pitchFamily="34" charset="0"/>
              </a:rPr>
              <a:t>Before changing codes understand how the changes will </a:t>
            </a:r>
            <a:r>
              <a:rPr lang="en-US" sz="3400" b="1" dirty="0">
                <a:solidFill>
                  <a:srgbClr val="6600FF"/>
                </a:solidFill>
                <a:latin typeface="Arial" panose="020B0604020202020204" pitchFamily="34" charset="0"/>
                <a:cs typeface="Arial" panose="020B0604020202020204" pitchFamily="34" charset="0"/>
              </a:rPr>
              <a:t>affect college processes</a:t>
            </a:r>
            <a:r>
              <a:rPr lang="en-US" sz="3400" dirty="0">
                <a:latin typeface="Arial" panose="020B0604020202020204" pitchFamily="34" charset="0"/>
                <a:cs typeface="Arial" panose="020B0604020202020204" pitchFamily="34" charset="0"/>
              </a:rPr>
              <a:t> </a:t>
            </a:r>
            <a:r>
              <a:rPr lang="en-US" sz="3400" dirty="0">
                <a:solidFill>
                  <a:schemeClr val="bg2">
                    <a:lumMod val="10000"/>
                  </a:schemeClr>
                </a:solidFill>
                <a:latin typeface="Arial" panose="020B0604020202020204" pitchFamily="34" charset="0"/>
                <a:cs typeface="Arial" panose="020B0604020202020204" pitchFamily="34" charset="0"/>
              </a:rPr>
              <a:t>including:</a:t>
            </a:r>
          </a:p>
          <a:p>
            <a:pPr>
              <a:lnSpc>
                <a:spcPct val="120000"/>
              </a:lnSpc>
              <a:spcBef>
                <a:spcPts val="0"/>
              </a:spcBef>
              <a:spcAft>
                <a:spcPts val="1200"/>
              </a:spcAft>
              <a:buClr>
                <a:srgbClr val="9E0000"/>
              </a:buClr>
            </a:pPr>
            <a:r>
              <a:rPr lang="en-US" sz="2600" b="1" dirty="0">
                <a:solidFill>
                  <a:srgbClr val="6600FF"/>
                </a:solidFill>
                <a:latin typeface="Arial" panose="020B0604020202020204" pitchFamily="34" charset="0"/>
                <a:cs typeface="Arial" panose="020B0604020202020204" pitchFamily="34" charset="0"/>
              </a:rPr>
              <a:t>Federal reports</a:t>
            </a:r>
            <a:r>
              <a:rPr lang="en-US" sz="2600" dirty="0">
                <a:solidFill>
                  <a:srgbClr val="9E0000"/>
                </a:solidFill>
                <a:latin typeface="Arial" panose="020B0604020202020204" pitchFamily="34" charset="0"/>
                <a:cs typeface="Arial" panose="020B0604020202020204" pitchFamily="34" charset="0"/>
              </a:rPr>
              <a:t> </a:t>
            </a:r>
            <a:r>
              <a:rPr lang="en-US" sz="2600" dirty="0">
                <a:solidFill>
                  <a:schemeClr val="bg2">
                    <a:lumMod val="10000"/>
                  </a:schemeClr>
                </a:solidFill>
                <a:latin typeface="Arial" panose="020B0604020202020204" pitchFamily="34" charset="0"/>
                <a:cs typeface="Arial" panose="020B0604020202020204" pitchFamily="34" charset="0"/>
              </a:rPr>
              <a:t>– Gainful employment, accreditation, and IPEDS</a:t>
            </a:r>
          </a:p>
          <a:p>
            <a:pPr>
              <a:lnSpc>
                <a:spcPct val="120000"/>
              </a:lnSpc>
              <a:spcBef>
                <a:spcPts val="0"/>
              </a:spcBef>
              <a:spcAft>
                <a:spcPts val="1200"/>
              </a:spcAft>
              <a:buClr>
                <a:srgbClr val="9E0000"/>
              </a:buClr>
            </a:pPr>
            <a:r>
              <a:rPr lang="en-US" sz="2600" b="1" dirty="0">
                <a:solidFill>
                  <a:srgbClr val="6600FF"/>
                </a:solidFill>
                <a:latin typeface="Arial" panose="020B0604020202020204" pitchFamily="34" charset="0"/>
                <a:cs typeface="Arial" panose="020B0604020202020204" pitchFamily="34" charset="0"/>
              </a:rPr>
              <a:t>State reports</a:t>
            </a:r>
            <a:r>
              <a:rPr lang="en-US" sz="2600" b="1" dirty="0">
                <a:latin typeface="Arial" panose="020B0604020202020204" pitchFamily="34" charset="0"/>
                <a:cs typeface="Arial" panose="020B0604020202020204" pitchFamily="34" charset="0"/>
              </a:rPr>
              <a:t> </a:t>
            </a:r>
            <a:r>
              <a:rPr lang="en-US" sz="2600" dirty="0">
                <a:solidFill>
                  <a:schemeClr val="bg2">
                    <a:lumMod val="10000"/>
                  </a:schemeClr>
                </a:solidFill>
                <a:latin typeface="Arial" panose="020B0604020202020204" pitchFamily="34" charset="0"/>
                <a:cs typeface="Arial" panose="020B0604020202020204" pitchFamily="34" charset="0"/>
              </a:rPr>
              <a:t>– MIS reporting (term and annual data collection)</a:t>
            </a:r>
          </a:p>
          <a:p>
            <a:pPr>
              <a:lnSpc>
                <a:spcPct val="120000"/>
              </a:lnSpc>
              <a:spcBef>
                <a:spcPts val="0"/>
              </a:spcBef>
              <a:spcAft>
                <a:spcPts val="1200"/>
              </a:spcAft>
              <a:buClr>
                <a:srgbClr val="9E0000"/>
              </a:buClr>
            </a:pPr>
            <a:r>
              <a:rPr lang="en-US" sz="2600" b="1" dirty="0">
                <a:solidFill>
                  <a:srgbClr val="6600FF"/>
                </a:solidFill>
                <a:latin typeface="Arial" panose="020B0604020202020204" pitchFamily="34" charset="0"/>
                <a:cs typeface="Arial" panose="020B0604020202020204" pitchFamily="34" charset="0"/>
              </a:rPr>
              <a:t>Accreditation</a:t>
            </a:r>
            <a:r>
              <a:rPr lang="en-US" sz="2600" dirty="0">
                <a:latin typeface="Arial" panose="020B0604020202020204" pitchFamily="34" charset="0"/>
                <a:cs typeface="Arial" panose="020B0604020202020204" pitchFamily="34" charset="0"/>
              </a:rPr>
              <a:t> </a:t>
            </a:r>
            <a:r>
              <a:rPr lang="en-US" sz="2600" dirty="0">
                <a:solidFill>
                  <a:schemeClr val="bg2">
                    <a:lumMod val="10000"/>
                  </a:schemeClr>
                </a:solidFill>
                <a:latin typeface="Arial" panose="020B0604020202020204" pitchFamily="34" charset="0"/>
                <a:cs typeface="Arial" panose="020B0604020202020204" pitchFamily="34" charset="0"/>
              </a:rPr>
              <a:t>– Accrediting Commission for Community and Junior Colleges (ACCJC) </a:t>
            </a:r>
          </a:p>
          <a:p>
            <a:pPr lvl="1">
              <a:lnSpc>
                <a:spcPct val="120000"/>
              </a:lnSpc>
              <a:spcBef>
                <a:spcPts val="0"/>
              </a:spcBef>
              <a:spcAft>
                <a:spcPts val="1200"/>
              </a:spcAft>
              <a:buClr>
                <a:srgbClr val="9E0000"/>
              </a:buClr>
            </a:pPr>
            <a:r>
              <a:rPr lang="en-US" sz="2200" dirty="0">
                <a:solidFill>
                  <a:schemeClr val="bg2">
                    <a:lumMod val="10000"/>
                  </a:schemeClr>
                </a:solidFill>
                <a:latin typeface="Arial" panose="020B0604020202020204" pitchFamily="34" charset="0"/>
                <a:cs typeface="Arial" panose="020B0604020202020204" pitchFamily="34" charset="0"/>
              </a:rPr>
              <a:t>ACCJC uses CIP codes to determine the content of programs</a:t>
            </a:r>
          </a:p>
          <a:p>
            <a:pPr>
              <a:lnSpc>
                <a:spcPct val="120000"/>
              </a:lnSpc>
              <a:spcBef>
                <a:spcPts val="0"/>
              </a:spcBef>
              <a:spcAft>
                <a:spcPts val="1200"/>
              </a:spcAft>
              <a:buClr>
                <a:srgbClr val="9E0000"/>
              </a:buClr>
            </a:pPr>
            <a:r>
              <a:rPr lang="en-US" sz="2600" b="1" dirty="0">
                <a:solidFill>
                  <a:srgbClr val="6600FF"/>
                </a:solidFill>
                <a:latin typeface="Arial" panose="020B0604020202020204" pitchFamily="34" charset="0"/>
                <a:cs typeface="Arial" panose="020B0604020202020204" pitchFamily="34" charset="0"/>
              </a:rPr>
              <a:t>Funding</a:t>
            </a:r>
            <a:r>
              <a:rPr lang="en-US" sz="2600" dirty="0">
                <a:latin typeface="Arial" panose="020B0604020202020204" pitchFamily="34" charset="0"/>
                <a:cs typeface="Arial" panose="020B0604020202020204" pitchFamily="34" charset="0"/>
              </a:rPr>
              <a:t> </a:t>
            </a:r>
            <a:r>
              <a:rPr lang="en-US" sz="2600" dirty="0">
                <a:solidFill>
                  <a:schemeClr val="bg2">
                    <a:lumMod val="10000"/>
                  </a:schemeClr>
                </a:solidFill>
                <a:latin typeface="Arial" panose="020B0604020202020204" pitchFamily="34" charset="0"/>
                <a:cs typeface="Arial" panose="020B0604020202020204" pitchFamily="34" charset="0"/>
              </a:rPr>
              <a:t>– Strong Workforce, Perkins</a:t>
            </a:r>
          </a:p>
          <a:p>
            <a:pPr lvl="1">
              <a:lnSpc>
                <a:spcPct val="120000"/>
              </a:lnSpc>
              <a:spcBef>
                <a:spcPts val="0"/>
              </a:spcBef>
              <a:spcAft>
                <a:spcPts val="1200"/>
              </a:spcAft>
              <a:buClr>
                <a:srgbClr val="9E0000"/>
              </a:buClr>
            </a:pPr>
            <a:r>
              <a:rPr lang="en-US" sz="2200" dirty="0">
                <a:solidFill>
                  <a:schemeClr val="bg2">
                    <a:lumMod val="10000"/>
                  </a:schemeClr>
                </a:solidFill>
                <a:latin typeface="Arial" panose="020B0604020202020204" pitchFamily="34" charset="0"/>
                <a:cs typeface="Arial" panose="020B0604020202020204" pitchFamily="34" charset="0"/>
              </a:rPr>
              <a:t>Codes impact the tools that provide supply and demand data</a:t>
            </a:r>
          </a:p>
          <a:p>
            <a:pPr lvl="1">
              <a:lnSpc>
                <a:spcPct val="120000"/>
              </a:lnSpc>
              <a:spcBef>
                <a:spcPts val="0"/>
              </a:spcBef>
              <a:spcAft>
                <a:spcPts val="1200"/>
              </a:spcAft>
              <a:buClr>
                <a:srgbClr val="9E0000"/>
              </a:buClr>
            </a:pPr>
            <a:r>
              <a:rPr lang="en-US" sz="2200" dirty="0">
                <a:solidFill>
                  <a:schemeClr val="bg2">
                    <a:lumMod val="10000"/>
                  </a:schemeClr>
                </a:solidFill>
                <a:latin typeface="Arial" panose="020B0604020202020204" pitchFamily="34" charset="0"/>
                <a:cs typeface="Arial" panose="020B0604020202020204" pitchFamily="34" charset="0"/>
              </a:rPr>
              <a:t>Selecting a non-vocational TOP/SAM code can result in decreased funding</a:t>
            </a:r>
          </a:p>
          <a:p>
            <a:pPr lvl="1">
              <a:lnSpc>
                <a:spcPct val="120000"/>
              </a:lnSpc>
              <a:spcBef>
                <a:spcPts val="0"/>
              </a:spcBef>
              <a:spcAft>
                <a:spcPts val="1200"/>
              </a:spcAft>
              <a:buClr>
                <a:srgbClr val="9E0000"/>
              </a:buClr>
            </a:pPr>
            <a:r>
              <a:rPr lang="en-US" sz="2200" dirty="0">
                <a:solidFill>
                  <a:schemeClr val="bg2">
                    <a:lumMod val="10000"/>
                  </a:schemeClr>
                </a:solidFill>
                <a:latin typeface="Arial" panose="020B0604020202020204" pitchFamily="34" charset="0"/>
                <a:cs typeface="Arial" panose="020B0604020202020204" pitchFamily="34" charset="0"/>
              </a:rPr>
              <a:t>Coding a course as introductory excludes it from some metrics associated with Perkins and Strong Workforce </a:t>
            </a:r>
            <a:r>
              <a:rPr lang="en-US" sz="2200" dirty="0" smtClean="0">
                <a:solidFill>
                  <a:schemeClr val="bg2">
                    <a:lumMod val="10000"/>
                  </a:schemeClr>
                </a:solidFill>
                <a:latin typeface="Arial" panose="020B0604020202020204" pitchFamily="34" charset="0"/>
                <a:cs typeface="Arial" panose="020B0604020202020204" pitchFamily="34" charset="0"/>
              </a:rPr>
              <a:t>funding</a:t>
            </a:r>
            <a:endParaRPr lang="en-US" sz="2200" dirty="0">
              <a:solidFill>
                <a:schemeClr val="bg2">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8409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b="1" dirty="0">
                <a:solidFill>
                  <a:srgbClr val="6600FF"/>
                </a:solidFill>
                <a:latin typeface="Arial" panose="020B0604020202020204" pitchFamily="34" charset="0"/>
                <a:cs typeface="Arial" panose="020B0604020202020204" pitchFamily="34" charset="0"/>
              </a:rPr>
              <a:t>What to Know Before Changing </a:t>
            </a:r>
            <a:r>
              <a:rPr lang="en-US" b="1" dirty="0" smtClean="0">
                <a:solidFill>
                  <a:srgbClr val="6600FF"/>
                </a:solidFill>
                <a:latin typeface="Arial" panose="020B0604020202020204" pitchFamily="34" charset="0"/>
                <a:cs typeface="Arial" panose="020B0604020202020204" pitchFamily="34" charset="0"/>
              </a:rPr>
              <a:t>Codes, cont.</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1075038" y="1690688"/>
            <a:ext cx="10058400" cy="4727867"/>
          </a:xfrm>
        </p:spPr>
        <p:txBody>
          <a:bodyPr>
            <a:normAutofit fontScale="77500" lnSpcReduction="20000"/>
          </a:bodyPr>
          <a:lstStyle/>
          <a:p>
            <a:pPr marL="0" indent="0">
              <a:lnSpc>
                <a:spcPct val="120000"/>
              </a:lnSpc>
              <a:spcBef>
                <a:spcPts val="0"/>
              </a:spcBef>
              <a:spcAft>
                <a:spcPts val="1800"/>
              </a:spcAft>
              <a:buNone/>
            </a:pPr>
            <a:r>
              <a:rPr lang="en-US" sz="3400" dirty="0" smtClean="0">
                <a:solidFill>
                  <a:schemeClr val="bg2">
                    <a:lumMod val="10000"/>
                  </a:schemeClr>
                </a:solidFill>
                <a:latin typeface="Arial" panose="020B0604020202020204" pitchFamily="34" charset="0"/>
                <a:cs typeface="Arial" panose="020B0604020202020204" pitchFamily="34" charset="0"/>
              </a:rPr>
              <a:t>College </a:t>
            </a:r>
            <a:r>
              <a:rPr lang="en-US" sz="3400" dirty="0">
                <a:solidFill>
                  <a:schemeClr val="bg2">
                    <a:lumMod val="10000"/>
                  </a:schemeClr>
                </a:solidFill>
                <a:latin typeface="Arial" panose="020B0604020202020204" pitchFamily="34" charset="0"/>
                <a:cs typeface="Arial" panose="020B0604020202020204" pitchFamily="34" charset="0"/>
              </a:rPr>
              <a:t>processes affected </a:t>
            </a:r>
            <a:r>
              <a:rPr lang="en-US" sz="3400" dirty="0" smtClean="0">
                <a:solidFill>
                  <a:schemeClr val="bg2">
                    <a:lumMod val="10000"/>
                  </a:schemeClr>
                </a:solidFill>
                <a:latin typeface="Arial" panose="020B0604020202020204" pitchFamily="34" charset="0"/>
                <a:cs typeface="Arial" panose="020B0604020202020204" pitchFamily="34" charset="0"/>
              </a:rPr>
              <a:t>also include:</a:t>
            </a:r>
          </a:p>
          <a:p>
            <a:pPr>
              <a:lnSpc>
                <a:spcPct val="120000"/>
              </a:lnSpc>
              <a:spcBef>
                <a:spcPts val="0"/>
              </a:spcBef>
              <a:spcAft>
                <a:spcPts val="1200"/>
              </a:spcAft>
            </a:pPr>
            <a:r>
              <a:rPr lang="en-US" sz="2600" b="1" dirty="0" smtClean="0">
                <a:solidFill>
                  <a:srgbClr val="6600FF"/>
                </a:solidFill>
                <a:latin typeface="Arial" panose="020B0604020202020204" pitchFamily="34" charset="0"/>
                <a:cs typeface="Arial" panose="020B0604020202020204" pitchFamily="34" charset="0"/>
              </a:rPr>
              <a:t>Students</a:t>
            </a:r>
            <a:r>
              <a:rPr lang="en-US" sz="2600" dirty="0" smtClean="0">
                <a:latin typeface="Arial" panose="020B0604020202020204" pitchFamily="34" charset="0"/>
                <a:cs typeface="Arial" panose="020B0604020202020204" pitchFamily="34" charset="0"/>
              </a:rPr>
              <a:t> </a:t>
            </a:r>
            <a:r>
              <a:rPr lang="en-US" sz="2600" dirty="0">
                <a:solidFill>
                  <a:schemeClr val="bg2">
                    <a:lumMod val="10000"/>
                  </a:schemeClr>
                </a:solidFill>
                <a:latin typeface="Arial" panose="020B0604020202020204" pitchFamily="34" charset="0"/>
                <a:cs typeface="Arial" panose="020B0604020202020204" pitchFamily="34" charset="0"/>
              </a:rPr>
              <a:t>– Financial aid and veterans programs</a:t>
            </a:r>
          </a:p>
          <a:p>
            <a:pPr lvl="1">
              <a:lnSpc>
                <a:spcPct val="120000"/>
              </a:lnSpc>
              <a:spcBef>
                <a:spcPts val="0"/>
              </a:spcBef>
              <a:spcAft>
                <a:spcPts val="1200"/>
              </a:spcAft>
              <a:buClr>
                <a:srgbClr val="9E0000"/>
              </a:buClr>
            </a:pPr>
            <a:r>
              <a:rPr lang="en-US" sz="2200" dirty="0">
                <a:solidFill>
                  <a:schemeClr val="bg2">
                    <a:lumMod val="10000"/>
                  </a:schemeClr>
                </a:solidFill>
                <a:latin typeface="Arial" panose="020B0604020202020204" pitchFamily="34" charset="0"/>
                <a:cs typeface="Arial" panose="020B0604020202020204" pitchFamily="34" charset="0"/>
              </a:rPr>
              <a:t>Erroneous codes can jeopardize federal financial aid and veterans benefits because it may appear students are enrolled in programs that don’t </a:t>
            </a:r>
            <a:r>
              <a:rPr lang="en-US" sz="2200" dirty="0" smtClean="0">
                <a:solidFill>
                  <a:schemeClr val="bg2">
                    <a:lumMod val="10000"/>
                  </a:schemeClr>
                </a:solidFill>
                <a:latin typeface="Arial" panose="020B0604020202020204" pitchFamily="34" charset="0"/>
                <a:cs typeface="Arial" panose="020B0604020202020204" pitchFamily="34" charset="0"/>
              </a:rPr>
              <a:t>exist</a:t>
            </a:r>
            <a:endParaRPr lang="en-US" sz="3400" b="1" dirty="0">
              <a:solidFill>
                <a:schemeClr val="bg2">
                  <a:lumMod val="10000"/>
                </a:schemeClr>
              </a:solidFill>
              <a:latin typeface="Arial" panose="020B0604020202020204" pitchFamily="34" charset="0"/>
              <a:cs typeface="Arial" panose="020B0604020202020204" pitchFamily="34" charset="0"/>
            </a:endParaRPr>
          </a:p>
          <a:p>
            <a:pPr>
              <a:lnSpc>
                <a:spcPct val="120000"/>
              </a:lnSpc>
              <a:spcBef>
                <a:spcPts val="0"/>
              </a:spcBef>
              <a:spcAft>
                <a:spcPts val="1200"/>
              </a:spcAft>
              <a:buClr>
                <a:schemeClr val="bg2">
                  <a:lumMod val="10000"/>
                </a:schemeClr>
              </a:buClr>
            </a:pPr>
            <a:r>
              <a:rPr lang="en-US" sz="2600" b="1" dirty="0">
                <a:solidFill>
                  <a:srgbClr val="6600FF"/>
                </a:solidFill>
                <a:latin typeface="Arial" panose="020B0604020202020204" pitchFamily="34" charset="0"/>
                <a:cs typeface="Arial" panose="020B0604020202020204" pitchFamily="34" charset="0"/>
              </a:rPr>
              <a:t>College Planning</a:t>
            </a:r>
            <a:r>
              <a:rPr lang="en-US" sz="2600" dirty="0">
                <a:solidFill>
                  <a:srgbClr val="6600FF"/>
                </a:solidFill>
                <a:latin typeface="Arial" panose="020B0604020202020204" pitchFamily="34" charset="0"/>
                <a:cs typeface="Arial" panose="020B0604020202020204" pitchFamily="34" charset="0"/>
              </a:rPr>
              <a:t> </a:t>
            </a:r>
            <a:r>
              <a:rPr lang="en-US" sz="2600" dirty="0">
                <a:solidFill>
                  <a:schemeClr val="bg2">
                    <a:lumMod val="10000"/>
                  </a:schemeClr>
                </a:solidFill>
                <a:latin typeface="Arial" panose="020B0604020202020204" pitchFamily="34" charset="0"/>
                <a:cs typeface="Arial" panose="020B0604020202020204" pitchFamily="34" charset="0"/>
              </a:rPr>
              <a:t>– Facilities and program review; accreditation</a:t>
            </a:r>
          </a:p>
          <a:p>
            <a:pPr lvl="1">
              <a:lnSpc>
                <a:spcPct val="120000"/>
              </a:lnSpc>
              <a:spcBef>
                <a:spcPts val="0"/>
              </a:spcBef>
              <a:spcAft>
                <a:spcPts val="1200"/>
              </a:spcAft>
            </a:pPr>
            <a:r>
              <a:rPr lang="en-US" sz="2200" dirty="0">
                <a:solidFill>
                  <a:schemeClr val="bg2">
                    <a:lumMod val="10000"/>
                  </a:schemeClr>
                </a:solidFill>
                <a:latin typeface="Arial" panose="020B0604020202020204" pitchFamily="34" charset="0"/>
                <a:cs typeface="Arial" panose="020B0604020202020204" pitchFamily="34" charset="0"/>
              </a:rPr>
              <a:t>Changes to TOP codes for courses and/or programs may affect program review and hiring priorities</a:t>
            </a:r>
          </a:p>
          <a:p>
            <a:pPr lvl="1">
              <a:lnSpc>
                <a:spcPct val="120000"/>
              </a:lnSpc>
              <a:spcBef>
                <a:spcPts val="0"/>
              </a:spcBef>
              <a:spcAft>
                <a:spcPts val="1200"/>
              </a:spcAft>
            </a:pPr>
            <a:r>
              <a:rPr lang="en-US" sz="2200" dirty="0">
                <a:solidFill>
                  <a:schemeClr val="bg2">
                    <a:lumMod val="10000"/>
                  </a:schemeClr>
                </a:solidFill>
                <a:latin typeface="Arial" panose="020B0604020202020204" pitchFamily="34" charset="0"/>
                <a:cs typeface="Arial" panose="020B0604020202020204" pitchFamily="34" charset="0"/>
              </a:rPr>
              <a:t>Changes to TOP codes at the 2-digit or 4-digit level on courses and/or programs can affect space need calculations in the Facilities Utilization, Space Inventory Options Net (FUSION) planning system used for funding, managing, and completing facility projects</a:t>
            </a:r>
          </a:p>
          <a:p>
            <a:pPr>
              <a:lnSpc>
                <a:spcPct val="120000"/>
              </a:lnSpc>
              <a:spcBef>
                <a:spcPts val="0"/>
              </a:spcBef>
              <a:spcAft>
                <a:spcPts val="1200"/>
              </a:spcAft>
              <a:buClr>
                <a:schemeClr val="bg2">
                  <a:lumMod val="10000"/>
                </a:schemeClr>
              </a:buClr>
            </a:pPr>
            <a:r>
              <a:rPr lang="en-US" sz="2400" dirty="0" smtClean="0">
                <a:solidFill>
                  <a:schemeClr val="bg2">
                    <a:lumMod val="10000"/>
                  </a:schemeClr>
                </a:solidFill>
                <a:latin typeface="Arial" panose="020B0604020202020204" pitchFamily="34" charset="0"/>
                <a:cs typeface="Arial" panose="020B0604020202020204" pitchFamily="34" charset="0"/>
              </a:rPr>
              <a:t>If </a:t>
            </a:r>
            <a:r>
              <a:rPr lang="en-US" sz="2400" dirty="0">
                <a:solidFill>
                  <a:schemeClr val="bg2">
                    <a:lumMod val="10000"/>
                  </a:schemeClr>
                </a:solidFill>
                <a:latin typeface="Arial" panose="020B0604020202020204" pitchFamily="34" charset="0"/>
                <a:cs typeface="Arial" panose="020B0604020202020204" pitchFamily="34" charset="0"/>
              </a:rPr>
              <a:t>codes are wrong, programs won’t show in tools like the LaunchBoard and metrics won’t be </a:t>
            </a:r>
            <a:r>
              <a:rPr lang="en-US" sz="2400" dirty="0" smtClean="0">
                <a:solidFill>
                  <a:schemeClr val="bg2">
                    <a:lumMod val="10000"/>
                  </a:schemeClr>
                </a:solidFill>
                <a:latin typeface="Arial" panose="020B0604020202020204" pitchFamily="34" charset="0"/>
                <a:cs typeface="Arial" panose="020B0604020202020204" pitchFamily="34" charset="0"/>
              </a:rPr>
              <a:t>correct</a:t>
            </a:r>
            <a:endParaRPr lang="en-US" sz="2400" dirty="0">
              <a:solidFill>
                <a:schemeClr val="bg2">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80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38" y="168676"/>
            <a:ext cx="10058399" cy="932155"/>
          </a:xfrm>
        </p:spPr>
        <p:txBody>
          <a:bodyPr anchor="ctr"/>
          <a:lstStyle/>
          <a:p>
            <a:pPr algn="ctr"/>
            <a:r>
              <a:rPr lang="en-US" b="1" dirty="0">
                <a:solidFill>
                  <a:srgbClr val="6600FF"/>
                </a:solidFill>
                <a:latin typeface="Arial" panose="020B0604020202020204" pitchFamily="34" charset="0"/>
                <a:cs typeface="Arial" panose="020B0604020202020204" pitchFamily="34" charset="0"/>
              </a:rPr>
              <a:t>Overview</a:t>
            </a:r>
            <a:endParaRPr lang="en-US" dirty="0">
              <a:solidFill>
                <a:srgbClr val="6600FF"/>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1075038" y="1260629"/>
            <a:ext cx="10058400" cy="5169668"/>
          </a:xfrm>
        </p:spPr>
        <p:txBody>
          <a:bodyPr>
            <a:normAutofit fontScale="92500" lnSpcReduction="20000"/>
          </a:bodyPr>
          <a:lstStyle/>
          <a:p>
            <a:pPr marL="182880">
              <a:lnSpc>
                <a:spcPct val="100000"/>
              </a:lnSpc>
              <a:buSzPct val="117000"/>
            </a:pPr>
            <a:r>
              <a:rPr lang="en-US" dirty="0">
                <a:solidFill>
                  <a:schemeClr val="bg2">
                    <a:lumMod val="10000"/>
                  </a:schemeClr>
                </a:solidFill>
                <a:latin typeface="Arial" panose="020B0604020202020204" pitchFamily="34" charset="0"/>
                <a:cs typeface="Arial" panose="020B0604020202020204" pitchFamily="34" charset="0"/>
              </a:rPr>
              <a:t>Curriculum Specialists’ Roles</a:t>
            </a:r>
          </a:p>
          <a:p>
            <a:pPr marL="0" indent="0">
              <a:lnSpc>
                <a:spcPct val="100000"/>
              </a:lnSpc>
              <a:buSzPct val="117000"/>
              <a:buNone/>
            </a:pPr>
            <a:endParaRPr lang="en-US" sz="500" dirty="0">
              <a:solidFill>
                <a:schemeClr val="bg2">
                  <a:lumMod val="10000"/>
                </a:schemeClr>
              </a:solidFill>
              <a:latin typeface="Arial" panose="020B0604020202020204" pitchFamily="34" charset="0"/>
              <a:cs typeface="Arial" panose="020B0604020202020204" pitchFamily="34" charset="0"/>
            </a:endParaRPr>
          </a:p>
          <a:p>
            <a:pPr marL="182880">
              <a:lnSpc>
                <a:spcPct val="100000"/>
              </a:lnSpc>
              <a:buSzPct val="117000"/>
            </a:pPr>
            <a:r>
              <a:rPr lang="en-US" dirty="0">
                <a:solidFill>
                  <a:schemeClr val="bg2">
                    <a:lumMod val="10000"/>
                  </a:schemeClr>
                </a:solidFill>
                <a:latin typeface="Arial" panose="020B0604020202020204" pitchFamily="34" charset="0"/>
                <a:cs typeface="Arial" panose="020B0604020202020204" pitchFamily="34" charset="0"/>
              </a:rPr>
              <a:t>Curriculum Specialists and Codes</a:t>
            </a:r>
          </a:p>
          <a:p>
            <a:pPr marL="0" indent="0">
              <a:lnSpc>
                <a:spcPct val="100000"/>
              </a:lnSpc>
              <a:buSzPct val="117000"/>
              <a:buNone/>
            </a:pPr>
            <a:endParaRPr lang="en-US" sz="500" dirty="0">
              <a:solidFill>
                <a:schemeClr val="bg2">
                  <a:lumMod val="10000"/>
                </a:schemeClr>
              </a:solidFill>
              <a:latin typeface="Arial" panose="020B0604020202020204" pitchFamily="34" charset="0"/>
              <a:cs typeface="Arial" panose="020B0604020202020204" pitchFamily="34" charset="0"/>
            </a:endParaRPr>
          </a:p>
          <a:p>
            <a:pPr marL="640080" lvl="1">
              <a:lnSpc>
                <a:spcPct val="100000"/>
              </a:lnSpc>
              <a:buSzPct val="117000"/>
            </a:pPr>
            <a:r>
              <a:rPr lang="en-US" dirty="0">
                <a:solidFill>
                  <a:schemeClr val="bg2">
                    <a:lumMod val="10000"/>
                  </a:schemeClr>
                </a:solidFill>
                <a:latin typeface="Arial" panose="020B0604020202020204" pitchFamily="34" charset="0"/>
                <a:cs typeface="Arial" panose="020B0604020202020204" pitchFamily="34" charset="0"/>
              </a:rPr>
              <a:t>Course Basic (CB) Data Elements</a:t>
            </a:r>
          </a:p>
          <a:p>
            <a:pPr marL="457200" lvl="1" indent="0">
              <a:lnSpc>
                <a:spcPct val="100000"/>
              </a:lnSpc>
              <a:buSzPct val="117000"/>
              <a:buNone/>
            </a:pPr>
            <a:endParaRPr lang="en-US" sz="100" dirty="0">
              <a:solidFill>
                <a:schemeClr val="bg2">
                  <a:lumMod val="10000"/>
                </a:schemeClr>
              </a:solidFill>
              <a:latin typeface="Arial" panose="020B0604020202020204" pitchFamily="34" charset="0"/>
              <a:cs typeface="Arial" panose="020B0604020202020204" pitchFamily="34" charset="0"/>
            </a:endParaRPr>
          </a:p>
          <a:p>
            <a:pPr marL="640080" lvl="1">
              <a:lnSpc>
                <a:spcPct val="100000"/>
              </a:lnSpc>
              <a:buSzPct val="117000"/>
            </a:pPr>
            <a:r>
              <a:rPr lang="en-US" dirty="0">
                <a:solidFill>
                  <a:schemeClr val="bg2">
                    <a:lumMod val="10000"/>
                  </a:schemeClr>
                </a:solidFill>
                <a:latin typeface="Arial" panose="020B0604020202020204" pitchFamily="34" charset="0"/>
                <a:cs typeface="Arial" panose="020B0604020202020204" pitchFamily="34" charset="0"/>
              </a:rPr>
              <a:t>Curriculum Inventory (COCI) and Management Information System (MIS) Data Base</a:t>
            </a:r>
          </a:p>
          <a:p>
            <a:pPr marL="457200" lvl="1" indent="0">
              <a:lnSpc>
                <a:spcPct val="100000"/>
              </a:lnSpc>
              <a:buSzPct val="117000"/>
              <a:buNone/>
            </a:pPr>
            <a:endParaRPr lang="en-US" sz="100" dirty="0">
              <a:solidFill>
                <a:schemeClr val="bg2">
                  <a:lumMod val="10000"/>
                </a:schemeClr>
              </a:solidFill>
              <a:latin typeface="Arial" panose="020B0604020202020204" pitchFamily="34" charset="0"/>
              <a:cs typeface="Arial" panose="020B0604020202020204" pitchFamily="34" charset="0"/>
            </a:endParaRPr>
          </a:p>
          <a:p>
            <a:pPr marL="640080" lvl="1">
              <a:lnSpc>
                <a:spcPct val="100000"/>
              </a:lnSpc>
              <a:buSzPct val="117000"/>
            </a:pPr>
            <a:r>
              <a:rPr lang="en-US" dirty="0">
                <a:solidFill>
                  <a:schemeClr val="bg2">
                    <a:lumMod val="10000"/>
                  </a:schemeClr>
                </a:solidFill>
                <a:latin typeface="Arial" panose="020B0604020202020204" pitchFamily="34" charset="0"/>
                <a:cs typeface="Arial" panose="020B0604020202020204" pitchFamily="34" charset="0"/>
              </a:rPr>
              <a:t>Non-CB Codes to Familiarize Yourself With</a:t>
            </a:r>
          </a:p>
          <a:p>
            <a:pPr marL="457200" lvl="1" indent="0">
              <a:lnSpc>
                <a:spcPct val="100000"/>
              </a:lnSpc>
              <a:buSzPct val="117000"/>
              <a:buNone/>
            </a:pPr>
            <a:endParaRPr lang="en-US" sz="100" dirty="0">
              <a:solidFill>
                <a:schemeClr val="bg2">
                  <a:lumMod val="10000"/>
                </a:schemeClr>
              </a:solidFill>
              <a:latin typeface="Arial" panose="020B0604020202020204" pitchFamily="34" charset="0"/>
              <a:cs typeface="Arial" panose="020B0604020202020204" pitchFamily="34" charset="0"/>
            </a:endParaRPr>
          </a:p>
          <a:p>
            <a:pPr marL="640080" lvl="1">
              <a:lnSpc>
                <a:spcPct val="100000"/>
              </a:lnSpc>
              <a:buSzPct val="117000"/>
            </a:pPr>
            <a:r>
              <a:rPr lang="en-US" dirty="0">
                <a:solidFill>
                  <a:schemeClr val="bg2">
                    <a:lumMod val="10000"/>
                  </a:schemeClr>
                </a:solidFill>
                <a:latin typeface="Arial" panose="020B0604020202020204" pitchFamily="34" charset="0"/>
                <a:cs typeface="Arial" panose="020B0604020202020204" pitchFamily="34" charset="0"/>
              </a:rPr>
              <a:t>What to Know Before Changing Codes</a:t>
            </a:r>
          </a:p>
          <a:p>
            <a:pPr marL="0" indent="0">
              <a:lnSpc>
                <a:spcPct val="100000"/>
              </a:lnSpc>
              <a:buSzPct val="117000"/>
              <a:buNone/>
            </a:pPr>
            <a:endParaRPr lang="en-US" sz="500" dirty="0">
              <a:solidFill>
                <a:schemeClr val="bg2">
                  <a:lumMod val="10000"/>
                </a:schemeClr>
              </a:solidFill>
              <a:latin typeface="Arial" panose="020B0604020202020204" pitchFamily="34" charset="0"/>
              <a:cs typeface="Arial" panose="020B0604020202020204" pitchFamily="34" charset="0"/>
            </a:endParaRPr>
          </a:p>
          <a:p>
            <a:pPr marL="182880">
              <a:lnSpc>
                <a:spcPct val="100000"/>
              </a:lnSpc>
              <a:buSzPct val="117000"/>
            </a:pPr>
            <a:r>
              <a:rPr lang="en-US" dirty="0">
                <a:solidFill>
                  <a:schemeClr val="bg2">
                    <a:lumMod val="10000"/>
                  </a:schemeClr>
                </a:solidFill>
                <a:latin typeface="Arial" panose="020B0604020202020204" pitchFamily="34" charset="0"/>
                <a:cs typeface="Arial" panose="020B0604020202020204" pitchFamily="34" charset="0"/>
              </a:rPr>
              <a:t>Keeping on Top of Curriculum Developments</a:t>
            </a:r>
          </a:p>
          <a:p>
            <a:pPr marL="0" indent="0">
              <a:lnSpc>
                <a:spcPct val="100000"/>
              </a:lnSpc>
              <a:buSzPct val="117000"/>
              <a:buNone/>
            </a:pPr>
            <a:endParaRPr lang="en-US" sz="500" dirty="0">
              <a:solidFill>
                <a:schemeClr val="bg2">
                  <a:lumMod val="10000"/>
                </a:schemeClr>
              </a:solidFill>
              <a:latin typeface="Arial" panose="020B0604020202020204" pitchFamily="34" charset="0"/>
              <a:cs typeface="Arial" panose="020B0604020202020204" pitchFamily="34" charset="0"/>
            </a:endParaRPr>
          </a:p>
          <a:p>
            <a:pPr marL="182880">
              <a:lnSpc>
                <a:spcPct val="100000"/>
              </a:lnSpc>
              <a:buSzPct val="117000"/>
            </a:pPr>
            <a:r>
              <a:rPr lang="en-US" dirty="0">
                <a:solidFill>
                  <a:schemeClr val="bg2">
                    <a:lumMod val="10000"/>
                  </a:schemeClr>
                </a:solidFill>
                <a:latin typeface="Arial" panose="020B0604020202020204" pitchFamily="34" charset="0"/>
                <a:cs typeface="Arial" panose="020B0604020202020204" pitchFamily="34" charset="0"/>
              </a:rPr>
              <a:t>Resources</a:t>
            </a:r>
          </a:p>
          <a:p>
            <a:pPr marL="0" indent="0">
              <a:lnSpc>
                <a:spcPct val="100000"/>
              </a:lnSpc>
              <a:buSzPct val="117000"/>
              <a:buNone/>
            </a:pPr>
            <a:endParaRPr lang="en-US" sz="500" dirty="0">
              <a:solidFill>
                <a:schemeClr val="bg2">
                  <a:lumMod val="10000"/>
                </a:schemeClr>
              </a:solidFill>
              <a:latin typeface="Arial" panose="020B0604020202020204" pitchFamily="34" charset="0"/>
              <a:cs typeface="Arial" panose="020B0604020202020204" pitchFamily="34" charset="0"/>
            </a:endParaRPr>
          </a:p>
          <a:p>
            <a:pPr marL="182880">
              <a:lnSpc>
                <a:spcPct val="100000"/>
              </a:lnSpc>
              <a:buSzPct val="117000"/>
            </a:pPr>
            <a:r>
              <a:rPr lang="en-US" dirty="0">
                <a:solidFill>
                  <a:schemeClr val="bg2">
                    <a:lumMod val="10000"/>
                  </a:schemeClr>
                </a:solidFill>
                <a:latin typeface="Arial" panose="020B0604020202020204" pitchFamily="34" charset="0"/>
                <a:cs typeface="Arial" panose="020B0604020202020204" pitchFamily="34" charset="0"/>
              </a:rPr>
              <a:t>Related Breakout Sessions</a:t>
            </a:r>
          </a:p>
        </p:txBody>
      </p:sp>
    </p:spTree>
    <p:extLst>
      <p:ext uri="{BB962C8B-B14F-4D97-AF65-F5344CB8AC3E}">
        <p14:creationId xmlns:p14="http://schemas.microsoft.com/office/powerpoint/2010/main" val="1287123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b="1" dirty="0" smtClean="0">
                <a:solidFill>
                  <a:srgbClr val="6600FF"/>
                </a:solidFill>
                <a:latin typeface="Arial" panose="020B0604020202020204" pitchFamily="34" charset="0"/>
                <a:cs typeface="Arial" panose="020B0604020202020204" pitchFamily="34" charset="0"/>
              </a:rPr>
              <a:t>When </a:t>
            </a:r>
            <a:r>
              <a:rPr lang="en-US" b="1" dirty="0">
                <a:solidFill>
                  <a:srgbClr val="6600FF"/>
                </a:solidFill>
                <a:latin typeface="Arial" panose="020B0604020202020204" pitchFamily="34" charset="0"/>
                <a:cs typeface="Arial" panose="020B0604020202020204" pitchFamily="34" charset="0"/>
              </a:rPr>
              <a:t>is it appropriate to change a code</a:t>
            </a:r>
            <a:r>
              <a:rPr lang="en-US" b="1" dirty="0" smtClean="0">
                <a:solidFill>
                  <a:srgbClr val="6600FF"/>
                </a:solidFill>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1075038" y="1690688"/>
            <a:ext cx="10058400" cy="4727867"/>
          </a:xfrm>
        </p:spPr>
        <p:txBody>
          <a:bodyPr>
            <a:normAutofit/>
          </a:bodyPr>
          <a:lstStyle/>
          <a:p>
            <a:pPr>
              <a:lnSpc>
                <a:spcPct val="100000"/>
              </a:lnSpc>
              <a:spcBef>
                <a:spcPts val="0"/>
              </a:spcBef>
              <a:spcAft>
                <a:spcPts val="1800"/>
              </a:spcAft>
            </a:pPr>
            <a:r>
              <a:rPr lang="en-US" sz="2600" dirty="0" smtClean="0">
                <a:solidFill>
                  <a:schemeClr val="bg2">
                    <a:lumMod val="10000"/>
                  </a:schemeClr>
                </a:solidFill>
                <a:latin typeface="Arial" panose="020B0604020202020204" pitchFamily="34" charset="0"/>
                <a:cs typeface="Arial" panose="020B0604020202020204" pitchFamily="34" charset="0"/>
              </a:rPr>
              <a:t>To </a:t>
            </a:r>
            <a:r>
              <a:rPr lang="en-US" sz="2600" dirty="0">
                <a:solidFill>
                  <a:schemeClr val="bg2">
                    <a:lumMod val="10000"/>
                  </a:schemeClr>
                </a:solidFill>
                <a:latin typeface="Arial" panose="020B0604020202020204" pitchFamily="34" charset="0"/>
                <a:cs typeface="Arial" panose="020B0604020202020204" pitchFamily="34" charset="0"/>
              </a:rPr>
              <a:t>correct coding errors</a:t>
            </a:r>
          </a:p>
          <a:p>
            <a:pPr>
              <a:lnSpc>
                <a:spcPct val="100000"/>
              </a:lnSpc>
              <a:spcBef>
                <a:spcPts val="0"/>
              </a:spcBef>
              <a:spcAft>
                <a:spcPts val="1800"/>
              </a:spcAft>
            </a:pPr>
            <a:r>
              <a:rPr lang="en-US" sz="2600" dirty="0">
                <a:solidFill>
                  <a:schemeClr val="bg2">
                    <a:lumMod val="10000"/>
                  </a:schemeClr>
                </a:solidFill>
                <a:latin typeface="Arial" panose="020B0604020202020204" pitchFamily="34" charset="0"/>
                <a:cs typeface="Arial" panose="020B0604020202020204" pitchFamily="34" charset="0"/>
              </a:rPr>
              <a:t>To reflect changes consciously made through the curriculum process intended to apply a more accurate code</a:t>
            </a:r>
          </a:p>
          <a:p>
            <a:pPr>
              <a:lnSpc>
                <a:spcPct val="100000"/>
              </a:lnSpc>
              <a:spcBef>
                <a:spcPts val="0"/>
              </a:spcBef>
              <a:spcAft>
                <a:spcPts val="1800"/>
              </a:spcAft>
            </a:pPr>
            <a:r>
              <a:rPr lang="en-US" sz="2600" dirty="0">
                <a:solidFill>
                  <a:schemeClr val="bg2">
                    <a:lumMod val="10000"/>
                  </a:schemeClr>
                </a:solidFill>
                <a:latin typeface="Arial" panose="020B0604020202020204" pitchFamily="34" charset="0"/>
                <a:cs typeface="Arial" panose="020B0604020202020204" pitchFamily="34" charset="0"/>
              </a:rPr>
              <a:t>In response to changes made to </a:t>
            </a:r>
            <a:r>
              <a:rPr lang="en-US" sz="2600" dirty="0" smtClean="0">
                <a:solidFill>
                  <a:schemeClr val="bg2">
                    <a:lumMod val="10000"/>
                  </a:schemeClr>
                </a:solidFill>
                <a:latin typeface="Arial" panose="020B0604020202020204" pitchFamily="34" charset="0"/>
                <a:cs typeface="Arial" panose="020B0604020202020204" pitchFamily="34" charset="0"/>
              </a:rPr>
              <a:t>coding </a:t>
            </a:r>
            <a:r>
              <a:rPr lang="en-US" sz="2600" dirty="0">
                <a:solidFill>
                  <a:schemeClr val="bg2">
                    <a:lumMod val="10000"/>
                  </a:schemeClr>
                </a:solidFill>
                <a:latin typeface="Arial" panose="020B0604020202020204" pitchFamily="34" charset="0"/>
                <a:cs typeface="Arial" panose="020B0604020202020204" pitchFamily="34" charset="0"/>
              </a:rPr>
              <a:t>taxonomies (CIP and SOC codes are updated every 10 years</a:t>
            </a:r>
            <a:r>
              <a:rPr lang="en-US" sz="2600" dirty="0" smtClean="0">
                <a:solidFill>
                  <a:schemeClr val="bg2">
                    <a:lumMod val="10000"/>
                  </a:schemeClr>
                </a:solidFill>
                <a:latin typeface="Arial" panose="020B0604020202020204" pitchFamily="34" charset="0"/>
                <a:cs typeface="Arial" panose="020B0604020202020204" pitchFamily="34" charset="0"/>
              </a:rPr>
              <a:t>)</a:t>
            </a:r>
            <a:endParaRPr lang="en-US" sz="2600" dirty="0">
              <a:solidFill>
                <a:schemeClr val="bg2">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136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77DED-DF57-4969-85F2-D2F33B4C9DA7}"/>
              </a:ext>
            </a:extLst>
          </p:cNvPr>
          <p:cNvSpPr>
            <a:spLocks noGrp="1"/>
          </p:cNvSpPr>
          <p:nvPr>
            <p:ph type="title"/>
          </p:nvPr>
        </p:nvSpPr>
        <p:spPr/>
        <p:txBody>
          <a:bodyPr vert="horz" lIns="91440" tIns="45720" rIns="91440" bIns="45720" rtlCol="0" anchor="b">
            <a:normAutofit/>
          </a:bodyPr>
          <a:lstStyle/>
          <a:p>
            <a:pPr algn="ctr"/>
            <a:r>
              <a:rPr lang="en-US" b="1" dirty="0">
                <a:solidFill>
                  <a:srgbClr val="6600FF"/>
                </a:solidFill>
                <a:latin typeface="Arial" panose="020B0604020202020204" pitchFamily="34" charset="0"/>
                <a:cs typeface="Arial" panose="020B0604020202020204" pitchFamily="34" charset="0"/>
              </a:rPr>
              <a:t>Let us Know!</a:t>
            </a:r>
          </a:p>
        </p:txBody>
      </p:sp>
      <p:sp>
        <p:nvSpPr>
          <p:cNvPr id="3" name="Content Placeholder 2">
            <a:extLst>
              <a:ext uri="{FF2B5EF4-FFF2-40B4-BE49-F238E27FC236}">
                <a16:creationId xmlns:a16="http://schemas.microsoft.com/office/drawing/2014/main" id="{7AC8BF4C-1564-402A-BAE0-2DA287084475}"/>
              </a:ext>
            </a:extLst>
          </p:cNvPr>
          <p:cNvSpPr>
            <a:spLocks noGrp="1"/>
          </p:cNvSpPr>
          <p:nvPr>
            <p:ph sz="half" idx="1"/>
          </p:nvPr>
        </p:nvSpPr>
        <p:spPr/>
        <p:txBody>
          <a:bodyPr/>
          <a:lstStyle/>
          <a:p>
            <a:pPr>
              <a:lnSpc>
                <a:spcPct val="100000"/>
              </a:lnSpc>
              <a:spcBef>
                <a:spcPts val="0"/>
              </a:spcBef>
              <a:spcAft>
                <a:spcPts val="1800"/>
              </a:spcAft>
            </a:pPr>
            <a:r>
              <a:rPr lang="en-US" dirty="0">
                <a:solidFill>
                  <a:schemeClr val="bg2">
                    <a:lumMod val="10000"/>
                  </a:schemeClr>
                </a:solidFill>
                <a:latin typeface="Arial" panose="020B0604020202020204" pitchFamily="34" charset="0"/>
                <a:cs typeface="Arial" panose="020B0604020202020204" pitchFamily="34" charset="0"/>
              </a:rPr>
              <a:t>What questions do you have for us?</a:t>
            </a:r>
          </a:p>
          <a:p>
            <a:pPr>
              <a:lnSpc>
                <a:spcPct val="100000"/>
              </a:lnSpc>
              <a:spcBef>
                <a:spcPts val="0"/>
              </a:spcBef>
              <a:spcAft>
                <a:spcPts val="1800"/>
              </a:spcAft>
            </a:pPr>
            <a:r>
              <a:rPr lang="en-US" dirty="0">
                <a:solidFill>
                  <a:schemeClr val="bg2">
                    <a:lumMod val="10000"/>
                  </a:schemeClr>
                </a:solidFill>
                <a:latin typeface="Arial" panose="020B0604020202020204" pitchFamily="34" charset="0"/>
                <a:cs typeface="Arial" panose="020B0604020202020204" pitchFamily="34" charset="0"/>
              </a:rPr>
              <a:t>Is there anything you would like to share?</a:t>
            </a:r>
          </a:p>
        </p:txBody>
      </p:sp>
    </p:spTree>
    <p:extLst>
      <p:ext uri="{BB962C8B-B14F-4D97-AF65-F5344CB8AC3E}">
        <p14:creationId xmlns:p14="http://schemas.microsoft.com/office/powerpoint/2010/main" val="18233073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39" y="188144"/>
            <a:ext cx="10058399" cy="1325563"/>
          </a:xfrm>
        </p:spPr>
        <p:txBody>
          <a:bodyPr anchor="ctr">
            <a:normAutofit/>
          </a:bodyPr>
          <a:lstStyle/>
          <a:p>
            <a:pPr algn="ctr"/>
            <a:r>
              <a:rPr lang="en-US" sz="3300" b="1" dirty="0">
                <a:solidFill>
                  <a:srgbClr val="6600FF"/>
                </a:solidFill>
                <a:latin typeface="Arial" panose="020B0604020202020204" pitchFamily="34" charset="0"/>
                <a:cs typeface="Arial" panose="020B0604020202020204" pitchFamily="34" charset="0"/>
              </a:rPr>
              <a:t>Keeping on Top of Curriculum Developments</a:t>
            </a:r>
            <a:endParaRPr lang="en-US" sz="3300" dirty="0">
              <a:solidFill>
                <a:srgbClr val="6600FF"/>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1075038" y="1661652"/>
            <a:ext cx="10058400" cy="4611355"/>
          </a:xfrm>
        </p:spPr>
        <p:txBody>
          <a:bodyPr>
            <a:normAutofit fontScale="85000" lnSpcReduction="20000"/>
          </a:bodyPr>
          <a:lstStyle/>
          <a:p>
            <a:pPr>
              <a:lnSpc>
                <a:spcPct val="110000"/>
              </a:lnSpc>
            </a:pPr>
            <a:r>
              <a:rPr lang="en-US" sz="2000" dirty="0">
                <a:solidFill>
                  <a:schemeClr val="bg2">
                    <a:lumMod val="10000"/>
                  </a:schemeClr>
                </a:solidFill>
                <a:latin typeface="Arial" panose="020B0604020202020204" pitchFamily="34" charset="0"/>
                <a:cs typeface="Arial" panose="020B0604020202020204" pitchFamily="34" charset="0"/>
              </a:rPr>
              <a:t>Academic Senate for California Community Colleges </a:t>
            </a:r>
            <a:r>
              <a:rPr lang="en-US" sz="2000" dirty="0" smtClean="0">
                <a:solidFill>
                  <a:schemeClr val="bg2">
                    <a:lumMod val="10000"/>
                  </a:schemeClr>
                </a:solidFill>
                <a:latin typeface="Arial" panose="020B0604020202020204" pitchFamily="34" charset="0"/>
                <a:cs typeface="Arial" panose="020B0604020202020204" pitchFamily="34" charset="0"/>
              </a:rPr>
              <a:t>Papers:</a:t>
            </a:r>
            <a:endParaRPr lang="en-US" sz="2000" dirty="0">
              <a:solidFill>
                <a:schemeClr val="bg2">
                  <a:lumMod val="10000"/>
                </a:schemeClr>
              </a:solidFill>
              <a:latin typeface="Arial" panose="020B0604020202020204" pitchFamily="34" charset="0"/>
              <a:cs typeface="Arial" panose="020B0604020202020204" pitchFamily="34" charset="0"/>
            </a:endParaRPr>
          </a:p>
          <a:p>
            <a:pPr marL="457200" lvl="1" indent="0">
              <a:lnSpc>
                <a:spcPct val="110000"/>
              </a:lnSpc>
              <a:spcBef>
                <a:spcPts val="0"/>
              </a:spcBef>
              <a:spcAft>
                <a:spcPts val="600"/>
              </a:spcAft>
              <a:buNone/>
            </a:pPr>
            <a:r>
              <a:rPr lang="en-US" sz="1600" dirty="0">
                <a:solidFill>
                  <a:schemeClr val="bg2">
                    <a:lumMod val="10000"/>
                  </a:schemeClr>
                </a:solidFill>
                <a:latin typeface="Arial" panose="020B0604020202020204" pitchFamily="34" charset="0"/>
                <a:cs typeface="Arial" panose="020B0604020202020204" pitchFamily="34" charset="0"/>
                <a:hlinkClick r:id="rId2"/>
              </a:rPr>
              <a:t>https://www.asccc.org/publications/academic-senate-papers</a:t>
            </a:r>
            <a:r>
              <a:rPr lang="en-US" sz="1600" dirty="0">
                <a:solidFill>
                  <a:schemeClr val="bg2">
                    <a:lumMod val="10000"/>
                  </a:schemeClr>
                </a:solidFill>
                <a:latin typeface="Arial" panose="020B0604020202020204" pitchFamily="34" charset="0"/>
                <a:cs typeface="Arial" panose="020B0604020202020204" pitchFamily="34" charset="0"/>
              </a:rPr>
              <a:t> </a:t>
            </a:r>
          </a:p>
          <a:p>
            <a:pPr>
              <a:lnSpc>
                <a:spcPct val="110000"/>
              </a:lnSpc>
            </a:pPr>
            <a:r>
              <a:rPr lang="en-US" sz="2000" dirty="0">
                <a:solidFill>
                  <a:schemeClr val="bg2">
                    <a:lumMod val="10000"/>
                  </a:schemeClr>
                </a:solidFill>
                <a:latin typeface="Arial" panose="020B0604020202020204" pitchFamily="34" charset="0"/>
                <a:cs typeface="Arial" panose="020B0604020202020204" pitchFamily="34" charset="0"/>
              </a:rPr>
              <a:t>Academic Senate for California Community Colleges </a:t>
            </a:r>
            <a:r>
              <a:rPr lang="en-US" sz="2000" dirty="0" smtClean="0">
                <a:solidFill>
                  <a:schemeClr val="bg2">
                    <a:lumMod val="10000"/>
                  </a:schemeClr>
                </a:solidFill>
                <a:latin typeface="Arial" panose="020B0604020202020204" pitchFamily="34" charset="0"/>
                <a:cs typeface="Arial" panose="020B0604020202020204" pitchFamily="34" charset="0"/>
              </a:rPr>
              <a:t>Rostrum:</a:t>
            </a:r>
            <a:endParaRPr lang="en-US" sz="2000" dirty="0">
              <a:solidFill>
                <a:schemeClr val="bg2">
                  <a:lumMod val="10000"/>
                </a:schemeClr>
              </a:solidFill>
              <a:latin typeface="Arial" panose="020B0604020202020204" pitchFamily="34" charset="0"/>
              <a:cs typeface="Arial" panose="020B0604020202020204" pitchFamily="34" charset="0"/>
            </a:endParaRPr>
          </a:p>
          <a:p>
            <a:pPr marL="457200" lvl="1" indent="0">
              <a:lnSpc>
                <a:spcPct val="110000"/>
              </a:lnSpc>
              <a:spcBef>
                <a:spcPts val="0"/>
              </a:spcBef>
              <a:spcAft>
                <a:spcPts val="600"/>
              </a:spcAft>
              <a:buNone/>
            </a:pPr>
            <a:r>
              <a:rPr lang="en-US" sz="1600" dirty="0">
                <a:solidFill>
                  <a:schemeClr val="bg2">
                    <a:lumMod val="10000"/>
                  </a:schemeClr>
                </a:solidFill>
                <a:latin typeface="Arial" panose="020B0604020202020204" pitchFamily="34" charset="0"/>
                <a:cs typeface="Arial" panose="020B0604020202020204" pitchFamily="34" charset="0"/>
                <a:hlinkClick r:id="rId3"/>
              </a:rPr>
              <a:t>https://www.asccc.org/publications/rostrum</a:t>
            </a:r>
            <a:r>
              <a:rPr lang="en-US" sz="1600" dirty="0">
                <a:solidFill>
                  <a:schemeClr val="bg2">
                    <a:lumMod val="10000"/>
                  </a:schemeClr>
                </a:solidFill>
                <a:latin typeface="Arial" panose="020B0604020202020204" pitchFamily="34" charset="0"/>
                <a:cs typeface="Arial" panose="020B0604020202020204" pitchFamily="34" charset="0"/>
              </a:rPr>
              <a:t> </a:t>
            </a:r>
          </a:p>
          <a:p>
            <a:pPr>
              <a:lnSpc>
                <a:spcPct val="110000"/>
              </a:lnSpc>
            </a:pPr>
            <a:r>
              <a:rPr lang="en-US" sz="2000" dirty="0">
                <a:solidFill>
                  <a:schemeClr val="bg2">
                    <a:lumMod val="10000"/>
                  </a:schemeClr>
                </a:solidFill>
                <a:latin typeface="Arial" panose="020B0604020202020204" pitchFamily="34" charset="0"/>
                <a:cs typeface="Arial" panose="020B0604020202020204" pitchFamily="34" charset="0"/>
              </a:rPr>
              <a:t>California Community Colleges Board of </a:t>
            </a:r>
            <a:r>
              <a:rPr lang="en-US" sz="2000" dirty="0" smtClean="0">
                <a:solidFill>
                  <a:schemeClr val="bg2">
                    <a:lumMod val="10000"/>
                  </a:schemeClr>
                </a:solidFill>
                <a:latin typeface="Arial" panose="020B0604020202020204" pitchFamily="34" charset="0"/>
                <a:cs typeface="Arial" panose="020B0604020202020204" pitchFamily="34" charset="0"/>
              </a:rPr>
              <a:t>Governors:</a:t>
            </a:r>
            <a:endParaRPr lang="en-US" sz="2000" dirty="0">
              <a:solidFill>
                <a:schemeClr val="bg2">
                  <a:lumMod val="10000"/>
                </a:schemeClr>
              </a:solidFill>
              <a:latin typeface="Arial" panose="020B0604020202020204" pitchFamily="34" charset="0"/>
              <a:cs typeface="Arial" panose="020B0604020202020204" pitchFamily="34" charset="0"/>
            </a:endParaRPr>
          </a:p>
          <a:p>
            <a:pPr marL="457200" lvl="1" indent="0">
              <a:lnSpc>
                <a:spcPct val="110000"/>
              </a:lnSpc>
              <a:spcBef>
                <a:spcPts val="0"/>
              </a:spcBef>
              <a:spcAft>
                <a:spcPts val="600"/>
              </a:spcAft>
              <a:buNone/>
            </a:pPr>
            <a:r>
              <a:rPr lang="en-US" sz="1600" dirty="0">
                <a:solidFill>
                  <a:schemeClr val="bg2">
                    <a:lumMod val="10000"/>
                  </a:schemeClr>
                </a:solidFill>
                <a:latin typeface="Arial" panose="020B0604020202020204" pitchFamily="34" charset="0"/>
                <a:cs typeface="Arial" panose="020B0604020202020204" pitchFamily="34" charset="0"/>
                <a:hlinkClick r:id="rId4"/>
              </a:rPr>
              <a:t>https://www.cccco.edu/About-Us/Board-of-Governors/Meeting-schedule-minutes-and-agenda</a:t>
            </a:r>
            <a:r>
              <a:rPr lang="en-US" sz="1600" dirty="0">
                <a:solidFill>
                  <a:schemeClr val="bg2">
                    <a:lumMod val="10000"/>
                  </a:schemeClr>
                </a:solidFill>
                <a:latin typeface="Arial" panose="020B0604020202020204" pitchFamily="34" charset="0"/>
                <a:cs typeface="Arial" panose="020B0604020202020204" pitchFamily="34" charset="0"/>
              </a:rPr>
              <a:t> </a:t>
            </a:r>
          </a:p>
          <a:p>
            <a:pPr>
              <a:lnSpc>
                <a:spcPct val="110000"/>
              </a:lnSpc>
            </a:pPr>
            <a:r>
              <a:rPr lang="en-US" sz="2000" dirty="0">
                <a:solidFill>
                  <a:schemeClr val="bg2">
                    <a:lumMod val="10000"/>
                  </a:schemeClr>
                </a:solidFill>
                <a:latin typeface="Arial" panose="020B0604020202020204" pitchFamily="34" charset="0"/>
                <a:cs typeface="Arial" panose="020B0604020202020204" pitchFamily="34" charset="0"/>
              </a:rPr>
              <a:t>California Community Colleges Curriculum Committee (5C</a:t>
            </a:r>
            <a:r>
              <a:rPr lang="en-US" sz="2000" dirty="0" smtClean="0">
                <a:solidFill>
                  <a:schemeClr val="bg2">
                    <a:lumMod val="10000"/>
                  </a:schemeClr>
                </a:solidFill>
                <a:latin typeface="Arial" panose="020B0604020202020204" pitchFamily="34" charset="0"/>
                <a:cs typeface="Arial" panose="020B0604020202020204" pitchFamily="34" charset="0"/>
              </a:rPr>
              <a:t>):</a:t>
            </a:r>
            <a:endParaRPr lang="en-US" sz="2000" dirty="0">
              <a:solidFill>
                <a:schemeClr val="bg2">
                  <a:lumMod val="10000"/>
                </a:schemeClr>
              </a:solidFill>
              <a:latin typeface="Arial" panose="020B0604020202020204" pitchFamily="34" charset="0"/>
              <a:cs typeface="Arial" panose="020B0604020202020204" pitchFamily="34" charset="0"/>
            </a:endParaRPr>
          </a:p>
          <a:p>
            <a:pPr marL="457200" lvl="1" indent="0">
              <a:lnSpc>
                <a:spcPct val="110000"/>
              </a:lnSpc>
              <a:spcBef>
                <a:spcPts val="0"/>
              </a:spcBef>
              <a:spcAft>
                <a:spcPts val="600"/>
              </a:spcAft>
              <a:buNone/>
            </a:pPr>
            <a:r>
              <a:rPr lang="en-US" sz="1600" dirty="0">
                <a:solidFill>
                  <a:schemeClr val="bg2">
                    <a:lumMod val="10000"/>
                  </a:schemeClr>
                </a:solidFill>
                <a:latin typeface="Arial" panose="020B0604020202020204" pitchFamily="34" charset="0"/>
                <a:cs typeface="Arial" panose="020B0604020202020204" pitchFamily="34" charset="0"/>
                <a:hlinkClick r:id="rId5"/>
              </a:rPr>
              <a:t>https://www.cccco.edu/About-Us/Chancellors-Office/Divisions/Educational-Services-and-Support/What-we-do/Curriculum-and-Instruction-Unit/California-Community-College-Curriculum-Committee</a:t>
            </a:r>
            <a:r>
              <a:rPr lang="en-US" sz="1600" dirty="0">
                <a:solidFill>
                  <a:schemeClr val="bg2">
                    <a:lumMod val="10000"/>
                  </a:schemeClr>
                </a:solidFill>
                <a:latin typeface="Arial" panose="020B0604020202020204" pitchFamily="34" charset="0"/>
                <a:cs typeface="Arial" panose="020B0604020202020204" pitchFamily="34" charset="0"/>
              </a:rPr>
              <a:t>   </a:t>
            </a:r>
          </a:p>
          <a:p>
            <a:pPr>
              <a:lnSpc>
                <a:spcPct val="110000"/>
              </a:lnSpc>
              <a:buClr>
                <a:srgbClr val="9E0000"/>
              </a:buClr>
            </a:pPr>
            <a:r>
              <a:rPr lang="en-US" sz="2000" dirty="0">
                <a:solidFill>
                  <a:schemeClr val="bg2">
                    <a:lumMod val="10000"/>
                  </a:schemeClr>
                </a:solidFill>
                <a:latin typeface="Arial" panose="020B0604020202020204" pitchFamily="34" charset="0"/>
                <a:cs typeface="Arial" panose="020B0604020202020204" pitchFamily="34" charset="0"/>
              </a:rPr>
              <a:t>Chancellor’s Office Curriculum Assistance </a:t>
            </a:r>
            <a:r>
              <a:rPr lang="en-US" sz="2000" dirty="0" smtClean="0">
                <a:solidFill>
                  <a:schemeClr val="bg2">
                    <a:lumMod val="10000"/>
                  </a:schemeClr>
                </a:solidFill>
                <a:latin typeface="Arial" panose="020B0604020202020204" pitchFamily="34" charset="0"/>
                <a:cs typeface="Arial" panose="020B0604020202020204" pitchFamily="34" charset="0"/>
              </a:rPr>
              <a:t>Listserv:</a:t>
            </a:r>
            <a:endParaRPr lang="en-US" sz="2000" dirty="0">
              <a:solidFill>
                <a:schemeClr val="bg2">
                  <a:lumMod val="10000"/>
                </a:schemeClr>
              </a:solidFill>
              <a:latin typeface="Arial" panose="020B0604020202020204" pitchFamily="34" charset="0"/>
              <a:cs typeface="Arial" panose="020B0604020202020204" pitchFamily="34" charset="0"/>
            </a:endParaRPr>
          </a:p>
          <a:p>
            <a:pPr marL="457200" lvl="1" indent="0">
              <a:lnSpc>
                <a:spcPct val="110000"/>
              </a:lnSpc>
              <a:spcBef>
                <a:spcPts val="0"/>
              </a:spcBef>
              <a:spcAft>
                <a:spcPts val="600"/>
              </a:spcAft>
              <a:buNone/>
            </a:pPr>
            <a:r>
              <a:rPr lang="en-US" sz="1600" u="sng" dirty="0">
                <a:solidFill>
                  <a:schemeClr val="bg2">
                    <a:lumMod val="10000"/>
                  </a:schemeClr>
                </a:solidFill>
                <a:latin typeface="Arial" panose="020B0604020202020204" pitchFamily="34" charset="0"/>
                <a:cs typeface="Arial" panose="020B0604020202020204" pitchFamily="34" charset="0"/>
                <a:hlinkClick r:id="rId6"/>
              </a:rPr>
              <a:t>http://listserv.cccnext.net/scripts/wa.exe?SUBED1=CURRICASSIST</a:t>
            </a:r>
            <a:endParaRPr lang="en-US" sz="1600" dirty="0">
              <a:solidFill>
                <a:schemeClr val="bg2">
                  <a:lumMod val="10000"/>
                </a:schemeClr>
              </a:solidFill>
              <a:latin typeface="Arial" panose="020B0604020202020204" pitchFamily="34" charset="0"/>
              <a:cs typeface="Arial" panose="020B0604020202020204" pitchFamily="34" charset="0"/>
            </a:endParaRPr>
          </a:p>
          <a:p>
            <a:pPr>
              <a:lnSpc>
                <a:spcPct val="110000"/>
              </a:lnSpc>
            </a:pPr>
            <a:r>
              <a:rPr lang="en-US" sz="2000" dirty="0">
                <a:solidFill>
                  <a:schemeClr val="bg2">
                    <a:lumMod val="10000"/>
                  </a:schemeClr>
                </a:solidFill>
                <a:latin typeface="Arial" panose="020B0604020202020204" pitchFamily="34" charset="0"/>
                <a:cs typeface="Arial" panose="020B0604020202020204" pitchFamily="34" charset="0"/>
              </a:rPr>
              <a:t>Curriculum Institute and Regional </a:t>
            </a:r>
            <a:r>
              <a:rPr lang="en-US" sz="2000" dirty="0" smtClean="0">
                <a:solidFill>
                  <a:schemeClr val="bg2">
                    <a:lumMod val="10000"/>
                  </a:schemeClr>
                </a:solidFill>
                <a:latin typeface="Arial" panose="020B0604020202020204" pitchFamily="34" charset="0"/>
                <a:cs typeface="Arial" panose="020B0604020202020204" pitchFamily="34" charset="0"/>
              </a:rPr>
              <a:t>Meetings:</a:t>
            </a:r>
            <a:endParaRPr lang="en-US" sz="2000" dirty="0">
              <a:solidFill>
                <a:schemeClr val="bg2">
                  <a:lumMod val="10000"/>
                </a:schemeClr>
              </a:solidFill>
              <a:latin typeface="Arial" panose="020B0604020202020204" pitchFamily="34" charset="0"/>
              <a:cs typeface="Arial" panose="020B0604020202020204" pitchFamily="34" charset="0"/>
            </a:endParaRPr>
          </a:p>
          <a:p>
            <a:pPr marL="457200" lvl="1" indent="0">
              <a:lnSpc>
                <a:spcPct val="110000"/>
              </a:lnSpc>
              <a:spcBef>
                <a:spcPts val="0"/>
              </a:spcBef>
              <a:spcAft>
                <a:spcPts val="600"/>
              </a:spcAft>
              <a:buNone/>
            </a:pPr>
            <a:r>
              <a:rPr lang="en-US" sz="1600" dirty="0">
                <a:solidFill>
                  <a:schemeClr val="bg2">
                    <a:lumMod val="10000"/>
                  </a:schemeClr>
                </a:solidFill>
                <a:latin typeface="Arial" panose="020B0604020202020204" pitchFamily="34" charset="0"/>
                <a:cs typeface="Arial" panose="020B0604020202020204" pitchFamily="34" charset="0"/>
              </a:rPr>
              <a:t>Search “Events” on </a:t>
            </a:r>
            <a:r>
              <a:rPr lang="en-US" sz="1600" dirty="0">
                <a:solidFill>
                  <a:schemeClr val="bg2">
                    <a:lumMod val="10000"/>
                  </a:schemeClr>
                </a:solidFill>
                <a:latin typeface="Arial" panose="020B0604020202020204" pitchFamily="34" charset="0"/>
                <a:cs typeface="Arial" panose="020B0604020202020204" pitchFamily="34" charset="0"/>
                <a:hlinkClick r:id="rId7"/>
              </a:rPr>
              <a:t>https://www.asccc.org</a:t>
            </a:r>
            <a:r>
              <a:rPr lang="en-US" sz="1600" dirty="0">
                <a:solidFill>
                  <a:schemeClr val="bg2">
                    <a:lumMod val="10000"/>
                  </a:schemeClr>
                </a:solidFill>
                <a:latin typeface="Arial" panose="020B0604020202020204" pitchFamily="34" charset="0"/>
                <a:cs typeface="Arial" panose="020B0604020202020204" pitchFamily="34" charset="0"/>
              </a:rPr>
              <a:t> </a:t>
            </a:r>
          </a:p>
          <a:p>
            <a:pPr>
              <a:lnSpc>
                <a:spcPct val="110000"/>
              </a:lnSpc>
            </a:pPr>
            <a:r>
              <a:rPr lang="en-US" sz="2000" dirty="0">
                <a:solidFill>
                  <a:schemeClr val="bg2">
                    <a:lumMod val="10000"/>
                  </a:schemeClr>
                </a:solidFill>
                <a:latin typeface="Arial" panose="020B0604020202020204" pitchFamily="34" charset="0"/>
                <a:cs typeface="Arial" panose="020B0604020202020204" pitchFamily="34" charset="0"/>
              </a:rPr>
              <a:t>Yahoo Curriculum Specialists </a:t>
            </a:r>
            <a:r>
              <a:rPr lang="en-US" sz="2000" dirty="0" smtClean="0">
                <a:solidFill>
                  <a:schemeClr val="bg2">
                    <a:lumMod val="10000"/>
                  </a:schemeClr>
                </a:solidFill>
                <a:latin typeface="Arial" panose="020B0604020202020204" pitchFamily="34" charset="0"/>
                <a:cs typeface="Arial" panose="020B0604020202020204" pitchFamily="34" charset="0"/>
              </a:rPr>
              <a:t>Listserv:</a:t>
            </a:r>
            <a:endParaRPr lang="en-US" sz="2000" dirty="0">
              <a:solidFill>
                <a:schemeClr val="bg2">
                  <a:lumMod val="10000"/>
                </a:schemeClr>
              </a:solidFill>
              <a:latin typeface="Arial" panose="020B0604020202020204" pitchFamily="34" charset="0"/>
              <a:cs typeface="Arial" panose="020B0604020202020204" pitchFamily="34" charset="0"/>
            </a:endParaRPr>
          </a:p>
          <a:p>
            <a:pPr marL="457200" lvl="1" indent="0">
              <a:lnSpc>
                <a:spcPct val="110000"/>
              </a:lnSpc>
              <a:spcBef>
                <a:spcPts val="0"/>
              </a:spcBef>
              <a:spcAft>
                <a:spcPts val="600"/>
              </a:spcAft>
              <a:buClr>
                <a:srgbClr val="9E0000"/>
              </a:buClr>
              <a:buNone/>
            </a:pPr>
            <a:r>
              <a:rPr lang="en-US" sz="1600" dirty="0">
                <a:solidFill>
                  <a:schemeClr val="bg2">
                    <a:lumMod val="10000"/>
                  </a:schemeClr>
                </a:solidFill>
                <a:latin typeface="Arial" panose="020B0604020202020204" pitchFamily="34" charset="0"/>
                <a:cs typeface="Arial" panose="020B0604020202020204" pitchFamily="34" charset="0"/>
              </a:rPr>
              <a:t>Email </a:t>
            </a:r>
            <a:r>
              <a:rPr lang="en-US" sz="1600" u="sng" dirty="0">
                <a:solidFill>
                  <a:schemeClr val="bg2">
                    <a:lumMod val="10000"/>
                  </a:schemeClr>
                </a:solidFill>
                <a:latin typeface="Arial" panose="020B0604020202020204" pitchFamily="34" charset="0"/>
                <a:cs typeface="Arial" panose="020B0604020202020204" pitchFamily="34" charset="0"/>
                <a:hlinkClick r:id="rId8"/>
              </a:rPr>
              <a:t>cacurricstaff-subscribe@yahoogroups.com</a:t>
            </a:r>
            <a:endParaRPr lang="en-US" sz="1600" dirty="0">
              <a:solidFill>
                <a:schemeClr val="bg2">
                  <a:lumMod val="10000"/>
                </a:schemeClr>
              </a:solidFill>
              <a:latin typeface="Arial" panose="020B0604020202020204" pitchFamily="34" charset="0"/>
              <a:cs typeface="Arial" panose="020B0604020202020204" pitchFamily="34" charset="0"/>
            </a:endParaRPr>
          </a:p>
          <a:p>
            <a:endParaRPr lang="en-US" dirty="0">
              <a:solidFill>
                <a:schemeClr val="bg2">
                  <a:lumMod val="10000"/>
                </a:schemeClr>
              </a:solidFill>
            </a:endParaRPr>
          </a:p>
        </p:txBody>
      </p:sp>
    </p:spTree>
    <p:extLst>
      <p:ext uri="{BB962C8B-B14F-4D97-AF65-F5344CB8AC3E}">
        <p14:creationId xmlns:p14="http://schemas.microsoft.com/office/powerpoint/2010/main" val="39427331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38" y="30828"/>
            <a:ext cx="10058399" cy="1325563"/>
          </a:xfrm>
        </p:spPr>
        <p:txBody>
          <a:bodyPr anchor="ctr"/>
          <a:lstStyle/>
          <a:p>
            <a:pPr algn="ctr"/>
            <a:r>
              <a:rPr lang="en-US" b="1" dirty="0">
                <a:solidFill>
                  <a:srgbClr val="6600FF"/>
                </a:solidFill>
                <a:latin typeface="Arial" panose="020B0604020202020204" pitchFamily="34" charset="0"/>
                <a:cs typeface="Arial" panose="020B0604020202020204" pitchFamily="34" charset="0"/>
              </a:rPr>
              <a:t>Resources</a:t>
            </a:r>
            <a:endParaRPr lang="en-US" dirty="0">
              <a:solidFill>
                <a:srgbClr val="6600FF"/>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1075038" y="1356391"/>
            <a:ext cx="10058400" cy="4995248"/>
          </a:xfrm>
        </p:spPr>
        <p:txBody>
          <a:bodyPr>
            <a:normAutofit fontScale="77500" lnSpcReduction="20000"/>
          </a:bodyPr>
          <a:lstStyle/>
          <a:p>
            <a:pPr>
              <a:lnSpc>
                <a:spcPct val="120000"/>
              </a:lnSpc>
            </a:pPr>
            <a:r>
              <a:rPr lang="en-US" sz="2200" dirty="0">
                <a:solidFill>
                  <a:schemeClr val="bg2">
                    <a:lumMod val="10000"/>
                  </a:schemeClr>
                </a:solidFill>
                <a:latin typeface="Arial" panose="020B0604020202020204" pitchFamily="34" charset="0"/>
                <a:cs typeface="Arial" panose="020B0604020202020204" pitchFamily="34" charset="0"/>
              </a:rPr>
              <a:t>CCCCO MIS Data Mart:</a:t>
            </a:r>
          </a:p>
          <a:p>
            <a:pPr marL="533400" lvl="1" indent="0">
              <a:lnSpc>
                <a:spcPct val="120000"/>
              </a:lnSpc>
              <a:spcBef>
                <a:spcPts val="0"/>
              </a:spcBef>
              <a:spcAft>
                <a:spcPts val="600"/>
              </a:spcAft>
              <a:buClr>
                <a:srgbClr val="9E0000"/>
              </a:buClr>
              <a:buNone/>
            </a:pPr>
            <a:r>
              <a:rPr lang="en-US" sz="1600" dirty="0">
                <a:solidFill>
                  <a:schemeClr val="bg2">
                    <a:lumMod val="10000"/>
                  </a:schemeClr>
                </a:solidFill>
                <a:latin typeface="Arial" panose="020B0604020202020204" pitchFamily="34" charset="0"/>
                <a:cs typeface="Arial" panose="020B0604020202020204" pitchFamily="34" charset="0"/>
                <a:hlinkClick r:id="rId2"/>
              </a:rPr>
              <a:t>https://datamart.cccco.edu/datamart.aspx</a:t>
            </a:r>
            <a:r>
              <a:rPr lang="en-US" sz="1600" dirty="0">
                <a:solidFill>
                  <a:schemeClr val="bg2">
                    <a:lumMod val="10000"/>
                  </a:schemeClr>
                </a:solidFill>
                <a:latin typeface="Arial" panose="020B0604020202020204" pitchFamily="34" charset="0"/>
                <a:cs typeface="Arial" panose="020B0604020202020204" pitchFamily="34" charset="0"/>
              </a:rPr>
              <a:t> </a:t>
            </a:r>
          </a:p>
          <a:p>
            <a:pPr>
              <a:lnSpc>
                <a:spcPct val="120000"/>
              </a:lnSpc>
            </a:pPr>
            <a:r>
              <a:rPr lang="en-US" sz="2200" dirty="0">
                <a:solidFill>
                  <a:schemeClr val="bg2">
                    <a:lumMod val="10000"/>
                  </a:schemeClr>
                </a:solidFill>
                <a:latin typeface="Arial" panose="020B0604020202020204" pitchFamily="34" charset="0"/>
                <a:cs typeface="Arial" panose="020B0604020202020204" pitchFamily="34" charset="0"/>
              </a:rPr>
              <a:t>Course Data Elements:</a:t>
            </a:r>
          </a:p>
          <a:p>
            <a:pPr marL="533400" lvl="1" indent="0">
              <a:lnSpc>
                <a:spcPct val="120000"/>
              </a:lnSpc>
              <a:spcBef>
                <a:spcPts val="0"/>
              </a:spcBef>
              <a:spcAft>
                <a:spcPts val="600"/>
              </a:spcAft>
              <a:buClr>
                <a:srgbClr val="9E0000"/>
              </a:buClr>
              <a:buNone/>
            </a:pPr>
            <a:r>
              <a:rPr lang="en-US" sz="1600" dirty="0">
                <a:solidFill>
                  <a:schemeClr val="bg2">
                    <a:lumMod val="10000"/>
                  </a:schemeClr>
                </a:solidFill>
                <a:latin typeface="Arial" panose="020B0604020202020204" pitchFamily="34" charset="0"/>
                <a:cs typeface="Arial" panose="020B0604020202020204" pitchFamily="34" charset="0"/>
                <a:hlinkClick r:id="rId3"/>
              </a:rPr>
              <a:t>https://webdata.cccco.edu/ded/cb/cb.htm</a:t>
            </a:r>
            <a:r>
              <a:rPr lang="en-US" sz="1600" dirty="0">
                <a:solidFill>
                  <a:schemeClr val="bg2">
                    <a:lumMod val="10000"/>
                  </a:schemeClr>
                </a:solidFill>
                <a:latin typeface="Arial" panose="020B0604020202020204" pitchFamily="34" charset="0"/>
                <a:cs typeface="Arial" panose="020B0604020202020204" pitchFamily="34" charset="0"/>
              </a:rPr>
              <a:t>  </a:t>
            </a:r>
          </a:p>
          <a:p>
            <a:pPr>
              <a:lnSpc>
                <a:spcPct val="120000"/>
              </a:lnSpc>
            </a:pPr>
            <a:r>
              <a:rPr lang="en-US" sz="2200" dirty="0">
                <a:solidFill>
                  <a:schemeClr val="bg2">
                    <a:lumMod val="10000"/>
                  </a:schemeClr>
                </a:solidFill>
                <a:latin typeface="Arial" panose="020B0604020202020204" pitchFamily="34" charset="0"/>
                <a:cs typeface="Arial" panose="020B0604020202020204" pitchFamily="34" charset="0"/>
              </a:rPr>
              <a:t>Credit Course Repetition Guidelines:</a:t>
            </a:r>
          </a:p>
          <a:p>
            <a:pPr marL="533400" lvl="1" indent="0">
              <a:lnSpc>
                <a:spcPct val="120000"/>
              </a:lnSpc>
              <a:spcBef>
                <a:spcPts val="0"/>
              </a:spcBef>
              <a:spcAft>
                <a:spcPts val="600"/>
              </a:spcAft>
              <a:buClr>
                <a:srgbClr val="9E0000"/>
              </a:buClr>
              <a:buNone/>
            </a:pPr>
            <a:r>
              <a:rPr lang="en-US" sz="1300" dirty="0">
                <a:solidFill>
                  <a:schemeClr val="bg2">
                    <a:lumMod val="10000"/>
                  </a:schemeClr>
                </a:solidFill>
                <a:latin typeface="Arial" panose="020B0604020202020204" pitchFamily="34" charset="0"/>
                <a:cs typeface="Arial" panose="020B0604020202020204" pitchFamily="34" charset="0"/>
                <a:hlinkClick r:id="rId4"/>
              </a:rPr>
              <a:t>https://www.cccco.edu/-/media/CCCCO-Website/About-Us/Divisions/Educational-Services-and-Support/Academic-Affairs/What-we-do/Curriculum-and-Instruction-Unit/Files/CreditCourseRepetitionGuidelinesFinal_pdf.ashx?la=en&amp;hash=8E483A6595412289711EB8B42D1A64DD37B91C75</a:t>
            </a:r>
            <a:r>
              <a:rPr lang="en-US" sz="1300" dirty="0">
                <a:solidFill>
                  <a:schemeClr val="bg2">
                    <a:lumMod val="10000"/>
                  </a:schemeClr>
                </a:solidFill>
                <a:latin typeface="Arial" panose="020B0604020202020204" pitchFamily="34" charset="0"/>
                <a:cs typeface="Arial" panose="020B0604020202020204" pitchFamily="34" charset="0"/>
              </a:rPr>
              <a:t>   </a:t>
            </a:r>
            <a:endParaRPr lang="en-US" sz="1400" dirty="0">
              <a:solidFill>
                <a:schemeClr val="bg2">
                  <a:lumMod val="10000"/>
                </a:schemeClr>
              </a:solidFill>
              <a:latin typeface="Arial" panose="020B0604020202020204" pitchFamily="34" charset="0"/>
              <a:cs typeface="Arial" panose="020B0604020202020204" pitchFamily="34" charset="0"/>
            </a:endParaRPr>
          </a:p>
          <a:p>
            <a:pPr>
              <a:lnSpc>
                <a:spcPct val="120000"/>
              </a:lnSpc>
            </a:pPr>
            <a:r>
              <a:rPr lang="en-US" sz="2200" dirty="0">
                <a:solidFill>
                  <a:schemeClr val="bg2">
                    <a:lumMod val="10000"/>
                  </a:schemeClr>
                </a:solidFill>
                <a:latin typeface="Arial" panose="020B0604020202020204" pitchFamily="34" charset="0"/>
                <a:cs typeface="Arial" panose="020B0604020202020204" pitchFamily="34" charset="0"/>
              </a:rPr>
              <a:t>Guidelines for Community Services Offering: </a:t>
            </a:r>
          </a:p>
          <a:p>
            <a:pPr marL="533400" lvl="1" indent="0">
              <a:lnSpc>
                <a:spcPct val="120000"/>
              </a:lnSpc>
              <a:spcBef>
                <a:spcPts val="0"/>
              </a:spcBef>
              <a:spcAft>
                <a:spcPts val="600"/>
              </a:spcAft>
              <a:buClr>
                <a:srgbClr val="9E0000"/>
              </a:buClr>
              <a:buNone/>
            </a:pPr>
            <a:r>
              <a:rPr lang="en-US" sz="1300" dirty="0">
                <a:solidFill>
                  <a:schemeClr val="bg2">
                    <a:lumMod val="10000"/>
                  </a:schemeClr>
                </a:solidFill>
                <a:latin typeface="Arial" panose="020B0604020202020204" pitchFamily="34" charset="0"/>
                <a:cs typeface="Arial" panose="020B0604020202020204" pitchFamily="34" charset="0"/>
                <a:hlinkClick r:id="rId5"/>
              </a:rPr>
              <a:t>https://www.cccco.edu/-/media/CCCCO-Website/About-Us/Divisions/Educational-Services-and-Support/Academic-Affairs/What-we-do/Curriculum-and-Instruction-Unit/Files/CommunitySvcsOfferingGuidelinesFinal102412pdf.ashx?la=en&amp;hash=4DB600E58B9063170CF75049FAE75A731A50DC3F</a:t>
            </a:r>
            <a:r>
              <a:rPr lang="en-US" sz="1300" dirty="0">
                <a:solidFill>
                  <a:schemeClr val="bg2">
                    <a:lumMod val="10000"/>
                  </a:schemeClr>
                </a:solidFill>
                <a:latin typeface="Arial" panose="020B0604020202020204" pitchFamily="34" charset="0"/>
                <a:cs typeface="Arial" panose="020B0604020202020204" pitchFamily="34" charset="0"/>
              </a:rPr>
              <a:t> </a:t>
            </a:r>
          </a:p>
          <a:p>
            <a:pPr marL="533400" lvl="1" indent="0">
              <a:lnSpc>
                <a:spcPct val="120000"/>
              </a:lnSpc>
              <a:buClr>
                <a:srgbClr val="9E0000"/>
              </a:buClr>
              <a:buNone/>
            </a:pPr>
            <a:r>
              <a:rPr lang="en-US" sz="1300" dirty="0">
                <a:solidFill>
                  <a:schemeClr val="bg2">
                    <a:lumMod val="10000"/>
                  </a:schemeClr>
                </a:solidFill>
                <a:latin typeface="Arial" panose="020B0604020202020204" pitchFamily="34" charset="0"/>
                <a:cs typeface="Arial" panose="020B0604020202020204" pitchFamily="34" charset="0"/>
                <a:hlinkClick r:id="rId6"/>
              </a:rPr>
              <a:t>https://www.cccco.edu/-/media/CCCCO-Website/About-Us/Divisions/Educational-Services-and-Support/Academic-Affairs/What-we-do/Curriculum-and-Instruction-Unit/Files/CommunitySvcsOfferingsFAQs111312pdf.ashx?la=en&amp;hash=4C4325BB5ECE512EAB518B67A3CE7597E8D4BF5D</a:t>
            </a:r>
            <a:r>
              <a:rPr lang="en-US" sz="1300" dirty="0">
                <a:solidFill>
                  <a:schemeClr val="bg2">
                    <a:lumMod val="10000"/>
                  </a:schemeClr>
                </a:solidFill>
                <a:latin typeface="Arial" panose="020B0604020202020204" pitchFamily="34" charset="0"/>
                <a:cs typeface="Arial" panose="020B0604020202020204" pitchFamily="34" charset="0"/>
              </a:rPr>
              <a:t>   </a:t>
            </a:r>
          </a:p>
          <a:p>
            <a:pPr>
              <a:lnSpc>
                <a:spcPct val="120000"/>
              </a:lnSpc>
            </a:pPr>
            <a:r>
              <a:rPr lang="en-US" sz="2200" dirty="0">
                <a:solidFill>
                  <a:schemeClr val="bg2">
                    <a:lumMod val="10000"/>
                  </a:schemeClr>
                </a:solidFill>
                <a:latin typeface="Arial" panose="020B0604020202020204" pitchFamily="34" charset="0"/>
                <a:cs typeface="Arial" panose="020B0604020202020204" pitchFamily="34" charset="0"/>
              </a:rPr>
              <a:t>Guidelines for Required Instructional Materials in the California Community Colleges:</a:t>
            </a:r>
          </a:p>
          <a:p>
            <a:pPr marL="533400" lvl="1" indent="0">
              <a:lnSpc>
                <a:spcPct val="120000"/>
              </a:lnSpc>
              <a:spcBef>
                <a:spcPts val="0"/>
              </a:spcBef>
              <a:spcAft>
                <a:spcPts val="600"/>
              </a:spcAft>
              <a:buClr>
                <a:srgbClr val="9E0000"/>
              </a:buClr>
              <a:buNone/>
            </a:pPr>
            <a:r>
              <a:rPr lang="en-US" sz="1400" dirty="0">
                <a:solidFill>
                  <a:schemeClr val="bg2">
                    <a:lumMod val="10000"/>
                  </a:schemeClr>
                </a:solidFill>
                <a:latin typeface="Arial" panose="020B0604020202020204" pitchFamily="34" charset="0"/>
                <a:cs typeface="Arial" panose="020B0604020202020204" pitchFamily="34" charset="0"/>
                <a:hlinkClick r:id="rId7"/>
              </a:rPr>
              <a:t>https://www.cccco.edu/-/media/CCCCO-Website/About-Us/Divisions/Educational-Services-and-Support/Academic-Affairs/What-we-do/Curriculum-and-Instruction-Unit/Files/InstructionalMaterialsGuidelines12813pdf.ashx?la=en&amp;hash=43A5623A5B4DEF466E41707B153ED8F4B7D5FA8C</a:t>
            </a:r>
          </a:p>
          <a:p>
            <a:pPr>
              <a:lnSpc>
                <a:spcPct val="120000"/>
              </a:lnSpc>
            </a:pPr>
            <a:r>
              <a:rPr lang="en-US" sz="2200" dirty="0">
                <a:solidFill>
                  <a:schemeClr val="bg2">
                    <a:lumMod val="10000"/>
                  </a:schemeClr>
                </a:solidFill>
                <a:latin typeface="Arial" panose="020B0604020202020204" pitchFamily="34" charset="0"/>
                <a:cs typeface="Arial" panose="020B0604020202020204" pitchFamily="34" charset="0"/>
              </a:rPr>
              <a:t>Noncredit at a Glance:</a:t>
            </a:r>
          </a:p>
          <a:p>
            <a:pPr marL="533400" lvl="1" indent="0">
              <a:lnSpc>
                <a:spcPct val="120000"/>
              </a:lnSpc>
              <a:spcBef>
                <a:spcPts val="0"/>
              </a:spcBef>
              <a:spcAft>
                <a:spcPts val="600"/>
              </a:spcAft>
              <a:buClr>
                <a:srgbClr val="9E0000"/>
              </a:buClr>
              <a:buNone/>
            </a:pPr>
            <a:r>
              <a:rPr lang="en-US" sz="1200" dirty="0">
                <a:solidFill>
                  <a:schemeClr val="bg2">
                    <a:lumMod val="10000"/>
                  </a:schemeClr>
                </a:solidFill>
                <a:latin typeface="Arial" panose="020B0604020202020204" pitchFamily="34" charset="0"/>
                <a:cs typeface="Arial" panose="020B0604020202020204" pitchFamily="34" charset="0"/>
                <a:hlinkClick r:id="rId8"/>
              </a:rPr>
              <a:t>https://www.cccco.edu/-/media/CCCCO-Website/About-Us/Divisions/Educational-Services-and-Support/Academic-Affairs/What-we-do/Curriculum-and-Instruction-Unit/Files/NoncreditAtAGlance_5e_pdf.ashx?la=en&amp;hash=11028EC542EE7088CF35347228A4543835DDDAE2</a:t>
            </a:r>
            <a:r>
              <a:rPr lang="en-US" sz="1200" dirty="0">
                <a:solidFill>
                  <a:schemeClr val="bg2">
                    <a:lumMod val="1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825643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b="1" dirty="0" smtClean="0">
                <a:solidFill>
                  <a:srgbClr val="6600FF"/>
                </a:solidFill>
                <a:latin typeface="Arial" panose="020B0604020202020204" pitchFamily="34" charset="0"/>
                <a:cs typeface="Arial" panose="020B0604020202020204" pitchFamily="34" charset="0"/>
              </a:rPr>
              <a:t>Resources, cont.</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1075038" y="1921668"/>
            <a:ext cx="10058400" cy="4479131"/>
          </a:xfrm>
        </p:spPr>
        <p:txBody>
          <a:bodyPr>
            <a:normAutofit fontScale="77500" lnSpcReduction="20000"/>
          </a:bodyPr>
          <a:lstStyle/>
          <a:p>
            <a:pPr>
              <a:lnSpc>
                <a:spcPct val="120000"/>
              </a:lnSpc>
            </a:pPr>
            <a:r>
              <a:rPr lang="en-US" sz="2400" dirty="0">
                <a:solidFill>
                  <a:schemeClr val="bg2">
                    <a:lumMod val="10000"/>
                  </a:schemeClr>
                </a:solidFill>
                <a:latin typeface="Arial" panose="020B0604020202020204" pitchFamily="34" charset="0"/>
                <a:cs typeface="Arial" panose="020B0604020202020204" pitchFamily="34" charset="0"/>
              </a:rPr>
              <a:t>Policies for Prerequisites, Corequisites and Advisories on Recommended Preparation:</a:t>
            </a:r>
          </a:p>
          <a:p>
            <a:pPr marL="533400" lvl="1" indent="0">
              <a:lnSpc>
                <a:spcPct val="120000"/>
              </a:lnSpc>
              <a:spcBef>
                <a:spcPts val="0"/>
              </a:spcBef>
              <a:spcAft>
                <a:spcPts val="600"/>
              </a:spcAft>
              <a:buClr>
                <a:srgbClr val="9E0000"/>
              </a:buClr>
              <a:buNone/>
            </a:pPr>
            <a:r>
              <a:rPr lang="en-US" sz="1400" dirty="0">
                <a:solidFill>
                  <a:schemeClr val="bg2">
                    <a:lumMod val="10000"/>
                  </a:schemeClr>
                </a:solidFill>
                <a:latin typeface="Arial" panose="020B0604020202020204" pitchFamily="34" charset="0"/>
                <a:cs typeface="Arial" panose="020B0604020202020204" pitchFamily="34" charset="0"/>
                <a:hlinkClick r:id="rId2"/>
              </a:rPr>
              <a:t>https://www.cccco.edu/-/media/CCCCO-Website/About-Us/Divisions/Educational-Services-and-Support/Academic-Affairs/What-we-do/Curriculum-and-Instruction-Unit/Files/Prerequisites_Guidelines_55003-Final_pdf.ashx?la=en&amp;hash=9762BC2690CD4F9E7E99037AF78941682D006D3D</a:t>
            </a:r>
            <a:endParaRPr lang="en-US" sz="1400" dirty="0">
              <a:solidFill>
                <a:schemeClr val="bg2">
                  <a:lumMod val="10000"/>
                </a:schemeClr>
              </a:solidFill>
              <a:latin typeface="Arial" panose="020B0604020202020204" pitchFamily="34" charset="0"/>
              <a:cs typeface="Arial" panose="020B0604020202020204" pitchFamily="34" charset="0"/>
            </a:endParaRPr>
          </a:p>
          <a:p>
            <a:pPr>
              <a:lnSpc>
                <a:spcPct val="120000"/>
              </a:lnSpc>
            </a:pPr>
            <a:r>
              <a:rPr lang="en-US" sz="2400" dirty="0">
                <a:solidFill>
                  <a:schemeClr val="bg2">
                    <a:lumMod val="10000"/>
                  </a:schemeClr>
                </a:solidFill>
                <a:latin typeface="Arial" panose="020B0604020202020204" pitchFamily="34" charset="0"/>
                <a:cs typeface="Arial" panose="020B0604020202020204" pitchFamily="34" charset="0"/>
              </a:rPr>
              <a:t>Program and Course Approval Handbook (7</a:t>
            </a:r>
            <a:r>
              <a:rPr lang="en-US" sz="2400" baseline="30000" dirty="0">
                <a:solidFill>
                  <a:schemeClr val="bg2">
                    <a:lumMod val="10000"/>
                  </a:schemeClr>
                </a:solidFill>
                <a:latin typeface="Arial" panose="020B0604020202020204" pitchFamily="34" charset="0"/>
                <a:cs typeface="Arial" panose="020B0604020202020204" pitchFamily="34" charset="0"/>
              </a:rPr>
              <a:t>th</a:t>
            </a:r>
            <a:r>
              <a:rPr lang="en-US" sz="2400" dirty="0">
                <a:solidFill>
                  <a:schemeClr val="bg2">
                    <a:lumMod val="10000"/>
                  </a:schemeClr>
                </a:solidFill>
                <a:latin typeface="Arial" panose="020B0604020202020204" pitchFamily="34" charset="0"/>
                <a:cs typeface="Arial" panose="020B0604020202020204" pitchFamily="34" charset="0"/>
              </a:rPr>
              <a:t> Edition):</a:t>
            </a:r>
          </a:p>
          <a:p>
            <a:pPr marL="533400" lvl="1" indent="0">
              <a:lnSpc>
                <a:spcPct val="120000"/>
              </a:lnSpc>
              <a:spcBef>
                <a:spcPts val="0"/>
              </a:spcBef>
              <a:spcAft>
                <a:spcPts val="600"/>
              </a:spcAft>
              <a:buClr>
                <a:srgbClr val="9E0000"/>
              </a:buClr>
              <a:buNone/>
            </a:pPr>
            <a:r>
              <a:rPr lang="en-US" sz="1400" dirty="0">
                <a:solidFill>
                  <a:schemeClr val="bg2">
                    <a:lumMod val="10000"/>
                  </a:schemeClr>
                </a:solidFill>
                <a:latin typeface="Arial" panose="020B0604020202020204" pitchFamily="34" charset="0"/>
                <a:cs typeface="Arial" panose="020B0604020202020204" pitchFamily="34" charset="0"/>
                <a:hlinkClick r:id="rId3"/>
              </a:rPr>
              <a:t>https://www.cccco.edu/-/media/CCCCO-Website/Reports/CCCCO_Report_Program_Course_Approval-web-102819.pdf?la=en&amp;hash=06918DD585E9F8C0805334FEA3EB1E6872C22F16</a:t>
            </a:r>
            <a:r>
              <a:rPr lang="en-US" sz="1400" dirty="0">
                <a:solidFill>
                  <a:schemeClr val="bg2">
                    <a:lumMod val="10000"/>
                  </a:schemeClr>
                </a:solidFill>
                <a:latin typeface="Arial" panose="020B0604020202020204" pitchFamily="34" charset="0"/>
                <a:cs typeface="Arial" panose="020B0604020202020204" pitchFamily="34" charset="0"/>
              </a:rPr>
              <a:t> </a:t>
            </a:r>
          </a:p>
          <a:p>
            <a:pPr>
              <a:lnSpc>
                <a:spcPct val="120000"/>
              </a:lnSpc>
            </a:pPr>
            <a:r>
              <a:rPr lang="en-US" sz="2400" dirty="0">
                <a:solidFill>
                  <a:schemeClr val="bg2">
                    <a:lumMod val="10000"/>
                  </a:schemeClr>
                </a:solidFill>
                <a:latin typeface="Arial" panose="020B0604020202020204" pitchFamily="34" charset="0"/>
                <a:cs typeface="Arial" panose="020B0604020202020204" pitchFamily="34" charset="0"/>
              </a:rPr>
              <a:t>Taxonomy of Programs (6</a:t>
            </a:r>
            <a:r>
              <a:rPr lang="en-US" sz="2400" baseline="30000" dirty="0">
                <a:solidFill>
                  <a:schemeClr val="bg2">
                    <a:lumMod val="10000"/>
                  </a:schemeClr>
                </a:solidFill>
                <a:latin typeface="Arial" panose="020B0604020202020204" pitchFamily="34" charset="0"/>
                <a:cs typeface="Arial" panose="020B0604020202020204" pitchFamily="34" charset="0"/>
              </a:rPr>
              <a:t>th</a:t>
            </a:r>
            <a:r>
              <a:rPr lang="en-US" sz="2400" dirty="0">
                <a:solidFill>
                  <a:schemeClr val="bg2">
                    <a:lumMod val="10000"/>
                  </a:schemeClr>
                </a:solidFill>
                <a:latin typeface="Arial" panose="020B0604020202020204" pitchFamily="34" charset="0"/>
                <a:cs typeface="Arial" panose="020B0604020202020204" pitchFamily="34" charset="0"/>
              </a:rPr>
              <a:t> Edition):</a:t>
            </a:r>
          </a:p>
          <a:p>
            <a:pPr marL="533400" lvl="1" indent="0">
              <a:lnSpc>
                <a:spcPct val="120000"/>
              </a:lnSpc>
              <a:spcBef>
                <a:spcPts val="0"/>
              </a:spcBef>
              <a:spcAft>
                <a:spcPts val="600"/>
              </a:spcAft>
              <a:buClr>
                <a:srgbClr val="9E0000"/>
              </a:buClr>
              <a:buNone/>
            </a:pPr>
            <a:r>
              <a:rPr lang="en-US" sz="1400" dirty="0">
                <a:solidFill>
                  <a:schemeClr val="bg2">
                    <a:lumMod val="10000"/>
                  </a:schemeClr>
                </a:solidFill>
                <a:latin typeface="Arial" panose="020B0604020202020204" pitchFamily="34" charset="0"/>
                <a:cs typeface="Arial" panose="020B0604020202020204" pitchFamily="34" charset="0"/>
                <a:hlinkClick r:id="rId4"/>
              </a:rPr>
              <a:t>https://www.cccco.edu/-/media/CCCCO-Website/About-Us/Divisions/Educational-Services-and-Support/Academic-Affairs/What-we-do/Curriculum-and-Instruction-Unit/Files/TOPmanual6200909corrected12513pdf.ashx?la=en&amp;hash=C43FF81459CBF3BFF7D8FC14EFEC28A2E6D01244</a:t>
            </a:r>
          </a:p>
          <a:p>
            <a:pPr>
              <a:lnSpc>
                <a:spcPct val="120000"/>
              </a:lnSpc>
            </a:pPr>
            <a:r>
              <a:rPr lang="en-US" sz="2400" dirty="0">
                <a:solidFill>
                  <a:schemeClr val="bg2">
                    <a:lumMod val="10000"/>
                  </a:schemeClr>
                </a:solidFill>
                <a:latin typeface="Arial" panose="020B0604020202020204" pitchFamily="34" charset="0"/>
                <a:cs typeface="Arial" panose="020B0604020202020204" pitchFamily="34" charset="0"/>
              </a:rPr>
              <a:t>The Course Outline of Record: A Curriculum Reference Guide Revisited:</a:t>
            </a:r>
          </a:p>
          <a:p>
            <a:pPr marL="533400" lvl="1" indent="0">
              <a:lnSpc>
                <a:spcPct val="120000"/>
              </a:lnSpc>
              <a:spcBef>
                <a:spcPts val="0"/>
              </a:spcBef>
              <a:spcAft>
                <a:spcPts val="600"/>
              </a:spcAft>
              <a:buClr>
                <a:srgbClr val="9E0000"/>
              </a:buClr>
              <a:buNone/>
            </a:pPr>
            <a:r>
              <a:rPr lang="en-US" sz="1400" dirty="0">
                <a:solidFill>
                  <a:schemeClr val="bg2">
                    <a:lumMod val="10000"/>
                  </a:schemeClr>
                </a:solidFill>
                <a:latin typeface="Arial" panose="020B0604020202020204" pitchFamily="34" charset="0"/>
                <a:cs typeface="Arial" panose="020B0604020202020204" pitchFamily="34" charset="0"/>
                <a:hlinkClick r:id="rId5"/>
              </a:rPr>
              <a:t>https://www.asccc.org/sites/default/files/COR.pdf</a:t>
            </a:r>
            <a:r>
              <a:rPr lang="en-US" sz="1400" dirty="0">
                <a:solidFill>
                  <a:schemeClr val="bg2">
                    <a:lumMod val="10000"/>
                  </a:schemeClr>
                </a:solidFill>
                <a:latin typeface="Arial" panose="020B0604020202020204" pitchFamily="34" charset="0"/>
                <a:cs typeface="Arial" panose="020B0604020202020204" pitchFamily="34" charset="0"/>
              </a:rPr>
              <a:t> </a:t>
            </a:r>
          </a:p>
          <a:p>
            <a:pPr>
              <a:lnSpc>
                <a:spcPct val="120000"/>
              </a:lnSpc>
            </a:pPr>
            <a:r>
              <a:rPr lang="en-US" sz="2400" dirty="0">
                <a:solidFill>
                  <a:schemeClr val="bg2">
                    <a:lumMod val="10000"/>
                  </a:schemeClr>
                </a:solidFill>
                <a:latin typeface="Arial" panose="020B0604020202020204" pitchFamily="34" charset="0"/>
                <a:cs typeface="Arial" panose="020B0604020202020204" pitchFamily="34" charset="0"/>
              </a:rPr>
              <a:t>Supplemental Learning Assistance and Tutoring Regulations and Guidelines:</a:t>
            </a:r>
          </a:p>
          <a:p>
            <a:pPr marL="533400" lvl="1" indent="0">
              <a:lnSpc>
                <a:spcPct val="120000"/>
              </a:lnSpc>
              <a:spcBef>
                <a:spcPts val="0"/>
              </a:spcBef>
              <a:spcAft>
                <a:spcPts val="600"/>
              </a:spcAft>
              <a:buClr>
                <a:srgbClr val="9E0000"/>
              </a:buClr>
              <a:buNone/>
            </a:pPr>
            <a:r>
              <a:rPr lang="en-US" sz="1400" dirty="0">
                <a:solidFill>
                  <a:schemeClr val="bg2">
                    <a:lumMod val="10000"/>
                  </a:schemeClr>
                </a:solidFill>
                <a:latin typeface="Arial" panose="020B0604020202020204" pitchFamily="34" charset="0"/>
                <a:cs typeface="Arial" panose="020B0604020202020204" pitchFamily="34" charset="0"/>
                <a:hlinkClick r:id="rId6"/>
              </a:rPr>
              <a:t>https://www.cccco.edu/-/</a:t>
            </a:r>
            <a:r>
              <a:rPr lang="en-US" sz="1400" dirty="0" smtClean="0">
                <a:solidFill>
                  <a:schemeClr val="bg2">
                    <a:lumMod val="10000"/>
                  </a:schemeClr>
                </a:solidFill>
                <a:latin typeface="Arial" panose="020B0604020202020204" pitchFamily="34" charset="0"/>
                <a:cs typeface="Arial" panose="020B0604020202020204" pitchFamily="34" charset="0"/>
                <a:hlinkClick r:id="rId6"/>
              </a:rPr>
              <a:t>media/CCCCO-Website/About-Us/Divisions/Educational-Services-and-Support/Academic-Affairs/What-we-do/Curriculum-and-Instruction-Unit/Files/supplemental_learning_and_supervised_tutoring_regs_guidelines_pdf.ashx?la=en&amp;hash=BE79EC587F01C133AA704F3ED2730B303CB93AAA</a:t>
            </a:r>
            <a:endParaRPr lang="en-US" sz="1400" dirty="0">
              <a:solidFill>
                <a:schemeClr val="bg2">
                  <a:lumMod val="10000"/>
                </a:schemeClr>
              </a:solidFill>
              <a:latin typeface="Arial" panose="020B0604020202020204" pitchFamily="34" charset="0"/>
              <a:cs typeface="Arial" panose="020B0604020202020204" pitchFamily="34" charset="0"/>
              <a:hlinkClick r:id="rId6"/>
            </a:endParaRPr>
          </a:p>
        </p:txBody>
      </p:sp>
    </p:spTree>
    <p:extLst>
      <p:ext uri="{BB962C8B-B14F-4D97-AF65-F5344CB8AC3E}">
        <p14:creationId xmlns:p14="http://schemas.microsoft.com/office/powerpoint/2010/main" val="34796821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38" y="365126"/>
            <a:ext cx="10058399" cy="822544"/>
          </a:xfrm>
        </p:spPr>
        <p:txBody>
          <a:bodyPr anchor="ctr"/>
          <a:lstStyle/>
          <a:p>
            <a:pPr algn="ctr"/>
            <a:r>
              <a:rPr lang="en-US" b="1" dirty="0">
                <a:solidFill>
                  <a:srgbClr val="6600FF"/>
                </a:solidFill>
                <a:latin typeface="Arial" panose="020B0604020202020204" pitchFamily="34" charset="0"/>
                <a:cs typeface="Arial" panose="020B0604020202020204" pitchFamily="34" charset="0"/>
              </a:rPr>
              <a:t>Related Breakout Suggestions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1075038" y="1455174"/>
            <a:ext cx="10058400" cy="4817833"/>
          </a:xfrm>
        </p:spPr>
        <p:txBody>
          <a:bodyPr>
            <a:normAutofit fontScale="55000" lnSpcReduction="20000"/>
          </a:bodyPr>
          <a:lstStyle/>
          <a:p>
            <a:pPr marL="0" indent="0">
              <a:lnSpc>
                <a:spcPct val="110000"/>
              </a:lnSpc>
              <a:spcBef>
                <a:spcPts val="600"/>
              </a:spcBef>
              <a:spcAft>
                <a:spcPts val="600"/>
              </a:spcAft>
              <a:buNone/>
            </a:pPr>
            <a:r>
              <a:rPr lang="en-US" b="1" dirty="0">
                <a:solidFill>
                  <a:schemeClr val="bg2">
                    <a:lumMod val="10000"/>
                  </a:schemeClr>
                </a:solidFill>
                <a:latin typeface="Arial" panose="020B0604020202020204" pitchFamily="34" charset="0"/>
                <a:cs typeface="Arial" panose="020B0604020202020204" pitchFamily="34" charset="0"/>
              </a:rPr>
              <a:t>Tuesday, July 7</a:t>
            </a:r>
          </a:p>
          <a:p>
            <a:pPr>
              <a:lnSpc>
                <a:spcPct val="110000"/>
              </a:lnSpc>
              <a:spcBef>
                <a:spcPts val="600"/>
              </a:spcBef>
              <a:spcAft>
                <a:spcPts val="600"/>
              </a:spcAft>
            </a:pPr>
            <a:r>
              <a:rPr lang="en-US" sz="2500" dirty="0">
                <a:solidFill>
                  <a:schemeClr val="bg2">
                    <a:lumMod val="10000"/>
                  </a:schemeClr>
                </a:solidFill>
                <a:latin typeface="Arial" panose="020B0604020202020204" pitchFamily="34" charset="0"/>
                <a:cs typeface="Arial" panose="020B0604020202020204" pitchFamily="34" charset="0"/>
              </a:rPr>
              <a:t>1:00 – 2:00: </a:t>
            </a:r>
            <a:r>
              <a:rPr lang="en-US" sz="2500" dirty="0" smtClean="0">
                <a:solidFill>
                  <a:schemeClr val="bg2">
                    <a:lumMod val="10000"/>
                  </a:schemeClr>
                </a:solidFill>
                <a:latin typeface="Arial" panose="020B0604020202020204" pitchFamily="34" charset="0"/>
                <a:cs typeface="Arial" panose="020B0604020202020204" pitchFamily="34" charset="0"/>
              </a:rPr>
              <a:t>Networking </a:t>
            </a:r>
            <a:r>
              <a:rPr lang="en-US" sz="2500" dirty="0">
                <a:solidFill>
                  <a:schemeClr val="bg2">
                    <a:lumMod val="10000"/>
                  </a:schemeClr>
                </a:solidFill>
                <a:latin typeface="Arial" panose="020B0604020202020204" pitchFamily="34" charset="0"/>
                <a:cs typeface="Arial" panose="020B0604020202020204" pitchFamily="34" charset="0"/>
              </a:rPr>
              <a:t>and Collaboration by Role – Curriculum Specialists and Classified Professionals</a:t>
            </a:r>
          </a:p>
          <a:p>
            <a:pPr>
              <a:lnSpc>
                <a:spcPct val="110000"/>
              </a:lnSpc>
              <a:spcBef>
                <a:spcPts val="600"/>
              </a:spcBef>
              <a:spcAft>
                <a:spcPts val="600"/>
              </a:spcAft>
            </a:pPr>
            <a:r>
              <a:rPr lang="en-US" sz="2500" dirty="0">
                <a:solidFill>
                  <a:schemeClr val="bg2">
                    <a:lumMod val="10000"/>
                  </a:schemeClr>
                </a:solidFill>
                <a:latin typeface="Arial" panose="020B0604020202020204" pitchFamily="34" charset="0"/>
                <a:cs typeface="Arial" panose="020B0604020202020204" pitchFamily="34" charset="0"/>
              </a:rPr>
              <a:t>2:45 – 4:00: All About the Credit Hour – An </a:t>
            </a:r>
            <a:r>
              <a:rPr lang="en-US" sz="2500" dirty="0" smtClean="0">
                <a:solidFill>
                  <a:schemeClr val="bg2">
                    <a:lumMod val="10000"/>
                  </a:schemeClr>
                </a:solidFill>
                <a:latin typeface="Arial" panose="020B0604020202020204" pitchFamily="34" charset="0"/>
                <a:cs typeface="Arial" panose="020B0604020202020204" pitchFamily="34" charset="0"/>
              </a:rPr>
              <a:t>Introduction</a:t>
            </a:r>
            <a:endParaRPr lang="en-US" sz="2500" dirty="0">
              <a:solidFill>
                <a:schemeClr val="bg2">
                  <a:lumMod val="10000"/>
                </a:schemeClr>
              </a:solidFill>
              <a:latin typeface="Arial" panose="020B0604020202020204" pitchFamily="34" charset="0"/>
              <a:cs typeface="Arial" panose="020B0604020202020204" pitchFamily="34" charset="0"/>
            </a:endParaRPr>
          </a:p>
          <a:p>
            <a:pPr marL="0" indent="0">
              <a:lnSpc>
                <a:spcPct val="110000"/>
              </a:lnSpc>
              <a:spcBef>
                <a:spcPts val="600"/>
              </a:spcBef>
              <a:spcAft>
                <a:spcPts val="600"/>
              </a:spcAft>
              <a:buNone/>
            </a:pPr>
            <a:r>
              <a:rPr lang="en-US" b="1" dirty="0">
                <a:solidFill>
                  <a:schemeClr val="bg2">
                    <a:lumMod val="10000"/>
                  </a:schemeClr>
                </a:solidFill>
                <a:latin typeface="Arial" panose="020B0604020202020204" pitchFamily="34" charset="0"/>
                <a:cs typeface="Arial" panose="020B0604020202020204" pitchFamily="34" charset="0"/>
              </a:rPr>
              <a:t>Wednesday, July 8</a:t>
            </a:r>
          </a:p>
          <a:p>
            <a:pPr>
              <a:lnSpc>
                <a:spcPct val="110000"/>
              </a:lnSpc>
              <a:spcBef>
                <a:spcPts val="600"/>
              </a:spcBef>
              <a:spcAft>
                <a:spcPts val="600"/>
              </a:spcAft>
            </a:pPr>
            <a:r>
              <a:rPr lang="en-US" sz="2500" dirty="0">
                <a:solidFill>
                  <a:schemeClr val="bg2">
                    <a:lumMod val="10000"/>
                  </a:schemeClr>
                </a:solidFill>
                <a:latin typeface="Arial" panose="020B0604020202020204" pitchFamily="34" charset="0"/>
                <a:cs typeface="Arial" panose="020B0604020202020204" pitchFamily="34" charset="0"/>
              </a:rPr>
              <a:t>10:45 – 12:00: Course Outline of Record – The Basics</a:t>
            </a:r>
          </a:p>
          <a:p>
            <a:pPr>
              <a:lnSpc>
                <a:spcPct val="110000"/>
              </a:lnSpc>
              <a:spcBef>
                <a:spcPts val="600"/>
              </a:spcBef>
              <a:spcAft>
                <a:spcPts val="600"/>
              </a:spcAft>
            </a:pPr>
            <a:r>
              <a:rPr lang="en-US" sz="2500" dirty="0">
                <a:solidFill>
                  <a:schemeClr val="bg2">
                    <a:lumMod val="10000"/>
                  </a:schemeClr>
                </a:solidFill>
                <a:latin typeface="Arial" panose="020B0604020202020204" pitchFamily="34" charset="0"/>
                <a:cs typeface="Arial" panose="020B0604020202020204" pitchFamily="34" charset="0"/>
              </a:rPr>
              <a:t>1:00 – 2:15: Catalogs, Brown Act, Curriculum, Accreditation, and Public Documents</a:t>
            </a:r>
          </a:p>
          <a:p>
            <a:pPr>
              <a:lnSpc>
                <a:spcPct val="110000"/>
              </a:lnSpc>
              <a:spcBef>
                <a:spcPts val="600"/>
              </a:spcBef>
              <a:spcAft>
                <a:spcPts val="600"/>
              </a:spcAft>
            </a:pPr>
            <a:r>
              <a:rPr lang="en-US" sz="2500" dirty="0">
                <a:solidFill>
                  <a:schemeClr val="bg2">
                    <a:lumMod val="10000"/>
                  </a:schemeClr>
                </a:solidFill>
                <a:latin typeface="Arial" panose="020B0604020202020204" pitchFamily="34" charset="0"/>
                <a:cs typeface="Arial" panose="020B0604020202020204" pitchFamily="34" charset="0"/>
              </a:rPr>
              <a:t>2:45 – 4:00: Noncredit </a:t>
            </a:r>
            <a:r>
              <a:rPr lang="en-US" sz="2500" dirty="0" smtClean="0">
                <a:solidFill>
                  <a:schemeClr val="bg2">
                    <a:lumMod val="10000"/>
                  </a:schemeClr>
                </a:solidFill>
                <a:latin typeface="Arial" panose="020B0604020202020204" pitchFamily="34" charset="0"/>
                <a:cs typeface="Arial" panose="020B0604020202020204" pitchFamily="34" charset="0"/>
              </a:rPr>
              <a:t>Basics</a:t>
            </a:r>
            <a:endParaRPr lang="en-US" sz="2500" dirty="0">
              <a:solidFill>
                <a:schemeClr val="bg2">
                  <a:lumMod val="10000"/>
                </a:schemeClr>
              </a:solidFill>
              <a:latin typeface="Arial" panose="020B0604020202020204" pitchFamily="34" charset="0"/>
              <a:cs typeface="Arial" panose="020B0604020202020204" pitchFamily="34" charset="0"/>
            </a:endParaRPr>
          </a:p>
          <a:p>
            <a:pPr marL="0" indent="0">
              <a:lnSpc>
                <a:spcPct val="110000"/>
              </a:lnSpc>
              <a:spcBef>
                <a:spcPts val="600"/>
              </a:spcBef>
              <a:spcAft>
                <a:spcPts val="600"/>
              </a:spcAft>
              <a:buNone/>
            </a:pPr>
            <a:r>
              <a:rPr lang="en-US" b="1" dirty="0">
                <a:solidFill>
                  <a:schemeClr val="bg2">
                    <a:lumMod val="10000"/>
                  </a:schemeClr>
                </a:solidFill>
                <a:latin typeface="Arial" panose="020B0604020202020204" pitchFamily="34" charset="0"/>
                <a:cs typeface="Arial" panose="020B0604020202020204" pitchFamily="34" charset="0"/>
              </a:rPr>
              <a:t>Thursday, July 9</a:t>
            </a:r>
          </a:p>
          <a:p>
            <a:pPr>
              <a:lnSpc>
                <a:spcPct val="110000"/>
              </a:lnSpc>
              <a:spcBef>
                <a:spcPts val="600"/>
              </a:spcBef>
              <a:spcAft>
                <a:spcPts val="600"/>
              </a:spcAft>
            </a:pPr>
            <a:r>
              <a:rPr lang="en-US" sz="2500" dirty="0">
                <a:solidFill>
                  <a:schemeClr val="bg2">
                    <a:lumMod val="10000"/>
                  </a:schemeClr>
                </a:solidFill>
                <a:latin typeface="Arial" panose="020B0604020202020204" pitchFamily="34" charset="0"/>
                <a:cs typeface="Arial" panose="020B0604020202020204" pitchFamily="34" charset="0"/>
              </a:rPr>
              <a:t>9:00 – 10:15: Local Curriculum Processes - Closing the Loop on Curriculum Changes</a:t>
            </a:r>
          </a:p>
          <a:p>
            <a:pPr>
              <a:lnSpc>
                <a:spcPct val="110000"/>
              </a:lnSpc>
              <a:spcBef>
                <a:spcPts val="600"/>
              </a:spcBef>
              <a:spcAft>
                <a:spcPts val="600"/>
              </a:spcAft>
            </a:pPr>
            <a:r>
              <a:rPr lang="en-US" sz="2500" dirty="0">
                <a:solidFill>
                  <a:schemeClr val="bg2">
                    <a:lumMod val="10000"/>
                  </a:schemeClr>
                </a:solidFill>
                <a:latin typeface="Arial" panose="020B0604020202020204" pitchFamily="34" charset="0"/>
                <a:cs typeface="Arial" panose="020B0604020202020204" pitchFamily="34" charset="0"/>
              </a:rPr>
              <a:t>1:00 – 2:15: Program Submission Requirements</a:t>
            </a:r>
          </a:p>
          <a:p>
            <a:pPr>
              <a:lnSpc>
                <a:spcPct val="110000"/>
              </a:lnSpc>
              <a:spcBef>
                <a:spcPts val="600"/>
              </a:spcBef>
              <a:spcAft>
                <a:spcPts val="600"/>
              </a:spcAft>
            </a:pPr>
            <a:r>
              <a:rPr lang="en-US" sz="2500" dirty="0">
                <a:solidFill>
                  <a:schemeClr val="bg2">
                    <a:lumMod val="10000"/>
                  </a:schemeClr>
                </a:solidFill>
                <a:latin typeface="Arial" panose="020B0604020202020204" pitchFamily="34" charset="0"/>
                <a:cs typeface="Arial" panose="020B0604020202020204" pitchFamily="34" charset="0"/>
              </a:rPr>
              <a:t>2:45 – 4:00: The Course is Approved. What Happens Next</a:t>
            </a:r>
            <a:r>
              <a:rPr lang="en-US" sz="2500" dirty="0" smtClean="0">
                <a:solidFill>
                  <a:schemeClr val="bg2">
                    <a:lumMod val="10000"/>
                  </a:schemeClr>
                </a:solidFill>
                <a:latin typeface="Arial" panose="020B0604020202020204" pitchFamily="34" charset="0"/>
                <a:cs typeface="Arial" panose="020B0604020202020204" pitchFamily="34" charset="0"/>
              </a:rPr>
              <a:t>?</a:t>
            </a:r>
            <a:endParaRPr lang="en-US" sz="2500" dirty="0">
              <a:solidFill>
                <a:schemeClr val="bg2">
                  <a:lumMod val="10000"/>
                </a:schemeClr>
              </a:solidFill>
              <a:latin typeface="Arial" panose="020B0604020202020204" pitchFamily="34" charset="0"/>
              <a:cs typeface="Arial" panose="020B0604020202020204" pitchFamily="34" charset="0"/>
            </a:endParaRPr>
          </a:p>
          <a:p>
            <a:pPr marL="0" indent="0">
              <a:lnSpc>
                <a:spcPct val="110000"/>
              </a:lnSpc>
              <a:spcBef>
                <a:spcPts val="600"/>
              </a:spcBef>
              <a:spcAft>
                <a:spcPts val="600"/>
              </a:spcAft>
              <a:buNone/>
            </a:pPr>
            <a:r>
              <a:rPr lang="en-US" b="1" dirty="0">
                <a:solidFill>
                  <a:schemeClr val="bg2">
                    <a:lumMod val="10000"/>
                  </a:schemeClr>
                </a:solidFill>
                <a:latin typeface="Arial" panose="020B0604020202020204" pitchFamily="34" charset="0"/>
                <a:cs typeface="Arial" panose="020B0604020202020204" pitchFamily="34" charset="0"/>
              </a:rPr>
              <a:t>Friday, July 10</a:t>
            </a:r>
          </a:p>
          <a:p>
            <a:pPr marL="231775" indent="-231775">
              <a:lnSpc>
                <a:spcPct val="110000"/>
              </a:lnSpc>
              <a:spcBef>
                <a:spcPts val="600"/>
              </a:spcBef>
            </a:pPr>
            <a:r>
              <a:rPr lang="en-US" sz="2500" dirty="0">
                <a:solidFill>
                  <a:schemeClr val="bg2">
                    <a:lumMod val="10000"/>
                  </a:schemeClr>
                </a:solidFill>
                <a:latin typeface="Arial" panose="020B0604020202020204" pitchFamily="34" charset="0"/>
                <a:cs typeface="Arial" panose="020B0604020202020204" pitchFamily="34" charset="0"/>
              </a:rPr>
              <a:t>2:45 – 4:00: Developing and Maintaining Partnerships between Classified Professionals, Administrators, </a:t>
            </a:r>
            <a:r>
              <a:rPr lang="en-US" sz="2500" dirty="0" smtClean="0">
                <a:solidFill>
                  <a:schemeClr val="bg2">
                    <a:lumMod val="10000"/>
                  </a:schemeClr>
                </a:solidFill>
                <a:latin typeface="Arial" panose="020B0604020202020204" pitchFamily="34" charset="0"/>
                <a:cs typeface="Arial" panose="020B0604020202020204" pitchFamily="34" charset="0"/>
              </a:rPr>
              <a:t>and Faculty</a:t>
            </a:r>
          </a:p>
          <a:p>
            <a:pPr marL="1198563" indent="0">
              <a:lnSpc>
                <a:spcPct val="110000"/>
              </a:lnSpc>
              <a:spcBef>
                <a:spcPts val="0"/>
              </a:spcBef>
              <a:spcAft>
                <a:spcPts val="600"/>
              </a:spcAft>
              <a:buNone/>
            </a:pPr>
            <a:r>
              <a:rPr lang="en-US" sz="2500" dirty="0" smtClean="0">
                <a:solidFill>
                  <a:schemeClr val="bg2">
                    <a:lumMod val="10000"/>
                  </a:schemeClr>
                </a:solidFill>
                <a:latin typeface="Arial" panose="020B0604020202020204" pitchFamily="34" charset="0"/>
                <a:cs typeface="Arial" panose="020B0604020202020204" pitchFamily="34" charset="0"/>
              </a:rPr>
              <a:t>Curriculum Leaders</a:t>
            </a:r>
            <a:endParaRPr lang="en-US" sz="2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39263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b="1" dirty="0">
                <a:solidFill>
                  <a:srgbClr val="6600FF"/>
                </a:solidFill>
                <a:latin typeface="Arial" panose="020B0604020202020204" pitchFamily="34" charset="0"/>
                <a:cs typeface="Arial" panose="020B0604020202020204" pitchFamily="34" charset="0"/>
              </a:rPr>
              <a:t>Contacts</a:t>
            </a:r>
            <a:endParaRPr lang="en-US" dirty="0">
              <a:solidFill>
                <a:srgbClr val="6600FF"/>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p:txBody>
          <a:bodyPr/>
          <a:lstStyle/>
          <a:p>
            <a:pPr>
              <a:lnSpc>
                <a:spcPct val="100000"/>
              </a:lnSpc>
              <a:spcBef>
                <a:spcPts val="0"/>
              </a:spcBef>
              <a:spcAft>
                <a:spcPts val="3000"/>
              </a:spcAft>
              <a:buClr>
                <a:srgbClr val="6600FF"/>
              </a:buClr>
              <a:buSzPct val="117000"/>
            </a:pPr>
            <a:r>
              <a:rPr lang="en-US" b="1" dirty="0" err="1" smtClean="0">
                <a:solidFill>
                  <a:srgbClr val="6600FF"/>
                </a:solidFill>
                <a:latin typeface="Arial" panose="020B0604020202020204" pitchFamily="34" charset="0"/>
                <a:cs typeface="Arial" panose="020B0604020202020204" pitchFamily="34" charset="0"/>
              </a:rPr>
              <a:t>Shireen</a:t>
            </a:r>
            <a:r>
              <a:rPr lang="en-US" b="1" dirty="0" smtClean="0">
                <a:solidFill>
                  <a:srgbClr val="6600FF"/>
                </a:solidFill>
                <a:latin typeface="Arial" panose="020B0604020202020204" pitchFamily="34" charset="0"/>
                <a:cs typeface="Arial" panose="020B0604020202020204" pitchFamily="34" charset="0"/>
              </a:rPr>
              <a:t> </a:t>
            </a:r>
            <a:r>
              <a:rPr lang="en-US" b="1" dirty="0">
                <a:solidFill>
                  <a:srgbClr val="6600FF"/>
                </a:solidFill>
                <a:latin typeface="Arial" panose="020B0604020202020204" pitchFamily="34" charset="0"/>
                <a:cs typeface="Arial" panose="020B0604020202020204" pitchFamily="34" charset="0"/>
              </a:rPr>
              <a:t>Awad: </a:t>
            </a:r>
            <a:r>
              <a:rPr lang="en-US" dirty="0" smtClean="0">
                <a:solidFill>
                  <a:schemeClr val="bg2">
                    <a:lumMod val="10000"/>
                  </a:schemeClr>
                </a:solidFill>
                <a:latin typeface="Arial" panose="020B0604020202020204" pitchFamily="34" charset="0"/>
                <a:cs typeface="Arial" panose="020B0604020202020204" pitchFamily="34" charset="0"/>
              </a:rPr>
              <a:t>sharon.awad@chaffey.edu</a:t>
            </a:r>
            <a:endParaRPr lang="en-US" dirty="0">
              <a:latin typeface="Arial" panose="020B0604020202020204" pitchFamily="34" charset="0"/>
              <a:cs typeface="Arial" panose="020B0604020202020204" pitchFamily="34" charset="0"/>
            </a:endParaRPr>
          </a:p>
          <a:p>
            <a:pPr>
              <a:lnSpc>
                <a:spcPct val="100000"/>
              </a:lnSpc>
              <a:spcBef>
                <a:spcPts val="0"/>
              </a:spcBef>
              <a:spcAft>
                <a:spcPts val="3000"/>
              </a:spcAft>
              <a:buClr>
                <a:srgbClr val="6600FF"/>
              </a:buClr>
              <a:buSzPct val="117000"/>
            </a:pPr>
            <a:r>
              <a:rPr lang="en-US" b="1" dirty="0">
                <a:solidFill>
                  <a:srgbClr val="6600FF"/>
                </a:solidFill>
                <a:latin typeface="Arial" panose="020B0604020202020204" pitchFamily="34" charset="0"/>
                <a:cs typeface="Arial" panose="020B0604020202020204" pitchFamily="34" charset="0"/>
              </a:rPr>
              <a:t>Stephanie Di Alto: </a:t>
            </a:r>
            <a:r>
              <a:rPr lang="en-US" dirty="0">
                <a:solidFill>
                  <a:schemeClr val="bg2">
                    <a:lumMod val="10000"/>
                  </a:schemeClr>
                </a:solidFill>
                <a:latin typeface="Arial" panose="020B0604020202020204" pitchFamily="34" charset="0"/>
                <a:cs typeface="Arial" panose="020B0604020202020204" pitchFamily="34" charset="0"/>
              </a:rPr>
              <a:t>sdialto@saddleback.edu </a:t>
            </a:r>
          </a:p>
          <a:p>
            <a:pPr>
              <a:lnSpc>
                <a:spcPct val="100000"/>
              </a:lnSpc>
              <a:spcBef>
                <a:spcPts val="0"/>
              </a:spcBef>
              <a:spcAft>
                <a:spcPts val="3000"/>
              </a:spcAft>
              <a:buClr>
                <a:srgbClr val="6600FF"/>
              </a:buClr>
              <a:buSzPct val="117000"/>
            </a:pPr>
            <a:r>
              <a:rPr lang="en-US" b="1" dirty="0">
                <a:solidFill>
                  <a:srgbClr val="6600FF"/>
                </a:solidFill>
                <a:latin typeface="Arial" panose="020B0604020202020204" pitchFamily="34" charset="0"/>
                <a:cs typeface="Arial" panose="020B0604020202020204" pitchFamily="34" charset="0"/>
              </a:rPr>
              <a:t>Nili Kirschner: </a:t>
            </a:r>
            <a:r>
              <a:rPr lang="en-US" dirty="0" smtClean="0">
                <a:solidFill>
                  <a:schemeClr val="bg2">
                    <a:lumMod val="10000"/>
                  </a:schemeClr>
                </a:solidFill>
                <a:latin typeface="Arial" panose="020B0604020202020204" pitchFamily="34" charset="0"/>
                <a:cs typeface="Arial" panose="020B0604020202020204" pitchFamily="34" charset="0"/>
              </a:rPr>
              <a:t>nkirschn@yccd.edu</a:t>
            </a:r>
            <a:endParaRPr lang="en-US" dirty="0">
              <a:solidFill>
                <a:schemeClr val="bg2">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78343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6600FF"/>
                </a:solidFill>
                <a:latin typeface="Arial" panose="020B0604020202020204" pitchFamily="34" charset="0"/>
                <a:cs typeface="Arial" panose="020B0604020202020204" pitchFamily="34" charset="0"/>
              </a:rPr>
              <a:t>Curriculum </a:t>
            </a:r>
            <a:r>
              <a:rPr lang="en-US" b="1" dirty="0" smtClean="0">
                <a:solidFill>
                  <a:srgbClr val="6600FF"/>
                </a:solidFill>
                <a:latin typeface="Arial" panose="020B0604020202020204" pitchFamily="34" charset="0"/>
                <a:cs typeface="Arial" panose="020B0604020202020204" pitchFamily="34" charset="0"/>
              </a:rPr>
              <a:t>Specialists’ </a:t>
            </a:r>
            <a:r>
              <a:rPr lang="en-US" b="1" dirty="0">
                <a:solidFill>
                  <a:srgbClr val="6600FF"/>
                </a:solidFill>
                <a:latin typeface="Arial" panose="020B0604020202020204" pitchFamily="34" charset="0"/>
                <a:cs typeface="Arial" panose="020B0604020202020204" pitchFamily="34" charset="0"/>
              </a:rPr>
              <a:t/>
            </a:r>
            <a:br>
              <a:rPr lang="en-US" b="1" dirty="0">
                <a:solidFill>
                  <a:srgbClr val="6600FF"/>
                </a:solidFill>
                <a:latin typeface="Arial" panose="020B0604020202020204" pitchFamily="34" charset="0"/>
                <a:cs typeface="Arial" panose="020B0604020202020204" pitchFamily="34" charset="0"/>
              </a:rPr>
            </a:br>
            <a:r>
              <a:rPr lang="en-US" b="1" dirty="0">
                <a:solidFill>
                  <a:srgbClr val="6600FF"/>
                </a:solidFill>
                <a:latin typeface="Arial" panose="020B0604020202020204" pitchFamily="34" charset="0"/>
                <a:cs typeface="Arial" panose="020B0604020202020204" pitchFamily="34" charset="0"/>
              </a:rPr>
              <a:t>Common Job Duties</a:t>
            </a:r>
            <a:endParaRPr lang="en-US" dirty="0">
              <a:solidFill>
                <a:srgbClr val="6600FF"/>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1075038" y="1921669"/>
            <a:ext cx="10058400" cy="4550152"/>
          </a:xfrm>
        </p:spPr>
        <p:txBody>
          <a:bodyPr>
            <a:normAutofit fontScale="92500" lnSpcReduction="20000"/>
          </a:bodyPr>
          <a:lstStyle/>
          <a:p>
            <a:pPr marL="139700" lvl="0" indent="0">
              <a:lnSpc>
                <a:spcPct val="110000"/>
              </a:lnSpc>
              <a:spcBef>
                <a:spcPts val="0"/>
              </a:spcBef>
              <a:spcAft>
                <a:spcPts val="1200"/>
              </a:spcAft>
              <a:buSzPts val="1400"/>
              <a:buNone/>
            </a:pPr>
            <a:r>
              <a:rPr lang="en-US" dirty="0" smtClean="0">
                <a:solidFill>
                  <a:schemeClr val="bg2">
                    <a:lumMod val="10000"/>
                  </a:schemeClr>
                </a:solidFill>
                <a:latin typeface="Arial" panose="020B0604020202020204" pitchFamily="34" charset="0"/>
                <a:ea typeface="Arial"/>
                <a:cs typeface="Arial" panose="020B0604020202020204" pitchFamily="34" charset="0"/>
                <a:sym typeface="Arial"/>
              </a:rPr>
              <a:t>USUALLY, under the general supervision of the Vice President for Instruction, Curriculum Specialists:</a:t>
            </a:r>
            <a:endParaRPr lang="en-US" sz="2000" dirty="0" smtClean="0">
              <a:solidFill>
                <a:schemeClr val="bg2">
                  <a:lumMod val="10000"/>
                </a:schemeClr>
              </a:solidFill>
              <a:latin typeface="Arial" panose="020B0604020202020204" pitchFamily="34" charset="0"/>
              <a:ea typeface="Arial"/>
              <a:cs typeface="Arial" panose="020B0604020202020204" pitchFamily="34" charset="0"/>
              <a:sym typeface="Arial"/>
            </a:endParaRPr>
          </a:p>
          <a:p>
            <a:pPr marL="882650" lvl="1" indent="-311150">
              <a:lnSpc>
                <a:spcPct val="110000"/>
              </a:lnSpc>
              <a:spcBef>
                <a:spcPts val="0"/>
              </a:spcBef>
              <a:spcAft>
                <a:spcPts val="1200"/>
              </a:spcAft>
              <a:buSzPct val="117000"/>
            </a:pPr>
            <a:r>
              <a:rPr lang="en-US" dirty="0" smtClean="0">
                <a:solidFill>
                  <a:schemeClr val="bg2">
                    <a:lumMod val="10000"/>
                  </a:schemeClr>
                </a:solidFill>
                <a:latin typeface="Arial" panose="020B0604020202020204" pitchFamily="34" charset="0"/>
                <a:ea typeface="Arial"/>
                <a:cs typeface="Arial" panose="020B0604020202020204" pitchFamily="34" charset="0"/>
                <a:sym typeface="Arial"/>
              </a:rPr>
              <a:t>Coordinate the curriculum approval process from the course and program proposal level through local and state approval, including ACCJC if appropriate</a:t>
            </a:r>
          </a:p>
          <a:p>
            <a:pPr marL="882650" lvl="1" indent="-311150">
              <a:lnSpc>
                <a:spcPct val="110000"/>
              </a:lnSpc>
              <a:spcBef>
                <a:spcPts val="0"/>
              </a:spcBef>
              <a:spcAft>
                <a:spcPts val="1200"/>
              </a:spcAft>
              <a:buSzPct val="117000"/>
            </a:pPr>
            <a:r>
              <a:rPr lang="en-US" dirty="0" smtClean="0">
                <a:solidFill>
                  <a:schemeClr val="bg2">
                    <a:lumMod val="10000"/>
                  </a:schemeClr>
                </a:solidFill>
                <a:latin typeface="Arial" panose="020B0604020202020204" pitchFamily="34" charset="0"/>
                <a:ea typeface="Arial"/>
                <a:cs typeface="Arial" panose="020B0604020202020204" pitchFamily="34" charset="0"/>
                <a:sym typeface="Arial"/>
              </a:rPr>
              <a:t>Assure that new and revised curriculum is documented and approved by the district and chaptered with the CCCCO in a timely manner prior to offering</a:t>
            </a:r>
            <a:endParaRPr lang="en-US" dirty="0" smtClean="0">
              <a:solidFill>
                <a:schemeClr val="bg2">
                  <a:lumMod val="10000"/>
                </a:schemeClr>
              </a:solidFill>
              <a:latin typeface="Arial" panose="020B0604020202020204" pitchFamily="34" charset="0"/>
              <a:cs typeface="Arial" panose="020B0604020202020204" pitchFamily="34" charset="0"/>
            </a:endParaRPr>
          </a:p>
          <a:p>
            <a:pPr marL="882650" lvl="1" indent="-311150">
              <a:lnSpc>
                <a:spcPct val="110000"/>
              </a:lnSpc>
              <a:spcBef>
                <a:spcPts val="0"/>
              </a:spcBef>
              <a:spcAft>
                <a:spcPts val="1200"/>
              </a:spcAft>
              <a:buSzPct val="117000"/>
            </a:pPr>
            <a:r>
              <a:rPr lang="en-US" dirty="0" smtClean="0">
                <a:solidFill>
                  <a:schemeClr val="bg2">
                    <a:lumMod val="10000"/>
                  </a:schemeClr>
                </a:solidFill>
                <a:latin typeface="Arial" panose="020B0604020202020204" pitchFamily="34" charset="0"/>
                <a:ea typeface="Arial"/>
                <a:cs typeface="Arial" panose="020B0604020202020204" pitchFamily="34" charset="0"/>
                <a:sym typeface="Arial"/>
              </a:rPr>
              <a:t>Coordinate with the CCCCO in assuring compliance for program and course approval</a:t>
            </a:r>
          </a:p>
          <a:p>
            <a:pPr marL="882650" lvl="1" indent="-311150">
              <a:lnSpc>
                <a:spcPct val="110000"/>
              </a:lnSpc>
              <a:spcBef>
                <a:spcPts val="0"/>
              </a:spcBef>
              <a:spcAft>
                <a:spcPts val="1200"/>
              </a:spcAft>
              <a:buSzPct val="117000"/>
            </a:pPr>
            <a:r>
              <a:rPr lang="en-US" dirty="0" smtClean="0">
                <a:solidFill>
                  <a:schemeClr val="bg2">
                    <a:lumMod val="10000"/>
                  </a:schemeClr>
                </a:solidFill>
                <a:latin typeface="Arial" panose="020B0604020202020204" pitchFamily="34" charset="0"/>
                <a:ea typeface="Arial"/>
                <a:cs typeface="Arial" panose="020B0604020202020204" pitchFamily="34" charset="0"/>
                <a:sym typeface="Arial"/>
              </a:rPr>
              <a:t>Attend curriculum Technical Review Committee meetings to provide technical and resource support</a:t>
            </a:r>
            <a:endParaRPr lang="en-US" dirty="0" smtClean="0">
              <a:solidFill>
                <a:schemeClr val="bg2">
                  <a:lumMod val="10000"/>
                </a:schemeClr>
              </a:solidFill>
              <a:latin typeface="Arial" panose="020B0604020202020204" pitchFamily="34" charset="0"/>
              <a:ea typeface="Corbel"/>
              <a:cs typeface="Arial" panose="020B0604020202020204" pitchFamily="34" charset="0"/>
              <a:sym typeface="Corbel"/>
            </a:endParaRPr>
          </a:p>
        </p:txBody>
      </p:sp>
    </p:spTree>
    <p:extLst>
      <p:ext uri="{BB962C8B-B14F-4D97-AF65-F5344CB8AC3E}">
        <p14:creationId xmlns:p14="http://schemas.microsoft.com/office/powerpoint/2010/main" val="3532741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b="1" dirty="0">
                <a:solidFill>
                  <a:srgbClr val="6600FF"/>
                </a:solidFill>
                <a:latin typeface="Arial" panose="020B0604020202020204" pitchFamily="34" charset="0"/>
                <a:cs typeface="Arial" panose="020B0604020202020204" pitchFamily="34" charset="0"/>
              </a:rPr>
              <a:t>Common Job Duties, continued</a:t>
            </a:r>
            <a:endParaRPr lang="en-US" dirty="0">
              <a:solidFill>
                <a:srgbClr val="6600FF"/>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905522" y="1393794"/>
            <a:ext cx="10342486" cy="5282309"/>
          </a:xfrm>
        </p:spPr>
        <p:txBody>
          <a:bodyPr>
            <a:normAutofit fontScale="92500" lnSpcReduction="10000"/>
          </a:bodyPr>
          <a:lstStyle/>
          <a:p>
            <a:pPr>
              <a:lnSpc>
                <a:spcPct val="110000"/>
              </a:lnSpc>
              <a:spcBef>
                <a:spcPts val="0"/>
              </a:spcBef>
              <a:spcAft>
                <a:spcPts val="1800"/>
              </a:spcAft>
            </a:pPr>
            <a:r>
              <a:rPr lang="en-US" dirty="0">
                <a:solidFill>
                  <a:schemeClr val="bg2">
                    <a:lumMod val="10000"/>
                  </a:schemeClr>
                </a:solidFill>
                <a:latin typeface="Arial" panose="020B0604020202020204" pitchFamily="34" charset="0"/>
                <a:cs typeface="Arial" panose="020B0604020202020204" pitchFamily="34" charset="0"/>
              </a:rPr>
              <a:t>Work with faculty to clarify comments and resolve issues prior to COCI submissions (Tech Review meetings</a:t>
            </a:r>
            <a:r>
              <a:rPr lang="en-US" dirty="0" smtClean="0">
                <a:solidFill>
                  <a:schemeClr val="bg2">
                    <a:lumMod val="10000"/>
                  </a:schemeClr>
                </a:solidFill>
                <a:latin typeface="Arial" panose="020B0604020202020204" pitchFamily="34" charset="0"/>
                <a:cs typeface="Arial" panose="020B0604020202020204" pitchFamily="34" charset="0"/>
              </a:rPr>
              <a:t>)</a:t>
            </a:r>
            <a:endParaRPr lang="en-US" sz="900" dirty="0">
              <a:solidFill>
                <a:schemeClr val="bg2">
                  <a:lumMod val="10000"/>
                </a:schemeClr>
              </a:solidFill>
              <a:latin typeface="Arial" panose="020B0604020202020204" pitchFamily="34" charset="0"/>
              <a:cs typeface="Arial" panose="020B0604020202020204" pitchFamily="34" charset="0"/>
            </a:endParaRPr>
          </a:p>
          <a:p>
            <a:pPr>
              <a:lnSpc>
                <a:spcPct val="110000"/>
              </a:lnSpc>
              <a:spcBef>
                <a:spcPts val="0"/>
              </a:spcBef>
              <a:spcAft>
                <a:spcPts val="1800"/>
              </a:spcAft>
            </a:pPr>
            <a:r>
              <a:rPr lang="en-US" dirty="0">
                <a:solidFill>
                  <a:schemeClr val="bg2">
                    <a:lumMod val="10000"/>
                  </a:schemeClr>
                </a:solidFill>
                <a:latin typeface="Arial" panose="020B0604020202020204" pitchFamily="34" charset="0"/>
                <a:cs typeface="Arial" panose="020B0604020202020204" pitchFamily="34" charset="0"/>
              </a:rPr>
              <a:t>Participate in college Curriculum Committee meetings and record proceedings</a:t>
            </a:r>
          </a:p>
          <a:p>
            <a:pPr>
              <a:lnSpc>
                <a:spcPct val="110000"/>
              </a:lnSpc>
              <a:spcBef>
                <a:spcPts val="0"/>
              </a:spcBef>
              <a:spcAft>
                <a:spcPts val="1800"/>
              </a:spcAft>
            </a:pPr>
            <a:r>
              <a:rPr lang="en-US" dirty="0" smtClean="0">
                <a:solidFill>
                  <a:schemeClr val="bg2">
                    <a:lumMod val="10000"/>
                  </a:schemeClr>
                </a:solidFill>
                <a:latin typeface="Arial" panose="020B0604020202020204" pitchFamily="34" charset="0"/>
                <a:cs typeface="Arial" panose="020B0604020202020204" pitchFamily="34" charset="0"/>
              </a:rPr>
              <a:t>Prepare </a:t>
            </a:r>
            <a:r>
              <a:rPr lang="en-US" dirty="0">
                <a:solidFill>
                  <a:schemeClr val="bg2">
                    <a:lumMod val="10000"/>
                  </a:schemeClr>
                </a:solidFill>
                <a:latin typeface="Arial" panose="020B0604020202020204" pitchFamily="34" charset="0"/>
                <a:cs typeface="Arial" panose="020B0604020202020204" pitchFamily="34" charset="0"/>
              </a:rPr>
              <a:t>and maintain documentation related to curriculum approval (the official “owners”)</a:t>
            </a:r>
          </a:p>
          <a:p>
            <a:pPr>
              <a:lnSpc>
                <a:spcPct val="110000"/>
              </a:lnSpc>
              <a:spcBef>
                <a:spcPts val="0"/>
              </a:spcBef>
              <a:spcAft>
                <a:spcPts val="1800"/>
              </a:spcAft>
            </a:pPr>
            <a:r>
              <a:rPr lang="en-US" dirty="0" smtClean="0">
                <a:solidFill>
                  <a:schemeClr val="bg2">
                    <a:lumMod val="10000"/>
                  </a:schemeClr>
                </a:solidFill>
                <a:latin typeface="Arial" panose="020B0604020202020204" pitchFamily="34" charset="0"/>
                <a:cs typeface="Arial" panose="020B0604020202020204" pitchFamily="34" charset="0"/>
              </a:rPr>
              <a:t>Coordinate</a:t>
            </a:r>
            <a:r>
              <a:rPr lang="en-US" dirty="0">
                <a:solidFill>
                  <a:schemeClr val="bg2">
                    <a:lumMod val="10000"/>
                  </a:schemeClr>
                </a:solidFill>
                <a:latin typeface="Arial" panose="020B0604020202020204" pitchFamily="34" charset="0"/>
                <a:cs typeface="Arial" panose="020B0604020202020204" pitchFamily="34" charset="0"/>
              </a:rPr>
              <a:t>, edit, and produce content for the College Catalog, Catalog Addenda, and Schedule of Classes</a:t>
            </a:r>
          </a:p>
          <a:p>
            <a:pPr>
              <a:lnSpc>
                <a:spcPct val="110000"/>
              </a:lnSpc>
              <a:spcBef>
                <a:spcPts val="0"/>
              </a:spcBef>
              <a:spcAft>
                <a:spcPts val="1800"/>
              </a:spcAft>
            </a:pPr>
            <a:r>
              <a:rPr lang="en-US" dirty="0" smtClean="0">
                <a:solidFill>
                  <a:schemeClr val="bg2">
                    <a:lumMod val="10000"/>
                  </a:schemeClr>
                </a:solidFill>
                <a:latin typeface="Arial" panose="020B0604020202020204" pitchFamily="34" charset="0"/>
                <a:cs typeface="Arial" panose="020B0604020202020204" pitchFamily="34" charset="0"/>
              </a:rPr>
              <a:t>Track </a:t>
            </a:r>
            <a:r>
              <a:rPr lang="en-US" dirty="0">
                <a:solidFill>
                  <a:schemeClr val="bg2">
                    <a:lumMod val="10000"/>
                  </a:schemeClr>
                </a:solidFill>
                <a:latin typeface="Arial" panose="020B0604020202020204" pitchFamily="34" charset="0"/>
                <a:cs typeface="Arial" panose="020B0604020202020204" pitchFamily="34" charset="0"/>
              </a:rPr>
              <a:t>completion of changes for publication</a:t>
            </a:r>
          </a:p>
          <a:p>
            <a:pPr>
              <a:lnSpc>
                <a:spcPct val="110000"/>
              </a:lnSpc>
              <a:spcBef>
                <a:spcPts val="0"/>
              </a:spcBef>
              <a:spcAft>
                <a:spcPts val="1800"/>
              </a:spcAft>
            </a:pPr>
            <a:r>
              <a:rPr lang="en-US" dirty="0" smtClean="0">
                <a:solidFill>
                  <a:schemeClr val="bg2">
                    <a:lumMod val="10000"/>
                  </a:schemeClr>
                </a:solidFill>
                <a:latin typeface="Arial" panose="020B0604020202020204" pitchFamily="34" charset="0"/>
                <a:cs typeface="Arial" panose="020B0604020202020204" pitchFamily="34" charset="0"/>
              </a:rPr>
              <a:t>Coordinate </a:t>
            </a:r>
            <a:r>
              <a:rPr lang="en-US" dirty="0">
                <a:solidFill>
                  <a:schemeClr val="bg2">
                    <a:lumMod val="10000"/>
                  </a:schemeClr>
                </a:solidFill>
                <a:latin typeface="Arial" panose="020B0604020202020204" pitchFamily="34" charset="0"/>
                <a:cs typeface="Arial" panose="020B0604020202020204" pitchFamily="34" charset="0"/>
              </a:rPr>
              <a:t>with the Financial Aid office to update the </a:t>
            </a:r>
            <a:r>
              <a:rPr lang="en-US" dirty="0" smtClean="0">
                <a:solidFill>
                  <a:schemeClr val="bg2">
                    <a:lumMod val="10000"/>
                  </a:schemeClr>
                </a:solidFill>
                <a:latin typeface="Arial" panose="020B0604020202020204" pitchFamily="34" charset="0"/>
                <a:cs typeface="Arial" panose="020B0604020202020204" pitchFamily="34" charset="0"/>
              </a:rPr>
              <a:t>ECAR/PPA</a:t>
            </a:r>
            <a:endParaRPr lang="en-US" dirty="0">
              <a:solidFill>
                <a:schemeClr val="bg2">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061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b="1" dirty="0">
                <a:solidFill>
                  <a:srgbClr val="6600FF"/>
                </a:solidFill>
                <a:latin typeface="Arial" panose="020B0604020202020204" pitchFamily="34" charset="0"/>
                <a:cs typeface="Arial" panose="020B0604020202020204" pitchFamily="34" charset="0"/>
              </a:rPr>
              <a:t>Specialists Sometimes…</a:t>
            </a:r>
            <a:endParaRPr lang="en-US" dirty="0">
              <a:solidFill>
                <a:srgbClr val="6600FF"/>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p:txBody>
          <a:bodyPr/>
          <a:lstStyle/>
          <a:p>
            <a:pPr>
              <a:lnSpc>
                <a:spcPct val="100000"/>
              </a:lnSpc>
              <a:spcBef>
                <a:spcPts val="0"/>
              </a:spcBef>
              <a:spcAft>
                <a:spcPts val="1800"/>
              </a:spcAft>
            </a:pPr>
            <a:r>
              <a:rPr lang="en-US" dirty="0">
                <a:solidFill>
                  <a:schemeClr val="bg2">
                    <a:lumMod val="10000"/>
                  </a:schemeClr>
                </a:solidFill>
                <a:latin typeface="Arial" panose="020B0604020202020204" pitchFamily="34" charset="0"/>
                <a:cs typeface="Arial" panose="020B0604020202020204" pitchFamily="34" charset="0"/>
              </a:rPr>
              <a:t>Assure compliance of the curriculum with Student Services in the area of Articulation, Matriculation, and Admissions and </a:t>
            </a:r>
            <a:r>
              <a:rPr lang="en-US" dirty="0" smtClean="0">
                <a:solidFill>
                  <a:schemeClr val="bg2">
                    <a:lumMod val="10000"/>
                  </a:schemeClr>
                </a:solidFill>
                <a:latin typeface="Arial" panose="020B0604020202020204" pitchFamily="34" charset="0"/>
                <a:cs typeface="Arial" panose="020B0604020202020204" pitchFamily="34" charset="0"/>
              </a:rPr>
              <a:t>Records</a:t>
            </a:r>
            <a:endParaRPr lang="en-US" dirty="0">
              <a:solidFill>
                <a:schemeClr val="bg2">
                  <a:lumMod val="10000"/>
                </a:schemeClr>
              </a:solidFill>
              <a:latin typeface="Arial" panose="020B0604020202020204" pitchFamily="34" charset="0"/>
              <a:cs typeface="Arial" panose="020B0604020202020204" pitchFamily="34" charset="0"/>
            </a:endParaRPr>
          </a:p>
          <a:p>
            <a:pPr>
              <a:lnSpc>
                <a:spcPct val="100000"/>
              </a:lnSpc>
            </a:pPr>
            <a:r>
              <a:rPr lang="en-US" dirty="0">
                <a:solidFill>
                  <a:schemeClr val="bg2">
                    <a:lumMod val="10000"/>
                  </a:schemeClr>
                </a:solidFill>
                <a:latin typeface="Arial" panose="020B0604020202020204" pitchFamily="34" charset="0"/>
                <a:cs typeface="Arial" panose="020B0604020202020204" pitchFamily="34" charset="0"/>
              </a:rPr>
              <a:t>Perform a variety of technical duties relative to assigned </a:t>
            </a:r>
            <a:r>
              <a:rPr lang="en-US" dirty="0" smtClean="0">
                <a:solidFill>
                  <a:schemeClr val="bg2">
                    <a:lumMod val="10000"/>
                  </a:schemeClr>
                </a:solidFill>
                <a:latin typeface="Arial" panose="020B0604020202020204" pitchFamily="34" charset="0"/>
                <a:cs typeface="Arial" panose="020B0604020202020204" pitchFamily="34" charset="0"/>
              </a:rPr>
              <a:t>area</a:t>
            </a:r>
            <a:endParaRPr lang="en-US" dirty="0">
              <a:solidFill>
                <a:schemeClr val="bg2">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22492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b="1" dirty="0">
                <a:solidFill>
                  <a:srgbClr val="6600FF"/>
                </a:solidFill>
                <a:latin typeface="Arial" panose="020B0604020202020204" pitchFamily="34" charset="0"/>
                <a:cs typeface="Arial" panose="020B0604020202020204" pitchFamily="34" charset="0"/>
              </a:rPr>
              <a:t>Tasks of Others</a:t>
            </a:r>
            <a:endParaRPr lang="en-US" dirty="0">
              <a:solidFill>
                <a:srgbClr val="6600FF"/>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p:txBody>
          <a:bodyPr>
            <a:normAutofit fontScale="85000" lnSpcReduction="20000"/>
          </a:bodyPr>
          <a:lstStyle/>
          <a:p>
            <a:pPr marL="342900" lvl="0" indent="-217170">
              <a:lnSpc>
                <a:spcPct val="120000"/>
              </a:lnSpc>
              <a:spcBef>
                <a:spcPts val="0"/>
              </a:spcBef>
              <a:spcAft>
                <a:spcPts val="1200"/>
              </a:spcAft>
              <a:buClr>
                <a:srgbClr val="8D1415"/>
              </a:buClr>
              <a:buSzPts val="2610"/>
              <a:buNone/>
            </a:pPr>
            <a:r>
              <a:rPr lang="en-US" dirty="0" smtClean="0">
                <a:solidFill>
                  <a:schemeClr val="bg2">
                    <a:lumMod val="10000"/>
                  </a:schemeClr>
                </a:solidFill>
                <a:latin typeface="Arial" panose="020B0604020202020204" pitchFamily="34" charset="0"/>
                <a:ea typeface="Arial"/>
                <a:cs typeface="Arial" panose="020B0604020202020204" pitchFamily="34" charset="0"/>
                <a:sym typeface="Arial"/>
              </a:rPr>
              <a:t>Faculty or administrative responsibilities include:</a:t>
            </a:r>
          </a:p>
          <a:p>
            <a:pPr marL="914400" lvl="0" indent="-342900">
              <a:lnSpc>
                <a:spcPct val="120000"/>
              </a:lnSpc>
              <a:spcBef>
                <a:spcPts val="0"/>
              </a:spcBef>
              <a:spcAft>
                <a:spcPts val="1200"/>
              </a:spcAft>
              <a:buSzPts val="1800"/>
              <a:buFont typeface="Arial"/>
              <a:buChar char="●"/>
            </a:pPr>
            <a:r>
              <a:rPr lang="en-US" dirty="0" smtClean="0">
                <a:solidFill>
                  <a:schemeClr val="bg2">
                    <a:lumMod val="10000"/>
                  </a:schemeClr>
                </a:solidFill>
                <a:latin typeface="Arial" panose="020B0604020202020204" pitchFamily="34" charset="0"/>
                <a:ea typeface="Arial"/>
                <a:cs typeface="Arial" panose="020B0604020202020204" pitchFamily="34" charset="0"/>
                <a:sym typeface="Arial"/>
              </a:rPr>
              <a:t>Creating the Course and Program Outlines of Record</a:t>
            </a:r>
          </a:p>
          <a:p>
            <a:pPr marL="914400" lvl="0" indent="-342900">
              <a:lnSpc>
                <a:spcPct val="120000"/>
              </a:lnSpc>
              <a:spcBef>
                <a:spcPts val="0"/>
              </a:spcBef>
              <a:spcAft>
                <a:spcPts val="1200"/>
              </a:spcAft>
              <a:buSzPts val="1800"/>
              <a:buFont typeface="Arial"/>
              <a:buChar char="●"/>
            </a:pPr>
            <a:r>
              <a:rPr lang="en-US" dirty="0" smtClean="0">
                <a:solidFill>
                  <a:schemeClr val="bg2">
                    <a:lumMod val="10000"/>
                  </a:schemeClr>
                </a:solidFill>
                <a:latin typeface="Arial" panose="020B0604020202020204" pitchFamily="34" charset="0"/>
                <a:ea typeface="Arial"/>
                <a:cs typeface="Arial" panose="020B0604020202020204" pitchFamily="34" charset="0"/>
                <a:sym typeface="Arial"/>
              </a:rPr>
              <a:t>Determining Course Design (lecture/lab/studio)</a:t>
            </a:r>
          </a:p>
          <a:p>
            <a:pPr marL="914400" lvl="0" indent="-342900">
              <a:lnSpc>
                <a:spcPct val="120000"/>
              </a:lnSpc>
              <a:spcBef>
                <a:spcPts val="0"/>
              </a:spcBef>
              <a:spcAft>
                <a:spcPts val="1200"/>
              </a:spcAft>
              <a:buSzPts val="1800"/>
              <a:buFont typeface="Arial"/>
              <a:buChar char="●"/>
            </a:pPr>
            <a:r>
              <a:rPr lang="en-US" dirty="0" smtClean="0">
                <a:solidFill>
                  <a:schemeClr val="bg2">
                    <a:lumMod val="10000"/>
                  </a:schemeClr>
                </a:solidFill>
                <a:latin typeface="Arial" panose="020B0604020202020204" pitchFamily="34" charset="0"/>
                <a:ea typeface="Arial"/>
                <a:cs typeface="Arial" panose="020B0604020202020204" pitchFamily="34" charset="0"/>
                <a:sym typeface="Arial"/>
              </a:rPr>
              <a:t>Determining the course units</a:t>
            </a:r>
          </a:p>
          <a:p>
            <a:pPr marL="914400" indent="-342900">
              <a:lnSpc>
                <a:spcPct val="120000"/>
              </a:lnSpc>
              <a:spcBef>
                <a:spcPts val="0"/>
              </a:spcBef>
              <a:spcAft>
                <a:spcPts val="1200"/>
              </a:spcAft>
              <a:buSzPts val="1800"/>
              <a:buFont typeface="Arial"/>
              <a:buChar char="●"/>
            </a:pPr>
            <a:r>
              <a:rPr lang="en-US" dirty="0">
                <a:solidFill>
                  <a:schemeClr val="bg2">
                    <a:lumMod val="10000"/>
                  </a:schemeClr>
                </a:solidFill>
                <a:latin typeface="Arial" panose="020B0604020202020204" pitchFamily="34" charset="0"/>
                <a:ea typeface="Arial"/>
                <a:cs typeface="Arial" panose="020B0604020202020204" pitchFamily="34" charset="0"/>
                <a:sym typeface="Arial"/>
              </a:rPr>
              <a:t>Determining the Minimum Qualifications for a </a:t>
            </a:r>
            <a:r>
              <a:rPr lang="en-US" dirty="0" smtClean="0">
                <a:solidFill>
                  <a:schemeClr val="bg2">
                    <a:lumMod val="10000"/>
                  </a:schemeClr>
                </a:solidFill>
                <a:latin typeface="Arial" panose="020B0604020202020204" pitchFamily="34" charset="0"/>
                <a:ea typeface="Arial"/>
                <a:cs typeface="Arial" panose="020B0604020202020204" pitchFamily="34" charset="0"/>
                <a:sym typeface="Arial"/>
              </a:rPr>
              <a:t>course</a:t>
            </a:r>
            <a:endParaRPr lang="en-US" dirty="0" smtClean="0">
              <a:solidFill>
                <a:schemeClr val="bg2">
                  <a:lumMod val="10000"/>
                </a:schemeClr>
              </a:solidFill>
              <a:latin typeface="Arial" panose="020B0604020202020204" pitchFamily="34" charset="0"/>
              <a:ea typeface="Arial"/>
              <a:cs typeface="Arial" panose="020B0604020202020204" pitchFamily="34" charset="0"/>
              <a:sym typeface="Arial"/>
            </a:endParaRPr>
          </a:p>
          <a:p>
            <a:pPr marL="914400" lvl="0" indent="-342900">
              <a:lnSpc>
                <a:spcPct val="120000"/>
              </a:lnSpc>
              <a:spcBef>
                <a:spcPts val="0"/>
              </a:spcBef>
              <a:spcAft>
                <a:spcPts val="1200"/>
              </a:spcAft>
              <a:buSzPts val="1800"/>
              <a:buFont typeface="Arial"/>
              <a:buChar char="●"/>
            </a:pPr>
            <a:r>
              <a:rPr lang="en-US" dirty="0" smtClean="0">
                <a:solidFill>
                  <a:schemeClr val="bg2">
                    <a:lumMod val="10000"/>
                  </a:schemeClr>
                </a:solidFill>
                <a:latin typeface="Arial" panose="020B0604020202020204" pitchFamily="34" charset="0"/>
                <a:ea typeface="Arial"/>
                <a:cs typeface="Arial" panose="020B0604020202020204" pitchFamily="34" charset="0"/>
                <a:sym typeface="Arial"/>
              </a:rPr>
              <a:t>Assigning TOP, SAM, and other coding*</a:t>
            </a:r>
          </a:p>
          <a:p>
            <a:pPr marL="0" lvl="0" indent="0">
              <a:lnSpc>
                <a:spcPct val="120000"/>
              </a:lnSpc>
              <a:spcBef>
                <a:spcPts val="2000"/>
              </a:spcBef>
              <a:buClr>
                <a:srgbClr val="8D1415"/>
              </a:buClr>
              <a:buSzPts val="2610"/>
              <a:buNone/>
            </a:pPr>
            <a:r>
              <a:rPr lang="en-US" b="1" dirty="0" smtClean="0">
                <a:solidFill>
                  <a:schemeClr val="bg2">
                    <a:lumMod val="10000"/>
                  </a:schemeClr>
                </a:solidFill>
                <a:latin typeface="Arial" panose="020B0604020202020204" pitchFamily="34" charset="0"/>
                <a:ea typeface="Arial"/>
                <a:cs typeface="Arial" panose="020B0604020202020204" pitchFamily="34" charset="0"/>
                <a:sym typeface="Arial"/>
              </a:rPr>
              <a:t>*</a:t>
            </a:r>
            <a:r>
              <a:rPr lang="en-US" dirty="0" smtClean="0">
                <a:solidFill>
                  <a:schemeClr val="bg2">
                    <a:lumMod val="10000"/>
                  </a:schemeClr>
                </a:solidFill>
                <a:latin typeface="Arial" panose="020B0604020202020204" pitchFamily="34" charset="0"/>
                <a:ea typeface="Arial"/>
                <a:cs typeface="Arial" panose="020B0604020202020204" pitchFamily="34" charset="0"/>
                <a:sym typeface="Arial"/>
              </a:rPr>
              <a:t> </a:t>
            </a:r>
            <a:r>
              <a:rPr lang="en-US" dirty="0">
                <a:solidFill>
                  <a:schemeClr val="bg2">
                    <a:lumMod val="10000"/>
                  </a:schemeClr>
                </a:solidFill>
                <a:latin typeface="Arial" panose="020B0604020202020204" pitchFamily="34" charset="0"/>
                <a:ea typeface="Arial"/>
                <a:cs typeface="Arial" panose="020B0604020202020204" pitchFamily="34" charset="0"/>
                <a:sym typeface="Arial"/>
              </a:rPr>
              <a:t>These elements should be established through collegial consultation with faculty and administration</a:t>
            </a:r>
            <a:r>
              <a:rPr lang="en-US" dirty="0" smtClean="0">
                <a:solidFill>
                  <a:schemeClr val="bg2">
                    <a:lumMod val="10000"/>
                  </a:schemeClr>
                </a:solidFill>
                <a:latin typeface="Arial" panose="020B0604020202020204" pitchFamily="34" charset="0"/>
                <a:ea typeface="Arial"/>
                <a:cs typeface="Arial" panose="020B0604020202020204" pitchFamily="34" charset="0"/>
                <a:sym typeface="Arial"/>
              </a:rPr>
              <a:t>.</a:t>
            </a:r>
            <a:endParaRPr lang="en-US" dirty="0">
              <a:solidFill>
                <a:schemeClr val="bg2">
                  <a:lumMod val="10000"/>
                </a:schemeClr>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217803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b="1" dirty="0">
                <a:solidFill>
                  <a:srgbClr val="6600FF"/>
                </a:solidFill>
                <a:latin typeface="Arial" panose="020B0604020202020204" pitchFamily="34" charset="0"/>
                <a:cs typeface="Arial" panose="020B0604020202020204" pitchFamily="34" charset="0"/>
              </a:rPr>
              <a:t>What is Not Part of the Specialist’s Role</a:t>
            </a:r>
            <a:r>
              <a:rPr lang="en-US" dirty="0">
                <a:latin typeface="Arial" panose="020B0604020202020204" pitchFamily="34" charset="0"/>
                <a:cs typeface="Arial" panose="020B0604020202020204" pitchFamily="34" charset="0"/>
              </a:rPr>
              <a:t> </a:t>
            </a:r>
          </a:p>
        </p:txBody>
      </p:sp>
      <p:sp>
        <p:nvSpPr>
          <p:cNvPr id="3" name="Content Placeholder 2"/>
          <p:cNvSpPr>
            <a:spLocks noGrp="1"/>
          </p:cNvSpPr>
          <p:nvPr>
            <p:ph sz="half" idx="1"/>
          </p:nvPr>
        </p:nvSpPr>
        <p:spPr/>
        <p:txBody>
          <a:bodyPr>
            <a:normAutofit/>
          </a:bodyPr>
          <a:lstStyle/>
          <a:p>
            <a:pPr>
              <a:lnSpc>
                <a:spcPct val="100000"/>
              </a:lnSpc>
              <a:spcBef>
                <a:spcPts val="0"/>
              </a:spcBef>
              <a:spcAft>
                <a:spcPts val="1800"/>
              </a:spcAft>
            </a:pPr>
            <a:r>
              <a:rPr lang="en-US" dirty="0" smtClean="0">
                <a:solidFill>
                  <a:schemeClr val="bg2">
                    <a:lumMod val="10000"/>
                  </a:schemeClr>
                </a:solidFill>
                <a:latin typeface="Arial" panose="020B0604020202020204" pitchFamily="34" charset="0"/>
                <a:cs typeface="Arial" panose="020B0604020202020204" pitchFamily="34" charset="0"/>
              </a:rPr>
              <a:t>Writing/revising </a:t>
            </a:r>
            <a:r>
              <a:rPr lang="en-US" dirty="0">
                <a:solidFill>
                  <a:schemeClr val="bg2">
                    <a:lumMod val="10000"/>
                  </a:schemeClr>
                </a:solidFill>
                <a:latin typeface="Arial" panose="020B0604020202020204" pitchFamily="34" charset="0"/>
                <a:cs typeface="Arial" panose="020B0604020202020204" pitchFamily="34" charset="0"/>
              </a:rPr>
              <a:t>curriculum for the </a:t>
            </a:r>
            <a:r>
              <a:rPr lang="en-US" dirty="0" smtClean="0">
                <a:solidFill>
                  <a:schemeClr val="bg2">
                    <a:lumMod val="10000"/>
                  </a:schemeClr>
                </a:solidFill>
                <a:latin typeface="Arial" panose="020B0604020202020204" pitchFamily="34" charset="0"/>
                <a:cs typeface="Arial" panose="020B0604020202020204" pitchFamily="34" charset="0"/>
              </a:rPr>
              <a:t>faculty</a:t>
            </a:r>
          </a:p>
          <a:p>
            <a:pPr lvl="1">
              <a:lnSpc>
                <a:spcPct val="100000"/>
              </a:lnSpc>
              <a:spcBef>
                <a:spcPts val="0"/>
              </a:spcBef>
              <a:spcAft>
                <a:spcPts val="1800"/>
              </a:spcAft>
            </a:pPr>
            <a:r>
              <a:rPr lang="en-US" dirty="0" smtClean="0">
                <a:solidFill>
                  <a:schemeClr val="bg2">
                    <a:lumMod val="10000"/>
                  </a:schemeClr>
                </a:solidFill>
                <a:latin typeface="Arial" panose="020B0604020202020204" pitchFamily="34" charset="0"/>
                <a:cs typeface="Arial" panose="020B0604020202020204" pitchFamily="34" charset="0"/>
              </a:rPr>
              <a:t>The </a:t>
            </a:r>
            <a:r>
              <a:rPr lang="en-US" dirty="0">
                <a:solidFill>
                  <a:schemeClr val="bg2">
                    <a:lumMod val="10000"/>
                  </a:schemeClr>
                </a:solidFill>
                <a:latin typeface="Arial" panose="020B0604020202020204" pitchFamily="34" charset="0"/>
                <a:cs typeface="Arial" panose="020B0604020202020204" pitchFamily="34" charset="0"/>
              </a:rPr>
              <a:t>10 + 1 (Title 5, §53200) gives faculty primary authority over and responsibility for </a:t>
            </a:r>
            <a:r>
              <a:rPr lang="en-US" dirty="0" smtClean="0">
                <a:solidFill>
                  <a:schemeClr val="bg2">
                    <a:lumMod val="10000"/>
                  </a:schemeClr>
                </a:solidFill>
                <a:latin typeface="Arial" panose="020B0604020202020204" pitchFamily="34" charset="0"/>
                <a:cs typeface="Arial" panose="020B0604020202020204" pitchFamily="34" charset="0"/>
              </a:rPr>
              <a:t>curriculum</a:t>
            </a:r>
            <a:endParaRPr lang="en-US" dirty="0">
              <a:solidFill>
                <a:schemeClr val="bg2">
                  <a:lumMod val="10000"/>
                </a:schemeClr>
              </a:solidFill>
              <a:latin typeface="Arial" panose="020B0604020202020204" pitchFamily="34" charset="0"/>
              <a:cs typeface="Arial" panose="020B0604020202020204" pitchFamily="34" charset="0"/>
            </a:endParaRPr>
          </a:p>
          <a:p>
            <a:pPr>
              <a:lnSpc>
                <a:spcPct val="100000"/>
              </a:lnSpc>
              <a:spcBef>
                <a:spcPts val="0"/>
              </a:spcBef>
              <a:spcAft>
                <a:spcPts val="1800"/>
              </a:spcAft>
            </a:pPr>
            <a:r>
              <a:rPr lang="en-US" dirty="0">
                <a:solidFill>
                  <a:schemeClr val="bg2">
                    <a:lumMod val="10000"/>
                  </a:schemeClr>
                </a:solidFill>
                <a:latin typeface="Arial" panose="020B0604020202020204" pitchFamily="34" charset="0"/>
                <a:cs typeface="Arial" panose="020B0604020202020204" pitchFamily="34" charset="0"/>
              </a:rPr>
              <a:t>Approving curriculum</a:t>
            </a:r>
          </a:p>
          <a:p>
            <a:pPr lvl="1">
              <a:lnSpc>
                <a:spcPct val="100000"/>
              </a:lnSpc>
              <a:spcBef>
                <a:spcPts val="0"/>
              </a:spcBef>
              <a:spcAft>
                <a:spcPts val="1800"/>
              </a:spcAft>
            </a:pPr>
            <a:r>
              <a:rPr lang="en-US" dirty="0">
                <a:solidFill>
                  <a:schemeClr val="bg2">
                    <a:lumMod val="10000"/>
                  </a:schemeClr>
                </a:solidFill>
                <a:latin typeface="Arial" panose="020B0604020202020204" pitchFamily="34" charset="0"/>
                <a:cs typeface="Arial" panose="020B0604020202020204" pitchFamily="34" charset="0"/>
              </a:rPr>
              <a:t>This is the purview of faculty and </a:t>
            </a:r>
            <a:r>
              <a:rPr lang="en-US" dirty="0" smtClean="0">
                <a:solidFill>
                  <a:schemeClr val="bg2">
                    <a:lumMod val="10000"/>
                  </a:schemeClr>
                </a:solidFill>
                <a:latin typeface="Arial" panose="020B0604020202020204" pitchFamily="34" charset="0"/>
                <a:cs typeface="Arial" panose="020B0604020202020204" pitchFamily="34" charset="0"/>
              </a:rPr>
              <a:t>administrators</a:t>
            </a:r>
            <a:endParaRPr lang="en-US" dirty="0">
              <a:solidFill>
                <a:schemeClr val="bg2">
                  <a:lumMod val="10000"/>
                </a:schemeClr>
              </a:solidFill>
              <a:latin typeface="Arial" panose="020B0604020202020204" pitchFamily="34" charset="0"/>
              <a:cs typeface="Arial" panose="020B0604020202020204" pitchFamily="34" charset="0"/>
            </a:endParaRPr>
          </a:p>
          <a:p>
            <a:pPr>
              <a:lnSpc>
                <a:spcPct val="100000"/>
              </a:lnSpc>
              <a:spcBef>
                <a:spcPts val="0"/>
              </a:spcBef>
              <a:spcAft>
                <a:spcPts val="1800"/>
              </a:spcAft>
            </a:pPr>
            <a:r>
              <a:rPr lang="en-US" dirty="0">
                <a:solidFill>
                  <a:schemeClr val="bg2">
                    <a:lumMod val="10000"/>
                  </a:schemeClr>
                </a:solidFill>
                <a:latin typeface="Arial" panose="020B0604020202020204" pitchFamily="34" charset="0"/>
                <a:cs typeface="Arial" panose="020B0604020202020204" pitchFamily="34" charset="0"/>
              </a:rPr>
              <a:t>Submitting to ASSIST or C-ID</a:t>
            </a:r>
          </a:p>
          <a:p>
            <a:pPr lvl="1">
              <a:lnSpc>
                <a:spcPct val="100000"/>
              </a:lnSpc>
              <a:spcBef>
                <a:spcPts val="0"/>
              </a:spcBef>
              <a:spcAft>
                <a:spcPts val="1800"/>
              </a:spcAft>
            </a:pPr>
            <a:r>
              <a:rPr lang="en-US" dirty="0">
                <a:solidFill>
                  <a:schemeClr val="bg2">
                    <a:lumMod val="10000"/>
                  </a:schemeClr>
                </a:solidFill>
                <a:latin typeface="Arial" panose="020B0604020202020204" pitchFamily="34" charset="0"/>
                <a:cs typeface="Arial" panose="020B0604020202020204" pitchFamily="34" charset="0"/>
              </a:rPr>
              <a:t>This is the role of the articulation officer</a:t>
            </a:r>
          </a:p>
        </p:txBody>
      </p:sp>
    </p:spTree>
    <p:extLst>
      <p:ext uri="{BB962C8B-B14F-4D97-AF65-F5344CB8AC3E}">
        <p14:creationId xmlns:p14="http://schemas.microsoft.com/office/powerpoint/2010/main" val="269283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b="1" dirty="0">
                <a:solidFill>
                  <a:srgbClr val="6600FF"/>
                </a:solidFill>
                <a:latin typeface="Arial" panose="020B0604020202020204" pitchFamily="34" charset="0"/>
                <a:cs typeface="Arial" panose="020B0604020202020204" pitchFamily="34" charset="0"/>
              </a:rPr>
              <a:t>Partnership with Curriculum Chair</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p:txBody>
          <a:bodyPr/>
          <a:lstStyle/>
          <a:p>
            <a:pPr>
              <a:lnSpc>
                <a:spcPct val="100000"/>
              </a:lnSpc>
              <a:spcBef>
                <a:spcPts val="0"/>
              </a:spcBef>
              <a:spcAft>
                <a:spcPts val="1800"/>
              </a:spcAft>
            </a:pPr>
            <a:r>
              <a:rPr lang="en-US" dirty="0">
                <a:solidFill>
                  <a:schemeClr val="bg2">
                    <a:lumMod val="10000"/>
                  </a:schemeClr>
                </a:solidFill>
                <a:latin typeface="Arial" panose="020B0604020202020204" pitchFamily="34" charset="0"/>
                <a:cs typeface="Arial" panose="020B0604020202020204" pitchFamily="34" charset="0"/>
              </a:rPr>
              <a:t>Build a partnership with the Curriculum Chair as these roles support each </a:t>
            </a:r>
            <a:r>
              <a:rPr lang="en-US" dirty="0" smtClean="0">
                <a:solidFill>
                  <a:schemeClr val="bg2">
                    <a:lumMod val="10000"/>
                  </a:schemeClr>
                </a:solidFill>
                <a:latin typeface="Arial" panose="020B0604020202020204" pitchFamily="34" charset="0"/>
                <a:cs typeface="Arial" panose="020B0604020202020204" pitchFamily="34" charset="0"/>
              </a:rPr>
              <a:t>other</a:t>
            </a:r>
            <a:endParaRPr lang="en-US" sz="1000" dirty="0">
              <a:solidFill>
                <a:schemeClr val="bg2">
                  <a:lumMod val="10000"/>
                </a:schemeClr>
              </a:solidFill>
              <a:latin typeface="Arial" panose="020B0604020202020204" pitchFamily="34" charset="0"/>
              <a:cs typeface="Arial" panose="020B0604020202020204" pitchFamily="34" charset="0"/>
            </a:endParaRPr>
          </a:p>
          <a:p>
            <a:pPr>
              <a:lnSpc>
                <a:spcPct val="100000"/>
              </a:lnSpc>
              <a:spcBef>
                <a:spcPts val="0"/>
              </a:spcBef>
              <a:spcAft>
                <a:spcPts val="1800"/>
              </a:spcAft>
            </a:pPr>
            <a:r>
              <a:rPr lang="en-US" dirty="0">
                <a:solidFill>
                  <a:schemeClr val="bg2">
                    <a:lumMod val="10000"/>
                  </a:schemeClr>
                </a:solidFill>
                <a:latin typeface="Arial" panose="020B0604020202020204" pitchFamily="34" charset="0"/>
                <a:cs typeface="Arial" panose="020B0604020202020204" pitchFamily="34" charset="0"/>
              </a:rPr>
              <a:t>Formulate a clear understanding of respective </a:t>
            </a:r>
            <a:r>
              <a:rPr lang="en-US" dirty="0" smtClean="0">
                <a:solidFill>
                  <a:schemeClr val="bg2">
                    <a:lumMod val="10000"/>
                  </a:schemeClr>
                </a:solidFill>
                <a:latin typeface="Arial" panose="020B0604020202020204" pitchFamily="34" charset="0"/>
                <a:cs typeface="Arial" panose="020B0604020202020204" pitchFamily="34" charset="0"/>
              </a:rPr>
              <a:t>roles</a:t>
            </a:r>
            <a:endParaRPr lang="en-US" sz="1000" dirty="0">
              <a:solidFill>
                <a:schemeClr val="bg2">
                  <a:lumMod val="10000"/>
                </a:schemeClr>
              </a:solidFill>
              <a:latin typeface="Arial" panose="020B0604020202020204" pitchFamily="34" charset="0"/>
              <a:cs typeface="Arial" panose="020B0604020202020204" pitchFamily="34" charset="0"/>
            </a:endParaRPr>
          </a:p>
          <a:p>
            <a:pPr>
              <a:lnSpc>
                <a:spcPct val="100000"/>
              </a:lnSpc>
              <a:spcBef>
                <a:spcPts val="0"/>
              </a:spcBef>
              <a:spcAft>
                <a:spcPts val="1800"/>
              </a:spcAft>
            </a:pPr>
            <a:r>
              <a:rPr lang="en-US" dirty="0">
                <a:solidFill>
                  <a:schemeClr val="bg2">
                    <a:lumMod val="10000"/>
                  </a:schemeClr>
                </a:solidFill>
                <a:latin typeface="Arial" panose="020B0604020202020204" pitchFamily="34" charset="0"/>
                <a:cs typeface="Arial" panose="020B0604020202020204" pitchFamily="34" charset="0"/>
              </a:rPr>
              <a:t>Develop and maintain open </a:t>
            </a:r>
            <a:r>
              <a:rPr lang="en-US" dirty="0" smtClean="0">
                <a:solidFill>
                  <a:schemeClr val="bg2">
                    <a:lumMod val="10000"/>
                  </a:schemeClr>
                </a:solidFill>
                <a:latin typeface="Arial" panose="020B0604020202020204" pitchFamily="34" charset="0"/>
                <a:cs typeface="Arial" panose="020B0604020202020204" pitchFamily="34" charset="0"/>
              </a:rPr>
              <a:t>communication</a:t>
            </a:r>
            <a:endParaRPr lang="en-US" sz="1000" dirty="0">
              <a:solidFill>
                <a:schemeClr val="bg2">
                  <a:lumMod val="10000"/>
                </a:schemeClr>
              </a:solidFill>
              <a:latin typeface="Arial" panose="020B0604020202020204" pitchFamily="34" charset="0"/>
              <a:cs typeface="Arial" panose="020B0604020202020204" pitchFamily="34" charset="0"/>
            </a:endParaRPr>
          </a:p>
          <a:p>
            <a:pPr>
              <a:lnSpc>
                <a:spcPct val="100000"/>
              </a:lnSpc>
              <a:spcBef>
                <a:spcPts val="0"/>
              </a:spcBef>
              <a:spcAft>
                <a:spcPts val="1800"/>
              </a:spcAft>
            </a:pPr>
            <a:r>
              <a:rPr lang="en-US" dirty="0">
                <a:solidFill>
                  <a:schemeClr val="bg2">
                    <a:lumMod val="10000"/>
                  </a:schemeClr>
                </a:solidFill>
                <a:latin typeface="Arial" panose="020B0604020202020204" pitchFamily="34" charset="0"/>
                <a:cs typeface="Arial" panose="020B0604020202020204" pitchFamily="34" charset="0"/>
              </a:rPr>
              <a:t>Collaborate together with the CIO to develop annual curriculum timelines, calendars, goals and </a:t>
            </a:r>
            <a:r>
              <a:rPr lang="en-US" dirty="0" smtClean="0">
                <a:solidFill>
                  <a:schemeClr val="bg2">
                    <a:lumMod val="10000"/>
                  </a:schemeClr>
                </a:solidFill>
                <a:latin typeface="Arial" panose="020B0604020202020204" pitchFamily="34" charset="0"/>
                <a:cs typeface="Arial" panose="020B0604020202020204" pitchFamily="34" charset="0"/>
              </a:rPr>
              <a:t>objectives</a:t>
            </a:r>
            <a:endParaRPr lang="en-US" sz="1000" dirty="0">
              <a:solidFill>
                <a:schemeClr val="bg2">
                  <a:lumMod val="10000"/>
                </a:schemeClr>
              </a:solidFill>
              <a:latin typeface="Arial" panose="020B0604020202020204" pitchFamily="34" charset="0"/>
              <a:cs typeface="Arial" panose="020B0604020202020204" pitchFamily="34" charset="0"/>
            </a:endParaRPr>
          </a:p>
          <a:p>
            <a:pPr>
              <a:lnSpc>
                <a:spcPct val="100000"/>
              </a:lnSpc>
              <a:spcBef>
                <a:spcPts val="0"/>
              </a:spcBef>
              <a:spcAft>
                <a:spcPts val="1800"/>
              </a:spcAft>
            </a:pPr>
            <a:r>
              <a:rPr lang="en-US" dirty="0">
                <a:solidFill>
                  <a:schemeClr val="bg2">
                    <a:lumMod val="10000"/>
                  </a:schemeClr>
                </a:solidFill>
                <a:latin typeface="Arial" panose="020B0604020202020204" pitchFamily="34" charset="0"/>
                <a:cs typeface="Arial" panose="020B0604020202020204" pitchFamily="34" charset="0"/>
              </a:rPr>
              <a:t>Attend training opportunities together</a:t>
            </a:r>
          </a:p>
        </p:txBody>
      </p:sp>
    </p:spTree>
    <p:extLst>
      <p:ext uri="{BB962C8B-B14F-4D97-AF65-F5344CB8AC3E}">
        <p14:creationId xmlns:p14="http://schemas.microsoft.com/office/powerpoint/2010/main" val="3734715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0FA9F-55A9-4834-BCA4-2909148C8686}"/>
              </a:ext>
            </a:extLst>
          </p:cNvPr>
          <p:cNvSpPr>
            <a:spLocks noGrp="1"/>
          </p:cNvSpPr>
          <p:nvPr>
            <p:ph type="title"/>
          </p:nvPr>
        </p:nvSpPr>
        <p:spPr/>
        <p:txBody>
          <a:bodyPr>
            <a:normAutofit/>
          </a:bodyPr>
          <a:lstStyle/>
          <a:p>
            <a:pPr algn="ctr"/>
            <a:r>
              <a:rPr lang="en-US" b="1" dirty="0">
                <a:solidFill>
                  <a:srgbClr val="6600FF"/>
                </a:solidFill>
                <a:latin typeface="Arial" panose="020B0604020202020204" pitchFamily="34" charset="0"/>
                <a:cs typeface="Arial" panose="020B0604020202020204" pitchFamily="34" charset="0"/>
              </a:rPr>
              <a:t>Breakout Session</a:t>
            </a:r>
          </a:p>
        </p:txBody>
      </p:sp>
      <p:sp>
        <p:nvSpPr>
          <p:cNvPr id="3" name="Content Placeholder 2">
            <a:extLst>
              <a:ext uri="{FF2B5EF4-FFF2-40B4-BE49-F238E27FC236}">
                <a16:creationId xmlns:a16="http://schemas.microsoft.com/office/drawing/2014/main" id="{ED31272A-C0A2-457B-ABD0-0084FA7988A8}"/>
              </a:ext>
            </a:extLst>
          </p:cNvPr>
          <p:cNvSpPr>
            <a:spLocks noGrp="1"/>
          </p:cNvSpPr>
          <p:nvPr>
            <p:ph sz="half" idx="1"/>
          </p:nvPr>
        </p:nvSpPr>
        <p:spPr/>
        <p:txBody>
          <a:bodyPr>
            <a:normAutofit/>
          </a:bodyPr>
          <a:lstStyle/>
          <a:p>
            <a:pPr marL="0" indent="0" rtl="0" fontAlgn="base">
              <a:lnSpc>
                <a:spcPct val="100000"/>
              </a:lnSpc>
              <a:spcBef>
                <a:spcPts val="0"/>
              </a:spcBef>
              <a:spcAft>
                <a:spcPts val="3000"/>
              </a:spcAft>
              <a:buNone/>
            </a:pPr>
            <a:r>
              <a:rPr lang="en-US" sz="2400" b="0" i="0" u="none" strike="noStrike" dirty="0" smtClean="0">
                <a:solidFill>
                  <a:srgbClr val="000000"/>
                </a:solidFill>
                <a:effectLst/>
                <a:latin typeface="Arial" panose="020B0604020202020204" pitchFamily="34" charset="0"/>
                <a:cs typeface="Arial" panose="020B0604020202020204" pitchFamily="34" charset="0"/>
              </a:rPr>
              <a:t>You will be placed into smaller groups in order to discuss</a:t>
            </a:r>
            <a:r>
              <a:rPr lang="en-US" sz="2400" b="0" i="0" u="none" strike="noStrike" dirty="0">
                <a:solidFill>
                  <a:srgbClr val="000000"/>
                </a:solidFill>
                <a:effectLst/>
                <a:latin typeface="Arial" panose="020B0604020202020204" pitchFamily="34" charset="0"/>
                <a:cs typeface="Arial" panose="020B0604020202020204" pitchFamily="34" charset="0"/>
              </a:rPr>
              <a:t>: </a:t>
            </a:r>
            <a:endParaRPr lang="en-US" sz="2400" b="0" i="0" u="none" strike="noStrike" dirty="0" smtClean="0">
              <a:solidFill>
                <a:srgbClr val="000000"/>
              </a:solidFill>
              <a:effectLst/>
              <a:latin typeface="Arial" panose="020B0604020202020204" pitchFamily="34" charset="0"/>
              <a:cs typeface="Arial" panose="020B0604020202020204" pitchFamily="34" charset="0"/>
            </a:endParaRPr>
          </a:p>
          <a:p>
            <a:pPr marL="0" indent="0" fontAlgn="base">
              <a:lnSpc>
                <a:spcPct val="100000"/>
              </a:lnSpc>
              <a:spcBef>
                <a:spcPts val="0"/>
              </a:spcBef>
              <a:spcAft>
                <a:spcPts val="3000"/>
              </a:spcAft>
              <a:buNone/>
            </a:pPr>
            <a:r>
              <a:rPr lang="en-US" sz="4000" b="0" i="0" u="none" strike="noStrike" dirty="0" smtClean="0">
                <a:solidFill>
                  <a:srgbClr val="000000"/>
                </a:solidFill>
                <a:effectLst/>
                <a:latin typeface="Arial" panose="020B0604020202020204" pitchFamily="34" charset="0"/>
                <a:cs typeface="Arial" panose="020B0604020202020204" pitchFamily="34" charset="0"/>
              </a:rPr>
              <a:t>What </a:t>
            </a:r>
            <a:r>
              <a:rPr lang="en-US" sz="4000" b="0" i="0" u="none" strike="noStrike" dirty="0">
                <a:solidFill>
                  <a:srgbClr val="000000"/>
                </a:solidFill>
                <a:effectLst/>
                <a:latin typeface="Arial" panose="020B0604020202020204" pitchFamily="34" charset="0"/>
                <a:cs typeface="Arial" panose="020B0604020202020204" pitchFamily="34" charset="0"/>
              </a:rPr>
              <a:t>aspect(s) of curriculum do you feel least confident in your knowledge about?</a:t>
            </a:r>
          </a:p>
          <a:p>
            <a:pPr marL="0" indent="0" rtl="0" fontAlgn="base">
              <a:lnSpc>
                <a:spcPct val="100000"/>
              </a:lnSpc>
              <a:spcBef>
                <a:spcPts val="0"/>
              </a:spcBef>
              <a:spcAft>
                <a:spcPts val="3000"/>
              </a:spcAft>
              <a:buNone/>
            </a:pPr>
            <a:r>
              <a:rPr lang="en-US" sz="2400" b="0" i="0" u="none" strike="noStrike" dirty="0">
                <a:solidFill>
                  <a:srgbClr val="000000"/>
                </a:solidFill>
                <a:effectLst/>
                <a:latin typeface="Arial" panose="020B0604020202020204" pitchFamily="34" charset="0"/>
                <a:cs typeface="Arial" panose="020B0604020202020204" pitchFamily="34" charset="0"/>
              </a:rPr>
              <a:t>While we may not have enough time to report back, use these 10 minutes to share and help one another</a:t>
            </a:r>
            <a:r>
              <a:rPr lang="en-US" sz="2400" b="0" i="0" u="none" strike="noStrike" dirty="0" smtClean="0">
                <a:solidFill>
                  <a:srgbClr val="000000"/>
                </a:solidFill>
                <a:effectLst/>
                <a:latin typeface="Arial" panose="020B0604020202020204" pitchFamily="34" charset="0"/>
                <a:cs typeface="Arial" panose="020B0604020202020204" pitchFamily="34" charset="0"/>
              </a:rPr>
              <a:t>.</a:t>
            </a:r>
            <a:endParaRPr lang="en-US" sz="2400" b="0" i="0" u="none" strike="noStrike"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21019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SCCC colors">
      <a:dk1>
        <a:srgbClr val="E02826"/>
      </a:dk1>
      <a:lt1>
        <a:srgbClr val="FFFFFF"/>
      </a:lt1>
      <a:dk2>
        <a:srgbClr val="513628"/>
      </a:dk2>
      <a:lt2>
        <a:srgbClr val="E7E6E6"/>
      </a:lt2>
      <a:accent1>
        <a:srgbClr val="E02826"/>
      </a:accent1>
      <a:accent2>
        <a:srgbClr val="93011D"/>
      </a:accent2>
      <a:accent3>
        <a:srgbClr val="FAA01E"/>
      </a:accent3>
      <a:accent4>
        <a:srgbClr val="888888"/>
      </a:accent4>
      <a:accent5>
        <a:srgbClr val="005691"/>
      </a:accent5>
      <a:accent6>
        <a:srgbClr val="00A593"/>
      </a:accent6>
      <a:hlink>
        <a:srgbClr val="5C3628"/>
      </a:hlink>
      <a:folHlink>
        <a:srgbClr val="5C3628"/>
      </a:folHlink>
    </a:clrScheme>
    <a:fontScheme name="ASCCC Fonts">
      <a:majorFont>
        <a:latin typeface="Palatino Linotype"/>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ppt template 2019 Colors.potx" id="{709733E0-98AB-B742-A901-A5ADFEE70B17}" vid="{2B555066-8715-5444-816F-F32952213B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ppt template 2019 Colors</Template>
  <TotalTime>404</TotalTime>
  <Words>2053</Words>
  <Application>Microsoft Office PowerPoint</Application>
  <PresentationFormat>Widescreen</PresentationFormat>
  <Paragraphs>222</Paragraphs>
  <Slides>26</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Corbel</vt:lpstr>
      <vt:lpstr>Georgia</vt:lpstr>
      <vt:lpstr>Gill Sans</vt:lpstr>
      <vt:lpstr>Gill Sans Ultra Bold</vt:lpstr>
      <vt:lpstr>Palatino</vt:lpstr>
      <vt:lpstr>Office Theme</vt:lpstr>
      <vt:lpstr>PRE-SESSION:  NEW/NEWER CURRICULUM SPECIALISTS  Shireen Awad, Chaffey College  Stephanie Di Alto, Saddleback College Nili Kirschner, Woodland College, ASCCC Curriculum Committee  ASCCC Curriculum Institute July 7-10, 2020 – Virtual Conference  </vt:lpstr>
      <vt:lpstr>Overview</vt:lpstr>
      <vt:lpstr>Curriculum Specialists’  Common Job Duties</vt:lpstr>
      <vt:lpstr>Common Job Duties, continued</vt:lpstr>
      <vt:lpstr>Specialists Sometimes…</vt:lpstr>
      <vt:lpstr>Tasks of Others</vt:lpstr>
      <vt:lpstr>What is Not Part of the Specialist’s Role </vt:lpstr>
      <vt:lpstr>Partnership with Curriculum Chair</vt:lpstr>
      <vt:lpstr>Breakout Session</vt:lpstr>
      <vt:lpstr>Curriculum Specialists and Codes</vt:lpstr>
      <vt:lpstr>Curriculum Specialists and Codes, cont.</vt:lpstr>
      <vt:lpstr>Course Basic (CB) Data Elements</vt:lpstr>
      <vt:lpstr>CB Data Elements, cont.</vt:lpstr>
      <vt:lpstr>Chancellor’s Office Curriculum Inventory (COCI) and Management Information System (MIS) Database</vt:lpstr>
      <vt:lpstr>MIS Data Mart</vt:lpstr>
      <vt:lpstr>Non-CB Codes to Familiarize Yourself With</vt:lpstr>
      <vt:lpstr>Non-CB Codes, cont. </vt:lpstr>
      <vt:lpstr>What to Know Before Changing Codes</vt:lpstr>
      <vt:lpstr>What to Know Before Changing Codes, cont.</vt:lpstr>
      <vt:lpstr>When is it appropriate to change a code?</vt:lpstr>
      <vt:lpstr>Let us Know!</vt:lpstr>
      <vt:lpstr>Keeping on Top of Curriculum Developments</vt:lpstr>
      <vt:lpstr>Resources</vt:lpstr>
      <vt:lpstr>Resources, cont.</vt:lpstr>
      <vt:lpstr>Related Breakout Suggestions</vt:lpstr>
      <vt:lpstr>Contacts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DiAlto</dc:creator>
  <cp:lastModifiedBy>STAFF</cp:lastModifiedBy>
  <cp:revision>61</cp:revision>
  <dcterms:created xsi:type="dcterms:W3CDTF">2020-06-23T21:45:20Z</dcterms:created>
  <dcterms:modified xsi:type="dcterms:W3CDTF">2020-06-24T21:25:57Z</dcterms:modified>
</cp:coreProperties>
</file>