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3" r:id="rId5"/>
    <p:sldId id="259" r:id="rId6"/>
    <p:sldId id="275" r:id="rId7"/>
    <p:sldId id="260" r:id="rId8"/>
    <p:sldId id="276" r:id="rId9"/>
    <p:sldId id="263" r:id="rId10"/>
    <p:sldId id="264" r:id="rId11"/>
    <p:sldId id="269" r:id="rId12"/>
    <p:sldId id="266" r:id="rId13"/>
    <p:sldId id="267" r:id="rId14"/>
    <p:sldId id="268" r:id="rId15"/>
    <p:sldId id="270" r:id="rId16"/>
    <p:sldId id="262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F5BBFD-3891-4D52-B5FB-E3532397113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2C5FB9-517F-4974-BBDA-BAECF04E7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0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E1C2-95D1-4537-A80C-5B351731315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D08A-2749-4696-A54D-11F97512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6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Professional Development</a:t>
            </a:r>
          </a:p>
          <a:p>
            <a:r>
              <a:rPr lang="en-US" dirty="0" smtClean="0"/>
              <a:t>Training opportunities offered through local HR department</a:t>
            </a:r>
          </a:p>
          <a:p>
            <a:r>
              <a:rPr lang="en-US" dirty="0" smtClean="0"/>
              <a:t>Local FLEX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D08A-2749-4696-A54D-11F97512CA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D08A-2749-4696-A54D-11F97512CA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3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7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1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0F78-18DE-0844-9CEA-08B638DB6A87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2594-3B40-CF49-A7CE-0B6D32EC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hurlbut@ivc.edu" TargetMode="External"/><Relationship Id="rId2" Type="http://schemas.openxmlformats.org/officeDocument/2006/relationships/hyperlink" Target="mailto:marie.boyd@chaffey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parsons@sdccd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667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Training the Curriculum Committee – What Every Curriculum Committee Needs to Know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57" y="3189170"/>
            <a:ext cx="7663543" cy="1752600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Facilitator - Diana </a:t>
            </a:r>
            <a:r>
              <a:rPr lang="fi-FI" dirty="0"/>
              <a:t>Hurlbut – Irvine Valley College</a:t>
            </a:r>
          </a:p>
          <a:p>
            <a:r>
              <a:rPr lang="en-US" dirty="0" smtClean="0"/>
              <a:t>Marie </a:t>
            </a:r>
            <a:r>
              <a:rPr lang="en-US" dirty="0" smtClean="0"/>
              <a:t>Boyd – Chaffey College</a:t>
            </a:r>
          </a:p>
          <a:p>
            <a:r>
              <a:rPr lang="en-US" dirty="0" smtClean="0"/>
              <a:t>Toni </a:t>
            </a:r>
            <a:r>
              <a:rPr lang="en-US" dirty="0" smtClean="0"/>
              <a:t>Parsons – San Diego Mesa College</a:t>
            </a:r>
            <a:endParaRPr lang="en-US" dirty="0"/>
          </a:p>
        </p:txBody>
      </p:sp>
      <p:pic>
        <p:nvPicPr>
          <p:cNvPr id="4" name="Picture 3" descr="ASCC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638800"/>
            <a:ext cx="4711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Curriculum </a:t>
            </a:r>
            <a:r>
              <a:rPr lang="en-US" dirty="0" smtClean="0"/>
              <a:t>Committees – Local Curriculum Handbooks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Reflects local need and demand regarding curriculum</a:t>
            </a:r>
          </a:p>
          <a:p>
            <a:endParaRPr lang="en-US" dirty="0"/>
          </a:p>
          <a:p>
            <a:r>
              <a:rPr lang="en-US" dirty="0"/>
              <a:t>Explains how curriculum aligns  with the college’s mission</a:t>
            </a:r>
          </a:p>
          <a:p>
            <a:endParaRPr lang="en-US" dirty="0"/>
          </a:p>
          <a:p>
            <a:r>
              <a:rPr lang="en-US" dirty="0"/>
              <a:t>Serves as the logical repository for these locally-defined aspects of curriculum</a:t>
            </a:r>
          </a:p>
          <a:p>
            <a:endParaRPr lang="en-US" dirty="0"/>
          </a:p>
          <a:p>
            <a:r>
              <a:rPr lang="en-US" dirty="0"/>
              <a:t>Delineates between required Title 5 and local practices</a:t>
            </a:r>
          </a:p>
          <a:p>
            <a:endParaRPr lang="en-US" dirty="0"/>
          </a:p>
          <a:p>
            <a:r>
              <a:rPr lang="en-US" dirty="0"/>
              <a:t>Defines interplay between local Board Policies and Administrative Procedures and local </a:t>
            </a:r>
            <a:r>
              <a:rPr lang="en-US" dirty="0" smtClean="0"/>
              <a:t>practice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Quick guide to your </a:t>
            </a:r>
            <a:r>
              <a:rPr lang="en-US" dirty="0"/>
              <a:t>c</a:t>
            </a:r>
            <a:r>
              <a:rPr lang="en-US" dirty="0" smtClean="0"/>
              <a:t>ollege’s </a:t>
            </a:r>
            <a:r>
              <a:rPr lang="en-US" dirty="0"/>
              <a:t>c</a:t>
            </a:r>
            <a:r>
              <a:rPr lang="en-US" dirty="0" smtClean="0"/>
              <a:t>urriculum </a:t>
            </a:r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Tools For Curriculum Committees –Measurement Tools for CC Effectiveness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7548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Tools For Curriculum </a:t>
            </a:r>
            <a:r>
              <a:rPr lang="en-US" sz="3600" dirty="0" smtClean="0"/>
              <a:t>Committees – Support Staffing – Curriculum Specialist</a:t>
            </a:r>
            <a:endParaRPr lang="en-US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9282" r="48677" b="16969"/>
          <a:stretch/>
        </p:blipFill>
        <p:spPr bwMode="auto">
          <a:xfrm>
            <a:off x="1150373" y="1741713"/>
            <a:ext cx="7155428" cy="418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3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556657"/>
          </a:xfrm>
        </p:spPr>
        <p:txBody>
          <a:bodyPr>
            <a:noAutofit/>
          </a:bodyPr>
          <a:lstStyle/>
          <a:p>
            <a:r>
              <a:rPr lang="en-US" sz="3600" dirty="0" smtClean="0"/>
              <a:t>Tools For Curriculum Committees – Curriculum </a:t>
            </a:r>
            <a:r>
              <a:rPr lang="en-US" sz="3600" dirty="0" smtClean="0"/>
              <a:t>Timelines, Calendars &amp; Checklists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9" y="1687284"/>
            <a:ext cx="32941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96" y="1177471"/>
            <a:ext cx="2670772" cy="180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38" y="3112634"/>
            <a:ext cx="4027475" cy="334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04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Curriculum Committees – </a:t>
            </a:r>
            <a:r>
              <a:rPr lang="en-US" dirty="0" smtClean="0"/>
              <a:t>Positive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8057"/>
          </a:xfrm>
        </p:spPr>
        <p:txBody>
          <a:bodyPr>
            <a:normAutofit/>
          </a:bodyPr>
          <a:lstStyle/>
          <a:p>
            <a:r>
              <a:rPr lang="en-US" dirty="0" smtClean="0"/>
              <a:t>Curriculum Humor </a:t>
            </a:r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Two deer walk into a bar with the new PCAH……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6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FOOD Works Too!</a:t>
            </a:r>
          </a:p>
          <a:p>
            <a:pPr marL="457200" lvl="1" indent="0">
              <a:buNone/>
            </a:pPr>
            <a:endParaRPr lang="en-US" sz="1000" i="1" dirty="0"/>
          </a:p>
          <a:p>
            <a:pPr marL="457200" lvl="1" indent="0">
              <a:buNone/>
            </a:pPr>
            <a:endParaRPr lang="en-US" sz="1000" i="1" dirty="0"/>
          </a:p>
        </p:txBody>
      </p:sp>
      <p:pic>
        <p:nvPicPr>
          <p:cNvPr id="1026" name="Picture 2" descr="C:\Users\marie.boyd\AppData\Local\Microsoft\Windows\Temporary Internet Files\Content.Outlook\D5UBQ2ZE\ASCCCM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1240971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2618197"/>
            <a:ext cx="2775857" cy="19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7" y="2489325"/>
            <a:ext cx="3005913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4605631"/>
            <a:ext cx="3170465" cy="21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74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Curriculum Committees – Positive Climate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40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Marie Boyd -  </a:t>
            </a:r>
            <a:r>
              <a:rPr lang="en-US" dirty="0" smtClean="0">
                <a:hlinkClick r:id="rId2"/>
              </a:rPr>
              <a:t>marie.boyd@chaffey.edu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Diana Hurlbut </a:t>
            </a:r>
            <a:r>
              <a:rPr lang="en-US" dirty="0"/>
              <a:t>– </a:t>
            </a:r>
            <a:r>
              <a:rPr lang="en-US" dirty="0" smtClean="0">
                <a:hlinkClick r:id="rId3"/>
              </a:rPr>
              <a:t>dhurlbut@ivc.edu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Toni Parsons </a:t>
            </a:r>
            <a:r>
              <a:rPr lang="en-US" dirty="0"/>
              <a:t>- </a:t>
            </a:r>
            <a:r>
              <a:rPr lang="en-US" dirty="0" smtClean="0">
                <a:hlinkClick r:id="rId4"/>
              </a:rPr>
              <a:t>mparsons@sdccd.edu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4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 for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S</a:t>
            </a:r>
            <a:r>
              <a:rPr lang="en-US" dirty="0" smtClean="0"/>
              <a:t>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Review recommended processes </a:t>
            </a:r>
          </a:p>
          <a:p>
            <a:pPr marL="0" indent="0">
              <a:buNone/>
            </a:pPr>
            <a:r>
              <a:rPr lang="en-US" sz="2800" dirty="0" smtClean="0"/>
              <a:t>for the efficient operation of</a:t>
            </a:r>
          </a:p>
          <a:p>
            <a:pPr marL="0" indent="0">
              <a:buNone/>
            </a:pPr>
            <a:r>
              <a:rPr lang="en-US" sz="2800" dirty="0" smtClean="0"/>
              <a:t>curriculum committees </a:t>
            </a:r>
          </a:p>
          <a:p>
            <a:pPr marL="0" indent="0">
              <a:buNone/>
            </a:pPr>
            <a:r>
              <a:rPr lang="en-US" sz="2800" dirty="0" smtClean="0"/>
              <a:t>(and for the sanity of the </a:t>
            </a:r>
          </a:p>
          <a:p>
            <a:pPr marL="0" indent="0">
              <a:buNone/>
            </a:pPr>
            <a:r>
              <a:rPr lang="en-US" sz="2800" dirty="0" smtClean="0"/>
              <a:t>curriculum chairs</a:t>
            </a:r>
            <a:r>
              <a:rPr lang="en-US" sz="2800" dirty="0" smtClean="0"/>
              <a:t>!).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58" y="2231571"/>
            <a:ext cx="3360070" cy="3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CC Members </a:t>
            </a:r>
            <a:br>
              <a:rPr lang="en-US" dirty="0" smtClean="0"/>
            </a:br>
            <a:r>
              <a:rPr lang="en-US" dirty="0" smtClean="0"/>
              <a:t>Should Know….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Compliant </a:t>
            </a:r>
            <a:r>
              <a:rPr lang="en-US" dirty="0" smtClean="0"/>
              <a:t>CORs</a:t>
            </a:r>
          </a:p>
          <a:p>
            <a:r>
              <a:rPr lang="en-US" dirty="0" smtClean="0"/>
              <a:t>Working Knowledge of the Brown Act</a:t>
            </a:r>
            <a:endParaRPr lang="en-US" dirty="0"/>
          </a:p>
          <a:p>
            <a:r>
              <a:rPr lang="en-US" dirty="0"/>
              <a:t>Computing Hours to Units</a:t>
            </a:r>
          </a:p>
          <a:p>
            <a:r>
              <a:rPr lang="en-US" dirty="0"/>
              <a:t>Know Where to Locate Title 5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Citations</a:t>
            </a:r>
            <a:endParaRPr lang="en-US" dirty="0"/>
          </a:p>
          <a:p>
            <a:r>
              <a:rPr lang="en-US" dirty="0"/>
              <a:t>Understanding how to manage local curriculum management database</a:t>
            </a:r>
          </a:p>
          <a:p>
            <a:r>
              <a:rPr lang="en-US" dirty="0"/>
              <a:t>Understanding of Local Curriculum Approval Process including CTE</a:t>
            </a:r>
            <a:r>
              <a:rPr lang="en-US" dirty="0" smtClean="0"/>
              <a:t>*</a:t>
            </a:r>
          </a:p>
          <a:p>
            <a:r>
              <a:rPr lang="en-US" dirty="0" smtClean="0"/>
              <a:t>Working Knowledge of Pre-requisites</a:t>
            </a:r>
          </a:p>
          <a:p>
            <a:r>
              <a:rPr lang="en-US" dirty="0" smtClean="0"/>
              <a:t>Working Knowledge of Repeatability</a:t>
            </a:r>
          </a:p>
          <a:p>
            <a:r>
              <a:rPr lang="en-US" dirty="0" smtClean="0"/>
              <a:t>Familiarity with Local Board Policies and Administrative Procedures Regarding Curriculum</a:t>
            </a:r>
          </a:p>
          <a:p>
            <a:r>
              <a:rPr lang="en-US" dirty="0" smtClean="0"/>
              <a:t>HOW TO DEVELOP THESE IN CC MEMBERS?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96" y="1"/>
            <a:ext cx="3136618" cy="2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14"/>
            <a:ext cx="8229600" cy="160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Suggestions for </a:t>
            </a:r>
            <a:r>
              <a:rPr lang="en-US" sz="3600" dirty="0" smtClean="0"/>
              <a:t>Training Opportunities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714"/>
            <a:ext cx="8229600" cy="43844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Visits from ASCCC </a:t>
            </a:r>
          </a:p>
          <a:p>
            <a:r>
              <a:rPr lang="en-US" dirty="0" smtClean="0"/>
              <a:t>Local College Legal Counsel (Brown Act, etc.)</a:t>
            </a:r>
          </a:p>
          <a:p>
            <a:r>
              <a:rPr lang="en-US" dirty="0" smtClean="0"/>
              <a:t>VPI/CEO sessions</a:t>
            </a:r>
          </a:p>
          <a:p>
            <a:r>
              <a:rPr lang="en-US" dirty="0" smtClean="0"/>
              <a:t>Regional </a:t>
            </a:r>
            <a:r>
              <a:rPr lang="en-US" dirty="0" smtClean="0"/>
              <a:t>Consortium/Sector </a:t>
            </a:r>
            <a:r>
              <a:rPr lang="en-US" dirty="0" smtClean="0"/>
              <a:t>Navigator </a:t>
            </a:r>
            <a:r>
              <a:rPr lang="en-US" dirty="0" smtClean="0"/>
              <a:t>Representatives</a:t>
            </a:r>
          </a:p>
          <a:p>
            <a:r>
              <a:rPr lang="en-US" dirty="0" smtClean="0"/>
              <a:t>Curriculum listserv </a:t>
            </a:r>
            <a:endParaRPr lang="en-US" dirty="0" smtClean="0"/>
          </a:p>
          <a:p>
            <a:r>
              <a:rPr lang="en-US" dirty="0" smtClean="0"/>
              <a:t>ASCCC Training Opportunities:</a:t>
            </a:r>
          </a:p>
          <a:p>
            <a:pPr lvl="1"/>
            <a:r>
              <a:rPr lang="en-US" dirty="0" smtClean="0"/>
              <a:t>Curriculum Institute</a:t>
            </a:r>
          </a:p>
          <a:p>
            <a:pPr lvl="1"/>
            <a:r>
              <a:rPr lang="en-US" dirty="0" smtClean="0"/>
              <a:t>Regional Curriculum Training </a:t>
            </a:r>
          </a:p>
          <a:p>
            <a:pPr lvl="1"/>
            <a:r>
              <a:rPr lang="en-US" dirty="0" smtClean="0"/>
              <a:t>Other ASCCC academies and </a:t>
            </a:r>
            <a:r>
              <a:rPr lang="en-US" dirty="0" smtClean="0"/>
              <a:t>institutes</a:t>
            </a:r>
          </a:p>
          <a:p>
            <a:pPr marL="457200" lvl="1" indent="0">
              <a:buNone/>
            </a:pPr>
            <a:r>
              <a:rPr lang="en-US" b="1" dirty="0" smtClean="0"/>
              <a:t>REMEMBER TO SHARE WITH FOLKS BACK ON CAMPUS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7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Affective Skills for </a:t>
            </a:r>
            <a:br>
              <a:rPr lang="en-US" dirty="0" smtClean="0"/>
            </a:br>
            <a:r>
              <a:rPr lang="en-US" dirty="0" smtClean="0"/>
              <a:t>CC Members….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Fostering Teamwork</a:t>
            </a:r>
          </a:p>
          <a:p>
            <a:r>
              <a:rPr lang="en-US" dirty="0"/>
              <a:t>Managing </a:t>
            </a:r>
            <a:r>
              <a:rPr lang="en-US" dirty="0" smtClean="0"/>
              <a:t>Tensions</a:t>
            </a:r>
            <a:endParaRPr lang="en-US" dirty="0"/>
          </a:p>
          <a:p>
            <a:r>
              <a:rPr lang="en-US" dirty="0"/>
              <a:t>Reliable Purveyors of Information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Back </a:t>
            </a:r>
            <a:r>
              <a:rPr lang="en-US" dirty="0"/>
              <a:t>to Peers</a:t>
            </a:r>
          </a:p>
          <a:p>
            <a:r>
              <a:rPr lang="en-US" dirty="0"/>
              <a:t>Reliable Meeting Attendees</a:t>
            </a:r>
          </a:p>
          <a:p>
            <a:r>
              <a:rPr lang="en-US" dirty="0"/>
              <a:t>Prepared for CC Meetings</a:t>
            </a:r>
          </a:p>
          <a:p>
            <a:r>
              <a:rPr lang="en-US" dirty="0"/>
              <a:t>Good Diplomats</a:t>
            </a:r>
          </a:p>
          <a:p>
            <a:r>
              <a:rPr lang="en-US" dirty="0"/>
              <a:t>Trustworthy Negotiators</a:t>
            </a:r>
          </a:p>
          <a:p>
            <a:r>
              <a:rPr lang="en-US" dirty="0"/>
              <a:t>Willingness to Help Colleagues and CC</a:t>
            </a:r>
          </a:p>
          <a:p>
            <a:r>
              <a:rPr lang="en-US" dirty="0"/>
              <a:t>Good </a:t>
            </a:r>
            <a:r>
              <a:rPr lang="en-US" dirty="0" smtClean="0"/>
              <a:t>listener</a:t>
            </a:r>
          </a:p>
          <a:p>
            <a:r>
              <a:rPr lang="en-US" dirty="0"/>
              <a:t>HOW TO DEVELOP THESE IN CC MEMBERS?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7" y="116114"/>
            <a:ext cx="233521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5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To Train Curriculum Committee Members </a:t>
            </a:r>
            <a:r>
              <a:rPr lang="en-US" sz="3600" dirty="0" smtClean="0"/>
              <a:t>Regarding </a:t>
            </a:r>
            <a:r>
              <a:rPr lang="en-US" sz="3600" dirty="0" smtClean="0"/>
              <a:t>Affective Skills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0" y="1825237"/>
            <a:ext cx="4143753" cy="2755155"/>
          </a:xfrm>
        </p:spPr>
      </p:pic>
    </p:spTree>
    <p:extLst>
      <p:ext uri="{BB962C8B-B14F-4D97-AF65-F5344CB8AC3E}">
        <p14:creationId xmlns:p14="http://schemas.microsoft.com/office/powerpoint/2010/main" val="66940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Related Areas for CC Training….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8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Working Knowledge of </a:t>
            </a:r>
            <a:r>
              <a:rPr lang="en-US" sz="2800" dirty="0" smtClean="0"/>
              <a:t>Articulation</a:t>
            </a:r>
            <a:endParaRPr lang="en-US" sz="2800" dirty="0" smtClean="0"/>
          </a:p>
          <a:p>
            <a:r>
              <a:rPr lang="en-US" sz="2800" dirty="0" smtClean="0"/>
              <a:t>Working Knowledge of Financial Aid</a:t>
            </a:r>
          </a:p>
          <a:p>
            <a:r>
              <a:rPr lang="en-US" sz="2800" dirty="0" smtClean="0"/>
              <a:t>Awareness of Impending Legislation</a:t>
            </a:r>
          </a:p>
          <a:p>
            <a:r>
              <a:rPr lang="en-US" sz="2800" dirty="0" smtClean="0"/>
              <a:t>Familiarity of Local Program Review Process</a:t>
            </a:r>
          </a:p>
          <a:p>
            <a:r>
              <a:rPr lang="en-US" sz="2800" dirty="0" smtClean="0"/>
              <a:t>Familiarity with Local Accreditation Status, Requirements and Processes</a:t>
            </a:r>
          </a:p>
          <a:p>
            <a:r>
              <a:rPr lang="en-US" sz="2800" dirty="0" smtClean="0"/>
              <a:t>Familiarity with Local SLO processes and Requirements</a:t>
            </a:r>
          </a:p>
          <a:p>
            <a:r>
              <a:rPr lang="en-US" sz="2800" dirty="0"/>
              <a:t>HOW TO DEVELOP THESE IN CC MEMBERS?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28" y="116001"/>
            <a:ext cx="2347937" cy="23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52133"/>
          </a:xfrm>
        </p:spPr>
        <p:txBody>
          <a:bodyPr>
            <a:noAutofit/>
          </a:bodyPr>
          <a:lstStyle/>
          <a:p>
            <a:r>
              <a:rPr lang="en-US" sz="3600" dirty="0" smtClean="0"/>
              <a:t>Suggestions for Training in These Related Areas….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6770"/>
            <a:ext cx="8229600" cy="41993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Representative from relevant departments on campus, i.e., Financial Aid Director</a:t>
            </a:r>
          </a:p>
          <a:p>
            <a:r>
              <a:rPr lang="en-US" dirty="0" smtClean="0"/>
              <a:t>Presentations from Articulation </a:t>
            </a:r>
            <a:r>
              <a:rPr lang="en-US" dirty="0" smtClean="0"/>
              <a:t>Officer</a:t>
            </a:r>
          </a:p>
          <a:p>
            <a:r>
              <a:rPr lang="en-US" dirty="0"/>
              <a:t>I</a:t>
            </a:r>
            <a:r>
              <a:rPr lang="en-US" dirty="0" smtClean="0"/>
              <a:t>nvolvement from Faculty Senate</a:t>
            </a:r>
            <a:endParaRPr lang="en-US" dirty="0" smtClean="0"/>
          </a:p>
          <a:p>
            <a:r>
              <a:rPr lang="en-US" dirty="0" smtClean="0"/>
              <a:t>Updates from Legislative Advocate from Faculty Senate</a:t>
            </a:r>
          </a:p>
          <a:p>
            <a:r>
              <a:rPr lang="en-US" dirty="0" smtClean="0"/>
              <a:t>Presentation from Program Review Committee Chair</a:t>
            </a:r>
          </a:p>
          <a:p>
            <a:r>
              <a:rPr lang="en-US" dirty="0" smtClean="0"/>
              <a:t>Status Reports from Accreditation Liaison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7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</a:t>
            </a:r>
            <a:r>
              <a:rPr lang="en-US" dirty="0"/>
              <a:t>C</a:t>
            </a:r>
            <a:r>
              <a:rPr lang="en-US" dirty="0" smtClean="0"/>
              <a:t>urriculum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057"/>
            <a:ext cx="8447314" cy="5083629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Local Curriculum </a:t>
            </a:r>
            <a:r>
              <a:rPr lang="en-US" sz="4400" dirty="0" smtClean="0"/>
              <a:t>Handbook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Measurement Tools for CC Effectiveness (i.e., SWOT Analysis</a:t>
            </a:r>
            <a:r>
              <a:rPr lang="en-US" sz="4400" dirty="0" smtClean="0"/>
              <a:t>)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Support </a:t>
            </a:r>
            <a:r>
              <a:rPr lang="en-US" sz="4400" dirty="0" smtClean="0"/>
              <a:t>Staff </a:t>
            </a:r>
            <a:r>
              <a:rPr lang="en-US" sz="4400" dirty="0" smtClean="0"/>
              <a:t>– Curriculum </a:t>
            </a:r>
            <a:r>
              <a:rPr lang="en-US" sz="4400" dirty="0" smtClean="0"/>
              <a:t>Specialist; Technical Review Committee; Catalog/Schedule Coordinator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Curriculum Checklists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Curriculum Timelines and Calendars for </a:t>
            </a:r>
            <a:r>
              <a:rPr lang="en-US" sz="4400" dirty="0" smtClean="0"/>
              <a:t>Approvals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ASCCC publications</a:t>
            </a:r>
          </a:p>
          <a:p>
            <a:pPr lvl="1"/>
            <a:r>
              <a:rPr lang="en-US" dirty="0" smtClean="0"/>
              <a:t>Rostrum</a:t>
            </a:r>
          </a:p>
          <a:p>
            <a:pPr lvl="1"/>
            <a:r>
              <a:rPr lang="en-US" dirty="0" smtClean="0"/>
              <a:t>White papers</a:t>
            </a:r>
          </a:p>
          <a:p>
            <a:pPr lvl="1"/>
            <a:r>
              <a:rPr lang="en-US" dirty="0" smtClean="0"/>
              <a:t>The Course Outline of Record: A Curriculum Reference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434</Words>
  <Application>Microsoft Office PowerPoint</Application>
  <PresentationFormat>On-screen Show (4:3)</PresentationFormat>
  <Paragraphs>117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Training the Curriculum Committee – What Every Curriculum Committee Needs to Know</vt:lpstr>
      <vt:lpstr>Learning Outcomes for This Session</vt:lpstr>
      <vt:lpstr>What CC Members  Should Know….</vt:lpstr>
      <vt:lpstr>Suggestions for Training Opportunities</vt:lpstr>
      <vt:lpstr>Affective Skills for  CC Members….</vt:lpstr>
      <vt:lpstr>How To Train Curriculum Committee Members Regarding Affective Skills</vt:lpstr>
      <vt:lpstr>Related Areas for CC Training….</vt:lpstr>
      <vt:lpstr>Suggestions for Training in These Related Areas….</vt:lpstr>
      <vt:lpstr>Tools For Curriculum Committees</vt:lpstr>
      <vt:lpstr>Tools For Curriculum Committees – Local Curriculum Handbooks</vt:lpstr>
      <vt:lpstr>Tools For Curriculum Committees –Measurement Tools for CC Effectiveness  </vt:lpstr>
      <vt:lpstr>Tools For Curriculum Committees – Support Staffing – Curriculum Specialist</vt:lpstr>
      <vt:lpstr>Tools For Curriculum Committees – Curriculum Timelines, Calendars &amp; Checklists</vt:lpstr>
      <vt:lpstr>Tools For Curriculum Committees – Positive Climate</vt:lpstr>
      <vt:lpstr>Tools For Curriculum Committees – Positive Climate</vt:lpstr>
      <vt:lpstr>Questions?</vt:lpstr>
    </vt:vector>
  </TitlesOfParts>
  <Company>Los Angeles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Freitas</dc:creator>
  <cp:lastModifiedBy>Marie Boyd</cp:lastModifiedBy>
  <cp:revision>43</cp:revision>
  <cp:lastPrinted>2016-06-29T18:32:02Z</cp:lastPrinted>
  <dcterms:created xsi:type="dcterms:W3CDTF">2016-06-24T22:56:23Z</dcterms:created>
  <dcterms:modified xsi:type="dcterms:W3CDTF">2016-06-30T21:12:52Z</dcterms:modified>
</cp:coreProperties>
</file>