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6"/>
  </p:notesMasterIdLst>
  <p:sldIdLst>
    <p:sldId id="276" r:id="rId2"/>
    <p:sldId id="256" r:id="rId3"/>
    <p:sldId id="258" r:id="rId4"/>
    <p:sldId id="257" r:id="rId5"/>
    <p:sldId id="259" r:id="rId6"/>
    <p:sldId id="270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2" r:id="rId16"/>
    <p:sldId id="268" r:id="rId17"/>
    <p:sldId id="269" r:id="rId18"/>
    <p:sldId id="273" r:id="rId19"/>
    <p:sldId id="271" r:id="rId20"/>
    <p:sldId id="278" r:id="rId21"/>
    <p:sldId id="277" r:id="rId22"/>
    <p:sldId id="274" r:id="rId23"/>
    <p:sldId id="279" r:id="rId24"/>
    <p:sldId id="27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mpat, Michelle" initials="S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2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commentAuthors" Target="commentAuthors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F2BDF-DA72-1C43-8868-7F74270C12F8}" type="datetimeFigureOut">
              <a:rPr lang="en-US" smtClean="0"/>
              <a:pPr/>
              <a:t>7/7/15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E8154-2380-3D4F-8F53-54E23A84F1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196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Your AO should</a:t>
            </a:r>
            <a:r>
              <a:rPr lang="en-US" baseline="0" dirty="0" smtClean="0"/>
              <a:t> be on your technical review committee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E8154-2380-3D4F-8F53-54E23A84F1C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834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681188C-7012-44AE-A049-6408A550AB7F}" type="datetimeFigureOut">
              <a:rPr lang="en-US" smtClean="0"/>
              <a:pPr/>
              <a:t>7/7/15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609A613-7F58-49A8-8741-C56650DBD0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81188C-7012-44AE-A049-6408A550AB7F}" type="datetimeFigureOut">
              <a:rPr lang="en-US" smtClean="0"/>
              <a:pPr/>
              <a:t>7/7/15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09A613-7F58-49A8-8741-C56650DBD0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81188C-7012-44AE-A049-6408A550AB7F}" type="datetimeFigureOut">
              <a:rPr lang="en-US" smtClean="0"/>
              <a:pPr/>
              <a:t>7/7/15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09A613-7F58-49A8-8741-C56650DBD0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81188C-7012-44AE-A049-6408A550AB7F}" type="datetimeFigureOut">
              <a:rPr lang="en-US" smtClean="0"/>
              <a:pPr/>
              <a:t>7/7/15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09A613-7F58-49A8-8741-C56650DBD0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81188C-7012-44AE-A049-6408A550AB7F}" type="datetimeFigureOut">
              <a:rPr lang="en-US" smtClean="0"/>
              <a:pPr/>
              <a:t>7/7/15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09A613-7F58-49A8-8741-C56650DBD0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81188C-7012-44AE-A049-6408A550AB7F}" type="datetimeFigureOut">
              <a:rPr lang="en-US" smtClean="0"/>
              <a:pPr/>
              <a:t>7/7/15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09A613-7F58-49A8-8741-C56650DBD0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81188C-7012-44AE-A049-6408A550AB7F}" type="datetimeFigureOut">
              <a:rPr lang="en-US" smtClean="0"/>
              <a:pPr/>
              <a:t>7/7/15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09A613-7F58-49A8-8741-C56650DBD0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81188C-7012-44AE-A049-6408A550AB7F}" type="datetimeFigureOut">
              <a:rPr lang="en-US" smtClean="0"/>
              <a:pPr/>
              <a:t>7/7/15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09A613-7F58-49A8-8741-C56650DBD0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81188C-7012-44AE-A049-6408A550AB7F}" type="datetimeFigureOut">
              <a:rPr lang="en-US" smtClean="0"/>
              <a:pPr/>
              <a:t>7/7/15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09A613-7F58-49A8-8741-C56650DBD0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681188C-7012-44AE-A049-6408A550AB7F}" type="datetimeFigureOut">
              <a:rPr lang="en-US" smtClean="0"/>
              <a:pPr/>
              <a:t>7/7/15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09A613-7F58-49A8-8741-C56650DBD0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681188C-7012-44AE-A049-6408A550AB7F}" type="datetimeFigureOut">
              <a:rPr lang="en-US" smtClean="0"/>
              <a:pPr/>
              <a:t>7/7/15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609A613-7F58-49A8-8741-C56650DBD0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681188C-7012-44AE-A049-6408A550AB7F}" type="datetimeFigureOut">
              <a:rPr lang="en-US" smtClean="0"/>
              <a:pPr/>
              <a:t>7/7/15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609A613-7F58-49A8-8741-C56650DBD0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xmlns:p14="http://schemas.microsoft.com/office/powerpoint/2010/main" spd="med"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ovt.westlaw.com/calregs/Document/I49A33D60D48411DEBC02831C6D6C108E?viewType=FullText&amp;originationContext=documenttoc&amp;transitionType=CategoryPageItem&amp;contextData=(sc.Default)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cccco.edu/" TargetMode="External"/><Relationship Id="rId12" Type="http://schemas.openxmlformats.org/officeDocument/2006/relationships/hyperlink" Target="http://www.asccc.org/signup-newsletter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sccc.org/home" TargetMode="External"/><Relationship Id="rId3" Type="http://schemas.openxmlformats.org/officeDocument/2006/relationships/hyperlink" Target="http://www.ccccurriculum.net" TargetMode="External"/><Relationship Id="rId4" Type="http://schemas.openxmlformats.org/officeDocument/2006/relationships/hyperlink" Target="http://www.asccc.org/sites/default/files/publications/Curriculum-paper_0.pdf" TargetMode="External"/><Relationship Id="rId5" Type="http://schemas.openxmlformats.org/officeDocument/2006/relationships/hyperlink" Target="http://www.oal.ca.gov" TargetMode="External"/><Relationship Id="rId6" Type="http://schemas.openxmlformats.org/officeDocument/2006/relationships/hyperlink" Target="http://extranet.cccco.edu/Portals/1/AA/ProgramCourseApproval/Handbook_5thEd_BOGapproved.pdf" TargetMode="External"/><Relationship Id="rId7" Type="http://schemas.openxmlformats.org/officeDocument/2006/relationships/hyperlink" Target="http://ccccio.org/documents/CIOManual01-05-2013.pdf" TargetMode="External"/><Relationship Id="rId8" Type="http://schemas.openxmlformats.org/officeDocument/2006/relationships/hyperlink" Target="http://www.ccccurriculum.net/faq/" TargetMode="External"/><Relationship Id="rId9" Type="http://schemas.openxmlformats.org/officeDocument/2006/relationships/hyperlink" Target="http://www.c-id.net/" TargetMode="External"/><Relationship Id="rId10" Type="http://schemas.openxmlformats.org/officeDocument/2006/relationships/hyperlink" Target="http://www.assist.org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lhector@sbccd.cc.ca.us" TargetMode="External"/><Relationship Id="rId4" Type="http://schemas.openxmlformats.org/officeDocument/2006/relationships/hyperlink" Target="mailto:msampat@mtsac.edu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freitaje@lacitycollege.edu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overnment.westlaw.com/linkedslice/search/default.asp?tempinfo=find&amp;RS=GVT1.0&amp;VR=2.0&amp;SP=CCR-1000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-media-cache-ak0.pinimg.com/originals/37/1d/a0/371da0615cddcf0024b71a8c7a96e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4860"/>
            <a:ext cx="8686800" cy="5768740"/>
          </a:xfrm>
          <a:prstGeom prst="rect">
            <a:avLst/>
          </a:prstGeom>
          <a:noFill/>
        </p:spPr>
      </p:pic>
      <p:pic>
        <p:nvPicPr>
          <p:cNvPr id="3" name="Picture 4" descr="ASCCC_Logo.bmp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5943600"/>
            <a:ext cx="2862780" cy="710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 smtClean="0">
                <a:latin typeface="AR CENA" pitchFamily="2" charset="0"/>
              </a:rPr>
              <a:t>Strong support from classified staff is vital</a:t>
            </a:r>
          </a:p>
          <a:p>
            <a:endParaRPr lang="en-US" sz="3200" dirty="0" smtClean="0">
              <a:latin typeface="AR CENA" pitchFamily="2" charset="0"/>
            </a:endParaRPr>
          </a:p>
          <a:p>
            <a:r>
              <a:rPr lang="en-US" sz="3200" dirty="0" smtClean="0">
                <a:latin typeface="AR CENA" pitchFamily="2" charset="0"/>
              </a:rPr>
              <a:t>Colleges often have classified staff who are Curriculum Specialists</a:t>
            </a:r>
          </a:p>
          <a:p>
            <a:endParaRPr lang="en-US" sz="3200" dirty="0" smtClean="0">
              <a:latin typeface="AR CENA" pitchFamily="2" charset="0"/>
            </a:endParaRPr>
          </a:p>
          <a:p>
            <a:r>
              <a:rPr lang="en-US" sz="3200" dirty="0" smtClean="0">
                <a:latin typeface="AR CENA" pitchFamily="2" charset="0"/>
              </a:rPr>
              <a:t>Curriculum Specialists and other classified support staff have many responsibilities including (but not limited to): </a:t>
            </a:r>
          </a:p>
          <a:p>
            <a:pPr lvl="1"/>
            <a:r>
              <a:rPr lang="en-US" sz="2800" dirty="0" smtClean="0">
                <a:latin typeface="AR CENA" pitchFamily="2" charset="0"/>
              </a:rPr>
              <a:t>Preparing submissions for the governing board</a:t>
            </a:r>
          </a:p>
          <a:p>
            <a:pPr lvl="1"/>
            <a:r>
              <a:rPr lang="en-US" sz="2800" dirty="0">
                <a:latin typeface="AR CENA" pitchFamily="2" charset="0"/>
              </a:rPr>
              <a:t>I</a:t>
            </a:r>
            <a:r>
              <a:rPr lang="en-US" sz="2800" dirty="0" smtClean="0">
                <a:latin typeface="AR CENA" pitchFamily="2" charset="0"/>
              </a:rPr>
              <a:t>nputting changes into your student enrollment system </a:t>
            </a:r>
          </a:p>
          <a:p>
            <a:pPr lvl="1"/>
            <a:r>
              <a:rPr lang="en-US" sz="2800" dirty="0">
                <a:latin typeface="AR CENA" pitchFamily="2" charset="0"/>
              </a:rPr>
              <a:t>S</a:t>
            </a:r>
            <a:r>
              <a:rPr lang="en-US" sz="2800" dirty="0" smtClean="0">
                <a:latin typeface="AR CENA" pitchFamily="2" charset="0"/>
              </a:rPr>
              <a:t>ubmitting changes to CCCCO</a:t>
            </a:r>
          </a:p>
          <a:p>
            <a:pPr lvl="1"/>
            <a:r>
              <a:rPr lang="en-US" sz="2800" dirty="0" smtClean="0">
                <a:solidFill>
                  <a:srgbClr val="000000"/>
                </a:solidFill>
                <a:latin typeface="AR CENA" pitchFamily="2" charset="0"/>
              </a:rPr>
              <a:t>Producing</a:t>
            </a:r>
            <a:r>
              <a:rPr lang="en-US" sz="2800" dirty="0" smtClean="0">
                <a:latin typeface="AR CENA" pitchFamily="2" charset="0"/>
              </a:rPr>
              <a:t> your college catalog</a:t>
            </a:r>
            <a:endParaRPr lang="en-US" sz="2800" dirty="0">
              <a:latin typeface="AR CENA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 CENA" pitchFamily="2" charset="0"/>
              </a:rPr>
              <a:t>Roles &amp; Responsibilities of Curriculum Committee Members:</a:t>
            </a:r>
            <a:br>
              <a:rPr lang="en-US" dirty="0" smtClean="0">
                <a:solidFill>
                  <a:schemeClr val="tx1"/>
                </a:solidFill>
                <a:latin typeface="AR CENA" pitchFamily="2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AR CENA" pitchFamily="2" charset="0"/>
              </a:rPr>
              <a:t>CLASSIFIED STAFF</a:t>
            </a:r>
            <a:endParaRPr lang="en-US" b="1" dirty="0">
              <a:solidFill>
                <a:schemeClr val="tx1"/>
              </a:solidFill>
              <a:latin typeface="AR CENA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>
                <a:latin typeface="AR CENA" pitchFamily="2" charset="0"/>
              </a:rPr>
              <a:t>Counselors play a crucial role – they bring professional expertise as well as a voice for the student to curriculum discussions</a:t>
            </a:r>
            <a:endParaRPr lang="en-US" sz="3200" dirty="0">
              <a:latin typeface="AR CENA" pitchFamily="2" charset="0"/>
            </a:endParaRPr>
          </a:p>
          <a:p>
            <a:endParaRPr lang="en-US" sz="3200" dirty="0" smtClean="0">
              <a:latin typeface="AR CENA" pitchFamily="2" charset="0"/>
            </a:endParaRPr>
          </a:p>
          <a:p>
            <a:r>
              <a:rPr lang="en-US" sz="3200" dirty="0" smtClean="0">
                <a:latin typeface="AR CENA" pitchFamily="2" charset="0"/>
              </a:rPr>
              <a:t>Responsibilities of Counselors on the Curriculum Committee include:</a:t>
            </a:r>
          </a:p>
          <a:p>
            <a:pPr lvl="1"/>
            <a:r>
              <a:rPr lang="en-US" sz="2800" dirty="0" smtClean="0">
                <a:latin typeface="AR CENA" pitchFamily="2" charset="0"/>
              </a:rPr>
              <a:t>Articulate the counseling perspective </a:t>
            </a:r>
          </a:p>
          <a:p>
            <a:pPr lvl="1"/>
            <a:r>
              <a:rPr lang="en-US" sz="2800" dirty="0" smtClean="0">
                <a:latin typeface="AR CENA" pitchFamily="2" charset="0"/>
              </a:rPr>
              <a:t>Help clarify student need and pathways to educational goal</a:t>
            </a:r>
            <a:endParaRPr lang="en-US" sz="2800" dirty="0">
              <a:latin typeface="AR CENA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 CENA" pitchFamily="2" charset="0"/>
              </a:rPr>
              <a:t>Roles &amp; Responsibilities of Curriculum Committee Members:</a:t>
            </a:r>
            <a:br>
              <a:rPr lang="en-US" dirty="0" smtClean="0">
                <a:solidFill>
                  <a:schemeClr val="tx1"/>
                </a:solidFill>
                <a:latin typeface="AR CENA" pitchFamily="2" charset="0"/>
              </a:rPr>
            </a:br>
            <a:r>
              <a:rPr lang="en-US" dirty="0" smtClean="0">
                <a:solidFill>
                  <a:schemeClr val="tx1"/>
                </a:solidFill>
                <a:latin typeface="AR CENA" pitchFamily="2" charset="0"/>
              </a:rPr>
              <a:t>COUNSELORS</a:t>
            </a:r>
            <a:endParaRPr lang="en-US" dirty="0">
              <a:solidFill>
                <a:schemeClr val="tx1"/>
              </a:solidFill>
              <a:latin typeface="AR CENA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 CENA" pitchFamily="2" charset="0"/>
              </a:rPr>
              <a:t>Roles &amp; Responsibilities of Curriculum Committee Members:</a:t>
            </a:r>
            <a:br>
              <a:rPr lang="en-US" dirty="0" smtClean="0">
                <a:solidFill>
                  <a:schemeClr val="tx1"/>
                </a:solidFill>
                <a:latin typeface="AR CENA" pitchFamily="2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AR CENA" pitchFamily="2" charset="0"/>
              </a:rPr>
              <a:t>ARTICULUATION OFFICER </a:t>
            </a:r>
            <a:endParaRPr lang="en-US" dirty="0">
              <a:solidFill>
                <a:schemeClr val="tx1"/>
              </a:solidFill>
              <a:latin typeface="AR CEN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57200" y="1752600"/>
            <a:ext cx="6477000" cy="4648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>
                <a:latin typeface="AR CENA" pitchFamily="2" charset="0"/>
              </a:rPr>
              <a:t>Your Articulation Officer (AO) is an incredible resource of information for the curriculum chair and the curriculum committee. </a:t>
            </a:r>
          </a:p>
          <a:p>
            <a:pPr>
              <a:buNone/>
            </a:pPr>
            <a:endParaRPr lang="en-US" sz="1800" dirty="0" smtClean="0">
              <a:latin typeface="AR CENA" pitchFamily="2" charset="0"/>
            </a:endParaRPr>
          </a:p>
          <a:p>
            <a:pPr>
              <a:buNone/>
            </a:pPr>
            <a:r>
              <a:rPr lang="en-US" sz="1800" dirty="0" smtClean="0">
                <a:latin typeface="AR CENA" pitchFamily="2" charset="0"/>
              </a:rPr>
              <a:t>If they aren’t already a member of your committee, they probably should be. </a:t>
            </a:r>
          </a:p>
          <a:p>
            <a:pPr>
              <a:buNone/>
            </a:pPr>
            <a:endParaRPr lang="en-US" sz="1800" dirty="0">
              <a:latin typeface="AR CENA" pitchFamily="2" charset="0"/>
            </a:endParaRPr>
          </a:p>
          <a:p>
            <a:pPr>
              <a:buNone/>
            </a:pPr>
            <a:r>
              <a:rPr lang="en-US" sz="1800" dirty="0" smtClean="0">
                <a:latin typeface="AR CENA" pitchFamily="2" charset="0"/>
              </a:rPr>
              <a:t>Roles of the AO:</a:t>
            </a:r>
          </a:p>
          <a:p>
            <a:r>
              <a:rPr lang="en-US" sz="1800" dirty="0" smtClean="0">
                <a:latin typeface="AR CENA" pitchFamily="2" charset="0"/>
              </a:rPr>
              <a:t>Liaison to the CO, C-ID, CSU, UC, etc. </a:t>
            </a:r>
          </a:p>
          <a:p>
            <a:r>
              <a:rPr lang="en-US" sz="1800" dirty="0" smtClean="0">
                <a:latin typeface="AR CENA" pitchFamily="2" charset="0"/>
              </a:rPr>
              <a:t>Balances existing articulation agreements with plans for course modifications </a:t>
            </a:r>
          </a:p>
          <a:p>
            <a:r>
              <a:rPr lang="en-US" sz="1800" dirty="0" smtClean="0">
                <a:latin typeface="AR CENA" pitchFamily="2" charset="0"/>
              </a:rPr>
              <a:t>Assists in discussion of local CSU-GE &amp; IGETC patterns </a:t>
            </a:r>
          </a:p>
          <a:p>
            <a:r>
              <a:rPr lang="en-US" sz="1800" dirty="0" smtClean="0">
                <a:latin typeface="AR CENA" pitchFamily="2" charset="0"/>
              </a:rPr>
              <a:t>Establishes articulation agreements for new courses </a:t>
            </a:r>
          </a:p>
          <a:p>
            <a:r>
              <a:rPr lang="en-US" sz="1800" dirty="0" smtClean="0">
                <a:latin typeface="AR CENA" pitchFamily="2" charset="0"/>
              </a:rPr>
              <a:t>Consult your A.O.!!!!!</a:t>
            </a:r>
            <a:endParaRPr lang="en-US" sz="1800" dirty="0">
              <a:latin typeface="AR CENA" pitchFamily="2" charset="0"/>
            </a:endParaRPr>
          </a:p>
        </p:txBody>
      </p:sp>
      <p:pic>
        <p:nvPicPr>
          <p:cNvPr id="7" name="Content Placeholder 6" descr="https://pbs.twimg.com/profile_images/439548634028208128/A5W7Vpxg.jpeg"/>
          <p:cNvPicPr>
            <a:picLocks noGrp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1752600"/>
            <a:ext cx="25177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 smtClean="0">
                <a:latin typeface="AR CENA" pitchFamily="2" charset="0"/>
              </a:rPr>
              <a:t>Title 5 </a:t>
            </a:r>
            <a:r>
              <a:rPr lang="en-US" sz="3600" dirty="0" smtClean="0">
                <a:latin typeface="AR CENA" pitchFamily="2" charset="0"/>
                <a:hlinkClick r:id="rId2"/>
              </a:rPr>
              <a:t>§51203.7 </a:t>
            </a:r>
            <a:r>
              <a:rPr lang="en-US" sz="3600" dirty="0" smtClean="0">
                <a:latin typeface="AR CENA" pitchFamily="2" charset="0"/>
              </a:rPr>
              <a:t>gives students the right to participate effectively in policy development, including curriculum.</a:t>
            </a:r>
          </a:p>
          <a:p>
            <a:endParaRPr lang="en-US" sz="3600" dirty="0" smtClean="0">
              <a:latin typeface="AR CENA" pitchFamily="2" charset="0"/>
            </a:endParaRPr>
          </a:p>
          <a:p>
            <a:r>
              <a:rPr lang="en-US" sz="3600" dirty="0" smtClean="0">
                <a:latin typeface="AR CENA" pitchFamily="2" charset="0"/>
              </a:rPr>
              <a:t>The student perspective is essential to a Curriculum Committee. Students should: </a:t>
            </a:r>
          </a:p>
          <a:p>
            <a:pPr lvl="1"/>
            <a:r>
              <a:rPr lang="en-US" sz="3200" dirty="0" smtClean="0">
                <a:latin typeface="AR CENA" pitchFamily="2" charset="0"/>
              </a:rPr>
              <a:t>Provide the students’ perspective on new and existing curriculum </a:t>
            </a:r>
          </a:p>
          <a:p>
            <a:pPr lvl="1"/>
            <a:endParaRPr lang="en-US" sz="3200" dirty="0" smtClean="0">
              <a:latin typeface="AR CENA" pitchFamily="2" charset="0"/>
            </a:endParaRPr>
          </a:p>
          <a:p>
            <a:pPr lvl="1"/>
            <a:r>
              <a:rPr lang="en-US" sz="3200" dirty="0" smtClean="0">
                <a:latin typeface="AR CENA" pitchFamily="2" charset="0"/>
              </a:rPr>
              <a:t>Ask questions to ensure clarity from the students’ perspective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676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 CENA" pitchFamily="2" charset="0"/>
              </a:rPr>
              <a:t>Roles &amp; Responsibilities of Curriculum Committee Members:</a:t>
            </a:r>
            <a:br>
              <a:rPr lang="en-US" dirty="0" smtClean="0">
                <a:solidFill>
                  <a:schemeClr val="tx1"/>
                </a:solidFill>
                <a:latin typeface="AR CENA" pitchFamily="2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AR CENA" pitchFamily="2" charset="0"/>
              </a:rPr>
              <a:t>STUDENTS</a:t>
            </a:r>
            <a:endParaRPr lang="en-US" dirty="0">
              <a:solidFill>
                <a:schemeClr val="tx1"/>
              </a:solidFill>
              <a:latin typeface="AR CENA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3200" dirty="0" smtClean="0">
                <a:latin typeface="AR CENA" pitchFamily="2" charset="0"/>
              </a:rPr>
              <a:t>Administrators often see issues such as resources or departmental conflicts that should be taken into consideration when discussing curriculum. </a:t>
            </a:r>
          </a:p>
          <a:p>
            <a:pPr>
              <a:buNone/>
            </a:pPr>
            <a:endParaRPr lang="en-US" sz="3200" dirty="0" smtClean="0">
              <a:latin typeface="AR CENA" pitchFamily="2" charset="0"/>
            </a:endParaRPr>
          </a:p>
          <a:p>
            <a:pPr>
              <a:buNone/>
            </a:pPr>
            <a:r>
              <a:rPr lang="en-US" sz="3200" dirty="0" smtClean="0">
                <a:latin typeface="AR CENA" pitchFamily="2" charset="0"/>
              </a:rPr>
              <a:t>Administrators role includes:</a:t>
            </a:r>
          </a:p>
          <a:p>
            <a:r>
              <a:rPr lang="en-US" sz="3200" dirty="0" smtClean="0">
                <a:latin typeface="AR CENA" pitchFamily="2" charset="0"/>
              </a:rPr>
              <a:t>Review curriculum for possible conflicts</a:t>
            </a:r>
          </a:p>
          <a:p>
            <a:r>
              <a:rPr lang="en-US" sz="3200" dirty="0" smtClean="0">
                <a:latin typeface="AR CENA" pitchFamily="2" charset="0"/>
              </a:rPr>
              <a:t>Ensure courses are appropriate to the mission, are needed, legally compliant</a:t>
            </a:r>
          </a:p>
          <a:p>
            <a:r>
              <a:rPr lang="en-US" sz="3200" dirty="0" smtClean="0">
                <a:latin typeface="AR CENA" pitchFamily="2" charset="0"/>
              </a:rPr>
              <a:t>Identify resources and other issues that may affect offering curriculum</a:t>
            </a:r>
            <a:endParaRPr lang="en-US" sz="3200" dirty="0">
              <a:latin typeface="AR CENA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 CENA" pitchFamily="2" charset="0"/>
              </a:rPr>
              <a:t>Roles &amp; Responsibilities of Curriculum Committee Members:</a:t>
            </a:r>
            <a:br>
              <a:rPr lang="en-US" dirty="0" smtClean="0">
                <a:solidFill>
                  <a:schemeClr val="tx1"/>
                </a:solidFill>
                <a:latin typeface="AR CENA" pitchFamily="2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AR CENA" pitchFamily="2" charset="0"/>
              </a:rPr>
              <a:t>ADMINISTRATORS</a:t>
            </a:r>
            <a:endParaRPr lang="en-US" dirty="0">
              <a:solidFill>
                <a:schemeClr val="tx1"/>
              </a:solidFill>
              <a:latin typeface="AR CENA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946150"/>
          </a:xfrm>
          <a:solidFill>
            <a:srgbClr val="FFFF00"/>
          </a:solidFill>
          <a:ln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4800" b="0" dirty="0" smtClean="0">
                <a:solidFill>
                  <a:schemeClr val="tx1"/>
                </a:solidFill>
                <a:latin typeface="AR CENA" pitchFamily="2" charset="0"/>
              </a:rPr>
              <a:t/>
            </a:r>
            <a:br>
              <a:rPr lang="en-US" sz="4800" b="0" dirty="0" smtClean="0">
                <a:solidFill>
                  <a:schemeClr val="tx1"/>
                </a:solidFill>
                <a:latin typeface="AR CENA" pitchFamily="2" charset="0"/>
              </a:rPr>
            </a:br>
            <a:r>
              <a:rPr lang="en-US" sz="4800" b="0" dirty="0" smtClean="0">
                <a:solidFill>
                  <a:schemeClr val="tx1"/>
                </a:solidFill>
                <a:latin typeface="AR CENA" pitchFamily="2" charset="0"/>
              </a:rPr>
              <a:t>So what about the Curriculum Chair?</a:t>
            </a:r>
            <a:r>
              <a:rPr lang="en-US" sz="4800" dirty="0" smtClean="0"/>
              <a:t/>
            </a:r>
            <a:br>
              <a:rPr lang="en-US" sz="4800" dirty="0" smtClean="0"/>
            </a:b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510890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4000" dirty="0" smtClean="0">
                <a:latin typeface="AR CENA" pitchFamily="2" charset="0"/>
              </a:rPr>
              <a:t>What are the roles &amp; Responsibilities of the Curriculum Chair? </a:t>
            </a:r>
          </a:p>
          <a:p>
            <a:pPr>
              <a:buNone/>
            </a:pPr>
            <a:endParaRPr lang="en-US" sz="4000" dirty="0" smtClean="0">
              <a:latin typeface="AR CENA" pitchFamily="2" charset="0"/>
            </a:endParaRPr>
          </a:p>
          <a:p>
            <a:pPr>
              <a:buNone/>
            </a:pPr>
            <a:r>
              <a:rPr lang="en-US" sz="4000" dirty="0" smtClean="0">
                <a:latin typeface="AR CENA" pitchFamily="2" charset="0"/>
              </a:rPr>
              <a:t>Most importantly, how does the Curriculum Chair LEAD the committee members just mentioned</a:t>
            </a:r>
            <a:r>
              <a:rPr lang="en-US" sz="4000" b="1" dirty="0" smtClean="0">
                <a:latin typeface="AR CENA" pitchFamily="2" charset="0"/>
              </a:rPr>
              <a:t>?</a:t>
            </a:r>
            <a:endParaRPr lang="en-US" sz="4000" b="1" dirty="0">
              <a:latin typeface="AR CENA" pitchFamily="2" charset="0"/>
            </a:endParaRPr>
          </a:p>
        </p:txBody>
      </p:sp>
      <p:pic>
        <p:nvPicPr>
          <p:cNvPr id="7" name="Content Placeholder 6" descr="http://www.bestinspired.com/wp-content/uploads/2015/06/Famous-movie-quotes-2.jpg"/>
          <p:cNvPicPr>
            <a:picLocks noGrp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676400"/>
            <a:ext cx="3355975" cy="48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6200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>
                <a:solidFill>
                  <a:schemeClr val="tx1"/>
                </a:solidFill>
                <a:latin typeface="AR CENA" pitchFamily="2" charset="0"/>
              </a:rPr>
              <a:t>Roles &amp; Responsibilities of </a:t>
            </a:r>
            <a:br>
              <a:rPr lang="en-US" sz="4000" dirty="0" smtClean="0">
                <a:solidFill>
                  <a:schemeClr val="tx1"/>
                </a:solidFill>
                <a:latin typeface="AR CENA" pitchFamily="2" charset="0"/>
              </a:rPr>
            </a:br>
            <a:r>
              <a:rPr lang="en-US" sz="4000" dirty="0" smtClean="0">
                <a:solidFill>
                  <a:schemeClr val="tx1"/>
                </a:solidFill>
                <a:latin typeface="AR CENA" pitchFamily="2" charset="0"/>
              </a:rPr>
              <a:t>Curriculum Committee Members:</a:t>
            </a:r>
            <a:br>
              <a:rPr lang="en-US" sz="4000" dirty="0" smtClean="0">
                <a:solidFill>
                  <a:schemeClr val="tx1"/>
                </a:solidFill>
                <a:latin typeface="AR CENA" pitchFamily="2" charset="0"/>
              </a:rPr>
            </a:br>
            <a:r>
              <a:rPr lang="en-US" sz="4000" b="1" dirty="0" smtClean="0">
                <a:solidFill>
                  <a:schemeClr val="tx1"/>
                </a:solidFill>
                <a:latin typeface="AR CENA" pitchFamily="2" charset="0"/>
              </a:rPr>
              <a:t>CURRICULUM CHAIR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304800" y="1724378"/>
            <a:ext cx="6324600" cy="4676422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>
                <a:latin typeface="AR CENA" pitchFamily="2" charset="0"/>
              </a:rPr>
              <a:t>Provide training to new CC members</a:t>
            </a:r>
          </a:p>
          <a:p>
            <a:r>
              <a:rPr lang="en-US" sz="2000" dirty="0" smtClean="0">
                <a:latin typeface="AR CENA" pitchFamily="2" charset="0"/>
              </a:rPr>
              <a:t>Guide Curriculum Review process (new, modified, or deleted courses, certificates and degrees).</a:t>
            </a:r>
          </a:p>
          <a:p>
            <a:r>
              <a:rPr lang="en-US" sz="2000" dirty="0" smtClean="0">
                <a:latin typeface="AR CENA" pitchFamily="2" charset="0"/>
              </a:rPr>
              <a:t>Meet with discipline faculty</a:t>
            </a:r>
          </a:p>
          <a:p>
            <a:r>
              <a:rPr lang="en-US" sz="2000" dirty="0" smtClean="0">
                <a:latin typeface="AR CENA" pitchFamily="2" charset="0"/>
              </a:rPr>
              <a:t>Assist in the development of new courses and/or programs</a:t>
            </a:r>
          </a:p>
          <a:p>
            <a:r>
              <a:rPr lang="en-US" sz="2000" dirty="0" smtClean="0">
                <a:latin typeface="AR CENA" pitchFamily="2" charset="0"/>
              </a:rPr>
              <a:t>Facilitate technical review</a:t>
            </a:r>
          </a:p>
          <a:p>
            <a:r>
              <a:rPr lang="en-US" sz="2000" dirty="0" smtClean="0">
                <a:latin typeface="AR CENA" pitchFamily="2" charset="0"/>
              </a:rPr>
              <a:t>Build the agenda</a:t>
            </a:r>
          </a:p>
          <a:p>
            <a:r>
              <a:rPr lang="en-US" sz="2000" dirty="0" smtClean="0">
                <a:latin typeface="AR CENA" pitchFamily="2" charset="0"/>
              </a:rPr>
              <a:t>Prepare for the meeting</a:t>
            </a:r>
          </a:p>
          <a:p>
            <a:r>
              <a:rPr lang="en-US" sz="2000" dirty="0" smtClean="0">
                <a:latin typeface="AR CENA" pitchFamily="2" charset="0"/>
              </a:rPr>
              <a:t>Chair the meeting</a:t>
            </a:r>
          </a:p>
          <a:p>
            <a:r>
              <a:rPr lang="en-US" sz="2000" dirty="0" smtClean="0">
                <a:latin typeface="AR CENA" pitchFamily="2" charset="0"/>
              </a:rPr>
              <a:t>Watch for email messages from the ASCCC office regarding curriculum news</a:t>
            </a:r>
          </a:p>
          <a:p>
            <a:r>
              <a:rPr lang="en-US" sz="2000" dirty="0" smtClean="0">
                <a:latin typeface="AR CENA" pitchFamily="2" charset="0"/>
              </a:rPr>
              <a:t>Liaison to Academic Senate, CIO, Program Review, Accreditation, Board of Trustees, etc.</a:t>
            </a:r>
            <a:endParaRPr lang="en-US" sz="2000" dirty="0">
              <a:latin typeface="AR CENA" pitchFamily="2" charset="0"/>
            </a:endParaRPr>
          </a:p>
        </p:txBody>
      </p:sp>
      <p:pic>
        <p:nvPicPr>
          <p:cNvPr id="12" name="Content Placeholder 11" descr="http://www.chelsey.co.nz/uploads/movie_quotes/Movie8.jpg"/>
          <p:cNvPicPr>
            <a:picLocks noGrp="1"/>
          </p:cNvPicPr>
          <p:nvPr>
            <p:ph sz="quarter" idx="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400" y="3886200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077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 CENA" pitchFamily="2" charset="0"/>
              </a:rPr>
              <a:t>CURRICULUM CHAIR: Prepare &amp; Lead </a:t>
            </a:r>
            <a:br>
              <a:rPr lang="en-US" sz="3600" dirty="0" smtClean="0">
                <a:solidFill>
                  <a:schemeClr val="tx1"/>
                </a:solidFill>
                <a:latin typeface="AR CENA" pitchFamily="2" charset="0"/>
              </a:rPr>
            </a:br>
            <a:r>
              <a:rPr lang="en-US" sz="3600" dirty="0" smtClean="0">
                <a:solidFill>
                  <a:schemeClr val="tx1"/>
                </a:solidFill>
                <a:latin typeface="AR CENA" pitchFamily="2" charset="0"/>
              </a:rPr>
              <a:t>Your Curriculum 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228600" y="1676400"/>
            <a:ext cx="6096000" cy="48768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>
                <a:latin typeface="AR CENA" pitchFamily="2" charset="0"/>
              </a:rPr>
              <a:t>Establish positive relationships with CIO, AO, Curriculum Staff,  Department Chairs &amp; Academic Senate/Faculty</a:t>
            </a:r>
          </a:p>
          <a:p>
            <a:r>
              <a:rPr lang="en-US" sz="2000" dirty="0" smtClean="0">
                <a:latin typeface="AR CENA" pitchFamily="2" charset="0"/>
              </a:rPr>
              <a:t>Learn as much as you can about regulations and current issues at the state level.  </a:t>
            </a:r>
          </a:p>
          <a:p>
            <a:r>
              <a:rPr lang="en-US" sz="2000" dirty="0" smtClean="0">
                <a:latin typeface="AR CENA" pitchFamily="2" charset="0"/>
              </a:rPr>
              <a:t>Prioritize meeting agenda items</a:t>
            </a:r>
          </a:p>
          <a:p>
            <a:r>
              <a:rPr lang="en-US" sz="2000" dirty="0" smtClean="0">
                <a:latin typeface="AR CENA" pitchFamily="2" charset="0"/>
              </a:rPr>
              <a:t>Keep agenda moving &amp; on schedule</a:t>
            </a:r>
          </a:p>
          <a:p>
            <a:r>
              <a:rPr lang="en-US" sz="2000" dirty="0" smtClean="0">
                <a:latin typeface="AR CENA" pitchFamily="2" charset="0"/>
              </a:rPr>
              <a:t>Ensure all voices are heard</a:t>
            </a:r>
          </a:p>
          <a:p>
            <a:r>
              <a:rPr lang="en-US" sz="2000" dirty="0" smtClean="0">
                <a:latin typeface="AR CENA" pitchFamily="2" charset="0"/>
              </a:rPr>
              <a:t>Control the turn taking</a:t>
            </a:r>
          </a:p>
          <a:p>
            <a:r>
              <a:rPr lang="en-US" sz="2000" dirty="0" smtClean="0">
                <a:latin typeface="AR CENA" pitchFamily="2" charset="0"/>
              </a:rPr>
              <a:t>Be familiar with how to resolve and/or manage conflict</a:t>
            </a:r>
          </a:p>
          <a:p>
            <a:r>
              <a:rPr lang="en-US" sz="2000" dirty="0" smtClean="0">
                <a:latin typeface="AR CENA" pitchFamily="2" charset="0"/>
              </a:rPr>
              <a:t>Remember you are the meeting facilitator</a:t>
            </a:r>
          </a:p>
          <a:p>
            <a:r>
              <a:rPr lang="en-US" sz="2000" dirty="0" smtClean="0">
                <a:latin typeface="AR CENA" pitchFamily="2" charset="0"/>
              </a:rPr>
              <a:t>Remind the CC the important role they have to ensure we continue to provide our students with quality curriculum</a:t>
            </a:r>
            <a:r>
              <a:rPr lang="en-US" sz="1800" dirty="0" smtClean="0"/>
              <a:t>!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7" name="Picture 6" descr="http://www.wordsonimages.com/pics/193905-Cute,+quotes,+life,+sayings,+b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1676400"/>
            <a:ext cx="2514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47955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 CENA" pitchFamily="2" charset="0"/>
              </a:rPr>
              <a:t>CURRICULUM CHAIR:</a:t>
            </a:r>
            <a:br>
              <a:rPr lang="en-US" sz="3200" dirty="0" smtClean="0">
                <a:solidFill>
                  <a:schemeClr val="tx1"/>
                </a:solidFill>
                <a:latin typeface="AR CENA" pitchFamily="2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AR CENA" pitchFamily="2" charset="0"/>
              </a:rPr>
              <a:t>Creating a </a:t>
            </a:r>
            <a:r>
              <a:rPr lang="en-US" sz="3200" b="1" dirty="0" smtClean="0">
                <a:solidFill>
                  <a:schemeClr val="tx1"/>
                </a:solidFill>
                <a:latin typeface="AR CENA" pitchFamily="2" charset="0"/>
              </a:rPr>
              <a:t>Local Curriculum Handbook</a:t>
            </a:r>
            <a:r>
              <a:rPr lang="en-US" sz="3200" dirty="0" smtClean="0">
                <a:solidFill>
                  <a:schemeClr val="tx1"/>
                </a:solidFill>
                <a:latin typeface="AR CENA" pitchFamily="2" charset="0"/>
              </a:rPr>
              <a:t> is Important!</a:t>
            </a:r>
            <a:endParaRPr lang="en-US" sz="3200" dirty="0">
              <a:solidFill>
                <a:schemeClr val="tx1"/>
              </a:solidFill>
              <a:latin typeface="AR CEN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5105400" cy="4267200"/>
          </a:xfrm>
        </p:spPr>
        <p:txBody>
          <a:bodyPr>
            <a:normAutofit fontScale="70000" lnSpcReduction="20000"/>
          </a:bodyPr>
          <a:lstStyle/>
          <a:p>
            <a:r>
              <a:rPr lang="en-US" sz="3200" dirty="0" smtClean="0">
                <a:latin typeface="AR CENA" pitchFamily="2" charset="0"/>
              </a:rPr>
              <a:t>Provides evidence of local adherence to state code and regulation</a:t>
            </a:r>
          </a:p>
          <a:p>
            <a:endParaRPr lang="en-US" sz="3200" dirty="0" smtClean="0">
              <a:latin typeface="AR CENA" pitchFamily="2" charset="0"/>
            </a:endParaRPr>
          </a:p>
          <a:p>
            <a:r>
              <a:rPr lang="en-US" sz="3200" dirty="0" smtClean="0">
                <a:latin typeface="AR CENA" pitchFamily="2" charset="0"/>
              </a:rPr>
              <a:t>Provides a record of local policies and procedures</a:t>
            </a:r>
          </a:p>
          <a:p>
            <a:endParaRPr lang="en-US" sz="3200" dirty="0" smtClean="0">
              <a:latin typeface="AR CENA" pitchFamily="2" charset="0"/>
            </a:endParaRPr>
          </a:p>
          <a:p>
            <a:r>
              <a:rPr lang="en-US" sz="3200" dirty="0" smtClean="0">
                <a:latin typeface="AR CENA" pitchFamily="2" charset="0"/>
              </a:rPr>
              <a:t>Can be used to provide local historical perspective/philosophies regarding curriculum matters</a:t>
            </a:r>
          </a:p>
          <a:p>
            <a:endParaRPr lang="en-US" sz="3200" dirty="0" smtClean="0">
              <a:latin typeface="AR CENA" pitchFamily="2" charset="0"/>
            </a:endParaRPr>
          </a:p>
          <a:p>
            <a:r>
              <a:rPr lang="en-US" sz="3200" dirty="0" smtClean="0">
                <a:latin typeface="AR CENA" pitchFamily="2" charset="0"/>
              </a:rPr>
              <a:t>Provides an invaluable resource for faculty in the curriculum process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" name="Content Placeholder 8" descr="https://s-media-cache-ak0.pinimg.com/736x/b2/a9/dd/b2a9dd7671552c70287f1d4c8effe652.jpg"/>
          <p:cNvPicPr>
            <a:picLocks noGrp="1"/>
          </p:cNvPicPr>
          <p:nvPr>
            <p:ph sz="quarter" idx="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2133600"/>
            <a:ext cx="2971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95800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 smtClean="0">
                <a:latin typeface="AR CENA" pitchFamily="2" charset="0"/>
              </a:rPr>
              <a:t>Establish a strong technical review (TR) process for effectiveness. </a:t>
            </a:r>
          </a:p>
          <a:p>
            <a:endParaRPr lang="en-US" sz="3200" dirty="0" smtClean="0">
              <a:latin typeface="AR CENA" pitchFamily="2" charset="0"/>
            </a:endParaRPr>
          </a:p>
          <a:p>
            <a:r>
              <a:rPr lang="en-US" sz="3200" dirty="0" smtClean="0">
                <a:latin typeface="AR CENA" pitchFamily="2" charset="0"/>
              </a:rPr>
              <a:t>TR committee should focus on the things that  tend to make CC meetings drag on (grammar, wording, formatting, codes, missing attachments etc.) </a:t>
            </a:r>
          </a:p>
          <a:p>
            <a:endParaRPr lang="en-US" sz="3200" dirty="0" smtClean="0">
              <a:latin typeface="AR CENA" pitchFamily="2" charset="0"/>
            </a:endParaRPr>
          </a:p>
          <a:p>
            <a:r>
              <a:rPr lang="en-US" sz="3200" dirty="0" smtClean="0">
                <a:latin typeface="AR CENA" pitchFamily="2" charset="0"/>
              </a:rPr>
              <a:t>TR committee  is chaired by the Curriculum Chair</a:t>
            </a:r>
          </a:p>
          <a:p>
            <a:endParaRPr lang="en-US" sz="3200" dirty="0" smtClean="0">
              <a:latin typeface="AR CENA" pitchFamily="2" charset="0"/>
            </a:endParaRPr>
          </a:p>
          <a:p>
            <a:r>
              <a:rPr lang="en-US" sz="3200" dirty="0" smtClean="0">
                <a:latin typeface="AR CENA" pitchFamily="2" charset="0"/>
              </a:rPr>
              <a:t>Membership may include Curriculum Committee members.</a:t>
            </a:r>
          </a:p>
          <a:p>
            <a:endParaRPr lang="en-US" sz="3200" dirty="0" smtClean="0">
              <a:latin typeface="AR CENA" pitchFamily="2" charset="0"/>
            </a:endParaRPr>
          </a:p>
          <a:p>
            <a:r>
              <a:rPr lang="en-US" sz="3200" dirty="0" smtClean="0">
                <a:latin typeface="AR CENA" pitchFamily="2" charset="0"/>
              </a:rPr>
              <a:t>Classified Staff can provide valuable support!</a:t>
            </a:r>
            <a:endParaRPr lang="en-US" sz="3200" dirty="0">
              <a:latin typeface="AR CENA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 CENA" pitchFamily="2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AR CENA" pitchFamily="2" charset="0"/>
              </a:rPr>
            </a:br>
            <a:r>
              <a:rPr lang="en-US" dirty="0" smtClean="0">
                <a:solidFill>
                  <a:schemeClr val="tx1"/>
                </a:solidFill>
                <a:latin typeface="AR CENA" pitchFamily="2" charset="0"/>
              </a:rPr>
              <a:t>Importance of Technical Review &amp; Working with Classified Staff</a:t>
            </a:r>
            <a:br>
              <a:rPr lang="en-US" dirty="0" smtClean="0">
                <a:solidFill>
                  <a:schemeClr val="tx1"/>
                </a:solidFill>
                <a:latin typeface="AR CENA" pitchFamily="2" charset="0"/>
              </a:rPr>
            </a:br>
            <a:endParaRPr lang="en-US" dirty="0">
              <a:solidFill>
                <a:schemeClr val="tx1"/>
              </a:solidFill>
              <a:latin typeface="AR CENA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819400"/>
            <a:ext cx="7848600" cy="990600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solidFill>
                  <a:srgbClr val="800000"/>
                </a:solidFill>
                <a:latin typeface="Algerian" pitchFamily="82" charset="0"/>
              </a:rPr>
              <a:t/>
            </a:r>
            <a:br>
              <a:rPr lang="en-US" sz="2400" dirty="0" smtClean="0">
                <a:solidFill>
                  <a:srgbClr val="800000"/>
                </a:solidFill>
                <a:latin typeface="Algerian" pitchFamily="82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Algerian" pitchFamily="82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Algerian" pitchFamily="82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Algerian" pitchFamily="82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Algerian" pitchFamily="82" charset="0"/>
              </a:rPr>
            </a:br>
            <a:r>
              <a:rPr lang="en-US" sz="2400" dirty="0">
                <a:solidFill>
                  <a:schemeClr val="tx1"/>
                </a:solidFill>
                <a:latin typeface="Algerian" pitchFamily="82" charset="0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Algerian" pitchFamily="82" charset="0"/>
              </a:rPr>
            </a:br>
            <a:r>
              <a:rPr lang="en-US" sz="2400" b="0" dirty="0" smtClean="0">
                <a:solidFill>
                  <a:schemeClr val="tx1"/>
                </a:solidFill>
                <a:latin typeface="AR CENA" pitchFamily="2" charset="0"/>
              </a:rPr>
              <a:t>John Freitas, Los Angeles City College</a:t>
            </a:r>
            <a:r>
              <a:rPr lang="en-US" sz="2400" dirty="0" smtClean="0">
                <a:solidFill>
                  <a:schemeClr val="tx1"/>
                </a:solidFill>
                <a:latin typeface="Algerian" pitchFamily="82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Algerian" pitchFamily="82" charset="0"/>
              </a:rPr>
            </a:br>
            <a:r>
              <a:rPr lang="it-IT" sz="2400" b="0" dirty="0" smtClean="0">
                <a:solidFill>
                  <a:schemeClr val="tx1"/>
                </a:solidFill>
                <a:latin typeface="AR CENA" pitchFamily="2" charset="0"/>
              </a:rPr>
              <a:t>Leticia Hector, San Bernardino Valley College </a:t>
            </a:r>
            <a:br>
              <a:rPr lang="it-IT" sz="2400" b="0" dirty="0" smtClean="0">
                <a:solidFill>
                  <a:schemeClr val="tx1"/>
                </a:solidFill>
                <a:latin typeface="AR CENA" pitchFamily="2" charset="0"/>
              </a:rPr>
            </a:br>
            <a:r>
              <a:rPr lang="it-IT" sz="2400" b="0" dirty="0" smtClean="0">
                <a:solidFill>
                  <a:schemeClr val="tx1"/>
                </a:solidFill>
                <a:latin typeface="AR CENA" pitchFamily="2" charset="0"/>
              </a:rPr>
              <a:t>Michelle Sampat, Mt. San Antonio College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962400"/>
            <a:ext cx="7772400" cy="1219200"/>
          </a:xfrm>
        </p:spPr>
        <p:txBody>
          <a:bodyPr>
            <a:normAutofit fontScale="77500" lnSpcReduction="20000"/>
          </a:bodyPr>
          <a:lstStyle/>
          <a:p>
            <a:pPr algn="ctr"/>
            <a:endParaRPr lang="en-US" sz="2000" dirty="0" smtClean="0">
              <a:latin typeface="AR CENA" pitchFamily="2" charset="0"/>
            </a:endParaRPr>
          </a:p>
          <a:p>
            <a:pPr algn="ctr"/>
            <a:r>
              <a:rPr lang="en-US" sz="2900" b="1" dirty="0">
                <a:solidFill>
                  <a:srgbClr val="800000"/>
                </a:solidFill>
                <a:latin typeface="Algerian" pitchFamily="82" charset="0"/>
              </a:rPr>
              <a:t>2015 </a:t>
            </a:r>
            <a:r>
              <a:rPr lang="en-US" sz="2900" b="1" dirty="0" smtClean="0">
                <a:solidFill>
                  <a:srgbClr val="800000"/>
                </a:solidFill>
                <a:latin typeface="Algerian" pitchFamily="82" charset="0"/>
              </a:rPr>
              <a:t>ASCCC Curriculum </a:t>
            </a:r>
            <a:r>
              <a:rPr lang="en-US" sz="2900" b="1" dirty="0">
                <a:solidFill>
                  <a:srgbClr val="800000"/>
                </a:solidFill>
                <a:latin typeface="Algerian" pitchFamily="82" charset="0"/>
              </a:rPr>
              <a:t>Institute</a:t>
            </a:r>
            <a:br>
              <a:rPr lang="en-US" sz="2900" b="1" dirty="0">
                <a:solidFill>
                  <a:srgbClr val="800000"/>
                </a:solidFill>
                <a:latin typeface="Algerian" pitchFamily="82" charset="0"/>
              </a:rPr>
            </a:br>
            <a:r>
              <a:rPr lang="en-US" sz="2900" b="1" dirty="0" smtClean="0">
                <a:solidFill>
                  <a:srgbClr val="800000"/>
                </a:solidFill>
                <a:latin typeface="Algerian" pitchFamily="82" charset="0"/>
              </a:rPr>
              <a:t>Doubletree Anaheim-Orange County</a:t>
            </a:r>
          </a:p>
          <a:p>
            <a:pPr algn="ctr"/>
            <a:r>
              <a:rPr lang="en-US" sz="2900" b="1" dirty="0" smtClean="0">
                <a:solidFill>
                  <a:srgbClr val="800000"/>
                </a:solidFill>
                <a:latin typeface="AR CENA" pitchFamily="2" charset="0"/>
              </a:rPr>
              <a:t>July 9-11</a:t>
            </a:r>
          </a:p>
          <a:p>
            <a:pPr algn="ctr"/>
            <a:endParaRPr lang="en-US" sz="2900" dirty="0" smtClean="0">
              <a:solidFill>
                <a:schemeClr val="tx1"/>
              </a:solidFill>
              <a:latin typeface="AR CENA" pitchFamily="2" charset="0"/>
            </a:endParaRPr>
          </a:p>
        </p:txBody>
      </p:sp>
      <p:pic>
        <p:nvPicPr>
          <p:cNvPr id="4" name="Picture 4" descr="ASCCC_Logo.bmp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5791200"/>
            <a:ext cx="2862780" cy="710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304800"/>
            <a:ext cx="7315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800000"/>
                </a:solidFill>
                <a:latin typeface="Algerian" pitchFamily="82" charset="0"/>
              </a:rPr>
              <a:t>Training </a:t>
            </a:r>
            <a:r>
              <a:rPr lang="en-US" sz="3600" b="1" dirty="0" smtClean="0">
                <a:solidFill>
                  <a:srgbClr val="800000"/>
                </a:solidFill>
                <a:latin typeface="Algerian" pitchFamily="82" charset="0"/>
              </a:rPr>
              <a:t>Curriculum Committees</a:t>
            </a:r>
            <a:r>
              <a:rPr lang="en-US" sz="3600" b="1" dirty="0">
                <a:solidFill>
                  <a:srgbClr val="800000"/>
                </a:solidFill>
                <a:latin typeface="Algerian" pitchFamily="82" charset="0"/>
              </a:rPr>
              <a:t>: </a:t>
            </a:r>
            <a:br>
              <a:rPr lang="en-US" sz="3600" b="1" dirty="0">
                <a:solidFill>
                  <a:srgbClr val="800000"/>
                </a:solidFill>
                <a:latin typeface="Algerian" pitchFamily="82" charset="0"/>
              </a:rPr>
            </a:br>
            <a:r>
              <a:rPr lang="en-US" sz="3600" b="1" dirty="0">
                <a:solidFill>
                  <a:srgbClr val="800000"/>
                </a:solidFill>
                <a:latin typeface="Algerian" pitchFamily="82" charset="0"/>
              </a:rPr>
              <a:t>Efficiency and Standards</a:t>
            </a:r>
            <a:endParaRPr lang="en-US" sz="3600" b="1" dirty="0"/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09728" indent="0" algn="ctr">
              <a:buNone/>
            </a:pPr>
            <a:r>
              <a:rPr lang="en-US" sz="3500" dirty="0" smtClean="0">
                <a:latin typeface="AR CENA" pitchFamily="2" charset="0"/>
              </a:rPr>
              <a:t>Your Technical Review committee should include the following individuals: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sz="3900" dirty="0" smtClean="0">
                <a:latin typeface="AR CENA" pitchFamily="2" charset="0"/>
              </a:rPr>
              <a:t>Curriculum Chair</a:t>
            </a:r>
          </a:p>
          <a:p>
            <a:r>
              <a:rPr lang="en-US" sz="3900" dirty="0" smtClean="0">
                <a:latin typeface="AR CENA" pitchFamily="2" charset="0"/>
              </a:rPr>
              <a:t>Articulation Officer</a:t>
            </a:r>
          </a:p>
          <a:p>
            <a:r>
              <a:rPr lang="en-US" sz="3900" dirty="0" smtClean="0">
                <a:latin typeface="AR CENA" pitchFamily="2" charset="0"/>
              </a:rPr>
              <a:t>Librarian</a:t>
            </a:r>
          </a:p>
          <a:p>
            <a:r>
              <a:rPr lang="en-US" sz="3900" dirty="0" smtClean="0">
                <a:latin typeface="AR CENA" pitchFamily="2" charset="0"/>
              </a:rPr>
              <a:t>Distance Education expert</a:t>
            </a:r>
          </a:p>
          <a:p>
            <a:r>
              <a:rPr lang="en-US" sz="3900" dirty="0" smtClean="0">
                <a:latin typeface="AR CENA" pitchFamily="2" charset="0"/>
              </a:rPr>
              <a:t>CIO or designated dean</a:t>
            </a:r>
          </a:p>
          <a:p>
            <a:r>
              <a:rPr lang="en-US" sz="3900" dirty="0" smtClean="0">
                <a:latin typeface="AR CENA" pitchFamily="2" charset="0"/>
              </a:rPr>
              <a:t>Curriculum specialist</a:t>
            </a:r>
          </a:p>
          <a:p>
            <a:r>
              <a:rPr lang="en-US" sz="3900" dirty="0" smtClean="0">
                <a:latin typeface="AR CENA" pitchFamily="2" charset="0"/>
              </a:rPr>
              <a:t>Others may include your SLO coordinator, honors program director, learning disabilities specialist</a:t>
            </a:r>
            <a:endParaRPr lang="en-US" sz="3900" dirty="0">
              <a:latin typeface="AR CENA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AR CENA" pitchFamily="2" charset="0"/>
              </a:rPr>
              <a:t>Technical Review Committee – </a:t>
            </a:r>
            <a:br>
              <a:rPr lang="en-US" sz="4000" dirty="0" smtClean="0">
                <a:solidFill>
                  <a:schemeClr val="tx1"/>
                </a:solidFill>
                <a:latin typeface="AR CENA" pitchFamily="2" charset="0"/>
              </a:rPr>
            </a:br>
            <a:r>
              <a:rPr lang="en-US" sz="4000" dirty="0" smtClean="0">
                <a:solidFill>
                  <a:schemeClr val="tx1"/>
                </a:solidFill>
                <a:latin typeface="AR CENA" pitchFamily="2" charset="0"/>
              </a:rPr>
              <a:t>Suggested Membership</a:t>
            </a:r>
            <a:endParaRPr lang="en-US" sz="4000" dirty="0">
              <a:solidFill>
                <a:schemeClr val="tx1"/>
              </a:solidFill>
              <a:latin typeface="AR CEN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498651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 CENA" pitchFamily="2" charset="0"/>
              </a:rPr>
              <a:t>Working together we can become …</a:t>
            </a:r>
            <a:endParaRPr lang="en-US" dirty="0">
              <a:solidFill>
                <a:schemeClr val="tx1"/>
              </a:solidFill>
              <a:latin typeface="AR CENA" pitchFamily="2" charset="0"/>
            </a:endParaRPr>
          </a:p>
        </p:txBody>
      </p:sp>
      <p:pic>
        <p:nvPicPr>
          <p:cNvPr id="4" name="Content Placeholder 3" descr="http://resizing.flixster.com/EHVs_RlZtdvQa1PNiEpoBQ0-fzg=/510x755/dkpu1ddg7pbsk.cloudfront.net/movie/10/93/90/10939047_ori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676400"/>
            <a:ext cx="5562600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>
                <a:latin typeface="AR CENA" pitchFamily="2" charset="0"/>
              </a:rPr>
              <a:t>ASCCC: </a:t>
            </a:r>
            <a:r>
              <a:rPr lang="en-US" sz="2800" dirty="0" smtClean="0">
                <a:latin typeface="AR CENA" pitchFamily="2" charset="0"/>
                <a:hlinkClick r:id="rId2"/>
              </a:rPr>
              <a:t>http://www.asccc.org/home</a:t>
            </a:r>
            <a:endParaRPr lang="en-US" sz="2800" dirty="0" smtClean="0">
              <a:latin typeface="AR CENA" pitchFamily="2" charset="0"/>
            </a:endParaRPr>
          </a:p>
          <a:p>
            <a:r>
              <a:rPr lang="en-US" sz="2800" dirty="0" smtClean="0">
                <a:latin typeface="AR CENA" pitchFamily="2" charset="0"/>
              </a:rPr>
              <a:t>CCC Curriculum: </a:t>
            </a:r>
            <a:r>
              <a:rPr lang="en-US" sz="2800" dirty="0" smtClean="0">
                <a:latin typeface="AR CENA" pitchFamily="2" charset="0"/>
                <a:hlinkClick r:id="rId3"/>
              </a:rPr>
              <a:t>http://www.ccccurriculum.net</a:t>
            </a:r>
            <a:endParaRPr lang="en-US" sz="2800" dirty="0" smtClean="0">
              <a:latin typeface="AR CENA" pitchFamily="2" charset="0"/>
            </a:endParaRPr>
          </a:p>
          <a:p>
            <a:r>
              <a:rPr lang="en-US" sz="2800" i="1" dirty="0" smtClean="0">
                <a:latin typeface="AR CENA" pitchFamily="2" charset="0"/>
                <a:hlinkClick r:id="rId4"/>
              </a:rPr>
              <a:t>The Course Outline of Record: A Curriculum Reference Guide </a:t>
            </a:r>
            <a:r>
              <a:rPr lang="en-US" sz="2800" dirty="0" smtClean="0">
                <a:latin typeface="AR CENA" pitchFamily="2" charset="0"/>
              </a:rPr>
              <a:t>(ASCCC 2008)</a:t>
            </a:r>
          </a:p>
          <a:p>
            <a:r>
              <a:rPr lang="en-US" sz="2800" dirty="0" smtClean="0">
                <a:latin typeface="AR CENA" pitchFamily="2" charset="0"/>
              </a:rPr>
              <a:t>Search Ed Code and Title 5 – </a:t>
            </a:r>
            <a:r>
              <a:rPr lang="en-US" sz="2800" dirty="0" smtClean="0">
                <a:latin typeface="AR CENA" pitchFamily="2" charset="0"/>
                <a:hlinkClick r:id="rId5"/>
              </a:rPr>
              <a:t>www.oal.ca.gov</a:t>
            </a:r>
            <a:endParaRPr lang="en-US" sz="2800" dirty="0" smtClean="0">
              <a:latin typeface="AR CENA" pitchFamily="2" charset="0"/>
            </a:endParaRPr>
          </a:p>
          <a:p>
            <a:r>
              <a:rPr lang="en-US" sz="2800" dirty="0" smtClean="0">
                <a:latin typeface="AR CENA" pitchFamily="2" charset="0"/>
              </a:rPr>
              <a:t>Program and Course Approval Handbook (PCAH, </a:t>
            </a:r>
            <a:r>
              <a:rPr lang="en-US" sz="2800" dirty="0" smtClean="0">
                <a:latin typeface="AR CENA" pitchFamily="2" charset="0"/>
                <a:hlinkClick r:id="rId6"/>
              </a:rPr>
              <a:t>5</a:t>
            </a:r>
            <a:r>
              <a:rPr lang="en-US" sz="2800" baseline="30000" dirty="0" smtClean="0">
                <a:latin typeface="AR CENA" pitchFamily="2" charset="0"/>
                <a:hlinkClick r:id="rId6"/>
              </a:rPr>
              <a:t>th</a:t>
            </a:r>
            <a:r>
              <a:rPr lang="en-US" sz="2800" dirty="0" smtClean="0">
                <a:latin typeface="AR CENA" pitchFamily="2" charset="0"/>
                <a:hlinkClick r:id="rId6"/>
              </a:rPr>
              <a:t> edition</a:t>
            </a:r>
            <a:r>
              <a:rPr lang="en-US" sz="2800" dirty="0" smtClean="0">
                <a:latin typeface="AR CENA" pitchFamily="2" charset="0"/>
              </a:rPr>
              <a:t>)</a:t>
            </a:r>
          </a:p>
          <a:p>
            <a:r>
              <a:rPr lang="en-US" sz="2800" dirty="0" smtClean="0">
                <a:latin typeface="AR CENA" pitchFamily="2" charset="0"/>
              </a:rPr>
              <a:t>CIO Manual, </a:t>
            </a:r>
            <a:r>
              <a:rPr lang="en-US" sz="2800" dirty="0" smtClean="0">
                <a:latin typeface="AR CENA" pitchFamily="2" charset="0"/>
                <a:hlinkClick r:id="rId7"/>
              </a:rPr>
              <a:t>1</a:t>
            </a:r>
            <a:r>
              <a:rPr lang="en-US" sz="2800" baseline="30000" dirty="0" smtClean="0">
                <a:latin typeface="AR CENA" pitchFamily="2" charset="0"/>
                <a:hlinkClick r:id="rId7"/>
              </a:rPr>
              <a:t>st</a:t>
            </a:r>
            <a:r>
              <a:rPr lang="en-US" sz="2800" dirty="0" smtClean="0">
                <a:latin typeface="AR CENA" pitchFamily="2" charset="0"/>
                <a:hlinkClick r:id="rId7"/>
              </a:rPr>
              <a:t> Edition</a:t>
            </a:r>
            <a:endParaRPr lang="en-US" sz="2800" dirty="0" smtClean="0">
              <a:latin typeface="AR CENA" pitchFamily="2" charset="0"/>
            </a:endParaRPr>
          </a:p>
          <a:p>
            <a:r>
              <a:rPr lang="en-US" sz="2800" dirty="0" smtClean="0">
                <a:latin typeface="AR CENA" pitchFamily="2" charset="0"/>
              </a:rPr>
              <a:t>FAQ </a:t>
            </a:r>
            <a:r>
              <a:rPr lang="en-US" sz="2800" dirty="0" smtClean="0">
                <a:latin typeface="AR CENA" pitchFamily="2" charset="0"/>
                <a:hlinkClick r:id="rId8"/>
              </a:rPr>
              <a:t>http://www.ccccurriculum.net/faq/</a:t>
            </a:r>
            <a:endParaRPr lang="en-US" sz="2800" dirty="0" smtClean="0">
              <a:latin typeface="AR CENA" pitchFamily="2" charset="0"/>
            </a:endParaRPr>
          </a:p>
          <a:p>
            <a:r>
              <a:rPr lang="en-US" sz="2800" dirty="0" smtClean="0">
                <a:latin typeface="AR CENA" pitchFamily="2" charset="0"/>
              </a:rPr>
              <a:t>C-ID </a:t>
            </a:r>
            <a:r>
              <a:rPr lang="en-US" sz="2800" dirty="0" smtClean="0">
                <a:latin typeface="AR CENA" pitchFamily="2" charset="0"/>
                <a:hlinkClick r:id="rId9"/>
              </a:rPr>
              <a:t>http://www.c-id.net</a:t>
            </a:r>
            <a:endParaRPr lang="en-US" sz="2800" dirty="0" smtClean="0">
              <a:latin typeface="AR CENA" pitchFamily="2" charset="0"/>
            </a:endParaRPr>
          </a:p>
          <a:p>
            <a:r>
              <a:rPr lang="en-US" sz="2800" dirty="0" smtClean="0">
                <a:latin typeface="AR CENA" pitchFamily="2" charset="0"/>
              </a:rPr>
              <a:t>ASSIST </a:t>
            </a:r>
            <a:r>
              <a:rPr lang="en-US" sz="2800" dirty="0" smtClean="0">
                <a:latin typeface="AR CENA" pitchFamily="2" charset="0"/>
                <a:hlinkClick r:id="rId10"/>
              </a:rPr>
              <a:t>http://www.assist.org/</a:t>
            </a:r>
            <a:endParaRPr lang="en-US" sz="2800" dirty="0" smtClean="0">
              <a:latin typeface="AR CENA" pitchFamily="2" charset="0"/>
            </a:endParaRPr>
          </a:p>
          <a:p>
            <a:r>
              <a:rPr lang="en-US" sz="2800" dirty="0" smtClean="0">
                <a:latin typeface="AR CENA" pitchFamily="2" charset="0"/>
              </a:rPr>
              <a:t>Chancellor’s Office </a:t>
            </a:r>
            <a:r>
              <a:rPr lang="en-US" sz="2800" dirty="0" smtClean="0">
                <a:latin typeface="AR CENA" pitchFamily="2" charset="0"/>
                <a:hlinkClick r:id="rId11"/>
              </a:rPr>
              <a:t>http://www.cccco.edu</a:t>
            </a:r>
            <a:endParaRPr lang="en-US" sz="2800" dirty="0" smtClean="0">
              <a:latin typeface="AR CENA" pitchFamily="2" charset="0"/>
            </a:endParaRPr>
          </a:p>
          <a:p>
            <a:r>
              <a:rPr lang="en-US" sz="2800" dirty="0" smtClean="0">
                <a:latin typeface="AR CENA" pitchFamily="2" charset="0"/>
              </a:rPr>
              <a:t>Join the ASCCC Curriculum </a:t>
            </a:r>
            <a:r>
              <a:rPr lang="en-US" sz="2800" dirty="0">
                <a:latin typeface="AR CENA" pitchFamily="2" charset="0"/>
              </a:rPr>
              <a:t>listserv </a:t>
            </a:r>
            <a:r>
              <a:rPr lang="en-US" sz="2800" dirty="0" smtClean="0">
                <a:latin typeface="AR CENA" pitchFamily="2" charset="0"/>
                <a:hlinkClick r:id="rId12"/>
              </a:rPr>
              <a:t>http</a:t>
            </a:r>
            <a:r>
              <a:rPr lang="en-US" sz="2800" dirty="0">
                <a:latin typeface="AR CENA" pitchFamily="2" charset="0"/>
                <a:hlinkClick r:id="rId12"/>
              </a:rPr>
              <a:t>://www.asccc.org/signup-</a:t>
            </a:r>
            <a:r>
              <a:rPr lang="en-US" sz="2800" dirty="0" smtClean="0">
                <a:latin typeface="AR CENA" pitchFamily="2" charset="0"/>
                <a:hlinkClick r:id="rId12"/>
              </a:rPr>
              <a:t>newsletters</a:t>
            </a:r>
            <a:endParaRPr lang="en-US" sz="2800" dirty="0" smtClean="0">
              <a:latin typeface="AR CENA" pitchFamily="2" charset="0"/>
            </a:endParaRPr>
          </a:p>
          <a:p>
            <a:endParaRPr lang="en-US" sz="2800" dirty="0" smtClean="0">
              <a:latin typeface="AR CENA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AR CENA" pitchFamily="2" charset="0"/>
              </a:rPr>
              <a:t>IMPORTANT RESOURCES</a:t>
            </a:r>
            <a:endParaRPr lang="en-US" sz="4000" dirty="0">
              <a:solidFill>
                <a:schemeClr val="tx1"/>
              </a:solidFill>
              <a:latin typeface="AR CENA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latin typeface="AR CENA" pitchFamily="2" charset="0"/>
              </a:rPr>
              <a:t>John Freitas, ASCCC Curriculum Chair – </a:t>
            </a:r>
            <a:r>
              <a:rPr lang="en-US" dirty="0" smtClean="0">
                <a:hlinkClick r:id="rId2"/>
              </a:rPr>
              <a:t>freitaje@lacitycollege.edu</a:t>
            </a:r>
            <a:endParaRPr lang="en-US" dirty="0" smtClean="0"/>
          </a:p>
          <a:p>
            <a:endParaRPr lang="en-US" dirty="0"/>
          </a:p>
          <a:p>
            <a:r>
              <a:rPr lang="en-US" sz="3200" dirty="0" smtClean="0">
                <a:latin typeface="AR CENA" pitchFamily="2" charset="0"/>
              </a:rPr>
              <a:t>Leticia Hector, SBVC Curriculum Chair</a:t>
            </a:r>
            <a:r>
              <a:rPr lang="en-US" sz="3200" dirty="0" smtClean="0"/>
              <a:t> </a:t>
            </a:r>
            <a:r>
              <a:rPr lang="en-US" dirty="0" smtClean="0"/>
              <a:t>– </a:t>
            </a:r>
            <a:r>
              <a:rPr lang="en-US" dirty="0" smtClean="0">
                <a:hlinkClick r:id="rId3"/>
              </a:rPr>
              <a:t>lhector@valleycollege.edu</a:t>
            </a:r>
            <a:endParaRPr lang="en-US" dirty="0" smtClean="0"/>
          </a:p>
          <a:p>
            <a:endParaRPr lang="en-US" dirty="0"/>
          </a:p>
          <a:p>
            <a:r>
              <a:rPr lang="en-US" sz="3200" dirty="0" smtClean="0">
                <a:latin typeface="AR CENA" pitchFamily="2" charset="0"/>
              </a:rPr>
              <a:t>Michelle </a:t>
            </a:r>
            <a:r>
              <a:rPr lang="en-US" sz="3200" dirty="0" err="1" smtClean="0">
                <a:latin typeface="AR CENA" pitchFamily="2" charset="0"/>
              </a:rPr>
              <a:t>Sampat</a:t>
            </a:r>
            <a:r>
              <a:rPr lang="en-US" sz="3200" dirty="0" smtClean="0">
                <a:latin typeface="AR CENA" pitchFamily="2" charset="0"/>
              </a:rPr>
              <a:t> </a:t>
            </a:r>
            <a:r>
              <a:rPr lang="en-US" dirty="0" smtClean="0"/>
              <a:t>– </a:t>
            </a:r>
            <a:r>
              <a:rPr lang="en-US" dirty="0" smtClean="0">
                <a:hlinkClick r:id="rId4"/>
              </a:rPr>
              <a:t>msampat@mtsac.edu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AR CENA" pitchFamily="2" charset="0"/>
              </a:rPr>
              <a:t>Feel Free to Contact Us!	</a:t>
            </a:r>
            <a:endParaRPr lang="en-US" sz="4400" dirty="0">
              <a:solidFill>
                <a:schemeClr val="tx1"/>
              </a:solidFill>
              <a:latin typeface="AR CEN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117141"/>
      </p:ext>
    </p:extLst>
  </p:cSld>
  <p:clrMapOvr>
    <a:masterClrMapping/>
  </p:clrMapOvr>
  <p:transition xmlns:p14="http://schemas.microsoft.com/office/powerpoint/2010/main" spd="med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gabrielledolan.com/wp/wp-content/uploads/2013/05/any-question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AR CENA" pitchFamily="2" charset="0"/>
              </a:rPr>
              <a:t>Our Mission Today</a:t>
            </a:r>
            <a:endParaRPr lang="en-US" sz="4000" dirty="0">
              <a:solidFill>
                <a:schemeClr val="tx1"/>
              </a:solidFill>
              <a:latin typeface="AR CENA" pitchFamily="2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724400" cy="518510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AR CENA" pitchFamily="2" charset="0"/>
              </a:rPr>
              <a:t>Purview of the Curriculum Committee &amp; Responsibilities </a:t>
            </a:r>
            <a:r>
              <a:rPr lang="en-US" sz="2800" dirty="0">
                <a:latin typeface="AR CENA" pitchFamily="2" charset="0"/>
              </a:rPr>
              <a:t>of everyone involved in the local curriculum process</a:t>
            </a:r>
            <a:endParaRPr lang="en-US" sz="2800" dirty="0" smtClean="0">
              <a:latin typeface="AR CENA" pitchFamily="2" charset="0"/>
            </a:endParaRPr>
          </a:p>
          <a:p>
            <a:pPr>
              <a:buNone/>
            </a:pPr>
            <a:endParaRPr lang="en-US" sz="2800" dirty="0" smtClean="0">
              <a:latin typeface="AR CENA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AR CENA" pitchFamily="2" charset="0"/>
              </a:rPr>
              <a:t>Curriculum Chair: How to Prepare &amp; Lead Your Local Curriculum Committee</a:t>
            </a:r>
          </a:p>
          <a:p>
            <a:pPr>
              <a:buNone/>
            </a:pPr>
            <a:endParaRPr lang="en-US" sz="2800" dirty="0" smtClean="0">
              <a:latin typeface="AR CENA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AR CENA" pitchFamily="2" charset="0"/>
              </a:rPr>
              <a:t>Importance of Technical Review &amp; Working with Classified Staff</a:t>
            </a:r>
          </a:p>
          <a:p>
            <a:pPr>
              <a:buNone/>
            </a:pPr>
            <a:endParaRPr lang="en-US" sz="2800" dirty="0" smtClean="0">
              <a:latin typeface="AR CENA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AR CENA" pitchFamily="2" charset="0"/>
              </a:rPr>
              <a:t>Important Resources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9" name="Content Placeholder 18" descr="http://www.filmsite.org/featured/movie-fr-missionimp.jpg"/>
          <p:cNvPicPr>
            <a:picLocks noGrp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219200"/>
            <a:ext cx="2743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5867400" y="3429000"/>
            <a:ext cx="2438400" cy="609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NOT!</a:t>
            </a:r>
            <a:endParaRPr lang="en-US" sz="5400" b="1" dirty="0"/>
          </a:p>
        </p:txBody>
      </p:sp>
      <p:pic>
        <p:nvPicPr>
          <p:cNvPr id="22" name="Picture 21" descr="https://s-media-cache-ak0.pinimg.com/originals/60/22/81/6022816a86a16fa1f05717800d9c8cc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038600"/>
            <a:ext cx="4343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s.yimg.com/bt/api/res/1.2/ykAtwj3DLdVkCym.P62waw--/YXBwaWQ9eW5ld3M7cT04NTt3PTYzMA--/http:/l.yimg.com/os/251/2012/09/21/indiana-jones-baulder-jpg_13263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066800"/>
            <a:ext cx="7391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81600"/>
            <a:ext cx="8229600" cy="914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b="1" dirty="0" smtClean="0">
                <a:latin typeface="AR CENA" pitchFamily="2" charset="0"/>
              </a:rPr>
              <a:t>It Must Be…CURRICULUM!</a:t>
            </a:r>
            <a:endParaRPr lang="en-US" sz="4000" b="1" dirty="0">
              <a:latin typeface="AR CENA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AR CENA" pitchFamily="2" charset="0"/>
              </a:rPr>
              <a:t/>
            </a:r>
            <a:br>
              <a:rPr lang="en-US" sz="4400" dirty="0" smtClean="0">
                <a:solidFill>
                  <a:schemeClr val="tx1"/>
                </a:solidFill>
                <a:latin typeface="AR CENA" pitchFamily="2" charset="0"/>
              </a:rPr>
            </a:br>
            <a:r>
              <a:rPr lang="en-US" sz="4400" dirty="0" smtClean="0">
                <a:solidFill>
                  <a:schemeClr val="tx1"/>
                </a:solidFill>
                <a:latin typeface="AR CENA" pitchFamily="2" charset="0"/>
              </a:rPr>
              <a:t>If Adventure Has A Name…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en-US" dirty="0">
                <a:latin typeface="AR CENA" pitchFamily="2" charset="0"/>
                <a:hlinkClick r:id="rId2"/>
              </a:rPr>
              <a:t>Title 5 </a:t>
            </a:r>
            <a:r>
              <a:rPr lang="en-US" dirty="0" smtClean="0">
                <a:latin typeface="AR CENA" pitchFamily="2" charset="0"/>
              </a:rPr>
              <a:t>§ </a:t>
            </a:r>
            <a:r>
              <a:rPr lang="en-US" dirty="0" smtClean="0">
                <a:latin typeface="AR CENA" pitchFamily="2" charset="0"/>
                <a:hlinkClick r:id="rId2"/>
              </a:rPr>
              <a:t>55002</a:t>
            </a:r>
            <a:r>
              <a:rPr lang="en-US" dirty="0">
                <a:latin typeface="AR CENA" pitchFamily="2" charset="0"/>
              </a:rPr>
              <a:t> gives curriculum committees the responsibility for recommending to the governing board in areas regarding curriculum, including new or modified course approval, grading policies, prerequisites, and others. </a:t>
            </a:r>
            <a:endParaRPr lang="en-US" dirty="0" smtClean="0">
              <a:latin typeface="AR CENA" pitchFamily="2" charset="0"/>
            </a:endParaRPr>
          </a:p>
          <a:p>
            <a:pPr fontAlgn="base">
              <a:buNone/>
            </a:pPr>
            <a:endParaRPr lang="en-US" dirty="0"/>
          </a:p>
          <a:p>
            <a:pPr fontAlgn="base"/>
            <a:r>
              <a:rPr lang="en-US" dirty="0" smtClean="0">
                <a:latin typeface="AR CENA" pitchFamily="2" charset="0"/>
              </a:rPr>
              <a:t>Education </a:t>
            </a:r>
            <a:r>
              <a:rPr lang="en-US" dirty="0">
                <a:latin typeface="AR CENA" pitchFamily="2" charset="0"/>
              </a:rPr>
              <a:t>Code and Title 5 support the voice and authority of faculty in making recommendations in the areas of curriculum and instruction. However, making recommendations is not the same as making final decisions; that authority rests with the local governing board</a:t>
            </a:r>
            <a:r>
              <a:rPr lang="en-US" dirty="0" smtClean="0">
                <a:latin typeface="AR CENA" pitchFamily="2" charset="0"/>
              </a:rPr>
              <a:t>.</a:t>
            </a:r>
          </a:p>
          <a:p>
            <a:pPr fontAlgn="base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AR CENA" pitchFamily="2" charset="0"/>
              </a:rPr>
              <a:t>Purview of the Curriculum Committee</a:t>
            </a:r>
            <a:endParaRPr lang="en-US" sz="4000" dirty="0">
              <a:solidFill>
                <a:schemeClr val="tx1"/>
              </a:solidFill>
              <a:latin typeface="AR CENA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30763"/>
          </a:xfrm>
        </p:spPr>
        <p:txBody>
          <a:bodyPr>
            <a:normAutofit fontScale="77500" lnSpcReduction="20000"/>
          </a:bodyPr>
          <a:lstStyle/>
          <a:p>
            <a:pPr lvl="1">
              <a:buFont typeface="Wingdings" pitchFamily="2" charset="2"/>
              <a:buChar char="§"/>
            </a:pPr>
            <a:r>
              <a:rPr lang="en-US" sz="2800" dirty="0" smtClean="0">
                <a:latin typeface="AR CENA" pitchFamily="2" charset="0"/>
              </a:rPr>
              <a:t>All meetings must be open to anyone who wishes to attend.</a:t>
            </a:r>
          </a:p>
          <a:p>
            <a:pPr lvl="1">
              <a:buFont typeface="Wingdings" pitchFamily="2" charset="2"/>
              <a:buChar char="§"/>
            </a:pPr>
            <a:endParaRPr lang="en-US" sz="2800" dirty="0" smtClean="0">
              <a:latin typeface="AR CENA" pitchFamily="2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800" dirty="0" smtClean="0">
                <a:latin typeface="AR CENA" pitchFamily="2" charset="0"/>
              </a:rPr>
              <a:t>The public must be allowed to make comments.</a:t>
            </a:r>
          </a:p>
          <a:p>
            <a:pPr lvl="1">
              <a:buFont typeface="Wingdings" pitchFamily="2" charset="2"/>
              <a:buChar char="§"/>
            </a:pPr>
            <a:endParaRPr lang="en-US" sz="2800" dirty="0" smtClean="0">
              <a:latin typeface="AR CENA" pitchFamily="2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800" dirty="0" smtClean="0">
                <a:latin typeface="AR CENA" pitchFamily="2" charset="0"/>
              </a:rPr>
              <a:t>All items being voted on must be included on an agenda that is posted at least 72 hours prior to the meeting.</a:t>
            </a:r>
          </a:p>
          <a:p>
            <a:pPr lvl="1">
              <a:buFont typeface="Wingdings" pitchFamily="2" charset="2"/>
              <a:buChar char="§"/>
            </a:pPr>
            <a:endParaRPr lang="en-US" sz="2800" dirty="0" smtClean="0">
              <a:latin typeface="AR CENA" pitchFamily="2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800" dirty="0" smtClean="0">
                <a:latin typeface="AR CENA" pitchFamily="2" charset="0"/>
              </a:rPr>
              <a:t>Only a single reading is reading is required but many colleges have two readings.</a:t>
            </a:r>
          </a:p>
          <a:p>
            <a:pPr lvl="1">
              <a:buFont typeface="Wingdings" pitchFamily="2" charset="2"/>
              <a:buChar char="§"/>
            </a:pPr>
            <a:endParaRPr lang="en-US" sz="2800" dirty="0" smtClean="0">
              <a:latin typeface="AR CENA" pitchFamily="2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800" dirty="0" smtClean="0">
                <a:latin typeface="AR CENA" pitchFamily="2" charset="0"/>
              </a:rPr>
              <a:t>Action can only be taken on items listed for action.</a:t>
            </a:r>
          </a:p>
          <a:p>
            <a:pPr lvl="1">
              <a:buFont typeface="Wingdings" pitchFamily="2" charset="2"/>
              <a:buChar char="§"/>
            </a:pPr>
            <a:endParaRPr lang="en-US" sz="2800" dirty="0" smtClean="0">
              <a:latin typeface="AR CENA" pitchFamily="2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800" dirty="0" smtClean="0">
                <a:latin typeface="AR CENA" pitchFamily="2" charset="0"/>
              </a:rPr>
              <a:t>Items listed for discussion or from public comments can only be acted on after a motion has passed to suspend the rules.</a:t>
            </a:r>
            <a:endParaRPr lang="en-US" sz="2800" dirty="0">
              <a:latin typeface="AR CENA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 CENA" pitchFamily="2" charset="0"/>
              </a:rPr>
              <a:t>Curriculum Committee Are </a:t>
            </a:r>
            <a:r>
              <a:rPr lang="en-US" dirty="0">
                <a:solidFill>
                  <a:schemeClr val="tx1"/>
                </a:solidFill>
                <a:latin typeface="AR CENA" pitchFamily="2" charset="0"/>
              </a:rPr>
              <a:t>S</a:t>
            </a:r>
            <a:r>
              <a:rPr lang="en-US" dirty="0" smtClean="0">
                <a:solidFill>
                  <a:schemeClr val="tx1"/>
                </a:solidFill>
                <a:latin typeface="AR CENA" pitchFamily="2" charset="0"/>
              </a:rPr>
              <a:t>ubject to the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AR CENA" pitchFamily="2" charset="0"/>
              </a:rPr>
              <a:t>Brown Act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AR CENA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AR CENA" pitchFamily="2" charset="0"/>
              </a:rPr>
              <a:t>Composition of a Curriculum  Committee (CC)</a:t>
            </a:r>
            <a:endParaRPr lang="en-US" sz="4000" dirty="0">
              <a:solidFill>
                <a:schemeClr val="tx1"/>
              </a:solidFill>
              <a:latin typeface="AR CEN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57200" y="1676400"/>
            <a:ext cx="5791200" cy="4876800"/>
          </a:xfrm>
        </p:spPr>
        <p:txBody>
          <a:bodyPr>
            <a:normAutofit fontScale="32500" lnSpcReduction="20000"/>
          </a:bodyPr>
          <a:lstStyle/>
          <a:p>
            <a:r>
              <a:rPr lang="en-US" sz="7400" dirty="0" smtClean="0">
                <a:latin typeface="AR CENA" pitchFamily="2" charset="0"/>
              </a:rPr>
              <a:t>Composition of CC is a local issue.</a:t>
            </a:r>
          </a:p>
          <a:p>
            <a:pPr>
              <a:buNone/>
            </a:pPr>
            <a:endParaRPr lang="en-US" sz="7400" dirty="0" smtClean="0">
              <a:latin typeface="AR CENA" pitchFamily="2" charset="0"/>
            </a:endParaRPr>
          </a:p>
          <a:p>
            <a:r>
              <a:rPr lang="en-US" sz="7400" dirty="0" smtClean="0">
                <a:latin typeface="AR CENA" pitchFamily="2" charset="0"/>
              </a:rPr>
              <a:t>Title 5 </a:t>
            </a:r>
            <a:r>
              <a:rPr lang="en-US" sz="7400" dirty="0">
                <a:latin typeface="AR CENA" pitchFamily="2" charset="0"/>
              </a:rPr>
              <a:t>§55002 </a:t>
            </a:r>
            <a:r>
              <a:rPr lang="en-US" sz="7400" dirty="0" smtClean="0">
                <a:latin typeface="AR CENA" pitchFamily="2" charset="0"/>
              </a:rPr>
              <a:t>states that the curriculum committee “</a:t>
            </a:r>
            <a:r>
              <a:rPr lang="en-US" sz="7400" dirty="0" smtClean="0">
                <a:solidFill>
                  <a:schemeClr val="accent1">
                    <a:lumMod val="75000"/>
                  </a:schemeClr>
                </a:solidFill>
                <a:latin typeface="AR CENA" pitchFamily="2" charset="0"/>
              </a:rPr>
              <a:t>shall be either a </a:t>
            </a:r>
            <a:r>
              <a:rPr lang="en-US" sz="7400" i="1" dirty="0" smtClean="0">
                <a:solidFill>
                  <a:schemeClr val="accent1">
                    <a:lumMod val="75000"/>
                  </a:schemeClr>
                </a:solidFill>
                <a:latin typeface="AR CENA" pitchFamily="2" charset="0"/>
              </a:rPr>
              <a:t>committee of the academic senate </a:t>
            </a:r>
            <a:r>
              <a:rPr lang="en-US" sz="7400" u="sng" dirty="0" smtClean="0">
                <a:latin typeface="AR CENA" pitchFamily="2" charset="0"/>
              </a:rPr>
              <a:t>or</a:t>
            </a:r>
            <a:r>
              <a:rPr lang="en-US" sz="7400" dirty="0" smtClean="0">
                <a:latin typeface="AR CENA" pitchFamily="2" charset="0"/>
              </a:rPr>
              <a:t> a committee that </a:t>
            </a:r>
            <a:r>
              <a:rPr lang="en-US" sz="7400" i="1" dirty="0" smtClean="0">
                <a:solidFill>
                  <a:schemeClr val="accent1">
                    <a:lumMod val="75000"/>
                  </a:schemeClr>
                </a:solidFill>
                <a:latin typeface="AR CENA" pitchFamily="2" charset="0"/>
              </a:rPr>
              <a:t>includes faculty and is otherwise comprised in a way that is mutually agreeable to the college and/or district administration and the academic senate</a:t>
            </a:r>
            <a:r>
              <a:rPr lang="en-US" sz="7400" dirty="0" smtClean="0">
                <a:latin typeface="AR CENA" pitchFamily="2" charset="0"/>
              </a:rPr>
              <a:t>.”</a:t>
            </a:r>
          </a:p>
          <a:p>
            <a:endParaRPr lang="en-US" sz="7400" dirty="0" smtClean="0">
              <a:latin typeface="AR CENA" pitchFamily="2" charset="0"/>
            </a:endParaRPr>
          </a:p>
          <a:p>
            <a:r>
              <a:rPr lang="en-US" sz="7400" dirty="0" smtClean="0">
                <a:latin typeface="AR CENA" pitchFamily="2" charset="0"/>
              </a:rPr>
              <a:t>If it is a senate committee, then composition is solely at the discretion of the senate (Title 5 §53202)</a:t>
            </a:r>
          </a:p>
          <a:p>
            <a:pPr>
              <a:buNone/>
            </a:pPr>
            <a:endParaRPr lang="en-US" sz="4000" dirty="0" smtClean="0">
              <a:latin typeface="AR CENA" pitchFamily="2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https://d1uvxqwmcz8fl1.cloudfront.net/tes/resources/6033870/658ab936-8607-4ecf-8884-b08b862b87a1/image?width=435&amp;height=300&amp;version=141828198400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676400"/>
            <a:ext cx="2590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 CENA" pitchFamily="2" charset="0"/>
              </a:rPr>
              <a:t>The Curriculum Chair</a:t>
            </a:r>
          </a:p>
          <a:p>
            <a:r>
              <a:rPr lang="en-US" sz="3600" dirty="0" smtClean="0">
                <a:latin typeface="AR CENA" pitchFamily="2" charset="0"/>
              </a:rPr>
              <a:t>Discipline Faculty </a:t>
            </a:r>
          </a:p>
          <a:p>
            <a:r>
              <a:rPr lang="en-US" sz="3600" dirty="0" smtClean="0">
                <a:latin typeface="AR CENA" pitchFamily="2" charset="0"/>
              </a:rPr>
              <a:t>Classified Staff</a:t>
            </a:r>
          </a:p>
          <a:p>
            <a:r>
              <a:rPr lang="en-US" sz="3600" dirty="0" smtClean="0">
                <a:latin typeface="AR CENA" pitchFamily="2" charset="0"/>
              </a:rPr>
              <a:t>Counselors </a:t>
            </a:r>
          </a:p>
          <a:p>
            <a:r>
              <a:rPr lang="en-US" sz="3600" dirty="0" smtClean="0">
                <a:latin typeface="AR CENA" pitchFamily="2" charset="0"/>
              </a:rPr>
              <a:t>Articulation Officers</a:t>
            </a:r>
          </a:p>
          <a:p>
            <a:r>
              <a:rPr lang="en-US" sz="3600" dirty="0" smtClean="0">
                <a:latin typeface="AR CENA" pitchFamily="2" charset="0"/>
              </a:rPr>
              <a:t>Student Representatives </a:t>
            </a:r>
          </a:p>
          <a:p>
            <a:r>
              <a:rPr lang="en-US" sz="3600" dirty="0" smtClean="0">
                <a:latin typeface="AR CENA" pitchFamily="2" charset="0"/>
              </a:rPr>
              <a:t>Administrators    </a:t>
            </a:r>
            <a:endParaRPr lang="en-US" sz="3600" dirty="0">
              <a:latin typeface="AR CENA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 CENA" pitchFamily="2" charset="0"/>
              </a:rPr>
              <a:t>Typical Composition of a Curriculum Committee:</a:t>
            </a:r>
            <a:endParaRPr lang="en-US" sz="3600" dirty="0">
              <a:solidFill>
                <a:schemeClr val="tx1"/>
              </a:solidFill>
              <a:latin typeface="AR CENA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943600" y="1143000"/>
            <a:ext cx="3053851" cy="35814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CURRICULUM is like a MOVIE!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DON’T be an EXTRA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on the 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CURRICULUM COMMITTEE… </a:t>
            </a:r>
            <a:r>
              <a:rPr lang="en-US" sz="2400" b="1" dirty="0" smtClean="0">
                <a:solidFill>
                  <a:srgbClr val="FF0000"/>
                </a:solidFill>
              </a:rPr>
              <a:t>PLAY</a:t>
            </a:r>
            <a:r>
              <a:rPr lang="en-US" sz="2400" b="1" dirty="0" smtClean="0">
                <a:solidFill>
                  <a:schemeClr val="tx1"/>
                </a:solidFill>
              </a:rPr>
              <a:t> A MAJOR ROLE</a:t>
            </a:r>
            <a:r>
              <a:rPr lang="en-US" sz="2400" b="1" dirty="0" smtClean="0">
                <a:solidFill>
                  <a:schemeClr val="tx1"/>
                </a:solidFill>
                <a:sym typeface="Wingdings" pitchFamily="2" charset="2"/>
              </a:rPr>
              <a:t></a:t>
            </a: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http://static.guim.co.uk/sys-images/Guardian/Pix/pictures/2012/12/20/1356008214858/Filmspool-0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4724400"/>
            <a:ext cx="2514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R CENA" pitchFamily="2" charset="0"/>
              </a:rPr>
              <a:t>Regularly attend Curriculum Committee meetings </a:t>
            </a:r>
          </a:p>
          <a:p>
            <a:r>
              <a:rPr lang="en-US" sz="3200" dirty="0" smtClean="0">
                <a:latin typeface="AR CENA" pitchFamily="2" charset="0"/>
              </a:rPr>
              <a:t>Engage in Curriculum Review</a:t>
            </a:r>
          </a:p>
          <a:p>
            <a:r>
              <a:rPr lang="en-US" sz="3200" dirty="0" smtClean="0">
                <a:latin typeface="AR CENA" pitchFamily="2" charset="0"/>
              </a:rPr>
              <a:t>Revise courses </a:t>
            </a:r>
          </a:p>
          <a:p>
            <a:r>
              <a:rPr lang="en-US" sz="3200" dirty="0" smtClean="0">
                <a:latin typeface="AR CENA" pitchFamily="2" charset="0"/>
              </a:rPr>
              <a:t>Write new courses</a:t>
            </a:r>
          </a:p>
          <a:p>
            <a:r>
              <a:rPr lang="en-US" sz="3200" dirty="0" smtClean="0">
                <a:latin typeface="AR CENA" pitchFamily="2" charset="0"/>
              </a:rPr>
              <a:t>Pay attention to other curriculum as a whole &amp; ensure that discipline courses are a “good fit” for students</a:t>
            </a:r>
            <a:endParaRPr lang="en-US" sz="3200" dirty="0">
              <a:latin typeface="AR CENA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76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 CENA" pitchFamily="2" charset="0"/>
              </a:rPr>
              <a:t>Roles &amp; Responsibilities of Curriculum Committee Members:</a:t>
            </a:r>
            <a:br>
              <a:rPr lang="en-US" dirty="0" smtClean="0">
                <a:solidFill>
                  <a:schemeClr val="tx1"/>
                </a:solidFill>
                <a:latin typeface="AR CENA" pitchFamily="2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AR CENA" pitchFamily="2" charset="0"/>
              </a:rPr>
              <a:t>DISCIPLINE FACULTY</a:t>
            </a:r>
            <a:endParaRPr lang="en-US" b="1" dirty="0">
              <a:solidFill>
                <a:schemeClr val="tx1"/>
              </a:solidFill>
              <a:latin typeface="AR CENA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999</TotalTime>
  <Words>1175</Words>
  <Application>Microsoft Macintosh PowerPoint</Application>
  <PresentationFormat>On-screen Show (4:3)</PresentationFormat>
  <Paragraphs>172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Concourse</vt:lpstr>
      <vt:lpstr>PowerPoint Presentation</vt:lpstr>
      <vt:lpstr>     John Freitas, Los Angeles City College Leticia Hector, San Bernardino Valley College  Michelle Sampat, Mt. San Antonio College</vt:lpstr>
      <vt:lpstr>Our Mission Today</vt:lpstr>
      <vt:lpstr> If Adventure Has A Name…  </vt:lpstr>
      <vt:lpstr>Purview of the Curriculum Committee</vt:lpstr>
      <vt:lpstr>Curriculum Committee Are Subject to the Brown Act</vt:lpstr>
      <vt:lpstr>Composition of a Curriculum  Committee (CC)</vt:lpstr>
      <vt:lpstr>Typical Composition of a Curriculum Committee:</vt:lpstr>
      <vt:lpstr>Roles &amp; Responsibilities of Curriculum Committee Members: DISCIPLINE FACULTY</vt:lpstr>
      <vt:lpstr>Roles &amp; Responsibilities of Curriculum Committee Members: CLASSIFIED STAFF</vt:lpstr>
      <vt:lpstr>Roles &amp; Responsibilities of Curriculum Committee Members: COUNSELORS</vt:lpstr>
      <vt:lpstr>Roles &amp; Responsibilities of Curriculum Committee Members: ARTICULUATION OFFICER </vt:lpstr>
      <vt:lpstr>Roles &amp; Responsibilities of Curriculum Committee Members: STUDENTS</vt:lpstr>
      <vt:lpstr>Roles &amp; Responsibilities of Curriculum Committee Members: ADMINISTRATORS</vt:lpstr>
      <vt:lpstr> So what about the Curriculum Chair? </vt:lpstr>
      <vt:lpstr>  Roles &amp; Responsibilities of  Curriculum Committee Members: CURRICULUM CHAIR  </vt:lpstr>
      <vt:lpstr>CURRICULUM CHAIR: Prepare &amp; Lead  Your Curriculum Committee</vt:lpstr>
      <vt:lpstr>CURRICULUM CHAIR: Creating a Local Curriculum Handbook is Important!</vt:lpstr>
      <vt:lpstr> Importance of Technical Review &amp; Working with Classified Staff </vt:lpstr>
      <vt:lpstr>Technical Review Committee –  Suggested Membership</vt:lpstr>
      <vt:lpstr>Working together we can become …</vt:lpstr>
      <vt:lpstr>IMPORTANT RESOURCES</vt:lpstr>
      <vt:lpstr>Feel Free to Contact Us! 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 Curricular Committees: Efficiency and Standards 2015 Curriculum Institute  Leticia Hector, San Bernardino Valley College Michelle Sampat, Mt. San Antonio College</dc:title>
  <dc:creator>FRANKV</dc:creator>
  <cp:lastModifiedBy>John Freitas</cp:lastModifiedBy>
  <cp:revision>78</cp:revision>
  <dcterms:created xsi:type="dcterms:W3CDTF">2015-07-05T19:30:18Z</dcterms:created>
  <dcterms:modified xsi:type="dcterms:W3CDTF">2015-07-07T16:38:43Z</dcterms:modified>
</cp:coreProperties>
</file>