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9"/>
  </p:notesMasterIdLst>
  <p:sldIdLst>
    <p:sldId id="319" r:id="rId2"/>
    <p:sldId id="325" r:id="rId3"/>
    <p:sldId id="326" r:id="rId4"/>
    <p:sldId id="327" r:id="rId5"/>
    <p:sldId id="258" r:id="rId6"/>
    <p:sldId id="320" r:id="rId7"/>
    <p:sldId id="334" r:id="rId8"/>
    <p:sldId id="314" r:id="rId9"/>
    <p:sldId id="321" r:id="rId10"/>
    <p:sldId id="322" r:id="rId11"/>
    <p:sldId id="323" r:id="rId12"/>
    <p:sldId id="324" r:id="rId13"/>
    <p:sldId id="328" r:id="rId14"/>
    <p:sldId id="329" r:id="rId15"/>
    <p:sldId id="330" r:id="rId16"/>
    <p:sldId id="331" r:id="rId17"/>
    <p:sldId id="332" r:id="rId18"/>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rgbClr val="FFFFFF"/>
          </a:solidFill>
        </a:fill>
      </a:tcStyle>
    </a:band2H>
    <a:firstCo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Col>
    <a:la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lastRow>
    <a:firstRow>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firstRow>
  </a:tblStyle>
  <a:tblStyle styleId="{C7B018BB-80A7-4F77-B60F-C8B233D01FF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FDD"/>
          </a:solidFill>
        </a:fill>
      </a:tcStyle>
    </a:wholeTbl>
    <a:band2H>
      <a:tcTxStyle/>
      <a:tcStyle>
        <a:tcBdr/>
        <a:fill>
          <a:solidFill>
            <a:srgbClr val="EEF0EF"/>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D1D0"/>
          </a:solidFill>
        </a:fill>
      </a:tcStyle>
    </a:wholeTbl>
    <a:band2H>
      <a:tcTxStyle/>
      <a:tcStyle>
        <a:tcBdr/>
        <a:fill>
          <a:solidFill>
            <a:srgbClr val="EBE9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6CECD"/>
          </a:solidFill>
        </a:fill>
      </a:tcStyle>
    </a:wholeTbl>
    <a:band2H>
      <a:tcTxStyle/>
      <a:tcStyle>
        <a:tcBdr/>
        <a:fill>
          <a:solidFill>
            <a:srgbClr val="EBE8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
          <a:latin typeface="Arial"/>
          <a:ea typeface="Arial"/>
          <a:cs typeface="Arial"/>
        </a:font>
        <a:srgbClr val="292934"/>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7E7E7"/>
          </a:solidFill>
        </a:fill>
      </a:tcStyle>
    </a:wholeTbl>
    <a:band2H>
      <a:tcTxStyle/>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292934"/>
      </a:tcTxStyle>
      <a:tcStyle>
        <a:tcBdr>
          <a:left>
            <a:ln w="12700" cap="flat">
              <a:noFill/>
              <a:miter lim="400000"/>
            </a:ln>
          </a:left>
          <a:right>
            <a:ln w="12700" cap="flat">
              <a:noFill/>
              <a:miter lim="400000"/>
            </a:ln>
          </a:right>
          <a:top>
            <a:ln w="508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292934"/>
              </a:solidFill>
              <a:prstDash val="solid"/>
              <a:round/>
            </a:ln>
          </a:top>
          <a:bottom>
            <a:ln w="25400" cap="flat">
              <a:solidFill>
                <a:srgbClr val="292934"/>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
          <a:latin typeface="Arial"/>
          <a:ea typeface="Arial"/>
          <a:cs typeface="Arial"/>
        </a:font>
        <a:srgbClr val="292934"/>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BCBCC"/>
          </a:solidFill>
        </a:fill>
      </a:tcStyle>
    </a:wholeTbl>
    <a:band2H>
      <a:tcTxStyle/>
      <a:tcStyle>
        <a:tcBdr/>
        <a:fill>
          <a:solidFill>
            <a:srgbClr val="E7E7E7"/>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29293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4"/>
    <p:restoredTop sz="94689"/>
  </p:normalViewPr>
  <p:slideViewPr>
    <p:cSldViewPr snapToGrid="0" snapToObjects="1">
      <p:cViewPr varScale="1">
        <p:scale>
          <a:sx n="74" d="100"/>
          <a:sy n="74" d="100"/>
        </p:scale>
        <p:origin x="1446"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7" name="Shape 167"/>
          <p:cNvSpPr>
            <a:spLocks noGrp="1" noRot="1" noChangeAspect="1"/>
          </p:cNvSpPr>
          <p:nvPr>
            <p:ph type="sldImg"/>
          </p:nvPr>
        </p:nvSpPr>
        <p:spPr>
          <a:xfrm>
            <a:off x="1143000" y="685800"/>
            <a:ext cx="4572000" cy="3429000"/>
          </a:xfrm>
          <a:prstGeom prst="rect">
            <a:avLst/>
          </a:prstGeom>
        </p:spPr>
        <p:txBody>
          <a:bodyPr/>
          <a:lstStyle/>
          <a:p>
            <a:endParaRPr dirty="0"/>
          </a:p>
        </p:txBody>
      </p:sp>
      <p:sp>
        <p:nvSpPr>
          <p:cNvPr id="168" name="Shape 168"/>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688549677"/>
      </p:ext>
    </p:extLst>
  </p:cSld>
  <p:clrMap bg1="lt1" tx1="dk1" bg2="lt2" tx2="dk2" accent1="accent1" accent2="accent2" accent3="accent3" accent4="accent4" accent5="accent5" accent6="accent6" hlink="hlink" folHlink="folHlink"/>
  <p:notesStyle>
    <a:lvl1pPr defTabSz="457200" latinLnBrk="0">
      <a:defRPr sz="1200">
        <a:latin typeface="+mn-lt"/>
        <a:ea typeface="+mn-ea"/>
        <a:cs typeface="+mn-cs"/>
        <a:sym typeface="Calibri"/>
      </a:defRPr>
    </a:lvl1pPr>
    <a:lvl2pPr indent="228600" defTabSz="457200" latinLnBrk="0">
      <a:defRPr sz="1200">
        <a:latin typeface="+mn-lt"/>
        <a:ea typeface="+mn-ea"/>
        <a:cs typeface="+mn-cs"/>
        <a:sym typeface="Calibri"/>
      </a:defRPr>
    </a:lvl2pPr>
    <a:lvl3pPr indent="457200" defTabSz="457200" latinLnBrk="0">
      <a:defRPr sz="1200">
        <a:latin typeface="+mn-lt"/>
        <a:ea typeface="+mn-ea"/>
        <a:cs typeface="+mn-cs"/>
        <a:sym typeface="Calibri"/>
      </a:defRPr>
    </a:lvl3pPr>
    <a:lvl4pPr indent="685800" defTabSz="457200" latinLnBrk="0">
      <a:defRPr sz="1200">
        <a:latin typeface="+mn-lt"/>
        <a:ea typeface="+mn-ea"/>
        <a:cs typeface="+mn-cs"/>
        <a:sym typeface="Calibri"/>
      </a:defRPr>
    </a:lvl4pPr>
    <a:lvl5pPr indent="914400" defTabSz="457200" latinLnBrk="0">
      <a:defRPr sz="1200">
        <a:latin typeface="+mn-lt"/>
        <a:ea typeface="+mn-ea"/>
        <a:cs typeface="+mn-cs"/>
        <a:sym typeface="Calibri"/>
      </a:defRPr>
    </a:lvl5pPr>
    <a:lvl6pPr indent="1143000" defTabSz="457200" latinLnBrk="0">
      <a:defRPr sz="1200">
        <a:latin typeface="+mn-lt"/>
        <a:ea typeface="+mn-ea"/>
        <a:cs typeface="+mn-cs"/>
        <a:sym typeface="Calibri"/>
      </a:defRPr>
    </a:lvl6pPr>
    <a:lvl7pPr indent="1371600" defTabSz="457200" latinLnBrk="0">
      <a:defRPr sz="1200">
        <a:latin typeface="+mn-lt"/>
        <a:ea typeface="+mn-ea"/>
        <a:cs typeface="+mn-cs"/>
        <a:sym typeface="Calibri"/>
      </a:defRPr>
    </a:lvl7pPr>
    <a:lvl8pPr indent="1600200" defTabSz="457200" latinLnBrk="0">
      <a:defRPr sz="1200">
        <a:latin typeface="+mn-lt"/>
        <a:ea typeface="+mn-ea"/>
        <a:cs typeface="+mn-cs"/>
        <a:sym typeface="Calibri"/>
      </a:defRPr>
    </a:lvl8pPr>
    <a:lvl9pPr indent="1828800" defTabSz="457200" latinLnBrk="0">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Introduce ourselves—perhaps each give an anecdote on an issue</a:t>
            </a:r>
            <a:r>
              <a:rPr lang="en-US" baseline="0" dirty="0" smtClean="0"/>
              <a:t> or question from our respective Boards regarding curriculum approval?</a:t>
            </a:r>
            <a:endParaRPr lang="en-US" dirty="0"/>
          </a:p>
        </p:txBody>
      </p:sp>
    </p:spTree>
    <p:extLst>
      <p:ext uri="{BB962C8B-B14F-4D97-AF65-F5344CB8AC3E}">
        <p14:creationId xmlns:p14="http://schemas.microsoft.com/office/powerpoint/2010/main" val="3121131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Tree>
    <p:extLst>
      <p:ext uri="{BB962C8B-B14F-4D97-AF65-F5344CB8AC3E}">
        <p14:creationId xmlns:p14="http://schemas.microsoft.com/office/powerpoint/2010/main" val="343955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Tree>
    <p:extLst>
      <p:ext uri="{BB962C8B-B14F-4D97-AF65-F5344CB8AC3E}">
        <p14:creationId xmlns:p14="http://schemas.microsoft.com/office/powerpoint/2010/main" val="1380988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Tree>
    <p:extLst>
      <p:ext uri="{BB962C8B-B14F-4D97-AF65-F5344CB8AC3E}">
        <p14:creationId xmlns:p14="http://schemas.microsoft.com/office/powerpoint/2010/main" val="27976259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Tree>
    <p:extLst>
      <p:ext uri="{BB962C8B-B14F-4D97-AF65-F5344CB8AC3E}">
        <p14:creationId xmlns:p14="http://schemas.microsoft.com/office/powerpoint/2010/main" val="22828232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2379214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Tree>
    <p:extLst>
      <p:ext uri="{BB962C8B-B14F-4D97-AF65-F5344CB8AC3E}">
        <p14:creationId xmlns:p14="http://schemas.microsoft.com/office/powerpoint/2010/main" val="27409009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Tree>
    <p:extLst>
      <p:ext uri="{BB962C8B-B14F-4D97-AF65-F5344CB8AC3E}">
        <p14:creationId xmlns:p14="http://schemas.microsoft.com/office/powerpoint/2010/main" val="32258521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354838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Tree>
    <p:extLst>
      <p:ext uri="{BB962C8B-B14F-4D97-AF65-F5344CB8AC3E}">
        <p14:creationId xmlns:p14="http://schemas.microsoft.com/office/powerpoint/2010/main" val="24757519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Tree>
    <p:extLst>
      <p:ext uri="{BB962C8B-B14F-4D97-AF65-F5344CB8AC3E}">
        <p14:creationId xmlns:p14="http://schemas.microsoft.com/office/powerpoint/2010/main" val="2455440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Robert</a:t>
            </a:r>
            <a:endParaRPr lang="en-US" dirty="0"/>
          </a:p>
        </p:txBody>
      </p:sp>
    </p:spTree>
    <p:extLst>
      <p:ext uri="{BB962C8B-B14F-4D97-AF65-F5344CB8AC3E}">
        <p14:creationId xmlns:p14="http://schemas.microsoft.com/office/powerpoint/2010/main" val="10474769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41087774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3476427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171813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Virginia</a:t>
            </a:r>
            <a:endParaRPr lang="en-US" dirty="0"/>
          </a:p>
        </p:txBody>
      </p:sp>
    </p:spTree>
    <p:extLst>
      <p:ext uri="{BB962C8B-B14F-4D97-AF65-F5344CB8AC3E}">
        <p14:creationId xmlns:p14="http://schemas.microsoft.com/office/powerpoint/2010/main" val="37370637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Karen</a:t>
            </a:r>
            <a:endParaRPr lang="en-US" dirty="0"/>
          </a:p>
        </p:txBody>
      </p:sp>
    </p:spTree>
    <p:extLst>
      <p:ext uri="{BB962C8B-B14F-4D97-AF65-F5344CB8AC3E}">
        <p14:creationId xmlns:p14="http://schemas.microsoft.com/office/powerpoint/2010/main" val="1609373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9ADD61-EEF5-2348-83D8-FD04C3E15CEC}" type="datetime2">
              <a:rPr lang="en-US" smtClean="0"/>
              <a:t>Monday, July 09, 2018</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5BB820B-186E-2947-BB12-3EC4A5DE4DE0}" type="datetime2">
              <a:rPr lang="en-US" smtClean="0"/>
              <a:t>Monday, July 09, 2018</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B55F10D-FAD2-844B-B5DC-69912D5C3A11}" type="datetime2">
              <a:rPr lang="en-US" smtClean="0"/>
              <a:t>Monday, July 09, 2018</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123EB8-BA5D-8242-B3E4-7D5DE5AEAA1A}" type="datetime2">
              <a:rPr lang="en-US" smtClean="0"/>
              <a:t>Monday, July 09, 2018</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29D327-9D85-1647-A682-BA316D483935}" type="datetime2">
              <a:rPr lang="en-US" smtClean="0"/>
              <a:t>Monday, July 09, 2018</a:t>
            </a:fld>
            <a:endParaRPr lang="en-US" dirty="0"/>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uk-UA" smtClean="0"/>
              <a:t>‹#›</a:t>
            </a:fld>
            <a:endParaRPr lang="uk-UA"/>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3EF31A-1829-024C-A3D7-62AA97CD9086}" type="datetime2">
              <a:rPr lang="en-US" smtClean="0"/>
              <a:t>Monday, July 09, 2018</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79D408-94E1-DE46-A54B-93A38F0830E0}" type="datetime2">
              <a:rPr lang="en-US" smtClean="0"/>
              <a:t>Monday, July 09, 2018</a:t>
            </a:fld>
            <a:endParaRPr lang="en-US" dirty="0"/>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uk-UA" smtClean="0"/>
              <a:t>‹#›</a:t>
            </a:fld>
            <a:endParaRPr lang="uk-UA"/>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318B85-11A9-BA4A-8FCB-2174F8DE5769}" type="datetime2">
              <a:rPr lang="en-US" smtClean="0"/>
              <a:t>Monday, July 09, 2018</a:t>
            </a:fld>
            <a:endParaRPr lang="en-US" dirty="0"/>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C8613C-1104-AD4D-A075-FA92784E9231}" type="datetime2">
              <a:rPr lang="en-US" smtClean="0"/>
              <a:t>Monday, July 09, 2018</a:t>
            </a:fld>
            <a:endParaRPr lang="en-US" dirty="0"/>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8B7E43-37BF-7B46-A4FA-D118562AF4DA}" type="datetime2">
              <a:rPr lang="en-US" smtClean="0"/>
              <a:t>Monday, July 09, 2018</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F9FE51-5740-DA43-B8FA-B6D33B557C9D}" type="datetime2">
              <a:rPr lang="en-US" smtClean="0"/>
              <a:t>Monday, July 09, 2018</a:t>
            </a:fld>
            <a:endParaRPr lang="en-US" dirty="0"/>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uk-UA" smtClean="0"/>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5DB7A719-DBB8-2B47-9A59-0DB77E3FF046}" type="datetime2">
              <a:rPr lang="en-US" smtClean="0"/>
              <a:t>Monday, July 09,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6CB4B4D-7CA3-9044-876B-883B54F8677D}" type="slidenum">
              <a:rPr lang="uk-UA" smtClean="0"/>
              <a:t>‹#›</a:t>
            </a:fld>
            <a:endParaRPr lang="uk-UA"/>
          </a:p>
        </p:txBody>
      </p:sp>
    </p:spTree>
    <p:extLst>
      <p:ext uri="{BB962C8B-B14F-4D97-AF65-F5344CB8AC3E}">
        <p14:creationId xmlns:p14="http://schemas.microsoft.com/office/powerpoint/2010/main" val="344464112"/>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Trustees and Curriculum streamlining</a:t>
            </a:r>
            <a:endParaRPr lang="en-US" dirty="0"/>
          </a:p>
        </p:txBody>
      </p:sp>
      <p:sp>
        <p:nvSpPr>
          <p:cNvPr id="3" name="Subtitle 2"/>
          <p:cNvSpPr>
            <a:spLocks noGrp="1"/>
          </p:cNvSpPr>
          <p:nvPr>
            <p:ph type="subTitle" idx="1"/>
          </p:nvPr>
        </p:nvSpPr>
        <p:spPr>
          <a:xfrm>
            <a:off x="685799" y="3721994"/>
            <a:ext cx="7913077" cy="2766728"/>
          </a:xfrm>
        </p:spPr>
        <p:txBody>
          <a:bodyPr>
            <a:normAutofit fontScale="55000" lnSpcReduction="20000"/>
          </a:bodyPr>
          <a:lstStyle/>
          <a:p>
            <a:r>
              <a:rPr lang="en-US" sz="3200" dirty="0" smtClean="0"/>
              <a:t>Karen Daar, ASCCC Curriculum Committee, Vice President of </a:t>
            </a:r>
            <a:r>
              <a:rPr lang="en-US" sz="3200" dirty="0" smtClean="0"/>
              <a:t>Academic Affairs, </a:t>
            </a:r>
            <a:r>
              <a:rPr lang="en-US" sz="3200" dirty="0" smtClean="0"/>
              <a:t>Los Angeles Valley College</a:t>
            </a:r>
          </a:p>
          <a:p>
            <a:endParaRPr lang="en-US" sz="3200" dirty="0" smtClean="0"/>
          </a:p>
          <a:p>
            <a:r>
              <a:rPr lang="en-US" sz="3200" dirty="0" smtClean="0"/>
              <a:t>Virginia Guleff, California Community College Curriculum Committee Co-Chair, Vice President of Instruction, Butte College</a:t>
            </a:r>
          </a:p>
          <a:p>
            <a:endParaRPr lang="en-US" sz="3200" dirty="0" smtClean="0"/>
          </a:p>
          <a:p>
            <a:r>
              <a:rPr lang="en-US" sz="3200" dirty="0" smtClean="0"/>
              <a:t>Robert White, Curriculum Committee Chair, Physics Professor, Butte College</a:t>
            </a:r>
          </a:p>
          <a:p>
            <a:pPr algn="r"/>
            <a:endParaRPr lang="en-US" dirty="0" smtClean="0">
              <a:solidFill>
                <a:srgbClr val="FF0000"/>
              </a:solidFill>
            </a:endParaRPr>
          </a:p>
          <a:p>
            <a:pPr algn="r"/>
            <a:r>
              <a:rPr lang="en-US" dirty="0" smtClean="0">
                <a:solidFill>
                  <a:srgbClr val="FF0000"/>
                </a:solidFill>
              </a:rPr>
              <a:t>Curriculum Institute</a:t>
            </a:r>
          </a:p>
          <a:p>
            <a:pPr algn="r"/>
            <a:r>
              <a:rPr lang="en-US" dirty="0" smtClean="0">
                <a:solidFill>
                  <a:srgbClr val="FF0000"/>
                </a:solidFill>
              </a:rPr>
              <a:t>July 2018</a:t>
            </a:r>
            <a:endParaRPr lang="en-US" dirty="0">
              <a:solidFill>
                <a:srgbClr val="FF0000"/>
              </a:solidFill>
            </a:endParaRPr>
          </a:p>
        </p:txBody>
      </p:sp>
    </p:spTree>
    <p:extLst>
      <p:ext uri="{BB962C8B-B14F-4D97-AF65-F5344CB8AC3E}">
        <p14:creationId xmlns:p14="http://schemas.microsoft.com/office/powerpoint/2010/main" val="3490035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Trustees and Streamlining</a:t>
            </a:r>
            <a:endParaRPr lang="en-US" dirty="0"/>
          </a:p>
        </p:txBody>
      </p:sp>
      <p:sp>
        <p:nvSpPr>
          <p:cNvPr id="3" name="Content Placeholder 2"/>
          <p:cNvSpPr>
            <a:spLocks noGrp="1"/>
          </p:cNvSpPr>
          <p:nvPr>
            <p:ph idx="1"/>
          </p:nvPr>
        </p:nvSpPr>
        <p:spPr/>
        <p:txBody>
          <a:bodyPr/>
          <a:lstStyle/>
          <a:p>
            <a:r>
              <a:rPr lang="en-US" dirty="0" smtClean="0"/>
              <a:t>Trustees might feel like they should take a more active role in curriculum approval now that the Chancellor’s Office has shifted their approval to the </a:t>
            </a:r>
            <a:r>
              <a:rPr lang="en-US" dirty="0" smtClean="0"/>
              <a:t>college</a:t>
            </a:r>
            <a:r>
              <a:rPr lang="en-US" dirty="0"/>
              <a:t>.</a:t>
            </a:r>
            <a:endParaRPr lang="en-US" dirty="0" smtClean="0"/>
          </a:p>
          <a:p>
            <a:r>
              <a:rPr lang="en-US" dirty="0" smtClean="0"/>
              <a:t>A board’s primary responsibility is to establish policy and Education Code §70902 (b)(7) requires board’s to create policy to “</a:t>
            </a:r>
            <a:r>
              <a:rPr lang="en-US" dirty="0"/>
              <a:t>ensure the right of academic senates to assume primary responsibility for making recommendations in the areas of curriculum and academic standards</a:t>
            </a:r>
            <a:r>
              <a:rPr lang="en-US" dirty="0" smtClean="0"/>
              <a:t>.”</a:t>
            </a:r>
          </a:p>
          <a:p>
            <a:r>
              <a:rPr lang="en-US" dirty="0" smtClean="0"/>
              <a:t>Local curriculum committees and administrators have always been responsible for the requirements of the streamlining certification, local boards should continue to trust them to meet those requirements.</a:t>
            </a:r>
            <a:endParaRPr lang="en-US" dirty="0"/>
          </a:p>
        </p:txBody>
      </p:sp>
    </p:spTree>
    <p:extLst>
      <p:ext uri="{BB962C8B-B14F-4D97-AF65-F5344CB8AC3E}">
        <p14:creationId xmlns:p14="http://schemas.microsoft.com/office/powerpoint/2010/main" val="3538431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Trustees Help</a:t>
            </a:r>
            <a:endParaRPr lang="en-US" dirty="0"/>
          </a:p>
        </p:txBody>
      </p:sp>
      <p:sp>
        <p:nvSpPr>
          <p:cNvPr id="3" name="Content Placeholder 2"/>
          <p:cNvSpPr>
            <a:spLocks noGrp="1"/>
          </p:cNvSpPr>
          <p:nvPr>
            <p:ph idx="1"/>
          </p:nvPr>
        </p:nvSpPr>
        <p:spPr/>
        <p:txBody>
          <a:bodyPr/>
          <a:lstStyle/>
          <a:p>
            <a:r>
              <a:rPr lang="en-US" dirty="0" smtClean="0"/>
              <a:t>Curriculum should come to the board at least once a month.</a:t>
            </a:r>
          </a:p>
          <a:p>
            <a:r>
              <a:rPr lang="en-US" dirty="0" smtClean="0"/>
              <a:t>All disciplines should be able to bring curriculum to the board at any meeting.</a:t>
            </a:r>
          </a:p>
          <a:p>
            <a:r>
              <a:rPr lang="en-US" dirty="0" smtClean="0"/>
              <a:t>Boards should list curriculum as a consent item and only pull if there are questions or concerns.</a:t>
            </a:r>
          </a:p>
          <a:p>
            <a:r>
              <a:rPr lang="en-US" dirty="0" smtClean="0"/>
              <a:t>Boards should send curriculum questions to the college before the meeting. </a:t>
            </a:r>
            <a:endParaRPr lang="en-US" dirty="0"/>
          </a:p>
        </p:txBody>
      </p:sp>
    </p:spTree>
    <p:extLst>
      <p:ext uri="{BB962C8B-B14F-4D97-AF65-F5344CB8AC3E}">
        <p14:creationId xmlns:p14="http://schemas.microsoft.com/office/powerpoint/2010/main" val="17501413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Colleges Can Help Trustees</a:t>
            </a:r>
            <a:endParaRPr lang="en-US" dirty="0"/>
          </a:p>
        </p:txBody>
      </p:sp>
      <p:sp>
        <p:nvSpPr>
          <p:cNvPr id="3" name="Content Placeholder 2"/>
          <p:cNvSpPr>
            <a:spLocks noGrp="1"/>
          </p:cNvSpPr>
          <p:nvPr>
            <p:ph idx="1"/>
          </p:nvPr>
        </p:nvSpPr>
        <p:spPr>
          <a:xfrm>
            <a:off x="457200" y="1828800"/>
            <a:ext cx="8229600" cy="4648200"/>
          </a:xfrm>
        </p:spPr>
        <p:txBody>
          <a:bodyPr>
            <a:normAutofit/>
          </a:bodyPr>
          <a:lstStyle/>
          <a:p>
            <a:r>
              <a:rPr lang="en-US" sz="2600" dirty="0" smtClean="0"/>
              <a:t>Ensure that all curriculum proposals have been reviewed by faculty and administrators to ensure </a:t>
            </a:r>
            <a:r>
              <a:rPr lang="en-US" sz="2600" dirty="0" smtClean="0"/>
              <a:t>compliance.</a:t>
            </a:r>
          </a:p>
          <a:p>
            <a:pPr marL="0" indent="0">
              <a:buNone/>
            </a:pPr>
            <a:endParaRPr lang="en-US" sz="2600" dirty="0" smtClean="0"/>
          </a:p>
          <a:p>
            <a:r>
              <a:rPr lang="en-US" sz="2600" dirty="0" smtClean="0"/>
              <a:t>Major curriculum changes should be discussed with students before it is sent to the </a:t>
            </a:r>
            <a:r>
              <a:rPr lang="en-US" sz="2600" dirty="0" smtClean="0"/>
              <a:t>board.</a:t>
            </a:r>
          </a:p>
          <a:p>
            <a:pPr marL="0" indent="0">
              <a:buNone/>
            </a:pPr>
            <a:endParaRPr lang="en-US" sz="2600" dirty="0" smtClean="0"/>
          </a:p>
          <a:p>
            <a:r>
              <a:rPr lang="en-US" sz="2600" dirty="0" smtClean="0"/>
              <a:t>The CIO and Curriculum Chair should attend board meetings to answer any questions on curriculum </a:t>
            </a:r>
            <a:r>
              <a:rPr lang="en-US" sz="2600" dirty="0" smtClean="0"/>
              <a:t>submissions.</a:t>
            </a:r>
            <a:endParaRPr lang="en-US" sz="2600" dirty="0"/>
          </a:p>
        </p:txBody>
      </p:sp>
    </p:spTree>
    <p:extLst>
      <p:ext uri="{BB962C8B-B14F-4D97-AF65-F5344CB8AC3E}">
        <p14:creationId xmlns:p14="http://schemas.microsoft.com/office/powerpoint/2010/main" val="2877307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a:t>A new program in emergency medical services has been proposed at the college. A small group of faculty that might teach in the program has developed a new program proposal and have been frustrated that the college curriculum committee has not accepted it as written.  When the proposal as revised goes to the board, these faculty attend and argue that their original proposal should be approved. Two members of the local board have past experience in emergency medical services and appear to sympathize with the faculty who are protesting. </a:t>
            </a:r>
          </a:p>
        </p:txBody>
      </p:sp>
    </p:spTree>
    <p:extLst>
      <p:ext uri="{BB962C8B-B14F-4D97-AF65-F5344CB8AC3E}">
        <p14:creationId xmlns:p14="http://schemas.microsoft.com/office/powerpoint/2010/main" val="2043560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fontScale="92500" lnSpcReduction="10000"/>
          </a:bodyPr>
          <a:lstStyle/>
          <a:p>
            <a:r>
              <a:rPr lang="en-US" dirty="0"/>
              <a:t>The governing board of a district with several colleges, each with an academic senate, and with a district academic senate, has adopted a collegial consultation policy that specifies that it will rely primarily on the advice and judgment of the district academic senate on all academic and professional matters. Each college has its own catalog separately approved by the board. One college, College X, has proposed an associate degree requirement in information competency for its graduates. The proposal was developed following the agreed upon collegial consultation process at College X.  A member of the governing board who lives in the area of College X is pushing for the approval of the requirement. The senate of the other district colleges claim that degree requirements are a district matter and should be recommended by the district academic senate, not any one college academic senate.</a:t>
            </a:r>
          </a:p>
          <a:p>
            <a:endParaRPr lang="en-US" dirty="0"/>
          </a:p>
        </p:txBody>
      </p:sp>
    </p:spTree>
    <p:extLst>
      <p:ext uri="{BB962C8B-B14F-4D97-AF65-F5344CB8AC3E}">
        <p14:creationId xmlns:p14="http://schemas.microsoft.com/office/powerpoint/2010/main" val="1707151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a:t>Following a recommendation of its Educational Policies Committee, consisting of faculty representatives of each of the college divisions, the academic senate has passed a resolution calling for the governing board to establish plus/minus grading. Grading policies are a “rely primarily” issue in the district. The item is placed on the board agenda and the </a:t>
            </a:r>
            <a:r>
              <a:rPr lang="en-US" dirty="0" smtClean="0"/>
              <a:t>Associated Students </a:t>
            </a:r>
            <a:r>
              <a:rPr lang="en-US" dirty="0"/>
              <a:t>president objects on the grounds that students did not participate in the development of the recommendation. The governing board pulls the item from the agenda and asks the academic senate and the associated students to work together on the proposal.</a:t>
            </a:r>
          </a:p>
          <a:p>
            <a:endParaRPr lang="en-US" dirty="0"/>
          </a:p>
        </p:txBody>
      </p:sp>
    </p:spTree>
    <p:extLst>
      <p:ext uri="{BB962C8B-B14F-4D97-AF65-F5344CB8AC3E}">
        <p14:creationId xmlns:p14="http://schemas.microsoft.com/office/powerpoint/2010/main" val="40231172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lstStyle/>
          <a:p>
            <a:r>
              <a:rPr lang="en-US" dirty="0"/>
              <a:t>The college’s English faculty bring a request to the college curriculum committee to raise the unit value and instructional hours for freshman composition from three hours per week to four.  The </a:t>
            </a:r>
            <a:r>
              <a:rPr lang="en-US" dirty="0" smtClean="0"/>
              <a:t>Vice President </a:t>
            </a:r>
            <a:r>
              <a:rPr lang="en-US" dirty="0"/>
              <a:t>of </a:t>
            </a:r>
            <a:r>
              <a:rPr lang="en-US" dirty="0" smtClean="0"/>
              <a:t>Instruction </a:t>
            </a:r>
            <a:r>
              <a:rPr lang="en-US" dirty="0"/>
              <a:t>voices objections to such a change at the curriculum committee meeting, but the curriculum committee approves it, following all established processes in doing so.  When the proposal goes to the local board, the college administration urges the board to reject it.  A group of local students also speaks against the proposal at the board meeting. With little public discussion, the board rejects the change.</a:t>
            </a:r>
          </a:p>
          <a:p>
            <a:endParaRPr lang="en-US" dirty="0"/>
          </a:p>
        </p:txBody>
      </p:sp>
    </p:spTree>
    <p:extLst>
      <p:ext uri="{BB962C8B-B14F-4D97-AF65-F5344CB8AC3E}">
        <p14:creationId xmlns:p14="http://schemas.microsoft.com/office/powerpoint/2010/main" val="22146451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a:t>
            </a:r>
            <a:endParaRPr lang="en-US" dirty="0"/>
          </a:p>
        </p:txBody>
      </p:sp>
      <p:sp>
        <p:nvSpPr>
          <p:cNvPr id="3" name="Content Placeholder 2"/>
          <p:cNvSpPr>
            <a:spLocks noGrp="1"/>
          </p:cNvSpPr>
          <p:nvPr>
            <p:ph idx="1"/>
          </p:nvPr>
        </p:nvSpPr>
        <p:spPr/>
        <p:txBody>
          <a:bodyPr>
            <a:normAutofit lnSpcReduction="10000"/>
          </a:bodyPr>
          <a:lstStyle/>
          <a:p>
            <a:r>
              <a:rPr lang="en-US" dirty="0"/>
              <a:t>The matriculation committee, charged by the </a:t>
            </a:r>
            <a:r>
              <a:rPr lang="en-US" dirty="0"/>
              <a:t>a</a:t>
            </a:r>
            <a:r>
              <a:rPr lang="en-US" dirty="0" smtClean="0"/>
              <a:t>cademic </a:t>
            </a:r>
            <a:r>
              <a:rPr lang="en-US" dirty="0"/>
              <a:t>s</a:t>
            </a:r>
            <a:r>
              <a:rPr lang="en-US" dirty="0" smtClean="0"/>
              <a:t>enate </a:t>
            </a:r>
            <a:r>
              <a:rPr lang="en-US" dirty="0"/>
              <a:t>with developing proposals in the area of student preparation and success, has developed a plan for instructor advisors. Following this plan, instructors would do academic advising, particularly program planning, for students majoring in the instructor’s discipline. This is a new practice that has not been tried before. The advising would be done during normal office hours so that additional work hours would not be added. The </a:t>
            </a:r>
            <a:r>
              <a:rPr lang="en-US" dirty="0"/>
              <a:t>a</a:t>
            </a:r>
            <a:r>
              <a:rPr lang="en-US" dirty="0" smtClean="0"/>
              <a:t>cademic </a:t>
            </a:r>
            <a:r>
              <a:rPr lang="en-US" dirty="0"/>
              <a:t>s</a:t>
            </a:r>
            <a:r>
              <a:rPr lang="en-US" dirty="0" smtClean="0"/>
              <a:t>enate </a:t>
            </a:r>
            <a:r>
              <a:rPr lang="en-US" dirty="0"/>
              <a:t>approves the proposal and, working with the administration, forwards it to the governing board. At the board meeting, the faculty union president speaks against the proposal, stating that </a:t>
            </a:r>
            <a:r>
              <a:rPr lang="en-US"/>
              <a:t>it </a:t>
            </a:r>
            <a:r>
              <a:rPr lang="en-US" smtClean="0"/>
              <a:t>impacts </a:t>
            </a:r>
            <a:r>
              <a:rPr lang="en-US" dirty="0"/>
              <a:t>the instructor job description and thus falls under working conditions.</a:t>
            </a:r>
          </a:p>
          <a:p>
            <a:endParaRPr lang="en-US" dirty="0"/>
          </a:p>
        </p:txBody>
      </p:sp>
    </p:spTree>
    <p:extLst>
      <p:ext uri="{BB962C8B-B14F-4D97-AF65-F5344CB8AC3E}">
        <p14:creationId xmlns:p14="http://schemas.microsoft.com/office/powerpoint/2010/main" val="256210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Basics</a:t>
            </a:r>
            <a:endParaRPr lang="en-US" dirty="0"/>
          </a:p>
        </p:txBody>
      </p:sp>
      <p:sp>
        <p:nvSpPr>
          <p:cNvPr id="3" name="Content Placeholder 2"/>
          <p:cNvSpPr>
            <a:spLocks noGrp="1"/>
          </p:cNvSpPr>
          <p:nvPr>
            <p:ph idx="1"/>
          </p:nvPr>
        </p:nvSpPr>
        <p:spPr/>
        <p:txBody>
          <a:bodyPr>
            <a:normAutofit/>
          </a:bodyPr>
          <a:lstStyle/>
          <a:p>
            <a:r>
              <a:rPr lang="en-US" sz="2800" dirty="0" smtClean="0"/>
              <a:t>Curriculum is the purview of the Academic Senate</a:t>
            </a:r>
          </a:p>
          <a:p>
            <a:pPr lvl="1"/>
            <a:r>
              <a:rPr lang="en-US" sz="2800" dirty="0" smtClean="0"/>
              <a:t>AB 1725</a:t>
            </a:r>
          </a:p>
          <a:p>
            <a:pPr lvl="1"/>
            <a:r>
              <a:rPr lang="en-US" sz="2800" dirty="0"/>
              <a:t>“10 + 1” agreement calls for boards to rely primarily on the recommendations of the academic senate, or its empowered curriculum committee, in areas where curriculum and student learning are the primary concerns. </a:t>
            </a:r>
          </a:p>
          <a:p>
            <a:pPr lvl="1"/>
            <a:endParaRPr lang="en-US" sz="2800" dirty="0"/>
          </a:p>
        </p:txBody>
      </p:sp>
    </p:spTree>
    <p:extLst>
      <p:ext uri="{BB962C8B-B14F-4D97-AF65-F5344CB8AC3E}">
        <p14:creationId xmlns:p14="http://schemas.microsoft.com/office/powerpoint/2010/main" val="2357461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Basics</a:t>
            </a:r>
            <a:endParaRPr lang="en-US" dirty="0"/>
          </a:p>
        </p:txBody>
      </p:sp>
      <p:sp>
        <p:nvSpPr>
          <p:cNvPr id="3" name="Content Placeholder 2"/>
          <p:cNvSpPr>
            <a:spLocks noGrp="1"/>
          </p:cNvSpPr>
          <p:nvPr>
            <p:ph idx="1"/>
          </p:nvPr>
        </p:nvSpPr>
        <p:spPr/>
        <p:txBody>
          <a:bodyPr/>
          <a:lstStyle/>
          <a:p>
            <a:r>
              <a:rPr lang="en-US" dirty="0" smtClean="0"/>
              <a:t>The Curriculum Committee</a:t>
            </a:r>
          </a:p>
          <a:p>
            <a:pPr lvl="1"/>
            <a:r>
              <a:rPr lang="en-US" sz="2100" dirty="0" smtClean="0"/>
              <a:t>Title </a:t>
            </a:r>
            <a:r>
              <a:rPr lang="en-US" sz="2100" dirty="0"/>
              <a:t>5 Section 55002 (a) (1):</a:t>
            </a:r>
          </a:p>
          <a:p>
            <a:pPr marL="514350" indent="-514350">
              <a:lnSpc>
                <a:spcPct val="90000"/>
              </a:lnSpc>
              <a:buNone/>
            </a:pPr>
            <a:r>
              <a:rPr lang="en-US" sz="2800" dirty="0"/>
              <a:t>	</a:t>
            </a:r>
            <a:r>
              <a:rPr lang="en-US" sz="2800" dirty="0" smtClean="0"/>
              <a:t>The </a:t>
            </a:r>
            <a:r>
              <a:rPr lang="en-US" sz="2800" dirty="0"/>
              <a:t>college and/or district curriculum committee  . . . shall be established by the mutual agreement of the college and/or district administration and the academic senate. The committee shall be either a committee of the academic senate or a committee that includes faculty and is otherwise comprised in a way that is mutually agreeable to the college and/or district administration and the academic senate.</a:t>
            </a:r>
            <a:endParaRPr lang="en-US" sz="2500" dirty="0"/>
          </a:p>
          <a:p>
            <a:pPr lvl="1"/>
            <a:endParaRPr lang="en-US" dirty="0"/>
          </a:p>
        </p:txBody>
      </p:sp>
    </p:spTree>
    <p:extLst>
      <p:ext uri="{BB962C8B-B14F-4D97-AF65-F5344CB8AC3E}">
        <p14:creationId xmlns:p14="http://schemas.microsoft.com/office/powerpoint/2010/main" val="36630636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Board Basics</a:t>
            </a:r>
            <a:endParaRPr lang="en-US" dirty="0"/>
          </a:p>
        </p:txBody>
      </p:sp>
      <p:sp>
        <p:nvSpPr>
          <p:cNvPr id="3" name="Content Placeholder 2"/>
          <p:cNvSpPr>
            <a:spLocks noGrp="1"/>
          </p:cNvSpPr>
          <p:nvPr>
            <p:ph idx="1"/>
          </p:nvPr>
        </p:nvSpPr>
        <p:spPr/>
        <p:txBody>
          <a:bodyPr/>
          <a:lstStyle/>
          <a:p>
            <a:pPr>
              <a:buNone/>
            </a:pPr>
            <a:r>
              <a:rPr lang="en-US" sz="2800" dirty="0"/>
              <a:t>Other relevant Title 5 Sections:</a:t>
            </a:r>
          </a:p>
          <a:p>
            <a:pPr lvl="1"/>
            <a:r>
              <a:rPr lang="en-US" sz="2800" b="1" dirty="0"/>
              <a:t>§ </a:t>
            </a:r>
            <a:r>
              <a:rPr lang="en-US" sz="2800" dirty="0"/>
              <a:t>55002 (a) indicates that degree-applicable credit courses shall be recommended to the governing board by the curriculum committee.</a:t>
            </a:r>
          </a:p>
          <a:p>
            <a:pPr lvl="1"/>
            <a:r>
              <a:rPr lang="en-US" sz="2800" b="1" dirty="0"/>
              <a:t>§ </a:t>
            </a:r>
            <a:r>
              <a:rPr lang="en-US" sz="2800" dirty="0"/>
              <a:t>55002 (b) and (c) give the same mandate for non-degree applicable courses and noncredit </a:t>
            </a:r>
            <a:r>
              <a:rPr lang="en-US" sz="2800" dirty="0" smtClean="0"/>
              <a:t>courses.</a:t>
            </a:r>
            <a:endParaRPr lang="en-US" sz="2800" dirty="0"/>
          </a:p>
          <a:p>
            <a:pPr lvl="1"/>
            <a:r>
              <a:rPr lang="en-US" sz="2800" b="1" dirty="0"/>
              <a:t>§ </a:t>
            </a:r>
            <a:r>
              <a:rPr lang="en-US" sz="2800" dirty="0"/>
              <a:t>53200 lists curriculum first under the 10+1 areas of academic senate </a:t>
            </a:r>
            <a:r>
              <a:rPr lang="en-US" sz="2800" dirty="0" smtClean="0"/>
              <a:t>purview.</a:t>
            </a:r>
            <a:endParaRPr lang="en-US" sz="2800" dirty="0"/>
          </a:p>
          <a:p>
            <a:endParaRPr lang="en-US" dirty="0"/>
          </a:p>
        </p:txBody>
      </p:sp>
    </p:spTree>
    <p:extLst>
      <p:ext uri="{BB962C8B-B14F-4D97-AF65-F5344CB8AC3E}">
        <p14:creationId xmlns:p14="http://schemas.microsoft.com/office/powerpoint/2010/main" val="3426357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Title 1"/>
          <p:cNvSpPr txBox="1">
            <a:spLocks noGrp="1"/>
          </p:cNvSpPr>
          <p:nvPr>
            <p:ph type="title"/>
          </p:nvPr>
        </p:nvSpPr>
        <p:spPr>
          <a:prstGeom prst="rect">
            <a:avLst/>
          </a:prstGeom>
        </p:spPr>
        <p:txBody>
          <a:bodyPr/>
          <a:lstStyle/>
          <a:p>
            <a:r>
              <a:rPr dirty="0"/>
              <a:t>Curriculum Streamlining</a:t>
            </a:r>
          </a:p>
        </p:txBody>
      </p:sp>
      <p:sp>
        <p:nvSpPr>
          <p:cNvPr id="177" name="Content Placeholder 2"/>
          <p:cNvSpPr txBox="1">
            <a:spLocks noGrp="1"/>
          </p:cNvSpPr>
          <p:nvPr>
            <p:ph idx="1"/>
          </p:nvPr>
        </p:nvSpPr>
        <p:spPr>
          <a:prstGeom prst="rect">
            <a:avLst/>
          </a:prstGeom>
        </p:spPr>
        <p:txBody>
          <a:bodyPr/>
          <a:lstStyle/>
          <a:p>
            <a:r>
              <a:rPr lang="en-US" dirty="0" smtClean="0"/>
              <a:t>C</a:t>
            </a:r>
            <a:r>
              <a:rPr dirty="0" smtClean="0"/>
              <a:t>ollaboration </a:t>
            </a:r>
            <a:r>
              <a:rPr dirty="0"/>
              <a:t>between CIOs, CEOs, ASCCC, and the Chancellor’s </a:t>
            </a:r>
            <a:r>
              <a:rPr dirty="0" smtClean="0"/>
              <a:t>Office</a:t>
            </a:r>
            <a:r>
              <a:rPr lang="en-US" dirty="0"/>
              <a:t> </a:t>
            </a:r>
            <a:r>
              <a:rPr lang="en-US" dirty="0" smtClean="0"/>
              <a:t>has resulted in the following shift from the Chancellor’s Office to the local curriculum and governing boards:</a:t>
            </a:r>
          </a:p>
          <a:p>
            <a:pPr marL="0" indent="0">
              <a:buNone/>
            </a:pPr>
            <a:endParaRPr lang="en-US" dirty="0" smtClean="0"/>
          </a:p>
          <a:p>
            <a:pPr lvl="1"/>
            <a:r>
              <a:rPr lang="en-US" sz="2200" dirty="0"/>
              <a:t>T</a:t>
            </a:r>
            <a:r>
              <a:rPr sz="2200" dirty="0" smtClean="0"/>
              <a:t>he </a:t>
            </a:r>
            <a:r>
              <a:rPr sz="2200" dirty="0"/>
              <a:t>approval of </a:t>
            </a:r>
            <a:r>
              <a:rPr sz="2200" dirty="0" smtClean="0"/>
              <a:t>credit </a:t>
            </a:r>
            <a:r>
              <a:rPr sz="2200" dirty="0"/>
              <a:t>courses </a:t>
            </a:r>
            <a:r>
              <a:rPr lang="en-US" sz="2200" dirty="0" smtClean="0"/>
              <a:t>(including cooperative work experience</a:t>
            </a:r>
            <a:r>
              <a:rPr lang="en-US" sz="2200" dirty="0" smtClean="0"/>
              <a:t>).</a:t>
            </a:r>
            <a:endParaRPr lang="en-US" sz="2200" dirty="0"/>
          </a:p>
          <a:p>
            <a:pPr lvl="1"/>
            <a:r>
              <a:rPr lang="en-US" sz="2200" dirty="0"/>
              <a:t>M</a:t>
            </a:r>
            <a:r>
              <a:rPr lang="en-US" sz="2200" dirty="0" smtClean="0"/>
              <a:t>odifications </a:t>
            </a:r>
            <a:r>
              <a:rPr lang="en-US" sz="2200" dirty="0" smtClean="0"/>
              <a:t>to all existing credit programs (including ADTs</a:t>
            </a:r>
            <a:r>
              <a:rPr lang="en-US" sz="2200" dirty="0" smtClean="0"/>
              <a:t>). </a:t>
            </a:r>
            <a:endParaRPr lang="en-US" sz="2200" dirty="0" smtClean="0"/>
          </a:p>
          <a:p>
            <a:pPr lvl="1"/>
            <a:r>
              <a:rPr lang="en-US" sz="2200" dirty="0" smtClean="0"/>
              <a:t>New credit degrees and certificates with </a:t>
            </a:r>
            <a:r>
              <a:rPr lang="en-US" sz="2200" dirty="0" smtClean="0"/>
              <a:t>a local program goal </a:t>
            </a:r>
            <a:r>
              <a:rPr lang="en-US" sz="2200" dirty="0" smtClean="0"/>
              <a:t>(not ADTs or CTE</a:t>
            </a:r>
            <a:r>
              <a:rPr lang="en-US" sz="2200" dirty="0" smtClean="0"/>
              <a:t>).</a:t>
            </a:r>
            <a:endParaRPr lang="en-US" sz="22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Certification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sz="2600" dirty="0"/>
              <a:t>By Signing the Annual Certification Form, colleges are guaranteeing </a:t>
            </a:r>
            <a:r>
              <a:rPr lang="en-US" sz="2600" dirty="0" smtClean="0"/>
              <a:t>the following:</a:t>
            </a:r>
            <a:endParaRPr lang="en-US" sz="2600" dirty="0"/>
          </a:p>
          <a:p>
            <a:r>
              <a:rPr lang="en-US" dirty="0"/>
              <a:t>C</a:t>
            </a:r>
            <a:r>
              <a:rPr lang="en-US" dirty="0" smtClean="0"/>
              <a:t>ourse </a:t>
            </a:r>
            <a:r>
              <a:rPr lang="en-US" dirty="0"/>
              <a:t>hours and units are correct in accordance with CCCCO Course Calculations; </a:t>
            </a:r>
          </a:p>
          <a:p>
            <a:r>
              <a:rPr lang="en-US" dirty="0"/>
              <a:t>T</a:t>
            </a:r>
            <a:r>
              <a:rPr lang="en-US" dirty="0" smtClean="0"/>
              <a:t>he </a:t>
            </a:r>
            <a:r>
              <a:rPr lang="en-US" dirty="0"/>
              <a:t>college/district course outline of record has been approved by the District Governing Board; </a:t>
            </a:r>
          </a:p>
          <a:p>
            <a:r>
              <a:rPr lang="en-US" dirty="0"/>
              <a:t>T</a:t>
            </a:r>
            <a:r>
              <a:rPr lang="en-US" dirty="0" smtClean="0"/>
              <a:t>he </a:t>
            </a:r>
            <a:r>
              <a:rPr lang="en-US" dirty="0"/>
              <a:t>college has developed local policy, regulations, or procedures specifying the accepted relationship between contact hours, outside-of-class hours, and credit for calculating credit hours to ensure consistency in awarding units of credit; </a:t>
            </a:r>
            <a:r>
              <a:rPr lang="en-US" dirty="0" smtClean="0"/>
              <a:t>and</a:t>
            </a:r>
            <a:endParaRPr lang="en-US" dirty="0"/>
          </a:p>
          <a:p>
            <a:r>
              <a:rPr lang="en-US" dirty="0"/>
              <a:t>C</a:t>
            </a:r>
            <a:r>
              <a:rPr lang="en-US" dirty="0" smtClean="0"/>
              <a:t>ooperative </a:t>
            </a:r>
            <a:r>
              <a:rPr lang="en-US" dirty="0"/>
              <a:t>work experience courses </a:t>
            </a:r>
            <a:r>
              <a:rPr lang="en-US" dirty="0" smtClean="0"/>
              <a:t>have </a:t>
            </a:r>
            <a:r>
              <a:rPr lang="en-US" dirty="0"/>
              <a:t>local board </a:t>
            </a:r>
            <a:r>
              <a:rPr lang="en-US" dirty="0" smtClean="0"/>
              <a:t>approval. </a:t>
            </a:r>
            <a:endParaRPr lang="en-US" dirty="0"/>
          </a:p>
          <a:p>
            <a:endParaRPr lang="en-US" dirty="0"/>
          </a:p>
        </p:txBody>
      </p:sp>
    </p:spTree>
    <p:extLst>
      <p:ext uri="{BB962C8B-B14F-4D97-AF65-F5344CB8AC3E}">
        <p14:creationId xmlns:p14="http://schemas.microsoft.com/office/powerpoint/2010/main" val="16123840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Annual Certification</a:t>
            </a:r>
            <a:endParaRPr lang="en-US" dirty="0"/>
          </a:p>
        </p:txBody>
      </p:sp>
      <p:sp>
        <p:nvSpPr>
          <p:cNvPr id="3" name="Content Placeholder 2"/>
          <p:cNvSpPr>
            <a:spLocks noGrp="1"/>
          </p:cNvSpPr>
          <p:nvPr>
            <p:ph idx="1"/>
          </p:nvPr>
        </p:nvSpPr>
        <p:spPr/>
        <p:txBody>
          <a:bodyPr/>
          <a:lstStyle/>
          <a:p>
            <a:r>
              <a:rPr lang="en-US" dirty="0"/>
              <a:t>C</a:t>
            </a:r>
            <a:r>
              <a:rPr lang="en-US" dirty="0" smtClean="0"/>
              <a:t>redit </a:t>
            </a:r>
            <a:r>
              <a:rPr lang="en-US" dirty="0"/>
              <a:t>courses and programs that are submitted to the Chancellor’s Office Curriculum Inventory (COCI) system are accurate and compliant with California Education Code, California Code of Regulations, </a:t>
            </a:r>
            <a:r>
              <a:rPr lang="en-US" dirty="0" smtClean="0"/>
              <a:t>Title </a:t>
            </a:r>
            <a:r>
              <a:rPr lang="en-US" dirty="0"/>
              <a:t>5, and the current CCCCO Program and Course Approval Handbook (PCAH); </a:t>
            </a:r>
          </a:p>
          <a:p>
            <a:r>
              <a:rPr lang="en-US" dirty="0"/>
              <a:t>C</a:t>
            </a:r>
            <a:r>
              <a:rPr lang="en-US" dirty="0" smtClean="0"/>
              <a:t>redit </a:t>
            </a:r>
            <a:r>
              <a:rPr lang="en-US" dirty="0"/>
              <a:t>programs have the required attachments in accordance to the current CCCCO PCAH; and </a:t>
            </a:r>
          </a:p>
          <a:p>
            <a:r>
              <a:rPr lang="en-US" dirty="0"/>
              <a:t>M</a:t>
            </a:r>
            <a:r>
              <a:rPr lang="en-US" dirty="0" smtClean="0"/>
              <a:t>andatory </a:t>
            </a:r>
            <a:r>
              <a:rPr lang="en-US" dirty="0"/>
              <a:t>training for curriculum committees and responsible administrators regarding curriculum rules and regulations to ensure compliance ((CCR, §55002(a) (1)). </a:t>
            </a:r>
          </a:p>
          <a:p>
            <a:endParaRPr lang="en-US" dirty="0"/>
          </a:p>
        </p:txBody>
      </p:sp>
    </p:spTree>
    <p:extLst>
      <p:ext uri="{BB962C8B-B14F-4D97-AF65-F5344CB8AC3E}">
        <p14:creationId xmlns:p14="http://schemas.microsoft.com/office/powerpoint/2010/main" val="2483138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Role of </a:t>
            </a:r>
            <a:r>
              <a:rPr lang="en-US" dirty="0" smtClean="0"/>
              <a:t>the Chancellor’s Office</a:t>
            </a:r>
            <a:endParaRPr lang="en-US" dirty="0"/>
          </a:p>
        </p:txBody>
      </p:sp>
      <p:sp>
        <p:nvSpPr>
          <p:cNvPr id="3" name="Content Placeholder 2"/>
          <p:cNvSpPr>
            <a:spLocks noGrp="1"/>
          </p:cNvSpPr>
          <p:nvPr>
            <p:ph idx="1"/>
          </p:nvPr>
        </p:nvSpPr>
        <p:spPr>
          <a:xfrm>
            <a:off x="457200" y="1764406"/>
            <a:ext cx="8229600" cy="4712594"/>
          </a:xfrm>
        </p:spPr>
        <p:txBody>
          <a:bodyPr>
            <a:normAutofit/>
          </a:bodyPr>
          <a:lstStyle/>
          <a:p>
            <a:r>
              <a:rPr lang="en-US" dirty="0"/>
              <a:t>D</a:t>
            </a:r>
            <a:r>
              <a:rPr lang="en-US" dirty="0" smtClean="0"/>
              <a:t>evelop </a:t>
            </a:r>
            <a:r>
              <a:rPr lang="en-US" dirty="0"/>
              <a:t>in-depth training and technical </a:t>
            </a:r>
            <a:r>
              <a:rPr lang="en-US" dirty="0" smtClean="0"/>
              <a:t>assistance. </a:t>
            </a:r>
            <a:endParaRPr lang="en-US" dirty="0" smtClean="0"/>
          </a:p>
          <a:p>
            <a:pPr marL="0" indent="0">
              <a:buNone/>
            </a:pPr>
            <a:endParaRPr lang="en-US" dirty="0" smtClean="0"/>
          </a:p>
          <a:p>
            <a:r>
              <a:rPr lang="en-US" dirty="0" smtClean="0"/>
              <a:t>Chapter </a:t>
            </a:r>
            <a:r>
              <a:rPr lang="en-US" dirty="0"/>
              <a:t>each curricular item to assure that all courses and programs have a unique control number and are chaptered in Chancellor’s Office Curriculum Inventory (COCI). </a:t>
            </a:r>
            <a:endParaRPr lang="en-US" dirty="0" smtClean="0"/>
          </a:p>
          <a:p>
            <a:pPr marL="0" indent="0">
              <a:buNone/>
            </a:pPr>
            <a:endParaRPr lang="en-US" dirty="0" smtClean="0"/>
          </a:p>
          <a:p>
            <a:r>
              <a:rPr lang="en-US" dirty="0"/>
              <a:t>C</a:t>
            </a:r>
            <a:r>
              <a:rPr lang="en-US" dirty="0" smtClean="0"/>
              <a:t>ontinue </a:t>
            </a:r>
            <a:r>
              <a:rPr lang="en-US" dirty="0"/>
              <a:t>to develop </a:t>
            </a:r>
            <a:r>
              <a:rPr lang="en-US" dirty="0" smtClean="0"/>
              <a:t>curriculum-related </a:t>
            </a:r>
            <a:r>
              <a:rPr lang="en-US" dirty="0" smtClean="0"/>
              <a:t>policy</a:t>
            </a:r>
            <a:r>
              <a:rPr lang="en-US" dirty="0" smtClean="0"/>
              <a:t>.</a:t>
            </a:r>
          </a:p>
          <a:p>
            <a:pPr marL="0" indent="0">
              <a:buNone/>
            </a:pPr>
            <a:endParaRPr lang="en-US" dirty="0" smtClean="0"/>
          </a:p>
          <a:p>
            <a:r>
              <a:rPr lang="en-US" dirty="0" smtClean="0"/>
              <a:t>Conduct </a:t>
            </a:r>
            <a:r>
              <a:rPr lang="en-US" dirty="0"/>
              <a:t>periodic reviews of all locally approved curriculum to ensure compliance. </a:t>
            </a:r>
          </a:p>
        </p:txBody>
      </p:sp>
    </p:spTree>
    <p:extLst>
      <p:ext uri="{BB962C8B-B14F-4D97-AF65-F5344CB8AC3E}">
        <p14:creationId xmlns:p14="http://schemas.microsoft.com/office/powerpoint/2010/main" val="1965131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Trustees Before Streamlining</a:t>
            </a:r>
            <a:endParaRPr lang="en-US" dirty="0"/>
          </a:p>
        </p:txBody>
      </p:sp>
      <p:sp>
        <p:nvSpPr>
          <p:cNvPr id="3" name="Content Placeholder 2"/>
          <p:cNvSpPr>
            <a:spLocks noGrp="1"/>
          </p:cNvSpPr>
          <p:nvPr>
            <p:ph idx="1"/>
          </p:nvPr>
        </p:nvSpPr>
        <p:spPr/>
        <p:txBody>
          <a:bodyPr>
            <a:normAutofit lnSpcReduction="10000"/>
          </a:bodyPr>
          <a:lstStyle/>
          <a:p>
            <a:r>
              <a:rPr lang="en-US" dirty="0" smtClean="0"/>
              <a:t>Prior to streamlining the local boards would rely on the recommendation of the faculty and the CIO/College President that local processes were followed, curriculum was compliant with all legal and regulatory requirements, and that curriculum was created to serve the needs of </a:t>
            </a:r>
            <a:r>
              <a:rPr lang="en-US" dirty="0" smtClean="0"/>
              <a:t>students.</a:t>
            </a:r>
            <a:endParaRPr lang="en-US" dirty="0" smtClean="0"/>
          </a:p>
          <a:p>
            <a:r>
              <a:rPr lang="en-US" dirty="0" smtClean="0"/>
              <a:t>Curriculum was often listed as a consent item and only pulled if there were concerns expressed by the community, students, or if programs were being deactivated and trustees wanted to ensure that students were not being harmed.</a:t>
            </a:r>
          </a:p>
          <a:p>
            <a:r>
              <a:rPr lang="en-US" dirty="0" smtClean="0"/>
              <a:t>Trustees would rely on the expertise on the people they hired unless something unusual happened!</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135846271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CCC">
  <a:themeElements>
    <a:clrScheme name="Custom 5">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0E20D2"/>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ASCCC" id="{582654A2-8F12-3146-83F7-BD9873F812BA}" vid="{58C9C3D4-CDC4-ED46-994E-B4971180DEA1}"/>
    </a:ext>
  </a:extLst>
</a:theme>
</file>

<file path=ppt/theme/theme2.xml><?xml version="1.0" encoding="utf-8"?>
<a:theme xmlns:a="http://schemas.openxmlformats.org/drawingml/2006/main" name="Clarity">
  <a:themeElements>
    <a:clrScheme name="Clarity">
      <a:dk1>
        <a:srgbClr val="000000"/>
      </a:dk1>
      <a:lt1>
        <a:srgbClr val="FFFFFF"/>
      </a:lt1>
      <a:dk2>
        <a:srgbClr val="A7A7A7"/>
      </a:dk2>
      <a:lt2>
        <a:srgbClr val="535353"/>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FF00FF"/>
      </a:folHlink>
    </a:clrScheme>
    <a:fontScheme name="Clarity">
      <a:majorFont>
        <a:latin typeface="Helvetica"/>
        <a:ea typeface="Helvetica"/>
        <a:cs typeface="Helvetica"/>
      </a:majorFont>
      <a:minorFont>
        <a:latin typeface="Calibri"/>
        <a:ea typeface="Calibri"/>
        <a:cs typeface="Calibri"/>
      </a:minorFont>
    </a:fontScheme>
    <a:fmtScheme name="Clarit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2700000" rotWithShape="0">
              <a:srgbClr val="000000">
                <a:alpha val="60000"/>
              </a:srgbClr>
            </a:outerShdw>
          </a:effectLst>
        </a:effectStyle>
        <a:effectStyle>
          <a:effectLst>
            <a:outerShdw blurRad="38100" dist="25400" dir="2700000" rotWithShape="0">
              <a:srgbClr val="000000">
                <a:alpha val="60000"/>
              </a:srgbClr>
            </a:outerShdw>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6425" cap="flat">
          <a:solidFill>
            <a:schemeClr val="accent1"/>
          </a:solidFill>
          <a:prstDash val="solid"/>
          <a:round/>
        </a:ln>
        <a:effectLst>
          <a:outerShdw blurRad="38100" dist="25400" dir="2700000" rotWithShape="0">
            <a:srgbClr val="000000">
              <a:alpha val="60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6425"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292934"/>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198</TotalTime>
  <Words>1447</Words>
  <Application>Microsoft Office PowerPoint</Application>
  <PresentationFormat>On-screen Show (4:3)</PresentationFormat>
  <Paragraphs>93</Paragraphs>
  <Slides>17</Slides>
  <Notes>17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ASCCC</vt:lpstr>
      <vt:lpstr>Trustees and Curriculum streamlining</vt:lpstr>
      <vt:lpstr>Board Basics</vt:lpstr>
      <vt:lpstr>Board Basics</vt:lpstr>
      <vt:lpstr>Board Basics</vt:lpstr>
      <vt:lpstr>Curriculum Streamlining</vt:lpstr>
      <vt:lpstr>Annual Certification</vt:lpstr>
      <vt:lpstr>Annual Certification</vt:lpstr>
      <vt:lpstr>Role of the Chancellor’s Office</vt:lpstr>
      <vt:lpstr>Trustees Before Streamlining</vt:lpstr>
      <vt:lpstr>Trustees and Streamlining</vt:lpstr>
      <vt:lpstr>How Can Trustees Help</vt:lpstr>
      <vt:lpstr>How Colleges Can Help Trustees</vt:lpstr>
      <vt:lpstr>Scenario</vt:lpstr>
      <vt:lpstr>Scenario</vt:lpstr>
      <vt:lpstr>Scenario</vt:lpstr>
      <vt:lpstr>Scenario</vt:lpstr>
      <vt:lpstr>Scenario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What’s new with curriculum</dc:title>
  <dc:creator>Guleff, Virginia</dc:creator>
  <cp:lastModifiedBy>Daar, Karen L.</cp:lastModifiedBy>
  <cp:revision>26</cp:revision>
  <dcterms:modified xsi:type="dcterms:W3CDTF">2018-07-09T17:31:16Z</dcterms:modified>
</cp:coreProperties>
</file>