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306" r:id="rId2"/>
    <p:sldId id="308" r:id="rId3"/>
    <p:sldId id="310" r:id="rId4"/>
    <p:sldId id="323" r:id="rId5"/>
    <p:sldId id="326" r:id="rId6"/>
    <p:sldId id="313" r:id="rId7"/>
    <p:sldId id="335" r:id="rId8"/>
    <p:sldId id="327" r:id="rId9"/>
    <p:sldId id="332" r:id="rId10"/>
    <p:sldId id="331" r:id="rId11"/>
    <p:sldId id="329" r:id="rId12"/>
    <p:sldId id="333" r:id="rId13"/>
    <p:sldId id="334" r:id="rId14"/>
    <p:sldId id="348" r:id="rId15"/>
    <p:sldId id="349" r:id="rId16"/>
    <p:sldId id="350" r:id="rId17"/>
    <p:sldId id="351" r:id="rId18"/>
    <p:sldId id="352" r:id="rId19"/>
    <p:sldId id="353" r:id="rId20"/>
    <p:sldId id="354" r:id="rId21"/>
    <p:sldId id="355" r:id="rId22"/>
    <p:sldId id="271"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A1DF"/>
    <a:srgbClr val="0F7FC5"/>
    <a:srgbClr val="DFE65F"/>
    <a:srgbClr val="51BAAB"/>
    <a:srgbClr val="E8E8E8"/>
    <a:srgbClr val="FFFFFF"/>
    <a:srgbClr val="FFCC00"/>
    <a:srgbClr val="4D4D4D"/>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7" autoAdjust="0"/>
    <p:restoredTop sz="93250" autoAdjust="0"/>
  </p:normalViewPr>
  <p:slideViewPr>
    <p:cSldViewPr snapToGrid="0">
      <p:cViewPr>
        <p:scale>
          <a:sx n="116" d="100"/>
          <a:sy n="116" d="100"/>
        </p:scale>
        <p:origin x="-1698" y="-60"/>
      </p:cViewPr>
      <p:guideLst>
        <p:guide orient="horz" pos="2160"/>
        <p:guide pos="5474"/>
      </p:guideLst>
    </p:cSldViewPr>
  </p:slideViewPr>
  <p:notesTextViewPr>
    <p:cViewPr>
      <p:scale>
        <a:sx n="100" d="100"/>
        <a:sy n="100" d="100"/>
      </p:scale>
      <p:origin x="0" y="0"/>
    </p:cViewPr>
  </p:notesTextViewPr>
  <p:sorterViewPr>
    <p:cViewPr>
      <p:scale>
        <a:sx n="66" d="100"/>
        <a:sy n="66" d="100"/>
      </p:scale>
      <p:origin x="0" y="420"/>
    </p:cViewPr>
  </p:sorterViewPr>
  <p:notesViewPr>
    <p:cSldViewPr snapToGrid="0">
      <p:cViewPr varScale="1">
        <p:scale>
          <a:sx n="84" d="100"/>
          <a:sy n="84" d="100"/>
        </p:scale>
        <p:origin x="-376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invertIfNegative val="0"/>
          <c:cat>
            <c:strRef>
              <c:f>Sheet1!$A$1:$J$1</c:f>
              <c:strCache>
                <c:ptCount val="10"/>
                <c:pt idx="0">
                  <c:v>2005-06</c:v>
                </c:pt>
                <c:pt idx="1">
                  <c:v>2006-07</c:v>
                </c:pt>
                <c:pt idx="2">
                  <c:v>2007-08</c:v>
                </c:pt>
                <c:pt idx="3">
                  <c:v>2008-09</c:v>
                </c:pt>
                <c:pt idx="4">
                  <c:v>2009-10</c:v>
                </c:pt>
                <c:pt idx="5">
                  <c:v>2010-11</c:v>
                </c:pt>
                <c:pt idx="6">
                  <c:v>2011-12</c:v>
                </c:pt>
                <c:pt idx="7">
                  <c:v>2012-13</c:v>
                </c:pt>
                <c:pt idx="8">
                  <c:v>2013-14</c:v>
                </c:pt>
                <c:pt idx="9">
                  <c:v>2014-15</c:v>
                </c:pt>
              </c:strCache>
            </c:strRef>
          </c:cat>
          <c:val>
            <c:numRef>
              <c:f>Sheet1!$A$2:$J$2</c:f>
              <c:numCache>
                <c:formatCode>##,##0</c:formatCode>
                <c:ptCount val="10"/>
                <c:pt idx="0">
                  <c:v>18904</c:v>
                </c:pt>
                <c:pt idx="1">
                  <c:v>18732</c:v>
                </c:pt>
                <c:pt idx="2">
                  <c:v>18259</c:v>
                </c:pt>
                <c:pt idx="3">
                  <c:v>19476</c:v>
                </c:pt>
                <c:pt idx="4">
                  <c:v>21104</c:v>
                </c:pt>
                <c:pt idx="5">
                  <c:v>25785</c:v>
                </c:pt>
                <c:pt idx="6">
                  <c:v>28412</c:v>
                </c:pt>
                <c:pt idx="7">
                  <c:v>26607</c:v>
                </c:pt>
                <c:pt idx="8">
                  <c:v>26381</c:v>
                </c:pt>
                <c:pt idx="9">
                  <c:v>25991</c:v>
                </c:pt>
              </c:numCache>
            </c:numRef>
          </c:val>
        </c:ser>
        <c:dLbls>
          <c:showLegendKey val="0"/>
          <c:showVal val="0"/>
          <c:showCatName val="0"/>
          <c:showSerName val="0"/>
          <c:showPercent val="0"/>
          <c:showBubbleSize val="0"/>
        </c:dLbls>
        <c:gapWidth val="75"/>
        <c:overlap val="-25"/>
        <c:axId val="38235520"/>
        <c:axId val="38782080"/>
      </c:barChart>
      <c:catAx>
        <c:axId val="38235520"/>
        <c:scaling>
          <c:orientation val="minMax"/>
        </c:scaling>
        <c:delete val="0"/>
        <c:axPos val="b"/>
        <c:numFmt formatCode="General" sourceLinked="1"/>
        <c:majorTickMark val="none"/>
        <c:minorTickMark val="none"/>
        <c:tickLblPos val="nextTo"/>
        <c:txPr>
          <a:bodyPr/>
          <a:lstStyle/>
          <a:p>
            <a:pPr>
              <a:defRPr sz="1400"/>
            </a:pPr>
            <a:endParaRPr lang="en-US"/>
          </a:p>
        </c:txPr>
        <c:crossAx val="38782080"/>
        <c:crosses val="autoZero"/>
        <c:auto val="1"/>
        <c:lblAlgn val="ctr"/>
        <c:lblOffset val="100"/>
        <c:noMultiLvlLbl val="0"/>
      </c:catAx>
      <c:valAx>
        <c:axId val="38782080"/>
        <c:scaling>
          <c:orientation val="minMax"/>
        </c:scaling>
        <c:delete val="0"/>
        <c:axPos val="l"/>
        <c:majorGridlines/>
        <c:numFmt formatCode="##,##0" sourceLinked="1"/>
        <c:majorTickMark val="none"/>
        <c:minorTickMark val="none"/>
        <c:tickLblPos val="nextTo"/>
        <c:crossAx val="38235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53CBBD65-146B-EC4C-83B5-8EBFCB408712}" type="datetimeFigureOut">
              <a:rPr lang="en-US" smtClean="0"/>
              <a:t>7/10/2015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2DC9DDE9-F6B5-BA4A-B655-C30707047FB1}" type="slidenum">
              <a:rPr lang="en-US" smtClean="0"/>
              <a:t>‹#›</a:t>
            </a:fld>
            <a:endParaRPr lang="en-US"/>
          </a:p>
        </p:txBody>
      </p:sp>
    </p:spTree>
    <p:extLst>
      <p:ext uri="{BB962C8B-B14F-4D97-AF65-F5344CB8AC3E}">
        <p14:creationId xmlns:p14="http://schemas.microsoft.com/office/powerpoint/2010/main" val="971497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F06CC86-58EB-5F4B-A4A2-39B6E15C8016}" type="datetimeFigureOut">
              <a:rPr lang="en-US"/>
              <a:pPr/>
              <a:t>7/10/2015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3C2D5646-A00B-3942-B201-4EB41B9B77BE}" type="slidenum">
              <a:rPr/>
              <a:pPr/>
              <a:t>‹#›</a:t>
            </a:fld>
            <a:endParaRPr lang="en-US"/>
          </a:p>
        </p:txBody>
      </p:sp>
    </p:spTree>
    <p:extLst>
      <p:ext uri="{BB962C8B-B14F-4D97-AF65-F5344CB8AC3E}">
        <p14:creationId xmlns:p14="http://schemas.microsoft.com/office/powerpoint/2010/main" val="1070718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a:t>
            </a:fld>
            <a:endParaRPr lang="en-US"/>
          </a:p>
        </p:txBody>
      </p:sp>
    </p:spTree>
    <p:extLst>
      <p:ext uri="{BB962C8B-B14F-4D97-AF65-F5344CB8AC3E}">
        <p14:creationId xmlns:p14="http://schemas.microsoft.com/office/powerpoint/2010/main" val="126284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endParaRPr lang="en-US" b="0"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3C2D5646-A00B-3942-B201-4EB41B9B77B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13</a:t>
            </a:fld>
            <a:endParaRPr lang="en-US"/>
          </a:p>
        </p:txBody>
      </p:sp>
    </p:spTree>
    <p:extLst>
      <p:ext uri="{BB962C8B-B14F-4D97-AF65-F5344CB8AC3E}">
        <p14:creationId xmlns:p14="http://schemas.microsoft.com/office/powerpoint/2010/main" val="108314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C2D5646-A00B-3942-B201-4EB41B9B77BE}" type="slidenum">
              <a: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9" indent="-232929">
              <a:buAutoNum type="arabicParen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2</a:t>
            </a:fld>
            <a:endParaRPr lang="en-US"/>
          </a:p>
        </p:txBody>
      </p:sp>
    </p:spTree>
    <p:extLst>
      <p:ext uri="{BB962C8B-B14F-4D97-AF65-F5344CB8AC3E}">
        <p14:creationId xmlns:p14="http://schemas.microsoft.com/office/powerpoint/2010/main" val="336473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3</a:t>
            </a:fld>
            <a:endParaRPr lang="en-US"/>
          </a:p>
        </p:txBody>
      </p:sp>
    </p:spTree>
    <p:extLst>
      <p:ext uri="{BB962C8B-B14F-4D97-AF65-F5344CB8AC3E}">
        <p14:creationId xmlns:p14="http://schemas.microsoft.com/office/powerpoint/2010/main" val="202558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32929" indent="-232929">
              <a:buAutoNum type="arabicParen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4</a:t>
            </a:fld>
            <a:endParaRPr lang="en-US"/>
          </a:p>
        </p:txBody>
      </p:sp>
    </p:spTree>
    <p:extLst>
      <p:ext uri="{BB962C8B-B14F-4D97-AF65-F5344CB8AC3E}">
        <p14:creationId xmlns:p14="http://schemas.microsoft.com/office/powerpoint/2010/main" val="336473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9" indent="-232929">
              <a:buAutoNum type="arabicParen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5</a:t>
            </a:fld>
            <a:endParaRPr lang="en-US"/>
          </a:p>
        </p:txBody>
      </p:sp>
    </p:spTree>
    <p:extLst>
      <p:ext uri="{BB962C8B-B14F-4D97-AF65-F5344CB8AC3E}">
        <p14:creationId xmlns:p14="http://schemas.microsoft.com/office/powerpoint/2010/main" val="336473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9" indent="-232929">
              <a:buAutoNum type="arabicParen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6</a:t>
            </a:fld>
            <a:endParaRPr lang="en-US"/>
          </a:p>
        </p:txBody>
      </p:sp>
    </p:spTree>
    <p:extLst>
      <p:ext uri="{BB962C8B-B14F-4D97-AF65-F5344CB8AC3E}">
        <p14:creationId xmlns:p14="http://schemas.microsoft.com/office/powerpoint/2010/main" val="336473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32929" indent="-232929">
              <a:buAutoNum type="arabicParen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7</a:t>
            </a:fld>
            <a:endParaRPr lang="en-US"/>
          </a:p>
        </p:txBody>
      </p:sp>
    </p:spTree>
    <p:extLst>
      <p:ext uri="{BB962C8B-B14F-4D97-AF65-F5344CB8AC3E}">
        <p14:creationId xmlns:p14="http://schemas.microsoft.com/office/powerpoint/2010/main" val="336473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9" indent="-232929">
              <a:buAutoNum type="arabicParen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8</a:t>
            </a:fld>
            <a:endParaRPr lang="en-US"/>
          </a:p>
        </p:txBody>
      </p:sp>
    </p:spTree>
    <p:extLst>
      <p:ext uri="{BB962C8B-B14F-4D97-AF65-F5344CB8AC3E}">
        <p14:creationId xmlns:p14="http://schemas.microsoft.com/office/powerpoint/2010/main" val="336473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endParaRPr lang="en-US" b="0"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3C2D5646-A00B-3942-B201-4EB41B9B77B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ference Open Slide">
    <p:spTree>
      <p:nvGrpSpPr>
        <p:cNvPr id="1" name=""/>
        <p:cNvGrpSpPr/>
        <p:nvPr/>
      </p:nvGrpSpPr>
      <p:grpSpPr>
        <a:xfrm>
          <a:off x="0" y="0"/>
          <a:ext cx="0" cy="0"/>
          <a:chOff x="0" y="0"/>
          <a:chExt cx="0" cy="0"/>
        </a:xfrm>
      </p:grpSpPr>
      <p:pic>
        <p:nvPicPr>
          <p:cNvPr id="4" name="Picture 3" descr="ETS_2015_PPTcvr_r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35879" cy="6858000"/>
          </a:xfrm>
          <a:prstGeom prst="rect">
            <a:avLst/>
          </a:prstGeom>
        </p:spPr>
      </p:pic>
      <p:sp>
        <p:nvSpPr>
          <p:cNvPr id="8" name="Rectangle 7"/>
          <p:cNvSpPr/>
          <p:nvPr userDrawn="1"/>
        </p:nvSpPr>
        <p:spPr>
          <a:xfrm>
            <a:off x="0" y="1884517"/>
            <a:ext cx="9144000" cy="2630128"/>
          </a:xfrm>
          <a:prstGeom prst="rect">
            <a:avLst/>
          </a:prstGeom>
          <a:solidFill>
            <a:schemeClr val="bg1">
              <a:lumMod val="40000"/>
              <a:lumOff val="6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1221497" y="2081992"/>
            <a:ext cx="6560459" cy="1307568"/>
          </a:xfrm>
          <a:prstGeom prst="rect">
            <a:avLst/>
          </a:prstGeom>
          <a:noFill/>
        </p:spPr>
        <p:txBody>
          <a:bodyPr lIns="0" tIns="0" rIns="0" bIns="0" anchor="t" anchorCtr="0">
            <a:noAutofit/>
          </a:bodyPr>
          <a:lstStyle>
            <a:lvl1pPr>
              <a:defRPr sz="4400" b="1" i="0" baseline="0">
                <a:solidFill>
                  <a:srgbClr val="666666"/>
                </a:solidFill>
                <a:latin typeface="Arial"/>
                <a:cs typeface="Kievit Offc Pro Medium"/>
              </a:defRPr>
            </a:lvl1pPr>
          </a:lstStyle>
          <a:p>
            <a:r>
              <a:rPr lang="en-US" dirty="0" smtClean="0"/>
              <a:t>Session </a:t>
            </a:r>
            <a:br>
              <a:rPr lang="en-US" dirty="0" smtClean="0"/>
            </a:br>
            <a:r>
              <a:rPr lang="en-US" dirty="0" smtClean="0"/>
              <a:t>Name</a:t>
            </a:r>
            <a:endParaRPr lang="en-US" dirty="0"/>
          </a:p>
        </p:txBody>
      </p:sp>
      <p:sp>
        <p:nvSpPr>
          <p:cNvPr id="14" name="Text Placeholder 13"/>
          <p:cNvSpPr>
            <a:spLocks noGrp="1"/>
          </p:cNvSpPr>
          <p:nvPr>
            <p:ph type="body" sz="quarter" idx="10" hasCustomPrompt="1"/>
          </p:nvPr>
        </p:nvSpPr>
        <p:spPr>
          <a:xfrm>
            <a:off x="1221496" y="3656523"/>
            <a:ext cx="6552369" cy="865592"/>
          </a:xfrm>
        </p:spPr>
        <p:txBody>
          <a:bodyPr/>
          <a:lstStyle>
            <a:lvl1pPr>
              <a:defRPr sz="2000">
                <a:solidFill>
                  <a:srgbClr val="666666"/>
                </a:solidFill>
              </a:defRPr>
            </a:lvl1pPr>
          </a:lstStyle>
          <a:p>
            <a:pPr lvl="0"/>
            <a:r>
              <a:rPr lang="en-US" dirty="0" smtClean="0"/>
              <a:t>Presenter Name</a:t>
            </a:r>
          </a:p>
          <a:p>
            <a:pPr lvl="0"/>
            <a:r>
              <a:rPr lang="en-US" dirty="0" smtClean="0"/>
              <a:t>Date</a:t>
            </a:r>
            <a:endParaRPr lang="en-US" dirty="0"/>
          </a:p>
        </p:txBody>
      </p:sp>
      <p:pic>
        <p:nvPicPr>
          <p:cNvPr id="15" name="Picture 14" descr="ETS_2015_wordmar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8426" y="5345386"/>
            <a:ext cx="1054735" cy="52387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7363" y="5409876"/>
            <a:ext cx="3988779" cy="403927"/>
          </a:xfrm>
          <a:prstGeom prst="rect">
            <a:avLst/>
          </a:prstGeom>
          <a:solidFill>
            <a:schemeClr val="bg1"/>
          </a:solidFill>
        </p:spPr>
      </p:pic>
    </p:spTree>
    <p:extLst>
      <p:ext uri="{BB962C8B-B14F-4D97-AF65-F5344CB8AC3E}">
        <p14:creationId xmlns:p14="http://schemas.microsoft.com/office/powerpoint/2010/main" val="34751118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tex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1325880"/>
            <a:ext cx="2651760" cy="3744649"/>
          </a:xfrm>
          <a:prstGeom prst="rect">
            <a:avLst/>
          </a:prstGeom>
        </p:spPr>
        <p:txBody>
          <a:bodyPr lIns="0" tIns="0" rIns="0" bIns="0">
            <a:normAutofit/>
          </a:bodyPr>
          <a:lstStyle>
            <a:lvl1pPr marL="0" indent="0">
              <a:buNone/>
              <a:defRPr sz="280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8" name="Content Placeholder 5"/>
          <p:cNvSpPr>
            <a:spLocks noGrp="1"/>
          </p:cNvSpPr>
          <p:nvPr>
            <p:ph sz="quarter" idx="19" hasCustomPrompt="1"/>
          </p:nvPr>
        </p:nvSpPr>
        <p:spPr>
          <a:xfrm>
            <a:off x="3245372" y="1325880"/>
            <a:ext cx="2651760" cy="3744649"/>
          </a:xfrm>
          <a:prstGeom prst="rect">
            <a:avLst/>
          </a:prstGeom>
        </p:spPr>
        <p:txBody>
          <a:bodyPr lIns="0" tIns="0" rIns="0" bIns="0">
            <a:normAutofit/>
          </a:bodyPr>
          <a:lstStyle>
            <a:lvl1pPr marL="0" indent="0">
              <a:buNone/>
              <a:defRPr sz="280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9" name="Content Placeholder 5"/>
          <p:cNvSpPr>
            <a:spLocks noGrp="1"/>
          </p:cNvSpPr>
          <p:nvPr>
            <p:ph sz="quarter" idx="20" hasCustomPrompt="1"/>
          </p:nvPr>
        </p:nvSpPr>
        <p:spPr>
          <a:xfrm>
            <a:off x="6035863" y="1325880"/>
            <a:ext cx="2651760" cy="3744649"/>
          </a:xfrm>
          <a:prstGeom prst="rect">
            <a:avLst/>
          </a:prstGeom>
        </p:spPr>
        <p:txBody>
          <a:bodyPr lIns="0" tIns="0" rIns="0" bIns="0">
            <a:normAutofit/>
          </a:bodyPr>
          <a:lstStyle>
            <a:lvl1pPr marL="0" indent="0">
              <a:buNone/>
              <a:defRPr sz="2800" b="0" i="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61" y="6308082"/>
            <a:ext cx="676656" cy="335280"/>
          </a:xfrm>
          <a:prstGeom prst="rect">
            <a:avLst/>
          </a:prstGeom>
        </p:spPr>
      </p:pic>
      <p:cxnSp>
        <p:nvCxnSpPr>
          <p:cNvPr id="9" name="Straight Connector 8"/>
          <p:cNvCxnSpPr/>
          <p:nvPr userDrawn="1"/>
        </p:nvCxnSpPr>
        <p:spPr>
          <a:xfrm>
            <a:off x="457200" y="6143568"/>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0" y="457200"/>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79658"/>
            <a:ext cx="3988779" cy="403927"/>
          </a:xfrm>
          <a:prstGeom prst="rect">
            <a:avLst/>
          </a:prstGeom>
          <a:solidFill>
            <a:schemeClr val="tx1"/>
          </a:solidFill>
        </p:spPr>
      </p:pic>
    </p:spTree>
    <p:extLst>
      <p:ext uri="{BB962C8B-B14F-4D97-AF65-F5344CB8AC3E}">
        <p14:creationId xmlns:p14="http://schemas.microsoft.com/office/powerpoint/2010/main" val="582935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text only">
    <p:bg>
      <p:bgPr>
        <a:solidFill>
          <a:srgbClr val="00A1DF"/>
        </a:solidFill>
        <a:effectLst/>
      </p:bgPr>
    </p:bg>
    <p:spTree>
      <p:nvGrpSpPr>
        <p:cNvPr id="1" name=""/>
        <p:cNvGrpSpPr/>
        <p:nvPr/>
      </p:nvGrpSpPr>
      <p:grpSpPr>
        <a:xfrm>
          <a:off x="0" y="0"/>
          <a:ext cx="0" cy="0"/>
          <a:chOff x="0" y="0"/>
          <a:chExt cx="0" cy="0"/>
        </a:xfrm>
      </p:grpSpPr>
      <p:pic>
        <p:nvPicPr>
          <p:cNvPr id="6" name="Picture 5" descr="ETS_2015_PPTdvdr_r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4693" y="5981318"/>
            <a:ext cx="1043178" cy="516890"/>
          </a:xfrm>
          <a:prstGeom prst="rect">
            <a:avLst/>
          </a:prstGeom>
        </p:spPr>
      </p:pic>
      <p:sp>
        <p:nvSpPr>
          <p:cNvPr id="2" name="Title 1"/>
          <p:cNvSpPr>
            <a:spLocks noGrp="1"/>
          </p:cNvSpPr>
          <p:nvPr>
            <p:ph type="ctrTitle" hasCustomPrompt="1"/>
          </p:nvPr>
        </p:nvSpPr>
        <p:spPr>
          <a:xfrm>
            <a:off x="0" y="1325880"/>
            <a:ext cx="9144000" cy="1368470"/>
          </a:xfrm>
          <a:prstGeom prst="rect">
            <a:avLst/>
          </a:prstGeom>
          <a:noFill/>
        </p:spPr>
        <p:txBody>
          <a:bodyPr lIns="457200" tIns="0" rIns="457200" bIns="0" anchor="t" anchorCtr="0">
            <a:noAutofit/>
          </a:bodyPr>
          <a:lstStyle>
            <a:lvl1pPr>
              <a:defRPr sz="4000" b="0" i="0" baseline="0">
                <a:solidFill>
                  <a:schemeClr val="tx2"/>
                </a:solidFill>
                <a:latin typeface="Arial"/>
                <a:cs typeface="Kievit Offc Pro Medium"/>
              </a:defRPr>
            </a:lvl1pPr>
          </a:lstStyle>
          <a:p>
            <a:r>
              <a:rPr lang="en-US" dirty="0" smtClean="0"/>
              <a:t>Thank You</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6179658"/>
            <a:ext cx="3988779" cy="403927"/>
          </a:xfrm>
          <a:prstGeom prst="rect">
            <a:avLst/>
          </a:prstGeom>
          <a:solidFill>
            <a:schemeClr val="bg1"/>
          </a:solidFill>
        </p:spPr>
      </p:pic>
    </p:spTree>
    <p:extLst>
      <p:ext uri="{BB962C8B-B14F-4D97-AF65-F5344CB8AC3E}">
        <p14:creationId xmlns:p14="http://schemas.microsoft.com/office/powerpoint/2010/main" val="20836180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lIns="457200" anchor="ctr" anchorCtr="0"/>
          <a:lstStyle>
            <a:lvl1pPr marL="0" indent="0">
              <a:buFontTx/>
              <a:buNone/>
              <a:defRPr>
                <a:solidFill>
                  <a:schemeClr val="tx2">
                    <a:lumMod val="65000"/>
                  </a:schemeClr>
                </a:solidFill>
              </a:defRPr>
            </a:lvl1pPr>
          </a:lstStyle>
          <a:p>
            <a:endParaRPr lang="en-US"/>
          </a:p>
        </p:txBody>
      </p:sp>
      <p:pic>
        <p:nvPicPr>
          <p:cNvPr id="7" name="Picture 6" descr="ETS_2015_PPTdvdr_r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4693" y="5981318"/>
            <a:ext cx="1043178" cy="516890"/>
          </a:xfrm>
          <a:prstGeom prst="rect">
            <a:avLst/>
          </a:prstGeom>
        </p:spPr>
      </p:pic>
      <p:sp>
        <p:nvSpPr>
          <p:cNvPr id="11" name="Title 1"/>
          <p:cNvSpPr>
            <a:spLocks noGrp="1"/>
          </p:cNvSpPr>
          <p:nvPr>
            <p:ph type="ctrTitle" hasCustomPrompt="1"/>
          </p:nvPr>
        </p:nvSpPr>
        <p:spPr>
          <a:xfrm>
            <a:off x="0" y="1325880"/>
            <a:ext cx="9144000" cy="1368470"/>
          </a:xfrm>
          <a:prstGeom prst="rect">
            <a:avLst/>
          </a:prstGeom>
          <a:noFill/>
        </p:spPr>
        <p:txBody>
          <a:bodyPr lIns="457200" tIns="0" rIns="457200" bIns="0" anchor="t" anchorCtr="0">
            <a:noAutofit/>
          </a:bodyPr>
          <a:lstStyle>
            <a:lvl1pPr>
              <a:defRPr sz="4000" b="0" i="0" baseline="0">
                <a:solidFill>
                  <a:schemeClr val="tx2"/>
                </a:solidFill>
                <a:latin typeface="Arial"/>
                <a:cs typeface="Kievit Offc Pro Medium"/>
              </a:defRPr>
            </a:lvl1pPr>
          </a:lstStyle>
          <a:p>
            <a:r>
              <a:rPr lang="en-US" dirty="0" smtClean="0"/>
              <a:t>Thank You</a:t>
            </a:r>
            <a:endParaRPr lang="en-US" dirty="0"/>
          </a:p>
        </p:txBody>
      </p:sp>
    </p:spTree>
    <p:extLst>
      <p:ext uri="{BB962C8B-B14F-4D97-AF65-F5344CB8AC3E}">
        <p14:creationId xmlns:p14="http://schemas.microsoft.com/office/powerpoint/2010/main" val="6731799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6" name="Picture 5" descr="ETS_2015_PPTdvdr_r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4693" y="5981318"/>
            <a:ext cx="1043178" cy="516890"/>
          </a:xfrm>
          <a:prstGeom prst="rect">
            <a:avLst/>
          </a:prstGeom>
        </p:spPr>
      </p:pic>
      <p:sp>
        <p:nvSpPr>
          <p:cNvPr id="2" name="Title 1"/>
          <p:cNvSpPr>
            <a:spLocks noGrp="1"/>
          </p:cNvSpPr>
          <p:nvPr>
            <p:ph type="ctrTitle" hasCustomPrompt="1"/>
          </p:nvPr>
        </p:nvSpPr>
        <p:spPr>
          <a:xfrm>
            <a:off x="0" y="1325880"/>
            <a:ext cx="9144000" cy="1368470"/>
          </a:xfrm>
          <a:prstGeom prst="rect">
            <a:avLst/>
          </a:prstGeom>
          <a:noFill/>
        </p:spPr>
        <p:txBody>
          <a:bodyPr lIns="457200" tIns="0" rIns="457200" bIns="0" anchor="t" anchorCtr="0">
            <a:noAutofit/>
          </a:bodyPr>
          <a:lstStyle>
            <a:lvl1pPr>
              <a:defRPr sz="4000" b="0" i="0" baseline="0">
                <a:solidFill>
                  <a:schemeClr val="tx2"/>
                </a:solidFill>
                <a:latin typeface="Arial"/>
                <a:cs typeface="Kievit Offc Pro Medium"/>
              </a:defRPr>
            </a:lvl1pPr>
          </a:lstStyle>
          <a:p>
            <a:r>
              <a:rPr lang="en-US" dirty="0" smtClean="0"/>
              <a:t>Divider Slide</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2627" y="5981318"/>
            <a:ext cx="3988779" cy="403927"/>
          </a:xfrm>
          <a:prstGeom prst="rect">
            <a:avLst/>
          </a:prstGeom>
          <a:solidFill>
            <a:schemeClr val="bg1"/>
          </a:solidFill>
        </p:spPr>
      </p:pic>
    </p:spTree>
    <p:extLst>
      <p:ext uri="{BB962C8B-B14F-4D97-AF65-F5344CB8AC3E}">
        <p14:creationId xmlns:p14="http://schemas.microsoft.com/office/powerpoint/2010/main" val="29949822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ETS">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1325880"/>
            <a:ext cx="5448080" cy="2741560"/>
          </a:xfrm>
          <a:prstGeom prst="rect">
            <a:avLst/>
          </a:prstGeom>
        </p:spPr>
        <p:txBody>
          <a:bodyPr lIns="0" tIns="0" rIns="0" bIns="0">
            <a:norm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Type your highly motivational phrase here and impress </a:t>
            </a:r>
            <a:br>
              <a:rPr lang="en-US" dirty="0" smtClean="0"/>
            </a:br>
            <a:r>
              <a:rPr lang="en-US" dirty="0" smtClean="0"/>
              <a:t>all who see your presentation.</a:t>
            </a:r>
          </a:p>
        </p:txBody>
      </p:sp>
      <p:cxnSp>
        <p:nvCxnSpPr>
          <p:cNvPr id="10" name="Straight Connector 9"/>
          <p:cNvCxnSpPr/>
          <p:nvPr userDrawn="1"/>
        </p:nvCxnSpPr>
        <p:spPr>
          <a:xfrm>
            <a:off x="457200" y="6143568"/>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61" y="6308082"/>
            <a:ext cx="676656" cy="335280"/>
          </a:xfrm>
          <a:prstGeom prst="rect">
            <a:avLst/>
          </a:prstGeom>
        </p:spPr>
      </p:pic>
      <p:cxnSp>
        <p:nvCxnSpPr>
          <p:cNvPr id="7" name="Straight Connector 6"/>
          <p:cNvCxnSpPr/>
          <p:nvPr userDrawn="1"/>
        </p:nvCxnSpPr>
        <p:spPr>
          <a:xfrm>
            <a:off x="457200" y="457200"/>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79658"/>
            <a:ext cx="3988779" cy="403927"/>
          </a:xfrm>
          <a:prstGeom prst="rect">
            <a:avLst/>
          </a:prstGeom>
          <a:solidFill>
            <a:schemeClr val="tx1"/>
          </a:solidFill>
        </p:spPr>
      </p:pic>
    </p:spTree>
    <p:extLst>
      <p:ext uri="{BB962C8B-B14F-4D97-AF65-F5344CB8AC3E}">
        <p14:creationId xmlns:p14="http://schemas.microsoft.com/office/powerpoint/2010/main" val="11738125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0" y="1325880"/>
            <a:ext cx="8218657" cy="513826"/>
          </a:xfrm>
          <a:prstGeom prst="rect">
            <a:avLst/>
          </a:prstGeom>
        </p:spPr>
        <p:txBody>
          <a:bodyPr lIns="0" tIns="0" rIns="0" bIns="0">
            <a:no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important chart.</a:t>
            </a:r>
          </a:p>
        </p:txBody>
      </p:sp>
      <p:sp>
        <p:nvSpPr>
          <p:cNvPr id="10" name="Chart Placeholder 12"/>
          <p:cNvSpPr>
            <a:spLocks noGrp="1"/>
          </p:cNvSpPr>
          <p:nvPr>
            <p:ph type="chart" sz="quarter" idx="18"/>
          </p:nvPr>
        </p:nvSpPr>
        <p:spPr>
          <a:xfrm>
            <a:off x="463824" y="2121770"/>
            <a:ext cx="5439486" cy="3468384"/>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61" y="6308082"/>
            <a:ext cx="676656" cy="335280"/>
          </a:xfrm>
          <a:prstGeom prst="rect">
            <a:avLst/>
          </a:prstGeom>
        </p:spPr>
      </p:pic>
      <p:cxnSp>
        <p:nvCxnSpPr>
          <p:cNvPr id="11" name="Straight Connector 10"/>
          <p:cNvCxnSpPr/>
          <p:nvPr userDrawn="1"/>
        </p:nvCxnSpPr>
        <p:spPr>
          <a:xfrm>
            <a:off x="457200" y="457200"/>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0" y="6143568"/>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79658"/>
            <a:ext cx="3988779" cy="403927"/>
          </a:xfrm>
          <a:prstGeom prst="rect">
            <a:avLst/>
          </a:prstGeom>
          <a:solidFill>
            <a:schemeClr val="tx1"/>
          </a:solidFill>
        </p:spPr>
      </p:pic>
    </p:spTree>
    <p:extLst>
      <p:ext uri="{BB962C8B-B14F-4D97-AF65-F5344CB8AC3E}">
        <p14:creationId xmlns:p14="http://schemas.microsoft.com/office/powerpoint/2010/main" val="582474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harts">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0" y="1325880"/>
            <a:ext cx="8187681" cy="575775"/>
          </a:xfrm>
          <a:prstGeom prst="rect">
            <a:avLst/>
          </a:prstGeom>
        </p:spPr>
        <p:txBody>
          <a:bodyPr lIns="0" tIns="0" rIns="0" bIns="0">
            <a:norm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Here are two charts.</a:t>
            </a:r>
          </a:p>
        </p:txBody>
      </p:sp>
      <p:sp>
        <p:nvSpPr>
          <p:cNvPr id="10" name="Chart Placeholder 12"/>
          <p:cNvSpPr>
            <a:spLocks noGrp="1"/>
          </p:cNvSpPr>
          <p:nvPr>
            <p:ph type="chart" sz="quarter" idx="18"/>
          </p:nvPr>
        </p:nvSpPr>
        <p:spPr>
          <a:xfrm>
            <a:off x="463824" y="2121770"/>
            <a:ext cx="4020590" cy="3468384"/>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6" name="Chart Placeholder 12"/>
          <p:cNvSpPr>
            <a:spLocks noGrp="1"/>
          </p:cNvSpPr>
          <p:nvPr>
            <p:ph type="chart" sz="quarter" idx="19"/>
          </p:nvPr>
        </p:nvSpPr>
        <p:spPr>
          <a:xfrm>
            <a:off x="4624552" y="2121770"/>
            <a:ext cx="4020042" cy="3468384"/>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61" y="6308082"/>
            <a:ext cx="676656" cy="335280"/>
          </a:xfrm>
          <a:prstGeom prst="rect">
            <a:avLst/>
          </a:prstGeom>
        </p:spPr>
      </p:pic>
      <p:cxnSp>
        <p:nvCxnSpPr>
          <p:cNvPr id="9" name="Straight Connector 8"/>
          <p:cNvCxnSpPr/>
          <p:nvPr userDrawn="1"/>
        </p:nvCxnSpPr>
        <p:spPr>
          <a:xfrm>
            <a:off x="457200" y="6143568"/>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0" y="457200"/>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79658"/>
            <a:ext cx="3988779" cy="403927"/>
          </a:xfrm>
          <a:prstGeom prst="rect">
            <a:avLst/>
          </a:prstGeom>
          <a:solidFill>
            <a:schemeClr val="tx1"/>
          </a:solidFill>
        </p:spPr>
      </p:pic>
    </p:spTree>
    <p:extLst>
      <p:ext uri="{BB962C8B-B14F-4D97-AF65-F5344CB8AC3E}">
        <p14:creationId xmlns:p14="http://schemas.microsoft.com/office/powerpoint/2010/main" val="4528210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w/ inf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0" y="1325880"/>
            <a:ext cx="8226401" cy="506082"/>
          </a:xfrm>
          <a:prstGeom prst="rect">
            <a:avLst/>
          </a:prstGeom>
        </p:spPr>
        <p:txBody>
          <a:bodyPr lIns="0" tIns="0" rIns="0" bIns="0">
            <a:norm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chart has additional notes.</a:t>
            </a:r>
          </a:p>
        </p:txBody>
      </p:sp>
      <p:sp>
        <p:nvSpPr>
          <p:cNvPr id="10" name="Chart Placeholder 12"/>
          <p:cNvSpPr>
            <a:spLocks noGrp="1"/>
          </p:cNvSpPr>
          <p:nvPr>
            <p:ph type="chart" sz="quarter" idx="18"/>
          </p:nvPr>
        </p:nvSpPr>
        <p:spPr>
          <a:xfrm>
            <a:off x="463825" y="2121770"/>
            <a:ext cx="5448080" cy="3468384"/>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4" name="Content Placeholder 5"/>
          <p:cNvSpPr>
            <a:spLocks noGrp="1"/>
          </p:cNvSpPr>
          <p:nvPr>
            <p:ph sz="quarter" idx="20" hasCustomPrompt="1"/>
          </p:nvPr>
        </p:nvSpPr>
        <p:spPr>
          <a:xfrm>
            <a:off x="6035863" y="2121770"/>
            <a:ext cx="2651760" cy="3468384"/>
          </a:xfrm>
          <a:prstGeom prst="rect">
            <a:avLst/>
          </a:prstGeom>
        </p:spPr>
        <p:txBody>
          <a:bodyPr lIns="0" tIns="0" rIns="0" bIns="0">
            <a:norm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Go ahead and mention some details.</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61" y="6308082"/>
            <a:ext cx="676656" cy="335280"/>
          </a:xfrm>
          <a:prstGeom prst="rect">
            <a:avLst/>
          </a:prstGeom>
        </p:spPr>
      </p:pic>
      <p:cxnSp>
        <p:nvCxnSpPr>
          <p:cNvPr id="9" name="Straight Connector 8"/>
          <p:cNvCxnSpPr/>
          <p:nvPr userDrawn="1"/>
        </p:nvCxnSpPr>
        <p:spPr>
          <a:xfrm>
            <a:off x="457200" y="6143568"/>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0" y="457200"/>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79658"/>
            <a:ext cx="3988779" cy="403927"/>
          </a:xfrm>
          <a:prstGeom prst="rect">
            <a:avLst/>
          </a:prstGeom>
          <a:solidFill>
            <a:schemeClr val="tx1"/>
          </a:solidFill>
        </p:spPr>
      </p:pic>
    </p:spTree>
    <p:extLst>
      <p:ext uri="{BB962C8B-B14F-4D97-AF65-F5344CB8AC3E}">
        <p14:creationId xmlns:p14="http://schemas.microsoft.com/office/powerpoint/2010/main" val="12159125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0" y="1325880"/>
            <a:ext cx="8218657" cy="503015"/>
          </a:xfrm>
          <a:prstGeom prst="rect">
            <a:avLst/>
          </a:prstGeom>
        </p:spPr>
        <p:txBody>
          <a:bodyPr lIns="0" tIns="0" rIns="0" bIns="0">
            <a:norm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interesting photo.</a:t>
            </a:r>
          </a:p>
        </p:txBody>
      </p:sp>
      <p:sp>
        <p:nvSpPr>
          <p:cNvPr id="14" name="Picture Placeholder 6"/>
          <p:cNvSpPr>
            <a:spLocks noGrp="1"/>
          </p:cNvSpPr>
          <p:nvPr>
            <p:ph type="pic" sz="quarter" idx="19"/>
          </p:nvPr>
        </p:nvSpPr>
        <p:spPr>
          <a:xfrm>
            <a:off x="463125" y="2121769"/>
            <a:ext cx="5439836" cy="3468383"/>
          </a:xfrm>
          <a:prstGeom prst="rect">
            <a:avLst/>
          </a:prstGeom>
        </p:spPr>
        <p:txBody>
          <a:bodyPr lIns="0" tIns="0" rIns="0" bIns="0">
            <a:normAutofit/>
          </a:bodyPr>
          <a:lstStyle>
            <a:lvl1pPr marL="0" indent="0">
              <a:buFontTx/>
              <a:buNone/>
              <a:defRPr sz="2000" b="0" i="0" baseline="0">
                <a:solidFill>
                  <a:schemeClr val="tx2">
                    <a:lumMod val="50000"/>
                    <a:lumOff val="50000"/>
                  </a:schemeClr>
                </a:solidFill>
              </a:defRPr>
            </a:lvl1p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61" y="6308082"/>
            <a:ext cx="676656" cy="335280"/>
          </a:xfrm>
          <a:prstGeom prst="rect">
            <a:avLst/>
          </a:prstGeom>
        </p:spPr>
      </p:pic>
      <p:cxnSp>
        <p:nvCxnSpPr>
          <p:cNvPr id="8" name="Straight Connector 7"/>
          <p:cNvCxnSpPr/>
          <p:nvPr userDrawn="1"/>
        </p:nvCxnSpPr>
        <p:spPr>
          <a:xfrm>
            <a:off x="457200" y="6143568"/>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200" y="457200"/>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79658"/>
            <a:ext cx="3988779" cy="403927"/>
          </a:xfrm>
          <a:prstGeom prst="rect">
            <a:avLst/>
          </a:prstGeom>
          <a:solidFill>
            <a:schemeClr val="tx1"/>
          </a:solidFill>
        </p:spPr>
      </p:pic>
    </p:spTree>
    <p:extLst>
      <p:ext uri="{BB962C8B-B14F-4D97-AF65-F5344CB8AC3E}">
        <p14:creationId xmlns:p14="http://schemas.microsoft.com/office/powerpoint/2010/main" val="35886327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199" y="1325880"/>
            <a:ext cx="5489903" cy="4596524"/>
          </a:xfrm>
          <a:prstGeom prst="rect">
            <a:avLst/>
          </a:prstGeom>
        </p:spPr>
        <p:txBody>
          <a:bodyPr lIns="0" tIns="0" rIns="0" bIns="0">
            <a:noAutofit/>
          </a:bodyPr>
          <a:lstStyle>
            <a:lvl1pPr marL="0" indent="0">
              <a:spcBef>
                <a:spcPts val="0"/>
              </a:spcBef>
              <a:spcAft>
                <a:spcPts val="0"/>
              </a:spcAft>
              <a:buNone/>
              <a:defRPr sz="2800" b="0" i="0">
                <a:solidFill>
                  <a:srgbClr val="00A1DF"/>
                </a:solidFill>
                <a:latin typeface="Arial"/>
                <a:cs typeface="Arial"/>
              </a:defRPr>
            </a:lvl1pPr>
            <a:lvl2pPr marL="458788" marR="0" indent="-45720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endParaRPr lang="en-US" dirty="0"/>
          </a:p>
          <a:p>
            <a:pPr lvl="1"/>
            <a:r>
              <a:rPr lang="en-US" dirty="0" smtClean="0"/>
              <a:t>Bullet</a:t>
            </a:r>
          </a:p>
          <a:p>
            <a:pPr lvl="1"/>
            <a:r>
              <a:rPr lang="en-US" dirty="0" smtClean="0"/>
              <a:t>Bullet</a:t>
            </a:r>
          </a:p>
          <a:p>
            <a:pPr lvl="0"/>
            <a:r>
              <a:rPr lang="en-US" dirty="0" smtClean="0"/>
              <a:t>Item 2</a:t>
            </a:r>
          </a:p>
          <a:p>
            <a:pPr lvl="1"/>
            <a:r>
              <a:rPr lang="en-US" dirty="0" smtClean="0"/>
              <a:t>Bullet</a:t>
            </a:r>
          </a:p>
          <a:p>
            <a:pPr lvl="1"/>
            <a:r>
              <a:rPr lang="en-US" dirty="0" smtClean="0"/>
              <a:t>Bullet</a:t>
            </a:r>
          </a:p>
          <a:p>
            <a:pPr lvl="0"/>
            <a:r>
              <a:rPr lang="en-US" dirty="0" smtClean="0"/>
              <a:t>Item 3</a:t>
            </a:r>
          </a:p>
          <a:p>
            <a:pPr lvl="1"/>
            <a:r>
              <a:rPr lang="en-US" dirty="0" smtClean="0"/>
              <a:t>Bullet</a:t>
            </a:r>
          </a:p>
          <a:p>
            <a:pPr lvl="1"/>
            <a:r>
              <a:rPr lang="en-US" dirty="0" smtClean="0"/>
              <a:t>Bullet</a:t>
            </a:r>
          </a:p>
          <a:p>
            <a:pPr lvl="1"/>
            <a:endParaRPr lang="en-US" dirty="0" smtClean="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61" y="6308082"/>
            <a:ext cx="676656" cy="335280"/>
          </a:xfrm>
          <a:prstGeom prst="rect">
            <a:avLst/>
          </a:prstGeom>
        </p:spPr>
      </p:pic>
      <p:cxnSp>
        <p:nvCxnSpPr>
          <p:cNvPr id="7" name="Straight Connector 6"/>
          <p:cNvCxnSpPr/>
          <p:nvPr userDrawn="1"/>
        </p:nvCxnSpPr>
        <p:spPr>
          <a:xfrm>
            <a:off x="457200" y="6143568"/>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0" y="457200"/>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79658"/>
            <a:ext cx="3988779" cy="403927"/>
          </a:xfrm>
          <a:prstGeom prst="rect">
            <a:avLst/>
          </a:prstGeom>
          <a:solidFill>
            <a:schemeClr val="tx1"/>
          </a:solidFill>
        </p:spPr>
      </p:pic>
    </p:spTree>
    <p:extLst>
      <p:ext uri="{BB962C8B-B14F-4D97-AF65-F5344CB8AC3E}">
        <p14:creationId xmlns:p14="http://schemas.microsoft.com/office/powerpoint/2010/main" val="25696937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columns">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200" y="1325880"/>
            <a:ext cx="2651760" cy="3749040"/>
          </a:xfrm>
          <a:prstGeom prst="rect">
            <a:avLst/>
          </a:prstGeom>
        </p:spPr>
        <p:txBody>
          <a:bodyPr lIns="0" tIns="0" rIns="0" bIns="0">
            <a:normAutofit/>
          </a:bodyPr>
          <a:lstStyle>
            <a:lvl1pPr marL="0" indent="0">
              <a:spcBef>
                <a:spcPts val="0"/>
              </a:spcBef>
              <a:buNone/>
              <a:defRPr sz="2800" b="0" i="0">
                <a:solidFill>
                  <a:srgbClr val="00A1DF"/>
                </a:solidFill>
                <a:latin typeface="Arial"/>
                <a:cs typeface="Arial"/>
              </a:defRPr>
            </a:lvl1pPr>
            <a:lvl2pPr marL="458788" marR="0" indent="-45720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p>
          <a:p>
            <a:pPr lvl="1"/>
            <a:r>
              <a:rPr lang="en-US" dirty="0" smtClean="0"/>
              <a:t>Bullet</a:t>
            </a:r>
          </a:p>
          <a:p>
            <a:pPr lvl="1"/>
            <a:r>
              <a:rPr lang="en-US" dirty="0" smtClean="0"/>
              <a:t>Bullet</a:t>
            </a:r>
          </a:p>
        </p:txBody>
      </p:sp>
      <p:sp>
        <p:nvSpPr>
          <p:cNvPr id="12" name="Content Placeholder 2"/>
          <p:cNvSpPr>
            <a:spLocks noGrp="1"/>
          </p:cNvSpPr>
          <p:nvPr>
            <p:ph idx="21" hasCustomPrompt="1"/>
          </p:nvPr>
        </p:nvSpPr>
        <p:spPr>
          <a:xfrm>
            <a:off x="3246532" y="1325880"/>
            <a:ext cx="2651760" cy="3749040"/>
          </a:xfrm>
          <a:prstGeom prst="rect">
            <a:avLst/>
          </a:prstGeom>
        </p:spPr>
        <p:txBody>
          <a:bodyPr lIns="0" tIns="0" rIns="0" bIns="0">
            <a:normAutofit/>
          </a:bodyPr>
          <a:lstStyle>
            <a:lvl1pPr marL="0" indent="0">
              <a:spcBef>
                <a:spcPts val="0"/>
              </a:spcBef>
              <a:buNone/>
              <a:defRPr sz="2800" b="0" i="0">
                <a:solidFill>
                  <a:srgbClr val="00A1DF"/>
                </a:solidFill>
                <a:latin typeface="Arial"/>
                <a:cs typeface="Arial"/>
              </a:defRPr>
            </a:lvl1pPr>
            <a:lvl2pPr marL="0" marR="0" indent="-45720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2</a:t>
            </a:r>
          </a:p>
          <a:p>
            <a:pPr lvl="1"/>
            <a:r>
              <a:rPr lang="en-US" dirty="0" smtClean="0"/>
              <a:t>Bullet</a:t>
            </a:r>
          </a:p>
          <a:p>
            <a:pPr lvl="1"/>
            <a:r>
              <a:rPr lang="en-US" dirty="0" smtClean="0"/>
              <a:t>Bullet</a:t>
            </a:r>
          </a:p>
        </p:txBody>
      </p:sp>
      <p:sp>
        <p:nvSpPr>
          <p:cNvPr id="14" name="Content Placeholder 2"/>
          <p:cNvSpPr>
            <a:spLocks noGrp="1"/>
          </p:cNvSpPr>
          <p:nvPr>
            <p:ph idx="22" hasCustomPrompt="1"/>
          </p:nvPr>
        </p:nvSpPr>
        <p:spPr>
          <a:xfrm>
            <a:off x="6035863" y="1325880"/>
            <a:ext cx="2651760" cy="3749040"/>
          </a:xfrm>
          <a:prstGeom prst="rect">
            <a:avLst/>
          </a:prstGeom>
        </p:spPr>
        <p:txBody>
          <a:bodyPr lIns="0" tIns="0" rIns="0" bIns="0">
            <a:normAutofit/>
          </a:bodyPr>
          <a:lstStyle>
            <a:lvl1pPr marL="0" indent="0">
              <a:spcBef>
                <a:spcPts val="0"/>
              </a:spcBef>
              <a:buNone/>
              <a:defRPr sz="2800" b="0" i="0">
                <a:solidFill>
                  <a:srgbClr val="00A1DF"/>
                </a:solidFill>
                <a:latin typeface="Arial"/>
                <a:cs typeface="Arial"/>
              </a:defRPr>
            </a:lvl1pPr>
            <a:lvl2pPr marL="0" marR="0" indent="-45720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3</a:t>
            </a:r>
          </a:p>
          <a:p>
            <a:pPr lvl="1"/>
            <a:r>
              <a:rPr lang="en-US" dirty="0" smtClean="0"/>
              <a:t>Bullet</a:t>
            </a:r>
          </a:p>
          <a:p>
            <a:pPr lvl="1"/>
            <a:r>
              <a:rPr lang="en-US" dirty="0" smtClean="0"/>
              <a:t>Bullet</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61" y="6308082"/>
            <a:ext cx="676656" cy="335280"/>
          </a:xfrm>
          <a:prstGeom prst="rect">
            <a:avLst/>
          </a:prstGeom>
        </p:spPr>
      </p:pic>
      <p:cxnSp>
        <p:nvCxnSpPr>
          <p:cNvPr id="9" name="Straight Connector 8"/>
          <p:cNvCxnSpPr/>
          <p:nvPr userDrawn="1"/>
        </p:nvCxnSpPr>
        <p:spPr>
          <a:xfrm>
            <a:off x="457200" y="6143568"/>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457200"/>
            <a:ext cx="8196317" cy="0"/>
          </a:xfrm>
          <a:prstGeom prst="line">
            <a:avLst/>
          </a:prstGeom>
          <a:ln w="9525" cmpd="sng">
            <a:solidFill>
              <a:srgbClr val="00A1D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79658"/>
            <a:ext cx="3988779" cy="403927"/>
          </a:xfrm>
          <a:prstGeom prst="rect">
            <a:avLst/>
          </a:prstGeom>
          <a:solidFill>
            <a:schemeClr val="tx1"/>
          </a:solidFill>
        </p:spPr>
      </p:pic>
    </p:spTree>
    <p:extLst>
      <p:ext uri="{BB962C8B-B14F-4D97-AF65-F5344CB8AC3E}">
        <p14:creationId xmlns:p14="http://schemas.microsoft.com/office/powerpoint/2010/main" val="1886580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457200" y="2121408"/>
            <a:ext cx="8229600" cy="3621197"/>
          </a:xfrm>
          <a:prstGeom prst="rect">
            <a:avLst/>
          </a:prstGeom>
        </p:spPr>
        <p:txBody>
          <a:bodyPr vert="horz" lIns="0" tIns="0" rIns="0" bIns="0" rtlCol="0">
            <a:noAutofit/>
          </a:bodyPr>
          <a:lstStyle/>
          <a:p>
            <a:pPr lvl="0"/>
            <a:r>
              <a:rPr lang="en-US" dirty="0" smtClean="0"/>
              <a:t>Item 1</a:t>
            </a:r>
          </a:p>
          <a:p>
            <a:pPr lvl="1"/>
            <a:r>
              <a:rPr lang="en-US" dirty="0" smtClean="0"/>
              <a:t>Bullet</a:t>
            </a:r>
          </a:p>
        </p:txBody>
      </p:sp>
      <p:sp>
        <p:nvSpPr>
          <p:cNvPr id="7" name="Title Placeholder 1"/>
          <p:cNvSpPr>
            <a:spLocks noGrp="1"/>
          </p:cNvSpPr>
          <p:nvPr>
            <p:ph type="title"/>
          </p:nvPr>
        </p:nvSpPr>
        <p:spPr>
          <a:xfrm>
            <a:off x="465137" y="1236980"/>
            <a:ext cx="8229600" cy="615553"/>
          </a:xfrm>
          <a:prstGeom prst="rect">
            <a:avLst/>
          </a:prstGeom>
        </p:spPr>
        <p:txBody>
          <a:bodyPr vert="horz" wrap="none" lIns="0" tIns="0" rIns="0" bIns="0" rtlCol="0" anchor="t" anchorCtr="0">
            <a:noAutofit/>
          </a:bodyPr>
          <a:lstStyle/>
          <a:p>
            <a:r>
              <a:rPr lang="en-US" dirty="0"/>
              <a:t>Click to edit </a:t>
            </a:r>
            <a:r>
              <a:rPr lang="en-US" dirty="0" smtClean="0"/>
              <a:t>Master title style</a:t>
            </a:r>
            <a:endParaRPr lang="en-US" dirty="0"/>
          </a:p>
        </p:txBody>
      </p:sp>
    </p:spTree>
  </p:cSld>
  <p:clrMap bg1="dk1" tx1="lt1" bg2="dk2" tx2="lt2" accent1="accent1" accent2="accent2" accent3="accent3" accent4="accent4" accent5="accent5" accent6="accent6" hlink="hlink" folHlink="folHlink"/>
  <p:sldLayoutIdLst>
    <p:sldLayoutId id="2147483680" r:id="rId1"/>
    <p:sldLayoutId id="2147483678" r:id="rId2"/>
    <p:sldLayoutId id="2147483681" r:id="rId3"/>
    <p:sldLayoutId id="2147483670" r:id="rId4"/>
    <p:sldLayoutId id="2147483677" r:id="rId5"/>
    <p:sldLayoutId id="2147483675" r:id="rId6"/>
    <p:sldLayoutId id="2147483674" r:id="rId7"/>
    <p:sldLayoutId id="2147483673" r:id="rId8"/>
    <p:sldLayoutId id="2147483672" r:id="rId9"/>
    <p:sldLayoutId id="2147483671" r:id="rId10"/>
    <p:sldLayoutId id="2147483682" r:id="rId11"/>
    <p:sldLayoutId id="2147483664" r:id="rId12"/>
  </p:sldLayoutIdLst>
  <p:hf hdr="0" ftr="0"/>
  <p:txStyles>
    <p:titleStyle>
      <a:lvl1pPr algn="l" defTabSz="457200" rtl="0" eaLnBrk="1" latinLnBrk="0" hangingPunct="1">
        <a:spcBef>
          <a:spcPct val="0"/>
        </a:spcBef>
        <a:buNone/>
        <a:defRPr sz="4000" b="0" i="0" kern="1200">
          <a:solidFill>
            <a:schemeClr val="bg2">
              <a:lumMod val="75000"/>
              <a:lumOff val="25000"/>
            </a:schemeClr>
          </a:solidFill>
          <a:latin typeface="Arial"/>
          <a:ea typeface="+mj-ea"/>
          <a:cs typeface="Kievit Offc Pro Medium"/>
        </a:defRPr>
      </a:lvl1pPr>
    </p:titleStyle>
    <p:bodyStyle>
      <a:lvl1pPr marL="0" marR="0" indent="0" algn="l" defTabSz="457200" rtl="0" eaLnBrk="1" fontAlgn="auto" latinLnBrk="0" hangingPunct="1">
        <a:lnSpc>
          <a:spcPct val="100000"/>
        </a:lnSpc>
        <a:spcBef>
          <a:spcPts val="0"/>
        </a:spcBef>
        <a:spcAft>
          <a:spcPts val="0"/>
        </a:spcAft>
        <a:buClrTx/>
        <a:buSzTx/>
        <a:buFontTx/>
        <a:buNone/>
        <a:tabLst/>
        <a:defRPr sz="2800" b="0" i="0" kern="1200">
          <a:solidFill>
            <a:srgbClr val="00A1DF"/>
          </a:solidFill>
          <a:latin typeface="Arial"/>
          <a:ea typeface="+mn-ea"/>
          <a:cs typeface="Arial"/>
        </a:defRPr>
      </a:lvl1pPr>
      <a:lvl2pPr marL="283464" indent="-283464" algn="l" defTabSz="457200" rtl="0" eaLnBrk="1" latinLnBrk="0" hangingPunct="1">
        <a:spcBef>
          <a:spcPts val="0"/>
        </a:spcBef>
        <a:buFont typeface="Arial"/>
        <a:buChar char="•"/>
        <a:defRPr sz="28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8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8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8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square"/>
          <a:lstStyle/>
          <a:p>
            <a:r>
              <a:rPr lang="en-US" dirty="0" smtClean="0"/>
              <a:t>UC Transfer Initiative: Transfer Pathways</a:t>
            </a:r>
            <a:endParaRPr lang="en-US" dirty="0"/>
          </a:p>
        </p:txBody>
      </p:sp>
      <p:sp>
        <p:nvSpPr>
          <p:cNvPr id="3" name="Text Placeholder 2"/>
          <p:cNvSpPr>
            <a:spLocks noGrp="1"/>
          </p:cNvSpPr>
          <p:nvPr>
            <p:ph type="body" sz="quarter" idx="10"/>
          </p:nvPr>
        </p:nvSpPr>
        <p:spPr>
          <a:xfrm>
            <a:off x="417264" y="3585426"/>
            <a:ext cx="6552369" cy="934853"/>
          </a:xfrm>
        </p:spPr>
        <p:txBody>
          <a:bodyPr/>
          <a:lstStyle/>
          <a:p>
            <a:r>
              <a:rPr lang="en-US" sz="1600" b="1" dirty="0" smtClean="0"/>
              <a:t>Denise Noldon, Ph. D.,  Interim Vice Chancellor</a:t>
            </a:r>
            <a:r>
              <a:rPr lang="en-US" sz="1600" dirty="0" smtClean="0"/>
              <a:t/>
            </a:r>
            <a:br>
              <a:rPr lang="en-US" sz="1600" dirty="0" smtClean="0"/>
            </a:br>
            <a:r>
              <a:rPr lang="en-US" sz="1600" dirty="0" smtClean="0"/>
              <a:t>CCC Chancellors Office</a:t>
            </a:r>
          </a:p>
          <a:p>
            <a:endParaRPr lang="en-US" sz="1600" dirty="0"/>
          </a:p>
        </p:txBody>
      </p:sp>
      <p:sp>
        <p:nvSpPr>
          <p:cNvPr id="4" name="Text Placeholder 2"/>
          <p:cNvSpPr txBox="1">
            <a:spLocks/>
          </p:cNvSpPr>
          <p:nvPr/>
        </p:nvSpPr>
        <p:spPr>
          <a:xfrm>
            <a:off x="2189144" y="3585426"/>
            <a:ext cx="6552369" cy="934853"/>
          </a:xfrm>
          <a:prstGeom prst="rect">
            <a:avLst/>
          </a:prstGeom>
        </p:spPr>
        <p:txBody>
          <a:bodyPr vert="horz" lIns="0" tIns="0" rIns="0" bIns="0" rtlCol="0">
            <a:noAutofit/>
          </a:bodyPr>
          <a:lstStyle>
            <a:lvl1pPr marL="0" marR="0" indent="0" algn="l" defTabSz="457200" rtl="0" eaLnBrk="1" fontAlgn="auto" latinLnBrk="0" hangingPunct="1">
              <a:lnSpc>
                <a:spcPct val="100000"/>
              </a:lnSpc>
              <a:spcBef>
                <a:spcPts val="0"/>
              </a:spcBef>
              <a:spcAft>
                <a:spcPts val="0"/>
              </a:spcAft>
              <a:buClrTx/>
              <a:buSzTx/>
              <a:buFontTx/>
              <a:buNone/>
              <a:tabLst/>
              <a:defRPr sz="2000" b="0" i="0" kern="1200">
                <a:solidFill>
                  <a:srgbClr val="666666"/>
                </a:solidFill>
                <a:latin typeface="Arial"/>
                <a:ea typeface="+mn-ea"/>
                <a:cs typeface="Arial"/>
              </a:defRPr>
            </a:lvl1pPr>
            <a:lvl2pPr marL="283464" indent="-283464" algn="l" defTabSz="457200" rtl="0" eaLnBrk="1" latinLnBrk="0" hangingPunct="1">
              <a:spcBef>
                <a:spcPts val="0"/>
              </a:spcBef>
              <a:buFont typeface="Arial"/>
              <a:buChar char="•"/>
              <a:defRPr sz="28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8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8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8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smtClean="0"/>
              <a:t>Shawn Brick, Associate Director</a:t>
            </a:r>
            <a:r>
              <a:rPr lang="en-US" sz="1600" dirty="0" smtClean="0"/>
              <a:t/>
            </a:r>
            <a:br>
              <a:rPr lang="en-US" sz="1600" dirty="0" smtClean="0"/>
            </a:br>
            <a:r>
              <a:rPr lang="en-US" sz="1600" dirty="0" smtClean="0"/>
              <a:t>UC Office of the President</a:t>
            </a:r>
          </a:p>
        </p:txBody>
      </p:sp>
    </p:spTree>
    <p:extLst>
      <p:ext uri="{BB962C8B-B14F-4D97-AF65-F5344CB8AC3E}">
        <p14:creationId xmlns:p14="http://schemas.microsoft.com/office/powerpoint/2010/main" val="379298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Anthropology</a:t>
            </a:r>
          </a:p>
          <a:p>
            <a:r>
              <a:rPr lang="en-US" dirty="0" smtClean="0"/>
              <a:t>Biochemistry</a:t>
            </a:r>
          </a:p>
          <a:p>
            <a:r>
              <a:rPr lang="en-US" dirty="0" smtClean="0"/>
              <a:t>Biology</a:t>
            </a:r>
          </a:p>
          <a:p>
            <a:r>
              <a:rPr lang="en-US" dirty="0" smtClean="0"/>
              <a:t>Cell Biology</a:t>
            </a:r>
          </a:p>
          <a:p>
            <a:r>
              <a:rPr lang="en-US" dirty="0" smtClean="0"/>
              <a:t>Chemistry</a:t>
            </a:r>
          </a:p>
          <a:p>
            <a:r>
              <a:rPr lang="en-US" dirty="0" smtClean="0"/>
              <a:t>Economics</a:t>
            </a:r>
          </a:p>
          <a:p>
            <a:r>
              <a:rPr lang="en-US" dirty="0" smtClean="0"/>
              <a:t>Mathematics</a:t>
            </a:r>
          </a:p>
          <a:p>
            <a:r>
              <a:rPr lang="en-US" dirty="0" smtClean="0"/>
              <a:t>Molecular Biology</a:t>
            </a:r>
          </a:p>
          <a:p>
            <a:r>
              <a:rPr lang="en-US" dirty="0" smtClean="0"/>
              <a:t>Physics</a:t>
            </a:r>
          </a:p>
          <a:p>
            <a:r>
              <a:rPr lang="en-US" dirty="0" smtClean="0"/>
              <a:t>Sociology</a:t>
            </a:r>
            <a:endParaRPr lang="en-US" dirty="0"/>
          </a:p>
        </p:txBody>
      </p:sp>
      <p:sp>
        <p:nvSpPr>
          <p:cNvPr id="3" name="Content Placeholder 2"/>
          <p:cNvSpPr>
            <a:spLocks noGrp="1"/>
          </p:cNvSpPr>
          <p:nvPr>
            <p:ph idx="21"/>
          </p:nvPr>
        </p:nvSpPr>
        <p:spPr>
          <a:xfrm>
            <a:off x="3246532" y="1325879"/>
            <a:ext cx="3639010" cy="4336791"/>
          </a:xfrm>
        </p:spPr>
        <p:txBody>
          <a:bodyPr>
            <a:normAutofit fontScale="92500" lnSpcReduction="10000"/>
          </a:bodyPr>
          <a:lstStyle/>
          <a:p>
            <a:r>
              <a:rPr lang="en-US" dirty="0" smtClean="0"/>
              <a:t>Business</a:t>
            </a:r>
          </a:p>
          <a:p>
            <a:r>
              <a:rPr lang="en-US" dirty="0" smtClean="0"/>
              <a:t>Communications</a:t>
            </a:r>
          </a:p>
          <a:p>
            <a:r>
              <a:rPr lang="en-US" dirty="0" smtClean="0"/>
              <a:t>Computer Science</a:t>
            </a:r>
          </a:p>
          <a:p>
            <a:r>
              <a:rPr lang="en-US" dirty="0" smtClean="0"/>
              <a:t>Electrical Engineering</a:t>
            </a:r>
          </a:p>
          <a:p>
            <a:r>
              <a:rPr lang="en-US" dirty="0" smtClean="0"/>
              <a:t>English</a:t>
            </a:r>
          </a:p>
          <a:p>
            <a:r>
              <a:rPr lang="en-US" dirty="0" smtClean="0"/>
              <a:t>Film</a:t>
            </a:r>
          </a:p>
          <a:p>
            <a:r>
              <a:rPr lang="en-US" dirty="0" smtClean="0"/>
              <a:t>History</a:t>
            </a:r>
          </a:p>
          <a:p>
            <a:r>
              <a:rPr lang="en-US" dirty="0" smtClean="0"/>
              <a:t>Mechanical Engineering</a:t>
            </a:r>
          </a:p>
          <a:p>
            <a:r>
              <a:rPr lang="en-US" dirty="0" smtClean="0"/>
              <a:t>Philosophy</a:t>
            </a:r>
          </a:p>
          <a:p>
            <a:r>
              <a:rPr lang="en-US" dirty="0" smtClean="0"/>
              <a:t>Political Science</a:t>
            </a:r>
          </a:p>
          <a:p>
            <a:r>
              <a:rPr lang="en-US" dirty="0" smtClean="0"/>
              <a:t>Psychology</a:t>
            </a:r>
            <a:endParaRPr lang="en-US" dirty="0"/>
          </a:p>
        </p:txBody>
      </p:sp>
      <p:sp>
        <p:nvSpPr>
          <p:cNvPr id="5" name="TextBox 4"/>
          <p:cNvSpPr txBox="1"/>
          <p:nvPr/>
        </p:nvSpPr>
        <p:spPr>
          <a:xfrm>
            <a:off x="464234" y="647114"/>
            <a:ext cx="8194431" cy="492443"/>
          </a:xfrm>
          <a:prstGeom prst="rect">
            <a:avLst/>
          </a:prstGeom>
          <a:noFill/>
        </p:spPr>
        <p:txBody>
          <a:bodyPr wrap="square" lIns="0" tIns="0" rIns="0" bIns="0" rtlCol="0">
            <a:spAutoFit/>
          </a:bodyPr>
          <a:lstStyle/>
          <a:p>
            <a:r>
              <a:rPr lang="en-US" sz="3200" b="1" dirty="0" smtClean="0">
                <a:solidFill>
                  <a:srgbClr val="00A1DF"/>
                </a:solidFill>
              </a:rPr>
              <a:t>Twenty-One Majors</a:t>
            </a:r>
            <a:endParaRPr lang="en-US" sz="3200" b="1" dirty="0">
              <a:solidFill>
                <a:srgbClr val="00A1DF"/>
              </a:solidFill>
            </a:endParaRPr>
          </a:p>
        </p:txBody>
      </p:sp>
      <p:sp>
        <p:nvSpPr>
          <p:cNvPr id="6" name="Content Placeholder 3"/>
          <p:cNvSpPr>
            <a:spLocks noGrp="1"/>
          </p:cNvSpPr>
          <p:nvPr>
            <p:ph idx="21"/>
          </p:nvPr>
        </p:nvSpPr>
        <p:spPr>
          <a:xfrm>
            <a:off x="6654187" y="1233889"/>
            <a:ext cx="1817783" cy="2412693"/>
          </a:xfrm>
        </p:spPr>
        <p:txBody>
          <a:bodyPr>
            <a:normAutofit/>
          </a:bodyPr>
          <a:lstStyle/>
          <a:p>
            <a:r>
              <a:rPr lang="en-US" dirty="0" smtClean="0">
                <a:solidFill>
                  <a:schemeClr val="tx2"/>
                </a:solidFill>
              </a:rPr>
              <a:t>Two-thirds of CCC applicants</a:t>
            </a:r>
            <a:endParaRPr lang="en-US" dirty="0">
              <a:solidFill>
                <a:schemeClr val="tx2"/>
              </a:solidFill>
            </a:endParaRPr>
          </a:p>
        </p:txBody>
      </p:sp>
    </p:spTree>
    <p:extLst>
      <p:ext uri="{BB962C8B-B14F-4D97-AF65-F5344CB8AC3E}">
        <p14:creationId xmlns:p14="http://schemas.microsoft.com/office/powerpoint/2010/main" val="1329795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567369"/>
            <a:ext cx="8413532" cy="3098284"/>
          </a:xfrm>
        </p:spPr>
        <p:txBody>
          <a:bodyPr/>
          <a:lstStyle/>
          <a:p>
            <a:pPr marL="342900" indent="-342900">
              <a:lnSpc>
                <a:spcPct val="100000"/>
              </a:lnSpc>
            </a:pPr>
            <a:r>
              <a:rPr lang="en-US" sz="3200" b="1" dirty="0">
                <a:latin typeface="+mn-lt"/>
                <a:cs typeface="+mn-cs"/>
              </a:rPr>
              <a:t>Message to Students</a:t>
            </a:r>
          </a:p>
          <a:p>
            <a:pPr marL="342900" indent="-342900">
              <a:lnSpc>
                <a:spcPct val="100000"/>
              </a:lnSpc>
            </a:pPr>
            <a:endParaRPr lang="en-US" b="1" dirty="0" smtClean="0">
              <a:latin typeface="+mn-lt"/>
              <a:cs typeface="+mn-cs"/>
            </a:endParaRPr>
          </a:p>
          <a:p>
            <a:pPr marL="342900" indent="-342900"/>
            <a:r>
              <a:rPr lang="en-US" dirty="0" smtClean="0"/>
              <a:t>Although </a:t>
            </a:r>
            <a:r>
              <a:rPr lang="en-US" dirty="0"/>
              <a:t>following a pathway doesn't guarantee admission to UC, it gives you a clear roadmap to prepare for your major and be well positioned to graduate on time from any UC campus. </a:t>
            </a:r>
            <a:endParaRPr lang="en-US" dirty="0" smtClean="0"/>
          </a:p>
          <a:p>
            <a:pPr marL="342900" indent="-342900"/>
            <a:endParaRPr lang="en-US" b="1" dirty="0">
              <a:latin typeface="+mn-lt"/>
              <a:cs typeface="+mn-cs"/>
            </a:endParaRPr>
          </a:p>
          <a:p>
            <a:pPr marL="342900" indent="-342900"/>
            <a:r>
              <a:rPr lang="en-US" dirty="0"/>
              <a:t>The pathways guide students who want to make themselves competitive across the UC system; some campuses may want fewer courses for admission, but none will expect more. </a:t>
            </a:r>
            <a:endParaRPr lang="en-US" b="1" dirty="0">
              <a:latin typeface="+mn-lt"/>
              <a:cs typeface="+mn-cs"/>
            </a:endParaRPr>
          </a:p>
        </p:txBody>
      </p:sp>
    </p:spTree>
    <p:extLst>
      <p:ext uri="{BB962C8B-B14F-4D97-AF65-F5344CB8AC3E}">
        <p14:creationId xmlns:p14="http://schemas.microsoft.com/office/powerpoint/2010/main" val="3855097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Biology | UC Admissions"/>
          <p:cNvPicPr>
            <a:picLocks noChangeAspect="1"/>
          </p:cNvPicPr>
          <p:nvPr/>
        </p:nvPicPr>
        <p:blipFill rotWithShape="1">
          <a:blip r:embed="rId3">
            <a:extLst>
              <a:ext uri="{28A0092B-C50C-407E-A947-70E740481C1C}">
                <a14:useLocalDpi xmlns:a14="http://schemas.microsoft.com/office/drawing/2010/main" val="0"/>
              </a:ext>
            </a:extLst>
          </a:blip>
          <a:srcRect b="23670"/>
          <a:stretch/>
        </p:blipFill>
        <p:spPr>
          <a:xfrm>
            <a:off x="499496" y="502605"/>
            <a:ext cx="4555153" cy="5533329"/>
          </a:xfrm>
          <a:prstGeom prst="rect">
            <a:avLst/>
          </a:prstGeom>
        </p:spPr>
      </p:pic>
      <p:sp>
        <p:nvSpPr>
          <p:cNvPr id="6" name="Content Placeholder 1"/>
          <p:cNvSpPr>
            <a:spLocks noGrp="1"/>
          </p:cNvSpPr>
          <p:nvPr>
            <p:ph idx="4294967295"/>
          </p:nvPr>
        </p:nvSpPr>
        <p:spPr>
          <a:xfrm>
            <a:off x="5255046" y="2313542"/>
            <a:ext cx="3657600" cy="3608859"/>
          </a:xfrm>
          <a:prstGeom prst="rect">
            <a:avLst/>
          </a:prstGeom>
        </p:spPr>
        <p:txBody>
          <a:bodyPr/>
          <a:lstStyle/>
          <a:p>
            <a:r>
              <a:rPr lang="en-US" dirty="0" smtClean="0"/>
              <a:t>Highlights course expectations</a:t>
            </a:r>
          </a:p>
          <a:p>
            <a:endParaRPr lang="en-US" dirty="0"/>
          </a:p>
          <a:p>
            <a:endParaRPr lang="en-US" dirty="0" smtClean="0"/>
          </a:p>
          <a:p>
            <a:r>
              <a:rPr lang="en-US" dirty="0" smtClean="0"/>
              <a:t>Includes important caveats and details</a:t>
            </a:r>
          </a:p>
          <a:p>
            <a:endParaRPr lang="en-US" dirty="0">
              <a:solidFill>
                <a:srgbClr val="666666"/>
              </a:solidFill>
            </a:endParaRPr>
          </a:p>
          <a:p>
            <a:endParaRPr lang="en-US" dirty="0" smtClean="0">
              <a:solidFill>
                <a:srgbClr val="666666"/>
              </a:solidFill>
            </a:endParaRPr>
          </a:p>
          <a:p>
            <a:endParaRPr lang="en-US" dirty="0" smtClean="0">
              <a:solidFill>
                <a:srgbClr val="666666"/>
              </a:solidFill>
            </a:endParaRPr>
          </a:p>
          <a:p>
            <a:endParaRPr lang="en-US" dirty="0" smtClean="0"/>
          </a:p>
        </p:txBody>
      </p:sp>
      <p:sp>
        <p:nvSpPr>
          <p:cNvPr id="7" name="Right Arrow 6"/>
          <p:cNvSpPr/>
          <p:nvPr/>
        </p:nvSpPr>
        <p:spPr>
          <a:xfrm rot="10800000">
            <a:off x="5233011" y="326926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800000">
            <a:off x="5233012" y="498886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269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234" y="647114"/>
            <a:ext cx="8194431" cy="492443"/>
          </a:xfrm>
          <a:prstGeom prst="rect">
            <a:avLst/>
          </a:prstGeom>
          <a:noFill/>
        </p:spPr>
        <p:txBody>
          <a:bodyPr wrap="square" lIns="0" tIns="0" rIns="0" bIns="0" rtlCol="0">
            <a:spAutoFit/>
          </a:bodyPr>
          <a:lstStyle/>
          <a:p>
            <a:r>
              <a:rPr lang="en-US" sz="3200" b="1" dirty="0" smtClean="0">
                <a:solidFill>
                  <a:srgbClr val="00A1DF"/>
                </a:solidFill>
              </a:rPr>
              <a:t>Next Steps</a:t>
            </a:r>
            <a:endParaRPr lang="en-US" sz="3200" b="1" dirty="0">
              <a:solidFill>
                <a:srgbClr val="00A1DF"/>
              </a:solidFill>
            </a:endParaRPr>
          </a:p>
        </p:txBody>
      </p:sp>
      <p:sp>
        <p:nvSpPr>
          <p:cNvPr id="6" name="Content Placeholder 1"/>
          <p:cNvSpPr>
            <a:spLocks noGrp="1"/>
          </p:cNvSpPr>
          <p:nvPr>
            <p:ph idx="4294967295"/>
          </p:nvPr>
        </p:nvSpPr>
        <p:spPr>
          <a:xfrm>
            <a:off x="464234" y="1578679"/>
            <a:ext cx="8455447" cy="3906315"/>
          </a:xfrm>
          <a:prstGeom prst="rect">
            <a:avLst/>
          </a:prstGeom>
        </p:spPr>
        <p:txBody>
          <a:bodyPr/>
          <a:lstStyle/>
          <a:p>
            <a:r>
              <a:rPr lang="en-US" dirty="0" smtClean="0"/>
              <a:t>Articulation</a:t>
            </a:r>
            <a:endParaRPr lang="en-US" dirty="0"/>
          </a:p>
          <a:p>
            <a:pPr marL="457200" indent="-457200">
              <a:buFont typeface="Arial" panose="020B0604020202020204" pitchFamily="34" charset="0"/>
              <a:buChar char="•"/>
            </a:pPr>
            <a:r>
              <a:rPr lang="en-US" dirty="0" smtClean="0">
                <a:solidFill>
                  <a:srgbClr val="666666"/>
                </a:solidFill>
              </a:rPr>
              <a:t>UC needs to ensure articulation is consistent across UC for the identified course expectations</a:t>
            </a:r>
            <a:endParaRPr lang="en-US" dirty="0">
              <a:solidFill>
                <a:srgbClr val="666666"/>
              </a:solidFill>
            </a:endParaRPr>
          </a:p>
          <a:p>
            <a:r>
              <a:rPr lang="en-US" dirty="0" smtClean="0"/>
              <a:t>General Education</a:t>
            </a:r>
          </a:p>
          <a:p>
            <a:pPr marL="457200" indent="-457200">
              <a:buFont typeface="Arial" panose="020B0604020202020204" pitchFamily="34" charset="0"/>
              <a:buChar char="•"/>
            </a:pPr>
            <a:r>
              <a:rPr lang="en-US" dirty="0" smtClean="0">
                <a:solidFill>
                  <a:srgbClr val="666666"/>
                </a:solidFill>
              </a:rPr>
              <a:t>Questions about how these mesh with IGETC</a:t>
            </a:r>
            <a:endParaRPr lang="en-US" dirty="0" smtClean="0"/>
          </a:p>
          <a:p>
            <a:r>
              <a:rPr lang="en-US" dirty="0" smtClean="0"/>
              <a:t>Training</a:t>
            </a:r>
          </a:p>
          <a:p>
            <a:pPr marL="457200" indent="-457200">
              <a:buFont typeface="Arial" panose="020B0604020202020204" pitchFamily="34" charset="0"/>
              <a:buChar char="•"/>
            </a:pPr>
            <a:r>
              <a:rPr lang="en-US" dirty="0" smtClean="0">
                <a:solidFill>
                  <a:srgbClr val="666666"/>
                </a:solidFill>
              </a:rPr>
              <a:t>Provide training materials for counselors and advisors across the state</a:t>
            </a:r>
          </a:p>
          <a:p>
            <a:r>
              <a:rPr lang="en-US" dirty="0" smtClean="0"/>
              <a:t>Additional Faculty Engagement</a:t>
            </a:r>
            <a:endParaRPr lang="en-US" dirty="0"/>
          </a:p>
          <a:p>
            <a:pPr marL="457200" indent="-457200">
              <a:buFont typeface="Arial" panose="020B0604020202020204" pitchFamily="34" charset="0"/>
              <a:buChar char="•"/>
            </a:pPr>
            <a:r>
              <a:rPr lang="en-US" dirty="0" smtClean="0">
                <a:solidFill>
                  <a:srgbClr val="666666"/>
                </a:solidFill>
              </a:rPr>
              <a:t>ICAS, CCC-CSU review of TMCs, C-ID</a:t>
            </a:r>
            <a:endParaRPr lang="en-US" dirty="0">
              <a:solidFill>
                <a:srgbClr val="666666"/>
              </a:solidFill>
            </a:endParaRPr>
          </a:p>
          <a:p>
            <a:endParaRPr lang="en-US" dirty="0" smtClean="0"/>
          </a:p>
        </p:txBody>
      </p:sp>
    </p:spTree>
    <p:extLst>
      <p:ext uri="{BB962C8B-B14F-4D97-AF65-F5344CB8AC3E}">
        <p14:creationId xmlns:p14="http://schemas.microsoft.com/office/powerpoint/2010/main" val="890938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7" y="97971"/>
            <a:ext cx="8414657" cy="676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04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4880" y="640080"/>
            <a:ext cx="8218657" cy="1199626"/>
          </a:xfrm>
        </p:spPr>
        <p:txBody>
          <a:bodyPr/>
          <a:lstStyle/>
          <a:p>
            <a:pPr algn="ctr"/>
            <a:r>
              <a:rPr lang="en-US" sz="5400" b="1" dirty="0" smtClean="0">
                <a:solidFill>
                  <a:schemeClr val="tx1"/>
                </a:solidFill>
              </a:rPr>
              <a:t>     California </a:t>
            </a:r>
            <a:r>
              <a:rPr lang="en-US" sz="5400" b="1" dirty="0">
                <a:solidFill>
                  <a:schemeClr val="tx1"/>
                </a:solidFill>
              </a:rPr>
              <a:t>Community Colleges</a:t>
            </a:r>
          </a:p>
          <a:p>
            <a:endParaRPr lang="en-US" dirty="0"/>
          </a:p>
        </p:txBody>
      </p:sp>
      <p:sp>
        <p:nvSpPr>
          <p:cNvPr id="4" name="Rectangle 3"/>
          <p:cNvSpPr/>
          <p:nvPr/>
        </p:nvSpPr>
        <p:spPr>
          <a:xfrm>
            <a:off x="908875" y="2195973"/>
            <a:ext cx="7429582" cy="3785652"/>
          </a:xfrm>
          <a:prstGeom prst="rect">
            <a:avLst/>
          </a:prstGeom>
        </p:spPr>
        <p:txBody>
          <a:bodyPr wrap="square">
            <a:spAutoFit/>
          </a:bodyPr>
          <a:lstStyle/>
          <a:p>
            <a:r>
              <a:rPr lang="en-US" sz="4800" dirty="0"/>
              <a:t>More than one in five community college students </a:t>
            </a:r>
            <a:r>
              <a:rPr lang="en-US" sz="4800" dirty="0" smtClean="0"/>
              <a:t>in </a:t>
            </a:r>
            <a:r>
              <a:rPr lang="en-US" sz="4800" dirty="0"/>
              <a:t>the United States attends </a:t>
            </a:r>
            <a:r>
              <a:rPr lang="en-US" sz="4800" dirty="0" smtClean="0"/>
              <a:t>a </a:t>
            </a:r>
            <a:r>
              <a:rPr lang="en-US" sz="4800" dirty="0"/>
              <a:t>California Community College.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8" y="499682"/>
            <a:ext cx="8667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84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2671" y="704088"/>
            <a:ext cx="8218657" cy="513826"/>
          </a:xfrm>
        </p:spPr>
        <p:txBody>
          <a:bodyPr/>
          <a:lstStyle/>
          <a:p>
            <a:pPr algn="ctr"/>
            <a:r>
              <a:rPr lang="en-US" sz="4800" b="1" dirty="0" smtClean="0">
                <a:solidFill>
                  <a:schemeClr val="tx1"/>
                </a:solidFill>
              </a:rPr>
              <a:t>   California </a:t>
            </a:r>
            <a:r>
              <a:rPr lang="en-US" sz="4800" b="1" dirty="0">
                <a:solidFill>
                  <a:schemeClr val="tx1"/>
                </a:solidFill>
              </a:rPr>
              <a:t>Community Colleges</a:t>
            </a:r>
          </a:p>
          <a:p>
            <a:pPr algn="ctr"/>
            <a:endParaRPr lang="en-US" dirty="0"/>
          </a:p>
        </p:txBody>
      </p:sp>
      <p:sp>
        <p:nvSpPr>
          <p:cNvPr id="4" name="Rectangle 3"/>
          <p:cNvSpPr/>
          <p:nvPr/>
        </p:nvSpPr>
        <p:spPr>
          <a:xfrm>
            <a:off x="969264" y="2235815"/>
            <a:ext cx="7205472" cy="3416320"/>
          </a:xfrm>
          <a:prstGeom prst="rect">
            <a:avLst/>
          </a:prstGeom>
        </p:spPr>
        <p:txBody>
          <a:bodyPr wrap="square">
            <a:spAutoFit/>
          </a:bodyPr>
          <a:lstStyle/>
          <a:p>
            <a:r>
              <a:rPr lang="en-US" sz="5400" dirty="0"/>
              <a:t>31% of University of 	California graduates 	started at a California 	Community College.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76" y="499682"/>
            <a:ext cx="8667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568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4880" y="512064"/>
            <a:ext cx="8218657" cy="676656"/>
          </a:xfrm>
        </p:spPr>
        <p:txBody>
          <a:bodyPr/>
          <a:lstStyle/>
          <a:p>
            <a:pPr algn="ctr"/>
            <a:r>
              <a:rPr lang="en-US" sz="4400" b="1" dirty="0">
                <a:solidFill>
                  <a:schemeClr val="tx1"/>
                </a:solidFill>
              </a:rPr>
              <a:t>California Community Colleges</a:t>
            </a:r>
          </a:p>
          <a:p>
            <a:endParaRPr lang="en-US" dirty="0" smtClean="0"/>
          </a:p>
          <a:p>
            <a:r>
              <a:rPr lang="en-US" sz="5000" dirty="0" smtClean="0">
                <a:solidFill>
                  <a:schemeClr val="tx1"/>
                </a:solidFill>
              </a:rPr>
              <a:t>The University of California  enrolls more community college students than any other similar institutions in the country</a:t>
            </a:r>
            <a:endParaRPr lang="en-US" sz="5000" dirty="0">
              <a:solidFill>
                <a:schemeClr val="tx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3" y="536258"/>
            <a:ext cx="8667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3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9944" y="609991"/>
            <a:ext cx="6574970" cy="1446550"/>
          </a:xfrm>
          <a:prstGeom prst="rect">
            <a:avLst/>
          </a:prstGeom>
        </p:spPr>
        <p:txBody>
          <a:bodyPr wrap="square">
            <a:spAutoFit/>
          </a:bodyPr>
          <a:lstStyle/>
          <a:p>
            <a:pPr algn="ctr"/>
            <a:r>
              <a:rPr lang="en-US" dirty="0"/>
              <a:t> </a:t>
            </a:r>
            <a:r>
              <a:rPr lang="en-US" sz="4400" b="1" dirty="0"/>
              <a:t>California Community Colleges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534811"/>
            <a:ext cx="86518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0498" y="2145889"/>
            <a:ext cx="8064273" cy="4031873"/>
          </a:xfrm>
          <a:prstGeom prst="rect">
            <a:avLst/>
          </a:prstGeom>
        </p:spPr>
        <p:txBody>
          <a:bodyPr wrap="square">
            <a:spAutoFit/>
          </a:bodyPr>
          <a:lstStyle/>
          <a:p>
            <a:pPr marL="457200" indent="-457200">
              <a:buFont typeface="Arial" panose="020B0604020202020204" pitchFamily="34" charset="0"/>
              <a:buChar char="•"/>
            </a:pPr>
            <a:r>
              <a:rPr lang="en-US" sz="3200" dirty="0" smtClean="0"/>
              <a:t>90% of UC transfers from a California Community College.</a:t>
            </a:r>
          </a:p>
          <a:p>
            <a:endParaRPr lang="en-US" sz="3200" dirty="0"/>
          </a:p>
          <a:p>
            <a:pPr marL="457200" indent="-457200">
              <a:buFont typeface="Arial" panose="020B0604020202020204" pitchFamily="34" charset="0"/>
              <a:buChar char="•"/>
            </a:pPr>
            <a:r>
              <a:rPr lang="en-US" sz="3200" dirty="0" smtClean="0"/>
              <a:t>Two out of three transfer students who apply to a UC are admitted</a:t>
            </a:r>
          </a:p>
          <a:p>
            <a:endParaRPr lang="en-US" sz="3200" dirty="0"/>
          </a:p>
          <a:p>
            <a:r>
              <a:rPr lang="en-US" sz="3200" b="1" dirty="0"/>
              <a:t>UC Pathways are good for CCC transfer </a:t>
            </a:r>
            <a:r>
              <a:rPr lang="en-US" sz="3200" b="1" dirty="0" smtClean="0"/>
              <a:t>students!</a:t>
            </a:r>
            <a:endParaRPr lang="en-US" sz="3200" dirty="0"/>
          </a:p>
        </p:txBody>
      </p:sp>
    </p:spTree>
    <p:extLst>
      <p:ext uri="{BB962C8B-B14F-4D97-AF65-F5344CB8AC3E}">
        <p14:creationId xmlns:p14="http://schemas.microsoft.com/office/powerpoint/2010/main" val="431769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3168" y="649224"/>
            <a:ext cx="8218657" cy="513826"/>
          </a:xfrm>
        </p:spPr>
        <p:txBody>
          <a:bodyPr/>
          <a:lstStyle/>
          <a:p>
            <a:pPr algn="ctr"/>
            <a:r>
              <a:rPr lang="en-US" sz="4800" b="1" dirty="0" smtClean="0">
                <a:solidFill>
                  <a:schemeClr val="tx1"/>
                </a:solidFill>
              </a:rPr>
              <a:t>    California </a:t>
            </a:r>
            <a:r>
              <a:rPr lang="en-US" sz="4800" b="1" dirty="0">
                <a:solidFill>
                  <a:schemeClr val="tx1"/>
                </a:solidFill>
              </a:rPr>
              <a:t>Community Colleges</a:t>
            </a:r>
          </a:p>
          <a:p>
            <a:pPr algn="ctr"/>
            <a:endParaRPr lang="en-US" sz="4800" dirty="0" smtClean="0">
              <a:solidFill>
                <a:schemeClr val="tx1"/>
              </a:solidFill>
            </a:endParaRPr>
          </a:p>
          <a:p>
            <a:r>
              <a:rPr lang="en-US" sz="4800" dirty="0" smtClean="0">
                <a:solidFill>
                  <a:schemeClr val="tx1"/>
                </a:solidFill>
              </a:rPr>
              <a:t>Based on our success with Associate Degrees for Transfer, we are optimistic that our students will greatly benefit from UC Pathways!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3" y="536258"/>
            <a:ext cx="8667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76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076629"/>
            <a:ext cx="7353760" cy="3845774"/>
          </a:xfrm>
        </p:spPr>
        <p:txBody>
          <a:bodyPr/>
          <a:lstStyle/>
          <a:p>
            <a:r>
              <a:rPr lang="en-US" dirty="0" smtClean="0"/>
              <a:t>Transfer Context</a:t>
            </a:r>
          </a:p>
          <a:p>
            <a:endParaRPr lang="en-US" dirty="0"/>
          </a:p>
          <a:p>
            <a:r>
              <a:rPr lang="en-US" dirty="0" smtClean="0"/>
              <a:t>UC Transfer Action Team Recommendations</a:t>
            </a:r>
          </a:p>
          <a:p>
            <a:endParaRPr lang="en-US" dirty="0"/>
          </a:p>
          <a:p>
            <a:r>
              <a:rPr lang="en-US" dirty="0" smtClean="0"/>
              <a:t>UC Transfer Pathways</a:t>
            </a:r>
          </a:p>
          <a:p>
            <a:endParaRPr lang="en-US" dirty="0"/>
          </a:p>
          <a:p>
            <a:r>
              <a:rPr lang="en-US" dirty="0" smtClean="0"/>
              <a:t>Ongoing Efforts &amp; Next Steps</a:t>
            </a:r>
          </a:p>
        </p:txBody>
      </p:sp>
      <p:sp>
        <p:nvSpPr>
          <p:cNvPr id="3" name="TextBox 2"/>
          <p:cNvSpPr txBox="1"/>
          <p:nvPr/>
        </p:nvSpPr>
        <p:spPr>
          <a:xfrm>
            <a:off x="464234" y="647114"/>
            <a:ext cx="8194431" cy="492443"/>
          </a:xfrm>
          <a:prstGeom prst="rect">
            <a:avLst/>
          </a:prstGeom>
          <a:noFill/>
        </p:spPr>
        <p:txBody>
          <a:bodyPr wrap="square" lIns="0" tIns="0" rIns="0" bIns="0" rtlCol="0">
            <a:spAutoFit/>
          </a:bodyPr>
          <a:lstStyle/>
          <a:p>
            <a:r>
              <a:rPr lang="en-US" sz="3200" b="1" dirty="0" smtClean="0">
                <a:solidFill>
                  <a:srgbClr val="00A1DF"/>
                </a:solidFill>
              </a:rPr>
              <a:t>Agenda</a:t>
            </a:r>
            <a:endParaRPr lang="en-US" sz="3200" b="1" dirty="0">
              <a:solidFill>
                <a:srgbClr val="00A1DF"/>
              </a:solidFill>
            </a:endParaRPr>
          </a:p>
        </p:txBody>
      </p:sp>
    </p:spTree>
    <p:extLst>
      <p:ext uri="{BB962C8B-B14F-4D97-AF65-F5344CB8AC3E}">
        <p14:creationId xmlns:p14="http://schemas.microsoft.com/office/powerpoint/2010/main" val="15985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4" y="489857"/>
            <a:ext cx="865187" cy="73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48229" y="672130"/>
            <a:ext cx="6774542" cy="1323439"/>
          </a:xfrm>
          <a:prstGeom prst="rect">
            <a:avLst/>
          </a:prstGeom>
        </p:spPr>
        <p:txBody>
          <a:bodyPr wrap="square">
            <a:spAutoFit/>
          </a:bodyPr>
          <a:lstStyle/>
          <a:p>
            <a:pPr algn="ctr"/>
            <a:r>
              <a:rPr lang="en-US" b="1" dirty="0"/>
              <a:t> </a:t>
            </a:r>
            <a:r>
              <a:rPr lang="en-US" sz="4000" b="1" dirty="0"/>
              <a:t>California Community Colleges</a:t>
            </a:r>
            <a:endParaRPr lang="en-US" sz="4000" dirty="0"/>
          </a:p>
        </p:txBody>
      </p:sp>
      <p:sp>
        <p:nvSpPr>
          <p:cNvPr id="4" name="Rectangle 3"/>
          <p:cNvSpPr/>
          <p:nvPr/>
        </p:nvSpPr>
        <p:spPr>
          <a:xfrm>
            <a:off x="370114" y="480374"/>
            <a:ext cx="8501743" cy="5755422"/>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sz="3200" b="1" dirty="0" smtClean="0"/>
              <a:t>The UC Pathways gives CCCs an opportunity to meet our goal of increasing transfer for our students with particular emphasis on the groups who have not historically transferred in numbers that reflect their percentage of the community college population.</a:t>
            </a:r>
          </a:p>
          <a:p>
            <a:endParaRPr lang="en-US" dirty="0" smtClean="0"/>
          </a:p>
        </p:txBody>
      </p:sp>
    </p:spTree>
    <p:extLst>
      <p:ext uri="{BB962C8B-B14F-4D97-AF65-F5344CB8AC3E}">
        <p14:creationId xmlns:p14="http://schemas.microsoft.com/office/powerpoint/2010/main" val="1967159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63286" y="493554"/>
            <a:ext cx="9144000" cy="718133"/>
          </a:xfrm>
        </p:spPr>
        <p:txBody>
          <a:bodyPr/>
          <a:lstStyle/>
          <a:p>
            <a:pPr algn="ctr"/>
            <a:endParaRPr lang="en-US" sz="2000" b="1" dirty="0" smtClean="0">
              <a:solidFill>
                <a:schemeClr val="tx1"/>
              </a:solidFill>
            </a:endParaRPr>
          </a:p>
          <a:p>
            <a:pPr algn="ctr"/>
            <a:endParaRPr lang="en-US" sz="5400" b="1" dirty="0">
              <a:solidFill>
                <a:schemeClr val="tx1"/>
              </a:solidFill>
            </a:endParaRPr>
          </a:p>
        </p:txBody>
      </p:sp>
      <p:sp>
        <p:nvSpPr>
          <p:cNvPr id="4" name="Rectangle 3"/>
          <p:cNvSpPr/>
          <p:nvPr/>
        </p:nvSpPr>
        <p:spPr>
          <a:xfrm>
            <a:off x="402336" y="1211687"/>
            <a:ext cx="8578378" cy="1446550"/>
          </a:xfrm>
          <a:prstGeom prst="rect">
            <a:avLst/>
          </a:prstGeom>
        </p:spPr>
        <p:txBody>
          <a:bodyPr wrap="square">
            <a:spAutoFit/>
          </a:bodyPr>
          <a:lstStyle/>
          <a:p>
            <a:r>
              <a:rPr lang="en-US" sz="8800" b="1" dirty="0" smtClean="0"/>
              <a:t> </a:t>
            </a:r>
            <a:r>
              <a:rPr lang="en-US" sz="4000" b="1" dirty="0" smtClean="0"/>
              <a:t> </a:t>
            </a:r>
            <a:endParaRPr lang="en-US" sz="5400" b="1"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 y="363962"/>
            <a:ext cx="8667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36171" y="2658237"/>
            <a:ext cx="7053943" cy="923330"/>
          </a:xfrm>
          <a:prstGeom prst="rect">
            <a:avLst/>
          </a:prstGeom>
        </p:spPr>
        <p:txBody>
          <a:bodyPr wrap="square">
            <a:spAutoFit/>
          </a:bodyPr>
          <a:lstStyle/>
          <a:p>
            <a:pPr algn="ctr"/>
            <a:r>
              <a:rPr lang="en-US" sz="5400" dirty="0"/>
              <a:t>Q</a:t>
            </a:r>
            <a:r>
              <a:rPr lang="en-US" sz="5400" dirty="0" smtClean="0"/>
              <a:t>uestions</a:t>
            </a:r>
            <a:r>
              <a:rPr lang="en-US" sz="5400" dirty="0"/>
              <a:t>?</a:t>
            </a:r>
          </a:p>
        </p:txBody>
      </p:sp>
    </p:spTree>
    <p:extLst>
      <p:ext uri="{BB962C8B-B14F-4D97-AF65-F5344CB8AC3E}">
        <p14:creationId xmlns:p14="http://schemas.microsoft.com/office/powerpoint/2010/main" val="251585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1D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234" y="647114"/>
            <a:ext cx="8194431" cy="492443"/>
          </a:xfrm>
          <a:prstGeom prst="rect">
            <a:avLst/>
          </a:prstGeom>
          <a:noFill/>
        </p:spPr>
        <p:txBody>
          <a:bodyPr wrap="square" lIns="0" tIns="0" rIns="0" bIns="0" rtlCol="0">
            <a:spAutoFit/>
          </a:bodyPr>
          <a:lstStyle/>
          <a:p>
            <a:r>
              <a:rPr lang="en-US" sz="3200" b="1" dirty="0" smtClean="0">
                <a:solidFill>
                  <a:srgbClr val="00A1DF"/>
                </a:solidFill>
              </a:rPr>
              <a:t>Applications: CA Resident CCC Transfers</a:t>
            </a:r>
            <a:endParaRPr lang="en-US" sz="3200" b="1" dirty="0">
              <a:solidFill>
                <a:srgbClr val="00A1DF"/>
              </a:solidFill>
            </a:endParaRPr>
          </a:p>
        </p:txBody>
      </p:sp>
      <p:graphicFrame>
        <p:nvGraphicFramePr>
          <p:cNvPr id="2" name="Chart 1"/>
          <p:cNvGraphicFramePr/>
          <p:nvPr>
            <p:extLst>
              <p:ext uri="{D42A27DB-BD31-4B8C-83A1-F6EECF244321}">
                <p14:modId xmlns:p14="http://schemas.microsoft.com/office/powerpoint/2010/main" val="4194503001"/>
              </p:ext>
            </p:extLst>
          </p:nvPr>
        </p:nvGraphicFramePr>
        <p:xfrm>
          <a:off x="867507" y="1852245"/>
          <a:ext cx="7268307" cy="4041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065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13915"/>
            <a:ext cx="7353760" cy="3845774"/>
          </a:xfrm>
        </p:spPr>
        <p:txBody>
          <a:bodyPr/>
          <a:lstStyle/>
          <a:p>
            <a:r>
              <a:rPr lang="en-US" sz="2400" dirty="0"/>
              <a:t>Most UC Transfers come from relatively few CCCs:</a:t>
            </a:r>
            <a:r>
              <a:rPr lang="en-US" dirty="0"/>
              <a:t/>
            </a:r>
            <a:br>
              <a:rPr lang="en-US" dirty="0"/>
            </a:br>
            <a:endParaRPr lang="en-US" sz="2400" dirty="0"/>
          </a:p>
          <a:p>
            <a:pPr marL="457200" indent="-457200">
              <a:buFont typeface="Arial" panose="020B0604020202020204" pitchFamily="34" charset="0"/>
              <a:buChar char="•"/>
            </a:pPr>
            <a:r>
              <a:rPr lang="en-US" sz="2400" dirty="0"/>
              <a:t>25% of CCC transfers come from 7 CCCs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2400" dirty="0"/>
              <a:t>50% of CCC transfers come from 19 CCCs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2400" dirty="0"/>
              <a:t>75% of CCC transfers come from 41 CCCs</a:t>
            </a:r>
          </a:p>
          <a:p>
            <a:endParaRPr lang="en-US" sz="3200" dirty="0"/>
          </a:p>
          <a:p>
            <a:pPr marL="457200" indent="-457200">
              <a:buFont typeface="Arial" panose="020B0604020202020204" pitchFamily="34" charset="0"/>
              <a:buChar char="•"/>
            </a:pPr>
            <a:r>
              <a:rPr lang="en-US" sz="2400" dirty="0"/>
              <a:t>All 112 CCCs sent at least 1 student to UC</a:t>
            </a:r>
          </a:p>
        </p:txBody>
      </p:sp>
      <p:sp>
        <p:nvSpPr>
          <p:cNvPr id="3" name="TextBox 2"/>
          <p:cNvSpPr txBox="1"/>
          <p:nvPr/>
        </p:nvSpPr>
        <p:spPr>
          <a:xfrm>
            <a:off x="464234" y="647114"/>
            <a:ext cx="8194431" cy="492443"/>
          </a:xfrm>
          <a:prstGeom prst="rect">
            <a:avLst/>
          </a:prstGeom>
          <a:noFill/>
        </p:spPr>
        <p:txBody>
          <a:bodyPr wrap="square" lIns="0" tIns="0" rIns="0" bIns="0" rtlCol="0">
            <a:spAutoFit/>
          </a:bodyPr>
          <a:lstStyle/>
          <a:p>
            <a:r>
              <a:rPr lang="en-US" sz="3200" b="1" dirty="0">
                <a:solidFill>
                  <a:srgbClr val="00A1DF"/>
                </a:solidFill>
              </a:rPr>
              <a:t>Transfer Diversity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32790" y="2090622"/>
            <a:ext cx="867999" cy="36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30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076629"/>
            <a:ext cx="7353760" cy="3845774"/>
          </a:xfrm>
        </p:spPr>
        <p:txBody>
          <a:bodyPr/>
          <a:lstStyle/>
          <a:p>
            <a:r>
              <a:rPr lang="en-US" dirty="0" smtClean="0"/>
              <a:t>1: Communications &amp; Technology</a:t>
            </a:r>
          </a:p>
          <a:p>
            <a:endParaRPr lang="en-US" dirty="0" smtClean="0"/>
          </a:p>
          <a:p>
            <a:r>
              <a:rPr lang="en-US" dirty="0" smtClean="0"/>
              <a:t>2: Strengthen Partnerships</a:t>
            </a:r>
          </a:p>
          <a:p>
            <a:endParaRPr lang="en-US" dirty="0" smtClean="0"/>
          </a:p>
          <a:p>
            <a:r>
              <a:rPr lang="en-US" dirty="0" smtClean="0"/>
              <a:t>3: Streamline Admissions &amp; Articulation</a:t>
            </a:r>
          </a:p>
          <a:p>
            <a:endParaRPr lang="en-US" dirty="0" smtClean="0"/>
          </a:p>
          <a:p>
            <a:r>
              <a:rPr lang="en-US" dirty="0" smtClean="0"/>
              <a:t>4: Expand Services on UC Campuses</a:t>
            </a:r>
          </a:p>
          <a:p>
            <a:endParaRPr lang="en-US" dirty="0" smtClean="0"/>
          </a:p>
          <a:p>
            <a:r>
              <a:rPr lang="en-US" dirty="0" smtClean="0"/>
              <a:t>5: Intersegmental Collaboration</a:t>
            </a:r>
          </a:p>
        </p:txBody>
      </p:sp>
      <p:sp>
        <p:nvSpPr>
          <p:cNvPr id="3" name="TextBox 2"/>
          <p:cNvSpPr txBox="1"/>
          <p:nvPr/>
        </p:nvSpPr>
        <p:spPr>
          <a:xfrm>
            <a:off x="464234" y="647114"/>
            <a:ext cx="8194431" cy="492443"/>
          </a:xfrm>
          <a:prstGeom prst="rect">
            <a:avLst/>
          </a:prstGeom>
          <a:noFill/>
        </p:spPr>
        <p:txBody>
          <a:bodyPr wrap="square" lIns="0" tIns="0" rIns="0" bIns="0" rtlCol="0">
            <a:spAutoFit/>
          </a:bodyPr>
          <a:lstStyle/>
          <a:p>
            <a:r>
              <a:rPr lang="en-US" sz="3200" b="1" dirty="0" smtClean="0">
                <a:solidFill>
                  <a:srgbClr val="00A1DF"/>
                </a:solidFill>
              </a:rPr>
              <a:t>5 Recommendations</a:t>
            </a:r>
            <a:endParaRPr lang="en-US" sz="3200" b="1" dirty="0">
              <a:solidFill>
                <a:srgbClr val="00A1DF"/>
              </a:solidFill>
            </a:endParaRPr>
          </a:p>
        </p:txBody>
      </p:sp>
    </p:spTree>
    <p:extLst>
      <p:ext uri="{BB962C8B-B14F-4D97-AF65-F5344CB8AC3E}">
        <p14:creationId xmlns:p14="http://schemas.microsoft.com/office/powerpoint/2010/main" val="136345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1" nodeType="clickEffect">
                                  <p:stCondLst>
                                    <p:cond delay="0"/>
                                  </p:stCondLst>
                                  <p:iterate type="lt">
                                    <p:tmAbs val="25"/>
                                  </p:iterate>
                                  <p:childTnLst>
                                    <p:set>
                                      <p:cBhvr override="childStyle">
                                        <p:cTn id="26" dur="indefinite"/>
                                        <p:tgtEl>
                                          <p:spTgt spid="2">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076629"/>
            <a:ext cx="7353760" cy="3845774"/>
          </a:xfrm>
        </p:spPr>
        <p:txBody>
          <a:bodyPr/>
          <a:lstStyle/>
          <a:p>
            <a:pPr marL="457200" indent="-457200">
              <a:buFont typeface="Arial" panose="020B0604020202020204" pitchFamily="34" charset="0"/>
              <a:buChar char="•"/>
            </a:pPr>
            <a:r>
              <a:rPr lang="en-US" dirty="0" smtClean="0"/>
              <a:t>Email to new CCC enrollees from President</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Redesigned website with input from users</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Presidential conversations on transfer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Transfer and technology</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Transfer Pathways</a:t>
            </a:r>
          </a:p>
        </p:txBody>
      </p:sp>
      <p:sp>
        <p:nvSpPr>
          <p:cNvPr id="3" name="TextBox 2"/>
          <p:cNvSpPr txBox="1"/>
          <p:nvPr/>
        </p:nvSpPr>
        <p:spPr>
          <a:xfrm>
            <a:off x="464234" y="647114"/>
            <a:ext cx="8194431" cy="492443"/>
          </a:xfrm>
          <a:prstGeom prst="rect">
            <a:avLst/>
          </a:prstGeom>
          <a:noFill/>
        </p:spPr>
        <p:txBody>
          <a:bodyPr wrap="square" lIns="0" tIns="0" rIns="0" bIns="0" rtlCol="0">
            <a:spAutoFit/>
          </a:bodyPr>
          <a:lstStyle/>
          <a:p>
            <a:r>
              <a:rPr lang="en-US" sz="3200" b="1" dirty="0" smtClean="0">
                <a:solidFill>
                  <a:srgbClr val="00A1DF"/>
                </a:solidFill>
              </a:rPr>
              <a:t>Transfer Initiative: Actions to Date</a:t>
            </a:r>
            <a:endParaRPr lang="en-US" sz="3200" b="1" dirty="0">
              <a:solidFill>
                <a:srgbClr val="00A1DF"/>
              </a:solidFill>
            </a:endParaRPr>
          </a:p>
        </p:txBody>
      </p:sp>
    </p:spTree>
    <p:extLst>
      <p:ext uri="{BB962C8B-B14F-4D97-AF65-F5344CB8AC3E}">
        <p14:creationId xmlns:p14="http://schemas.microsoft.com/office/powerpoint/2010/main" val="241842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234" y="647114"/>
            <a:ext cx="8194431" cy="492443"/>
          </a:xfrm>
          <a:prstGeom prst="rect">
            <a:avLst/>
          </a:prstGeom>
          <a:noFill/>
        </p:spPr>
        <p:txBody>
          <a:bodyPr wrap="square" lIns="0" tIns="0" rIns="0" bIns="0" rtlCol="0">
            <a:spAutoFit/>
          </a:bodyPr>
          <a:lstStyle/>
          <a:p>
            <a:r>
              <a:rPr lang="en-US" sz="3200" b="1" dirty="0" smtClean="0">
                <a:solidFill>
                  <a:srgbClr val="00A1DF"/>
                </a:solidFill>
              </a:rPr>
              <a:t>CCC Transfers Come From Across CA</a:t>
            </a:r>
            <a:endParaRPr lang="en-US" sz="3200" b="1" dirty="0">
              <a:solidFill>
                <a:srgbClr val="00A1DF"/>
              </a:solidFill>
            </a:endParaRPr>
          </a:p>
        </p:txBody>
      </p:sp>
      <p:pic>
        <p:nvPicPr>
          <p:cNvPr id="6" name="Picture Placeholder 4" descr="California Community College new enrollments at UC | University of California"/>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a:xfrm>
            <a:off x="453264" y="1139557"/>
            <a:ext cx="4328055" cy="4979494"/>
          </a:xfrm>
          <a:prstGeom prst="rect">
            <a:avLst/>
          </a:prstGeom>
        </p:spPr>
      </p:pic>
      <p:sp>
        <p:nvSpPr>
          <p:cNvPr id="7" name="Content Placeholder 3"/>
          <p:cNvSpPr>
            <a:spLocks noGrp="1"/>
          </p:cNvSpPr>
          <p:nvPr>
            <p:ph idx="4294967295"/>
          </p:nvPr>
        </p:nvSpPr>
        <p:spPr>
          <a:xfrm>
            <a:off x="5277080" y="1322024"/>
            <a:ext cx="2875402" cy="3382178"/>
          </a:xfrm>
          <a:prstGeom prst="rect">
            <a:avLst/>
          </a:prstGeom>
        </p:spPr>
        <p:txBody>
          <a:bodyPr/>
          <a:lstStyle/>
          <a:p>
            <a:r>
              <a:rPr lang="en-US" dirty="0" smtClean="0">
                <a:solidFill>
                  <a:schemeClr val="tx2"/>
                </a:solidFill>
              </a:rPr>
              <a:t>Example: UC San Diego draws heavily from Southern California, but also from CCC’s across the state</a:t>
            </a:r>
          </a:p>
          <a:p>
            <a:endParaRPr lang="en-US" dirty="0">
              <a:solidFill>
                <a:schemeClr val="tx2"/>
              </a:solidFill>
            </a:endParaRPr>
          </a:p>
          <a:p>
            <a:r>
              <a:rPr lang="en-US" dirty="0" smtClean="0">
                <a:solidFill>
                  <a:schemeClr val="tx2"/>
                </a:solidFill>
              </a:rPr>
              <a:t>Students need to be able to prepare broadly</a:t>
            </a:r>
            <a:endParaRPr lang="en-US" dirty="0">
              <a:solidFill>
                <a:schemeClr val="tx2"/>
              </a:solidFill>
            </a:endParaRPr>
          </a:p>
        </p:txBody>
      </p:sp>
    </p:spTree>
    <p:extLst>
      <p:ext uri="{BB962C8B-B14F-4D97-AF65-F5344CB8AC3E}">
        <p14:creationId xmlns:p14="http://schemas.microsoft.com/office/powerpoint/2010/main" val="3043193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44058"/>
            <a:ext cx="7353760" cy="4578345"/>
          </a:xfrm>
        </p:spPr>
        <p:txBody>
          <a:bodyPr/>
          <a:lstStyle/>
          <a:p>
            <a:pPr marL="457200" indent="-457200">
              <a:buFont typeface="Arial" panose="020B0604020202020204" pitchFamily="34" charset="0"/>
              <a:buChar char="•"/>
            </a:pPr>
            <a:r>
              <a:rPr lang="en-US" b="1" dirty="0" smtClean="0"/>
              <a:t>Is</a:t>
            </a:r>
            <a:r>
              <a:rPr lang="en-US" dirty="0" smtClean="0"/>
              <a:t> only advice to potential transfers</a:t>
            </a:r>
          </a:p>
          <a:p>
            <a:pPr marL="457200" indent="-457200">
              <a:buFont typeface="Arial" panose="020B0604020202020204" pitchFamily="34" charset="0"/>
              <a:buChar char="•"/>
            </a:pPr>
            <a:r>
              <a:rPr lang="en-US" b="1" dirty="0" smtClean="0"/>
              <a:t>Is </a:t>
            </a:r>
            <a:r>
              <a:rPr lang="en-US" dirty="0" smtClean="0"/>
              <a:t>inclusive of all nine UC campus admission requirements</a:t>
            </a:r>
          </a:p>
          <a:p>
            <a:pPr marL="457200" indent="-457200">
              <a:buFont typeface="Arial" panose="020B0604020202020204" pitchFamily="34" charset="0"/>
              <a:buChar char="•"/>
            </a:pPr>
            <a:r>
              <a:rPr lang="en-US" b="1" dirty="0" smtClean="0"/>
              <a:t>Is</a:t>
            </a:r>
            <a:r>
              <a:rPr lang="en-US" dirty="0" smtClean="0"/>
              <a:t> a set of recommendations that puts transfers on an equal par with UC freshmen</a:t>
            </a:r>
          </a:p>
          <a:p>
            <a:pPr marL="457200" indent="-457200">
              <a:buFont typeface="Arial" panose="020B0604020202020204" pitchFamily="34" charset="0"/>
              <a:buChar char="•"/>
            </a:pPr>
            <a:r>
              <a:rPr lang="en-US" b="1" dirty="0" smtClean="0"/>
              <a:t>Is NOT </a:t>
            </a:r>
            <a:r>
              <a:rPr lang="en-US" dirty="0" smtClean="0"/>
              <a:t>necessarily a duplicate of the ADTs</a:t>
            </a:r>
          </a:p>
          <a:p>
            <a:pPr marL="457200" indent="-457200">
              <a:buFont typeface="Arial" panose="020B0604020202020204" pitchFamily="34" charset="0"/>
              <a:buChar char="•"/>
            </a:pPr>
            <a:r>
              <a:rPr lang="en-US" b="1" dirty="0" smtClean="0"/>
              <a:t>Is NOT </a:t>
            </a:r>
            <a:r>
              <a:rPr lang="en-US" dirty="0" smtClean="0"/>
              <a:t>a mandate for campuses to change campus-specific curricula</a:t>
            </a:r>
          </a:p>
          <a:p>
            <a:pPr marL="457200" indent="-457200">
              <a:buFont typeface="Arial" panose="020B0604020202020204" pitchFamily="34" charset="0"/>
              <a:buChar char="•"/>
            </a:pPr>
            <a:r>
              <a:rPr lang="en-US" b="1" dirty="0" smtClean="0"/>
              <a:t>Is NOT </a:t>
            </a:r>
            <a:r>
              <a:rPr lang="en-US" dirty="0" smtClean="0"/>
              <a:t>a guarantee of admission</a:t>
            </a:r>
          </a:p>
          <a:p>
            <a:pPr marL="457200" indent="-457200">
              <a:buFont typeface="Arial" panose="020B0604020202020204" pitchFamily="34" charset="0"/>
              <a:buChar char="•"/>
            </a:pPr>
            <a:r>
              <a:rPr lang="en-US" b="1" dirty="0" smtClean="0"/>
              <a:t>May</a:t>
            </a:r>
            <a:r>
              <a:rPr lang="en-US" dirty="0" smtClean="0"/>
              <a:t> guarantee a comprehensive review</a:t>
            </a:r>
          </a:p>
        </p:txBody>
      </p:sp>
      <p:sp>
        <p:nvSpPr>
          <p:cNvPr id="3" name="TextBox 2"/>
          <p:cNvSpPr txBox="1"/>
          <p:nvPr/>
        </p:nvSpPr>
        <p:spPr>
          <a:xfrm>
            <a:off x="464234" y="647114"/>
            <a:ext cx="8194431" cy="492443"/>
          </a:xfrm>
          <a:prstGeom prst="rect">
            <a:avLst/>
          </a:prstGeom>
          <a:noFill/>
        </p:spPr>
        <p:txBody>
          <a:bodyPr wrap="square" lIns="0" tIns="0" rIns="0" bIns="0" rtlCol="0">
            <a:spAutoFit/>
          </a:bodyPr>
          <a:lstStyle/>
          <a:p>
            <a:r>
              <a:rPr lang="en-US" sz="3200" b="1" dirty="0" smtClean="0">
                <a:solidFill>
                  <a:srgbClr val="00A1DF"/>
                </a:solidFill>
              </a:rPr>
              <a:t>What Transfer Pathways Are and Are Not</a:t>
            </a:r>
            <a:endParaRPr lang="en-US" sz="3200" b="1" dirty="0">
              <a:solidFill>
                <a:srgbClr val="00A1DF"/>
              </a:solidFill>
            </a:endParaRPr>
          </a:p>
        </p:txBody>
      </p:sp>
    </p:spTree>
    <p:extLst>
      <p:ext uri="{BB962C8B-B14F-4D97-AF65-F5344CB8AC3E}">
        <p14:creationId xmlns:p14="http://schemas.microsoft.com/office/powerpoint/2010/main" val="8757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Anthropology</a:t>
            </a:r>
          </a:p>
          <a:p>
            <a:r>
              <a:rPr lang="en-US" dirty="0" smtClean="0"/>
              <a:t>Biochemistry</a:t>
            </a:r>
          </a:p>
          <a:p>
            <a:r>
              <a:rPr lang="en-US" dirty="0" smtClean="0"/>
              <a:t>Biology</a:t>
            </a:r>
          </a:p>
          <a:p>
            <a:r>
              <a:rPr lang="en-US" dirty="0" smtClean="0"/>
              <a:t>Cell Biology</a:t>
            </a:r>
          </a:p>
          <a:p>
            <a:r>
              <a:rPr lang="en-US" dirty="0" smtClean="0"/>
              <a:t>Chemistry</a:t>
            </a:r>
          </a:p>
          <a:p>
            <a:r>
              <a:rPr lang="en-US" dirty="0" smtClean="0"/>
              <a:t>Economics</a:t>
            </a:r>
          </a:p>
          <a:p>
            <a:r>
              <a:rPr lang="en-US" dirty="0" smtClean="0"/>
              <a:t>Mathematics</a:t>
            </a:r>
          </a:p>
          <a:p>
            <a:r>
              <a:rPr lang="en-US" dirty="0" smtClean="0"/>
              <a:t>Molecular Biology</a:t>
            </a:r>
          </a:p>
          <a:p>
            <a:r>
              <a:rPr lang="en-US" dirty="0" smtClean="0"/>
              <a:t>Physics</a:t>
            </a:r>
          </a:p>
          <a:p>
            <a:r>
              <a:rPr lang="en-US" dirty="0" smtClean="0"/>
              <a:t>Sociology</a:t>
            </a:r>
            <a:endParaRPr lang="en-US" dirty="0"/>
          </a:p>
        </p:txBody>
      </p:sp>
      <p:sp>
        <p:nvSpPr>
          <p:cNvPr id="5" name="TextBox 4"/>
          <p:cNvSpPr txBox="1"/>
          <p:nvPr/>
        </p:nvSpPr>
        <p:spPr>
          <a:xfrm>
            <a:off x="464234" y="647114"/>
            <a:ext cx="8194431" cy="492443"/>
          </a:xfrm>
          <a:prstGeom prst="rect">
            <a:avLst/>
          </a:prstGeom>
          <a:noFill/>
        </p:spPr>
        <p:txBody>
          <a:bodyPr wrap="square" lIns="0" tIns="0" rIns="0" bIns="0" rtlCol="0">
            <a:spAutoFit/>
          </a:bodyPr>
          <a:lstStyle/>
          <a:p>
            <a:r>
              <a:rPr lang="en-US" sz="3200" b="1" dirty="0" smtClean="0">
                <a:solidFill>
                  <a:srgbClr val="00A1DF"/>
                </a:solidFill>
              </a:rPr>
              <a:t>Ten Majors</a:t>
            </a:r>
            <a:endParaRPr lang="en-US" sz="3200" b="1" dirty="0">
              <a:solidFill>
                <a:srgbClr val="00A1DF"/>
              </a:solidFill>
            </a:endParaRPr>
          </a:p>
        </p:txBody>
      </p:sp>
    </p:spTree>
    <p:extLst>
      <p:ext uri="{BB962C8B-B14F-4D97-AF65-F5344CB8AC3E}">
        <p14:creationId xmlns:p14="http://schemas.microsoft.com/office/powerpoint/2010/main" val="1194708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ETS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12351</TotalTime>
  <Words>554</Words>
  <Application>Microsoft Office PowerPoint</Application>
  <PresentationFormat>On-screen Show (4:3)</PresentationFormat>
  <Paragraphs>147</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ETS theme</vt:lpstr>
      <vt:lpstr>UC Transfer Initiative: Transfer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Craig</dc:creator>
  <cp:lastModifiedBy>Shawn Brick</cp:lastModifiedBy>
  <cp:revision>634</cp:revision>
  <cp:lastPrinted>2015-07-08T23:18:17Z</cp:lastPrinted>
  <dcterms:created xsi:type="dcterms:W3CDTF">2010-12-15T22:40:49Z</dcterms:created>
  <dcterms:modified xsi:type="dcterms:W3CDTF">2015-07-10T16:27:34Z</dcterms:modified>
</cp:coreProperties>
</file>