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26"/>
  </p:notesMasterIdLst>
  <p:handoutMasterIdLst>
    <p:handoutMasterId r:id="rId27"/>
  </p:handoutMasterIdLst>
  <p:sldIdLst>
    <p:sldId id="284" r:id="rId2"/>
    <p:sldId id="319" r:id="rId3"/>
    <p:sldId id="301" r:id="rId4"/>
    <p:sldId id="302" r:id="rId5"/>
    <p:sldId id="304" r:id="rId6"/>
    <p:sldId id="305" r:id="rId7"/>
    <p:sldId id="306" r:id="rId8"/>
    <p:sldId id="308" r:id="rId9"/>
    <p:sldId id="320" r:id="rId10"/>
    <p:sldId id="258" r:id="rId11"/>
    <p:sldId id="318" r:id="rId12"/>
    <p:sldId id="291" r:id="rId13"/>
    <p:sldId id="294" r:id="rId14"/>
    <p:sldId id="292" r:id="rId15"/>
    <p:sldId id="261" r:id="rId16"/>
    <p:sldId id="317" r:id="rId17"/>
    <p:sldId id="263" r:id="rId18"/>
    <p:sldId id="321" r:id="rId19"/>
    <p:sldId id="298" r:id="rId20"/>
    <p:sldId id="299" r:id="rId21"/>
    <p:sldId id="307" r:id="rId22"/>
    <p:sldId id="323" r:id="rId23"/>
    <p:sldId id="324" r:id="rId24"/>
    <p:sldId id="322" r:id="rId25"/>
  </p:sldIdLst>
  <p:sldSz cx="12192000" cy="6858000"/>
  <p:notesSz cx="6858000" cy="12192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859"/>
    <p:restoredTop sz="93058"/>
  </p:normalViewPr>
  <p:slideViewPr>
    <p:cSldViewPr>
      <p:cViewPr varScale="1">
        <p:scale>
          <a:sx n="103" d="100"/>
          <a:sy n="103" d="100"/>
        </p:scale>
        <p:origin x="736" y="16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61242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414" y="0"/>
            <a:ext cx="2971800" cy="612423"/>
          </a:xfrm>
          <a:prstGeom prst="rect">
            <a:avLst/>
          </a:prstGeom>
        </p:spPr>
        <p:txBody>
          <a:bodyPr vert="horz" lIns="91440" tIns="45720" rIns="91440" bIns="45720" rtlCol="0"/>
          <a:lstStyle>
            <a:lvl1pPr algn="r">
              <a:defRPr sz="1200"/>
            </a:lvl1pPr>
          </a:lstStyle>
          <a:p>
            <a:fld id="{A16DA3DC-3564-4241-8F8D-A10587457F9B}" type="datetimeFigureOut">
              <a:rPr lang="en-US" smtClean="0"/>
              <a:t>4/9/19</a:t>
            </a:fld>
            <a:endParaRPr lang="en-US"/>
          </a:p>
        </p:txBody>
      </p:sp>
      <p:sp>
        <p:nvSpPr>
          <p:cNvPr id="4" name="Footer Placeholder 3"/>
          <p:cNvSpPr>
            <a:spLocks noGrp="1"/>
          </p:cNvSpPr>
          <p:nvPr>
            <p:ph type="ftr" sz="quarter" idx="2"/>
          </p:nvPr>
        </p:nvSpPr>
        <p:spPr>
          <a:xfrm>
            <a:off x="0" y="11579580"/>
            <a:ext cx="2971800" cy="61242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414" y="11579580"/>
            <a:ext cx="2971800" cy="612421"/>
          </a:xfrm>
          <a:prstGeom prst="rect">
            <a:avLst/>
          </a:prstGeom>
        </p:spPr>
        <p:txBody>
          <a:bodyPr vert="horz" lIns="91440" tIns="45720" rIns="91440" bIns="45720" rtlCol="0" anchor="b"/>
          <a:lstStyle>
            <a:lvl1pPr algn="r">
              <a:defRPr sz="1200"/>
            </a:lvl1pPr>
          </a:lstStyle>
          <a:p>
            <a:fld id="{C0EC7A4A-E944-1D4D-BEE5-B6B746319706}" type="slidenum">
              <a:rPr lang="en-US" smtClean="0"/>
              <a:t>‹#›</a:t>
            </a:fld>
            <a:endParaRPr lang="en-US"/>
          </a:p>
        </p:txBody>
      </p:sp>
    </p:spTree>
    <p:extLst>
      <p:ext uri="{BB962C8B-B14F-4D97-AF65-F5344CB8AC3E}">
        <p14:creationId xmlns:p14="http://schemas.microsoft.com/office/powerpoint/2010/main" val="4967151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61242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414" y="0"/>
            <a:ext cx="2971800" cy="612423"/>
          </a:xfrm>
          <a:prstGeom prst="rect">
            <a:avLst/>
          </a:prstGeom>
        </p:spPr>
        <p:txBody>
          <a:bodyPr vert="horz" lIns="91440" tIns="45720" rIns="91440" bIns="45720" rtlCol="0"/>
          <a:lstStyle>
            <a:lvl1pPr algn="r">
              <a:defRPr sz="1200"/>
            </a:lvl1pPr>
          </a:lstStyle>
          <a:p>
            <a:fld id="{F11EEE53-1D4D-CB49-9F40-0560F947085D}" type="datetimeFigureOut">
              <a:rPr lang="en-US" smtClean="0"/>
              <a:t>4/9/19</a:t>
            </a:fld>
            <a:endParaRPr lang="en-US"/>
          </a:p>
        </p:txBody>
      </p:sp>
      <p:sp>
        <p:nvSpPr>
          <p:cNvPr id="4" name="Slide Image Placeholder 3"/>
          <p:cNvSpPr>
            <a:spLocks noGrp="1" noRot="1" noChangeAspect="1"/>
          </p:cNvSpPr>
          <p:nvPr>
            <p:ph type="sldImg" idx="2"/>
          </p:nvPr>
        </p:nvSpPr>
        <p:spPr>
          <a:xfrm>
            <a:off x="-228600" y="1524000"/>
            <a:ext cx="7315200" cy="41148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5867402"/>
            <a:ext cx="5486400" cy="480059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1579580"/>
            <a:ext cx="2971800" cy="61242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414" y="11579580"/>
            <a:ext cx="2971800" cy="612421"/>
          </a:xfrm>
          <a:prstGeom prst="rect">
            <a:avLst/>
          </a:prstGeom>
        </p:spPr>
        <p:txBody>
          <a:bodyPr vert="horz" lIns="91440" tIns="45720" rIns="91440" bIns="45720" rtlCol="0" anchor="b"/>
          <a:lstStyle>
            <a:lvl1pPr algn="r">
              <a:defRPr sz="1200"/>
            </a:lvl1pPr>
          </a:lstStyle>
          <a:p>
            <a:fld id="{AA4213BA-FFC7-B146-90AA-28F0E3F886B2}" type="slidenum">
              <a:rPr lang="en-US" smtClean="0"/>
              <a:t>‹#›</a:t>
            </a:fld>
            <a:endParaRPr lang="en-US"/>
          </a:p>
        </p:txBody>
      </p:sp>
    </p:spTree>
    <p:extLst>
      <p:ext uri="{BB962C8B-B14F-4D97-AF65-F5344CB8AC3E}">
        <p14:creationId xmlns:p14="http://schemas.microsoft.com/office/powerpoint/2010/main" val="1328821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Changed my affiliation.  We can put UC Davis, certainly, but should put Santiago Canyon College for you.  This is probably sufficient as is, however.</a:t>
            </a:r>
          </a:p>
        </p:txBody>
      </p:sp>
      <p:sp>
        <p:nvSpPr>
          <p:cNvPr id="4" name="Slide Number Placeholder 3"/>
          <p:cNvSpPr>
            <a:spLocks noGrp="1"/>
          </p:cNvSpPr>
          <p:nvPr>
            <p:ph type="sldNum" sz="quarter" idx="10"/>
          </p:nvPr>
        </p:nvSpPr>
        <p:spPr/>
        <p:txBody>
          <a:bodyPr/>
          <a:lstStyle/>
          <a:p>
            <a:fld id="{A898C551-7708-9B49-90E3-D153F408E572}" type="slidenum">
              <a:rPr lang="en-US" smtClean="0"/>
              <a:t>1</a:t>
            </a:fld>
            <a:endParaRPr lang="en-US"/>
          </a:p>
        </p:txBody>
      </p:sp>
    </p:spTree>
    <p:extLst>
      <p:ext uri="{BB962C8B-B14F-4D97-AF65-F5344CB8AC3E}">
        <p14:creationId xmlns:p14="http://schemas.microsoft.com/office/powerpoint/2010/main" val="1966438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4213BA-FFC7-B146-90AA-28F0E3F886B2}" type="slidenum">
              <a:rPr lang="en-US" smtClean="0"/>
              <a:t>23</a:t>
            </a:fld>
            <a:endParaRPr lang="en-US"/>
          </a:p>
        </p:txBody>
      </p:sp>
    </p:spTree>
    <p:extLst>
      <p:ext uri="{BB962C8B-B14F-4D97-AF65-F5344CB8AC3E}">
        <p14:creationId xmlns:p14="http://schemas.microsoft.com/office/powerpoint/2010/main" val="4155894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corrected a type, changed to “</a:t>
            </a:r>
            <a:r>
              <a:rPr lang="en-US" dirty="0">
                <a:latin typeface="Calibri" panose="020F0502020204030204" pitchFamily="34" charset="0"/>
                <a:cs typeface="Calibri" panose="020F0502020204030204" pitchFamily="34" charset="0"/>
              </a:rPr>
              <a:t>the</a:t>
            </a:r>
            <a:r>
              <a:rPr lang="en-US" b="1" i="1" u="sng" dirty="0">
                <a:latin typeface="Calibri" panose="020F0502020204030204" pitchFamily="34" charset="0"/>
                <a:cs typeface="Calibri" panose="020F0502020204030204" pitchFamily="34" charset="0"/>
              </a:rPr>
              <a:t>y </a:t>
            </a:r>
            <a:r>
              <a:rPr lang="en-US" dirty="0">
                <a:latin typeface="Calibri" panose="020F0502020204030204" pitchFamily="34" charset="0"/>
                <a:cs typeface="Calibri" panose="020F0502020204030204" pitchFamily="34" charset="0"/>
              </a:rPr>
              <a:t>support transfer students”, and added the fifth bullet.</a:t>
            </a:r>
            <a:endParaRPr lang="en-US" dirty="0"/>
          </a:p>
        </p:txBody>
      </p:sp>
      <p:sp>
        <p:nvSpPr>
          <p:cNvPr id="4" name="Slide Number Placeholder 3"/>
          <p:cNvSpPr>
            <a:spLocks noGrp="1"/>
          </p:cNvSpPr>
          <p:nvPr>
            <p:ph type="sldNum" sz="quarter" idx="5"/>
          </p:nvPr>
        </p:nvSpPr>
        <p:spPr/>
        <p:txBody>
          <a:bodyPr/>
          <a:lstStyle/>
          <a:p>
            <a:fld id="{AA4213BA-FFC7-B146-90AA-28F0E3F886B2}" type="slidenum">
              <a:rPr lang="en-US" smtClean="0"/>
              <a:t>3</a:t>
            </a:fld>
            <a:endParaRPr lang="en-US"/>
          </a:p>
        </p:txBody>
      </p:sp>
    </p:spTree>
    <p:extLst>
      <p:ext uri="{BB962C8B-B14F-4D97-AF65-F5344CB8AC3E}">
        <p14:creationId xmlns:p14="http://schemas.microsoft.com/office/powerpoint/2010/main" val="376097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deleted “The” before UC in the first bullet, just a style thing I’m overly fussy about.  </a:t>
            </a:r>
            <a:r>
              <a:rPr lang="en-US" dirty="0">
                <a:sym typeface="Wingdings" pitchFamily="2" charset="2"/>
              </a:rPr>
              <a:t></a:t>
            </a:r>
          </a:p>
          <a:p>
            <a:endParaRPr lang="en-US" dirty="0">
              <a:sym typeface="Wingdings" pitchFamily="2" charset="2"/>
            </a:endParaRPr>
          </a:p>
          <a:p>
            <a:r>
              <a:rPr lang="en-US" dirty="0">
                <a:sym typeface="Wingdings" pitchFamily="2" charset="2"/>
              </a:rPr>
              <a:t>And I think the best link is the </a:t>
            </a:r>
            <a:r>
              <a:rPr lang="en-US" dirty="0" err="1">
                <a:sym typeface="Wingdings" pitchFamily="2" charset="2"/>
              </a:rPr>
              <a:t>pathwaysguide</a:t>
            </a:r>
            <a:r>
              <a:rPr lang="en-US" dirty="0">
                <a:sym typeface="Wingdings" pitchFamily="2" charset="2"/>
              </a:rPr>
              <a:t> one that I added in the sixth bullet before seeing it at the bottom of the slide.  What are the other two? (in the sixth bullet)</a:t>
            </a:r>
            <a:endParaRPr lang="en-US" dirty="0"/>
          </a:p>
        </p:txBody>
      </p:sp>
      <p:sp>
        <p:nvSpPr>
          <p:cNvPr id="4" name="Slide Number Placeholder 3"/>
          <p:cNvSpPr>
            <a:spLocks noGrp="1"/>
          </p:cNvSpPr>
          <p:nvPr>
            <p:ph type="sldNum" sz="quarter" idx="5"/>
          </p:nvPr>
        </p:nvSpPr>
        <p:spPr/>
        <p:txBody>
          <a:bodyPr/>
          <a:lstStyle/>
          <a:p>
            <a:fld id="{AA4213BA-FFC7-B146-90AA-28F0E3F886B2}" type="slidenum">
              <a:rPr lang="en-US" smtClean="0"/>
              <a:t>4</a:t>
            </a:fld>
            <a:endParaRPr lang="en-US"/>
          </a:p>
        </p:txBody>
      </p:sp>
    </p:spTree>
    <p:extLst>
      <p:ext uri="{BB962C8B-B14F-4D97-AF65-F5344CB8AC3E}">
        <p14:creationId xmlns:p14="http://schemas.microsoft.com/office/powerpoint/2010/main" val="1053416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changed the wording in #1 to not call it a TAG. Also red insert in the first bullet under 1</a:t>
            </a:r>
          </a:p>
        </p:txBody>
      </p:sp>
      <p:sp>
        <p:nvSpPr>
          <p:cNvPr id="4" name="Slide Number Placeholder 3"/>
          <p:cNvSpPr>
            <a:spLocks noGrp="1"/>
          </p:cNvSpPr>
          <p:nvPr>
            <p:ph type="sldNum" sz="quarter" idx="5"/>
          </p:nvPr>
        </p:nvSpPr>
        <p:spPr/>
        <p:txBody>
          <a:bodyPr/>
          <a:lstStyle/>
          <a:p>
            <a:fld id="{AA4213BA-FFC7-B146-90AA-28F0E3F886B2}" type="slidenum">
              <a:rPr lang="en-US" smtClean="0"/>
              <a:t>6</a:t>
            </a:fld>
            <a:endParaRPr lang="en-US"/>
          </a:p>
        </p:txBody>
      </p:sp>
    </p:spTree>
    <p:extLst>
      <p:ext uri="{BB962C8B-B14F-4D97-AF65-F5344CB8AC3E}">
        <p14:creationId xmlns:p14="http://schemas.microsoft.com/office/powerpoint/2010/main" val="704629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I suppose this is accurate, though we aren’t asking anyone to submit ADTs to us.  I would say if the ADT includes articulated versions of the Pathway course requirements and also facilitates meeting the “seven-course pattern” there’s no more evaluation to be done.</a:t>
            </a:r>
          </a:p>
          <a:p>
            <a:endParaRPr lang="en-US" dirty="0"/>
          </a:p>
          <a:p>
            <a:r>
              <a:rPr lang="en-US" dirty="0"/>
              <a:t>Re the red in the last bullet, I think we should do this, but I’m acknowledging the Senate’s conservatism here.  I’m not sure that they are fully aware that we couldn’t really stop the CCCs from creating such degrees, nor that we would not want to do so.</a:t>
            </a:r>
          </a:p>
        </p:txBody>
      </p:sp>
      <p:sp>
        <p:nvSpPr>
          <p:cNvPr id="4" name="Slide Number Placeholder 3"/>
          <p:cNvSpPr>
            <a:spLocks noGrp="1"/>
          </p:cNvSpPr>
          <p:nvPr>
            <p:ph type="sldNum" sz="quarter" idx="5"/>
          </p:nvPr>
        </p:nvSpPr>
        <p:spPr/>
        <p:txBody>
          <a:bodyPr/>
          <a:lstStyle/>
          <a:p>
            <a:fld id="{AA4213BA-FFC7-B146-90AA-28F0E3F886B2}" type="slidenum">
              <a:rPr lang="en-US" smtClean="0"/>
              <a:t>8</a:t>
            </a:fld>
            <a:endParaRPr lang="en-US"/>
          </a:p>
        </p:txBody>
      </p:sp>
    </p:spTree>
    <p:extLst>
      <p:ext uri="{BB962C8B-B14F-4D97-AF65-F5344CB8AC3E}">
        <p14:creationId xmlns:p14="http://schemas.microsoft.com/office/powerpoint/2010/main" val="3996813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Revised the third bullet. </a:t>
            </a:r>
          </a:p>
          <a:p>
            <a:endParaRPr lang="en-US" dirty="0"/>
          </a:p>
          <a:p>
            <a:r>
              <a:rPr lang="en-US" dirty="0"/>
              <a:t>Red changes in fifth bullet are to not tie Robert’s hands.  He said in the meeting with Eloy that the Council would not even see this in May, which I think won’t be the way it plays out, but I don’t want to quibble over this.</a:t>
            </a:r>
          </a:p>
        </p:txBody>
      </p:sp>
      <p:sp>
        <p:nvSpPr>
          <p:cNvPr id="4" name="Slide Number Placeholder 3"/>
          <p:cNvSpPr>
            <a:spLocks noGrp="1"/>
          </p:cNvSpPr>
          <p:nvPr>
            <p:ph type="sldNum" sz="quarter" idx="5"/>
          </p:nvPr>
        </p:nvSpPr>
        <p:spPr/>
        <p:txBody>
          <a:bodyPr/>
          <a:lstStyle/>
          <a:p>
            <a:fld id="{AA4213BA-FFC7-B146-90AA-28F0E3F886B2}" type="slidenum">
              <a:rPr lang="en-US" smtClean="0"/>
              <a:t>11</a:t>
            </a:fld>
            <a:endParaRPr lang="en-US"/>
          </a:p>
        </p:txBody>
      </p:sp>
    </p:spTree>
    <p:extLst>
      <p:ext uri="{BB962C8B-B14F-4D97-AF65-F5344CB8AC3E}">
        <p14:creationId xmlns:p14="http://schemas.microsoft.com/office/powerpoint/2010/main" val="23439726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 y="1524000"/>
            <a:ext cx="7315200" cy="4114800"/>
          </a:xfrm>
        </p:spPr>
      </p:sp>
      <p:sp>
        <p:nvSpPr>
          <p:cNvPr id="3" name="Notes Placeholder 2"/>
          <p:cNvSpPr>
            <a:spLocks noGrp="1"/>
          </p:cNvSpPr>
          <p:nvPr>
            <p:ph type="body" idx="1"/>
          </p:nvPr>
        </p:nvSpPr>
        <p:spPr/>
        <p:txBody>
          <a:bodyPr/>
          <a:lstStyle/>
          <a:p>
            <a:pPr defTabSz="447919">
              <a:defRPr/>
            </a:pPr>
            <a:endParaRPr lang="en-US" dirty="0"/>
          </a:p>
        </p:txBody>
      </p:sp>
      <p:sp>
        <p:nvSpPr>
          <p:cNvPr id="4" name="Slide Number Placeholder 3"/>
          <p:cNvSpPr>
            <a:spLocks noGrp="1"/>
          </p:cNvSpPr>
          <p:nvPr>
            <p:ph type="sldNum" sz="quarter" idx="10"/>
          </p:nvPr>
        </p:nvSpPr>
        <p:spPr/>
        <p:txBody>
          <a:bodyPr/>
          <a:lstStyle/>
          <a:p>
            <a:fld id="{3C2D5646-A00B-3942-B201-4EB41B9B77BE}" type="slidenum">
              <a:rPr lang="en-US" smtClean="0"/>
              <a:pPr/>
              <a:t>19</a:t>
            </a:fld>
            <a:endParaRPr lang="en-US"/>
          </a:p>
        </p:txBody>
      </p:sp>
    </p:spTree>
    <p:extLst>
      <p:ext uri="{BB962C8B-B14F-4D97-AF65-F5344CB8AC3E}">
        <p14:creationId xmlns:p14="http://schemas.microsoft.com/office/powerpoint/2010/main" val="587227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 y="1524000"/>
            <a:ext cx="7315200" cy="4114800"/>
          </a:xfrm>
        </p:spPr>
      </p:sp>
      <p:sp>
        <p:nvSpPr>
          <p:cNvPr id="3" name="Notes Placeholder 2"/>
          <p:cNvSpPr>
            <a:spLocks noGrp="1"/>
          </p:cNvSpPr>
          <p:nvPr>
            <p:ph type="body" idx="1"/>
          </p:nvPr>
        </p:nvSpPr>
        <p:spPr/>
        <p:txBody>
          <a:bodyPr/>
          <a:lstStyle/>
          <a:p>
            <a:pPr defTabSz="447919">
              <a:defRPr/>
            </a:pPr>
            <a:endParaRPr lang="en-US" dirty="0"/>
          </a:p>
        </p:txBody>
      </p:sp>
      <p:sp>
        <p:nvSpPr>
          <p:cNvPr id="4" name="Slide Number Placeholder 3"/>
          <p:cNvSpPr>
            <a:spLocks noGrp="1"/>
          </p:cNvSpPr>
          <p:nvPr>
            <p:ph type="sldNum" sz="quarter" idx="10"/>
          </p:nvPr>
        </p:nvSpPr>
        <p:spPr/>
        <p:txBody>
          <a:bodyPr/>
          <a:lstStyle/>
          <a:p>
            <a:fld id="{3C2D5646-A00B-3942-B201-4EB41B9B77BE}" type="slidenum">
              <a:rPr lang="en-US" smtClean="0"/>
              <a:pPr/>
              <a:t>20</a:t>
            </a:fld>
            <a:endParaRPr lang="en-US"/>
          </a:p>
        </p:txBody>
      </p:sp>
    </p:spTree>
    <p:extLst>
      <p:ext uri="{BB962C8B-B14F-4D97-AF65-F5344CB8AC3E}">
        <p14:creationId xmlns:p14="http://schemas.microsoft.com/office/powerpoint/2010/main" val="587227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This is worth checking with the CCC CO.  They have the letter and seemed satisfied, but I don’t know who is going to say “Let’s start it now!”.</a:t>
            </a:r>
          </a:p>
        </p:txBody>
      </p:sp>
      <p:sp>
        <p:nvSpPr>
          <p:cNvPr id="4" name="Slide Number Placeholder 3"/>
          <p:cNvSpPr>
            <a:spLocks noGrp="1"/>
          </p:cNvSpPr>
          <p:nvPr>
            <p:ph type="sldNum" sz="quarter" idx="5"/>
          </p:nvPr>
        </p:nvSpPr>
        <p:spPr/>
        <p:txBody>
          <a:bodyPr/>
          <a:lstStyle/>
          <a:p>
            <a:fld id="{AA4213BA-FFC7-B146-90AA-28F0E3F886B2}" type="slidenum">
              <a:rPr lang="en-US" smtClean="0"/>
              <a:t>21</a:t>
            </a:fld>
            <a:endParaRPr lang="en-US"/>
          </a:p>
        </p:txBody>
      </p:sp>
    </p:spTree>
    <p:extLst>
      <p:ext uri="{BB962C8B-B14F-4D97-AF65-F5344CB8AC3E}">
        <p14:creationId xmlns:p14="http://schemas.microsoft.com/office/powerpoint/2010/main" val="3325856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4/9/19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7959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4/9/19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289987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4/9/19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4085618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4/9/19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076785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4/9/19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527193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4/9/19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037478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4/9/19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67850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4/9/19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0103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t>4/9/19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707830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4/9/19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296754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4/9/19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7289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4/9/19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768710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t>4/9/19</a:t>
            </a:fld>
            <a:endParaRPr lang="en-US"/>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t>‹#›</a:t>
            </a:fld>
            <a:endParaRPr lang="en-US"/>
          </a:p>
        </p:txBody>
      </p:sp>
    </p:spTree>
    <p:extLst>
      <p:ext uri="{BB962C8B-B14F-4D97-AF65-F5344CB8AC3E}">
        <p14:creationId xmlns:p14="http://schemas.microsoft.com/office/powerpoint/2010/main" val="2681865507"/>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admission.universityofcalifornia.edu/transfer/preparation-paths/chemistry-majors/index.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admission.universityofcalifornia.edu/transfer/preparation-paths/physics-majors/index.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emf"/><Relationship Id="rId5" Type="http://schemas.openxmlformats.org/officeDocument/2006/relationships/package" Target="../embeddings/Microsoft_Word_Document1.docx"/><Relationship Id="rId4" Type="http://schemas.openxmlformats.org/officeDocument/2006/relationships/image" Target="../media/image5.emf"/></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8.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package" Target="../embeddings/Microsoft_Word_Document3.docx"/><Relationship Id="rId5" Type="http://schemas.openxmlformats.org/officeDocument/2006/relationships/image" Target="../media/image7.emf"/><Relationship Id="rId4" Type="http://schemas.openxmlformats.org/officeDocument/2006/relationships/package" Target="../embeddings/Microsoft_Word_Document2.docx"/></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pathwaysguide.universityofcalifornia.ed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regents.universityofcalifornia.edu/regmeet/may18/a2attach.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universityofcalifornia.edu/sites/default/files/UC-CCC-MOU.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010489"/>
            <a:ext cx="10591800" cy="1477328"/>
          </a:xfrm>
        </p:spPr>
        <p:txBody>
          <a:bodyPr/>
          <a:lstStyle/>
          <a:p>
            <a:pPr algn="ctr"/>
            <a:r>
              <a:rPr lang="en-US" sz="4800" b="1" dirty="0">
                <a:solidFill>
                  <a:schemeClr val="tx1"/>
                </a:solidFill>
                <a:latin typeface="Calibri" panose="020F0502020204030204" pitchFamily="34" charset="0"/>
                <a:cs typeface="Calibri" panose="020F0502020204030204" pitchFamily="34" charset="0"/>
              </a:rPr>
              <a:t>The Changing World of Guaranteed UC Transfer</a:t>
            </a:r>
          </a:p>
        </p:txBody>
      </p:sp>
      <p:sp>
        <p:nvSpPr>
          <p:cNvPr id="3" name="Subtitle 2"/>
          <p:cNvSpPr>
            <a:spLocks noGrp="1"/>
          </p:cNvSpPr>
          <p:nvPr>
            <p:ph type="subTitle" idx="4"/>
          </p:nvPr>
        </p:nvSpPr>
        <p:spPr>
          <a:xfrm>
            <a:off x="110245" y="4419600"/>
            <a:ext cx="10252955" cy="1378839"/>
          </a:xfrm>
          <a:prstGeom prst="rect">
            <a:avLst/>
          </a:prstGeom>
        </p:spPr>
        <p:txBody>
          <a:bodyPr/>
          <a:lstStyle/>
          <a:p>
            <a:pPr marL="0" indent="0">
              <a:buNone/>
            </a:pPr>
            <a:r>
              <a:rPr lang="en-US" sz="2800" dirty="0">
                <a:latin typeface="Calibri" panose="020F0502020204030204" pitchFamily="34" charset="0"/>
                <a:cs typeface="Calibri" panose="020F0502020204030204" pitchFamily="34" charset="0"/>
              </a:rPr>
              <a:t>Jim Chalfant, Faculty Advisor to the Provost, UC Office of the President</a:t>
            </a:r>
          </a:p>
          <a:p>
            <a:pPr marL="0" indent="0">
              <a:buNone/>
            </a:pPr>
            <a:r>
              <a:rPr lang="en-US" sz="2800" dirty="0">
                <a:latin typeface="Calibri" panose="020F0502020204030204" pitchFamily="34" charset="0"/>
                <a:cs typeface="Calibri" panose="020F0502020204030204" pitchFamily="34" charset="0"/>
              </a:rPr>
              <a:t>Craig Rutan, ASCCC Secretary</a:t>
            </a:r>
          </a:p>
        </p:txBody>
      </p:sp>
      <p:pic>
        <p:nvPicPr>
          <p:cNvPr id="5" name="Picture 4" descr="ASCCC_Logo"/>
          <p:cNvPicPr/>
          <p:nvPr/>
        </p:nvPicPr>
        <p:blipFill>
          <a:blip r:embed="rId3"/>
          <a:srcRect/>
          <a:stretch>
            <a:fillRect/>
          </a:stretch>
        </p:blipFill>
        <p:spPr bwMode="auto">
          <a:xfrm>
            <a:off x="3733800" y="590973"/>
            <a:ext cx="6100177" cy="1200150"/>
          </a:xfrm>
          <a:prstGeom prst="rect">
            <a:avLst/>
          </a:prstGeom>
          <a:noFill/>
          <a:ln w="9525">
            <a:noFill/>
            <a:miter lim="800000"/>
            <a:headEnd/>
            <a:tailEnd/>
          </a:ln>
        </p:spPr>
      </p:pic>
      <p:sp>
        <p:nvSpPr>
          <p:cNvPr id="7" name="TextBox 6">
            <a:extLst>
              <a:ext uri="{FF2B5EF4-FFF2-40B4-BE49-F238E27FC236}">
                <a16:creationId xmlns:a16="http://schemas.microsoft.com/office/drawing/2014/main" id="{042FC097-B98D-E44A-A264-68523ED3B937}"/>
              </a:ext>
            </a:extLst>
          </p:cNvPr>
          <p:cNvSpPr txBox="1"/>
          <p:nvPr/>
        </p:nvSpPr>
        <p:spPr>
          <a:xfrm>
            <a:off x="7391400" y="6207002"/>
            <a:ext cx="5129550" cy="461665"/>
          </a:xfrm>
          <a:prstGeom prst="rect">
            <a:avLst/>
          </a:prstGeom>
          <a:noFill/>
        </p:spPr>
        <p:txBody>
          <a:bodyPr wrap="square" rtlCol="0">
            <a:spAutoFit/>
          </a:bodyPr>
          <a:lstStyle/>
          <a:p>
            <a:r>
              <a:rPr lang="en-US" sz="2400" b="1" dirty="0">
                <a:solidFill>
                  <a:schemeClr val="accent1"/>
                </a:solidFill>
                <a:latin typeface="Calibri" charset="0"/>
                <a:ea typeface="Calibri" charset="0"/>
                <a:cs typeface="Calibri" charset="0"/>
              </a:rPr>
              <a:t>2019 ASCCC Spring Plenary Session</a:t>
            </a:r>
          </a:p>
        </p:txBody>
      </p:sp>
    </p:spTree>
    <p:extLst>
      <p:ext uri="{BB962C8B-B14F-4D97-AF65-F5344CB8AC3E}">
        <p14:creationId xmlns:p14="http://schemas.microsoft.com/office/powerpoint/2010/main" val="845742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F4A1E-17DC-A64A-AA1A-EBF932BD58CD}"/>
              </a:ext>
            </a:extLst>
          </p:cNvPr>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How to Implement the Guarantee</a:t>
            </a:r>
          </a:p>
        </p:txBody>
      </p:sp>
      <p:sp>
        <p:nvSpPr>
          <p:cNvPr id="3" name="Content Placeholder 2">
            <a:extLst>
              <a:ext uri="{FF2B5EF4-FFF2-40B4-BE49-F238E27FC236}">
                <a16:creationId xmlns:a16="http://schemas.microsoft.com/office/drawing/2014/main" id="{C3AACBA0-6E92-864E-BA2B-291662347C59}"/>
              </a:ext>
            </a:extLst>
          </p:cNvPr>
          <p:cNvSpPr>
            <a:spLocks noGrp="1"/>
          </p:cNvSpPr>
          <p:nvPr>
            <p:ph idx="1"/>
          </p:nvPr>
        </p:nvSpPr>
        <p:spPr>
          <a:xfrm>
            <a:off x="304800" y="1524000"/>
            <a:ext cx="11277600" cy="4952999"/>
          </a:xfrm>
        </p:spPr>
        <p:txBody>
          <a:bodyPr>
            <a:normAutofit/>
          </a:bodyPr>
          <a:lstStyle/>
          <a:p>
            <a:r>
              <a:rPr lang="en-US" dirty="0">
                <a:latin typeface="Calibri" panose="020F0502020204030204" pitchFamily="34" charset="0"/>
                <a:cs typeface="Calibri" panose="020F0502020204030204" pitchFamily="34" charset="0"/>
              </a:rPr>
              <a:t>The UC Academic Senate tasked the Board on Admissions and Relations with Schools (BOARS) to develop a model for guaranteed admission.</a:t>
            </a:r>
          </a:p>
          <a:p>
            <a:r>
              <a:rPr lang="en-US" dirty="0">
                <a:latin typeface="Calibri" panose="020F0502020204030204" pitchFamily="34" charset="0"/>
                <a:cs typeface="Calibri" panose="020F0502020204030204" pitchFamily="34" charset="0"/>
              </a:rPr>
              <a:t>Three models were considered</a:t>
            </a:r>
          </a:p>
          <a:p>
            <a:pPr lvl="1"/>
            <a:r>
              <a:rPr lang="en-US" sz="1900" dirty="0">
                <a:latin typeface="Calibri" panose="020F0502020204030204" pitchFamily="34" charset="0"/>
                <a:cs typeface="Calibri" panose="020F0502020204030204" pitchFamily="34" charset="0"/>
              </a:rPr>
              <a:t>1. A Referral Pool similar to the one for Freshmen, likely to have a low yield based on experience</a:t>
            </a:r>
          </a:p>
          <a:p>
            <a:pPr lvl="1"/>
            <a:r>
              <a:rPr lang="en-US" sz="1900" dirty="0">
                <a:latin typeface="Calibri" panose="020F0502020204030204" pitchFamily="34" charset="0"/>
                <a:cs typeface="Calibri" panose="020F0502020204030204" pitchFamily="34" charset="0"/>
              </a:rPr>
              <a:t>2. A ”TAG-based” Model.  The student eligible for a guarantee would self-identify by seeking a TAG agreement with one of the six campuses offering them, though would be encouraged (as now) to apply to any others; </a:t>
            </a:r>
            <a:r>
              <a:rPr lang="en-US" sz="1900" i="1" dirty="0">
                <a:latin typeface="Calibri" panose="020F0502020204030204" pitchFamily="34" charset="0"/>
                <a:cs typeface="Calibri" panose="020F0502020204030204" pitchFamily="34" charset="0"/>
              </a:rPr>
              <a:t>no referral pool would be necessary.</a:t>
            </a:r>
            <a:endParaRPr lang="en-US" sz="1900" dirty="0">
              <a:latin typeface="Calibri" panose="020F0502020204030204" pitchFamily="34" charset="0"/>
              <a:cs typeface="Calibri" panose="020F0502020204030204" pitchFamily="34" charset="0"/>
            </a:endParaRPr>
          </a:p>
          <a:p>
            <a:pPr lvl="1"/>
            <a:r>
              <a:rPr lang="en-US" sz="1900" dirty="0">
                <a:latin typeface="Calibri" panose="020F0502020204030204" pitchFamily="34" charset="0"/>
                <a:cs typeface="Calibri" panose="020F0502020204030204" pitchFamily="34" charset="0"/>
              </a:rPr>
              <a:t>3. A requirement that the guarantee would require applying to at least 4 UC campuses, thereby guaranteeing at least one TAG campus.  The idea was not to TAG but that TAG requirements are milder, currently, so such a student would have a high probability of being accepted at least once.  But a smaller referral pool would likely still be required. </a:t>
            </a:r>
          </a:p>
          <a:p>
            <a:endParaRPr lang="en-US" sz="23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74537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6C6D4-053C-5C49-AD07-5009A3D9F9E4}"/>
              </a:ext>
            </a:extLst>
          </p:cNvPr>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Proposal from BOARS</a:t>
            </a:r>
          </a:p>
        </p:txBody>
      </p:sp>
      <p:sp>
        <p:nvSpPr>
          <p:cNvPr id="3" name="Content Placeholder 2">
            <a:extLst>
              <a:ext uri="{FF2B5EF4-FFF2-40B4-BE49-F238E27FC236}">
                <a16:creationId xmlns:a16="http://schemas.microsoft.com/office/drawing/2014/main" id="{5CC11AA5-B5D8-7E45-947E-97C27A038A55}"/>
              </a:ext>
            </a:extLst>
          </p:cNvPr>
          <p:cNvSpPr>
            <a:spLocks noGrp="1"/>
          </p:cNvSpPr>
          <p:nvPr>
            <p:ph idx="1"/>
          </p:nvPr>
        </p:nvSpPr>
        <p:spPr/>
        <p:txBody>
          <a:bodyPr>
            <a:normAutofit/>
          </a:bodyPr>
          <a:lstStyle/>
          <a:p>
            <a:r>
              <a:rPr lang="en-US" dirty="0">
                <a:latin typeface="Calibri" panose="020F0502020204030204" pitchFamily="34" charset="0"/>
                <a:cs typeface="Calibri" panose="020F0502020204030204" pitchFamily="34" charset="0"/>
              </a:rPr>
              <a:t>Completion of a TAG with at least one of the six participating TAG campuses will ensure that qualified transfer applicants are guaranteed admission to the UC system.</a:t>
            </a:r>
          </a:p>
          <a:p>
            <a:r>
              <a:rPr lang="en-US" dirty="0">
                <a:latin typeface="Calibri" panose="020F0502020204030204" pitchFamily="34" charset="0"/>
                <a:cs typeface="Calibri" panose="020F0502020204030204" pitchFamily="34" charset="0"/>
              </a:rPr>
              <a:t>Completion of a Transfer Pathway with a minimum 3.5 GPA – based on Pathways specific courses and overall GPA – will improve a transfer applicant’s academic preparation, and thus increase the likelihood of admission (via Comprehensive Review) to more than one UC undergraduate campus, as well as increase the likelihood of baccalaureate degree completion with two years of matriculation at UC.</a:t>
            </a:r>
          </a:p>
          <a:p>
            <a:r>
              <a:rPr lang="en-US" dirty="0">
                <a:latin typeface="Calibri" panose="020F0502020204030204" pitchFamily="34" charset="0"/>
                <a:cs typeface="Calibri" panose="020F0502020204030204" pitchFamily="34" charset="0"/>
              </a:rPr>
              <a:t>The campuses have been asked to review their TAG requirements (a local consideration), and also the Pathway requirements, where necessary;</a:t>
            </a:r>
          </a:p>
          <a:p>
            <a:r>
              <a:rPr lang="en-US" dirty="0">
                <a:latin typeface="Calibri" panose="020F0502020204030204" pitchFamily="34" charset="0"/>
                <a:cs typeface="Calibri" panose="020F0502020204030204" pitchFamily="34" charset="0"/>
              </a:rPr>
              <a:t>BOARS will revisit this policy when adequate data are available.</a:t>
            </a:r>
          </a:p>
          <a:p>
            <a:r>
              <a:rPr lang="en-US" b="1" dirty="0">
                <a:latin typeface="Calibri" panose="020F0502020204030204" pitchFamily="34" charset="0"/>
                <a:cs typeface="Calibri" panose="020F0502020204030204" pitchFamily="34" charset="0"/>
              </a:rPr>
              <a:t>Campuses have until April 16, 2019 to submit feedback and the proposal will subsequently be considered by the UC’s Academic Council and Academic Assembly.</a:t>
            </a:r>
          </a:p>
          <a:p>
            <a:endParaRPr lang="en-US" dirty="0"/>
          </a:p>
        </p:txBody>
      </p:sp>
    </p:spTree>
    <p:extLst>
      <p:ext uri="{BB962C8B-B14F-4D97-AF65-F5344CB8AC3E}">
        <p14:creationId xmlns:p14="http://schemas.microsoft.com/office/powerpoint/2010/main" val="863738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568E1-3B61-7A47-B0DA-6E41E9254501}"/>
              </a:ext>
            </a:extLst>
          </p:cNvPr>
          <p:cNvSpPr>
            <a:spLocks noGrp="1"/>
          </p:cNvSpPr>
          <p:nvPr>
            <p:ph type="title"/>
          </p:nvPr>
        </p:nvSpPr>
        <p:spPr/>
        <p:txBody>
          <a:bodyPr/>
          <a:lstStyle/>
          <a:p>
            <a:r>
              <a:rPr lang="en-US" b="1" dirty="0"/>
              <a:t>Use of TAG Agreements</a:t>
            </a:r>
          </a:p>
        </p:txBody>
      </p:sp>
      <p:sp>
        <p:nvSpPr>
          <p:cNvPr id="3" name="Content Placeholder 2">
            <a:extLst>
              <a:ext uri="{FF2B5EF4-FFF2-40B4-BE49-F238E27FC236}">
                <a16:creationId xmlns:a16="http://schemas.microsoft.com/office/drawing/2014/main" id="{67B89047-C3AA-774C-AB2F-B1651BBFD345}"/>
              </a:ext>
            </a:extLst>
          </p:cNvPr>
          <p:cNvSpPr>
            <a:spLocks noGrp="1"/>
          </p:cNvSpPr>
          <p:nvPr>
            <p:ph idx="1"/>
          </p:nvPr>
        </p:nvSpPr>
        <p:spPr>
          <a:xfrm>
            <a:off x="457200" y="1582684"/>
            <a:ext cx="10972800" cy="4741915"/>
          </a:xfrm>
        </p:spPr>
        <p:txBody>
          <a:bodyPr>
            <a:normAutofit/>
          </a:bodyPr>
          <a:lstStyle/>
          <a:p>
            <a:r>
              <a:rPr lang="en-US" dirty="0">
                <a:latin typeface="Calibri" panose="020F0502020204030204" pitchFamily="34" charset="0"/>
                <a:cs typeface="Calibri" panose="020F0502020204030204" pitchFamily="34" charset="0"/>
              </a:rPr>
              <a:t>The proposed guarantees will begin with and build on existing TAG agreements. </a:t>
            </a:r>
          </a:p>
          <a:p>
            <a:r>
              <a:rPr lang="en-US" b="1" dirty="0">
                <a:latin typeface="Calibri" panose="020F0502020204030204" pitchFamily="34" charset="0"/>
                <a:cs typeface="Calibri" panose="020F0502020204030204" pitchFamily="34" charset="0"/>
              </a:rPr>
              <a:t>They do not require that any major on any campus offer a TAG where no TAG is currently available, nor do they require that there be any changes to existing TAGs.</a:t>
            </a:r>
          </a:p>
          <a:p>
            <a:r>
              <a:rPr lang="en-US" dirty="0">
                <a:latin typeface="Calibri" panose="020F0502020204030204" pitchFamily="34" charset="0"/>
                <a:cs typeface="Calibri" panose="020F0502020204030204" pitchFamily="34" charset="0"/>
              </a:rPr>
              <a:t>Ideally, meeting the requirements for the system-wide Transfer Pathway Guarantee means that the student has also met the requirements for any existing, campus-based TAG, as is currently the case. </a:t>
            </a:r>
          </a:p>
          <a:p>
            <a:r>
              <a:rPr lang="en-US" dirty="0">
                <a:latin typeface="Calibri" panose="020F0502020204030204" pitchFamily="34" charset="0"/>
                <a:cs typeface="Calibri" panose="020F0502020204030204" pitchFamily="34" charset="0"/>
              </a:rPr>
              <a:t>Where an ADT suffices, UC and the CCCs will continue to make that clear to students (along with providing timelines that show when the ADT and Pathway course sequences diverge)</a:t>
            </a:r>
          </a:p>
        </p:txBody>
      </p:sp>
    </p:spTree>
    <p:extLst>
      <p:ext uri="{BB962C8B-B14F-4D97-AF65-F5344CB8AC3E}">
        <p14:creationId xmlns:p14="http://schemas.microsoft.com/office/powerpoint/2010/main" val="2798452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568E1-3B61-7A47-B0DA-6E41E9254501}"/>
              </a:ext>
            </a:extLst>
          </p:cNvPr>
          <p:cNvSpPr>
            <a:spLocks noGrp="1"/>
          </p:cNvSpPr>
          <p:nvPr>
            <p:ph type="title"/>
          </p:nvPr>
        </p:nvSpPr>
        <p:spPr>
          <a:xfrm>
            <a:off x="152400" y="533400"/>
            <a:ext cx="11430000" cy="990600"/>
          </a:xfrm>
        </p:spPr>
        <p:txBody>
          <a:bodyPr/>
          <a:lstStyle/>
          <a:p>
            <a:r>
              <a:rPr lang="en-US" b="1" dirty="0">
                <a:latin typeface="Calibri" panose="020F0502020204030204" pitchFamily="34" charset="0"/>
                <a:cs typeface="Calibri" panose="020F0502020204030204" pitchFamily="34" charset="0"/>
              </a:rPr>
              <a:t>TAG Agreements (2)</a:t>
            </a:r>
          </a:p>
        </p:txBody>
      </p:sp>
      <p:sp>
        <p:nvSpPr>
          <p:cNvPr id="3" name="Content Placeholder 2">
            <a:extLst>
              <a:ext uri="{FF2B5EF4-FFF2-40B4-BE49-F238E27FC236}">
                <a16:creationId xmlns:a16="http://schemas.microsoft.com/office/drawing/2014/main" id="{67B89047-C3AA-774C-AB2F-B1651BBFD345}"/>
              </a:ext>
            </a:extLst>
          </p:cNvPr>
          <p:cNvSpPr>
            <a:spLocks noGrp="1"/>
          </p:cNvSpPr>
          <p:nvPr>
            <p:ph idx="1"/>
          </p:nvPr>
        </p:nvSpPr>
        <p:spPr>
          <a:xfrm>
            <a:off x="152400" y="1582684"/>
            <a:ext cx="11734800" cy="4894315"/>
          </a:xfrm>
        </p:spPr>
        <p:txBody>
          <a:bodyPr>
            <a:normAutofit/>
          </a:bodyPr>
          <a:lstStyle/>
          <a:p>
            <a:r>
              <a:rPr lang="en-US" dirty="0">
                <a:latin typeface="Calibri" panose="020F0502020204030204" pitchFamily="34" charset="0"/>
                <a:cs typeface="Calibri" panose="020F0502020204030204" pitchFamily="34" charset="0"/>
              </a:rPr>
              <a:t>Faculty in each major will be invited to review the requirements for a TAG agreement, and they have already been encouraged to consider aligning admissions requirements with the courses in the UCTP, but such decisions are left to the campuses, and will be driven by the faculty in the major. </a:t>
            </a:r>
          </a:p>
          <a:p>
            <a:r>
              <a:rPr lang="en-US" dirty="0">
                <a:latin typeface="Calibri" panose="020F0502020204030204" pitchFamily="34" charset="0"/>
                <a:cs typeface="Calibri" panose="020F0502020204030204" pitchFamily="34" charset="0"/>
              </a:rPr>
              <a:t>Currently, some TAG requirements do not prepare a student to graduate in two more years, while the UCTP are not linked to a guarantee of admission. </a:t>
            </a:r>
          </a:p>
        </p:txBody>
      </p:sp>
    </p:spTree>
    <p:extLst>
      <p:ext uri="{BB962C8B-B14F-4D97-AF65-F5344CB8AC3E}">
        <p14:creationId xmlns:p14="http://schemas.microsoft.com/office/powerpoint/2010/main" val="26327644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568E1-3B61-7A47-B0DA-6E41E9254501}"/>
              </a:ext>
            </a:extLst>
          </p:cNvPr>
          <p:cNvSpPr>
            <a:spLocks noGrp="1"/>
          </p:cNvSpPr>
          <p:nvPr>
            <p:ph type="title"/>
          </p:nvPr>
        </p:nvSpPr>
        <p:spPr/>
        <p:txBody>
          <a:bodyPr>
            <a:normAutofit/>
          </a:bodyPr>
          <a:lstStyle/>
          <a:p>
            <a:r>
              <a:rPr lang="en-US" b="1" dirty="0">
                <a:latin typeface="Calibri" panose="020F0502020204030204" pitchFamily="34" charset="0"/>
                <a:cs typeface="Calibri" panose="020F0502020204030204" pitchFamily="34" charset="0"/>
              </a:rPr>
              <a:t>Specific Contributions of the Proposed Guarantee</a:t>
            </a:r>
          </a:p>
        </p:txBody>
      </p:sp>
      <p:sp>
        <p:nvSpPr>
          <p:cNvPr id="3" name="Content Placeholder 2">
            <a:extLst>
              <a:ext uri="{FF2B5EF4-FFF2-40B4-BE49-F238E27FC236}">
                <a16:creationId xmlns:a16="http://schemas.microsoft.com/office/drawing/2014/main" id="{67B89047-C3AA-774C-AB2F-B1651BBFD345}"/>
              </a:ext>
            </a:extLst>
          </p:cNvPr>
          <p:cNvSpPr>
            <a:spLocks noGrp="1"/>
          </p:cNvSpPr>
          <p:nvPr>
            <p:ph idx="1"/>
          </p:nvPr>
        </p:nvSpPr>
        <p:spPr>
          <a:xfrm>
            <a:off x="381000" y="1582684"/>
            <a:ext cx="11353800" cy="4741915"/>
          </a:xfrm>
        </p:spPr>
        <p:txBody>
          <a:bodyPr>
            <a:normAutofit fontScale="92500" lnSpcReduction="10000"/>
          </a:bodyPr>
          <a:lstStyle/>
          <a:p>
            <a:r>
              <a:rPr lang="en-US" dirty="0">
                <a:latin typeface="Calibri" panose="020F0502020204030204" pitchFamily="34" charset="0"/>
                <a:cs typeface="Calibri" panose="020F0502020204030204" pitchFamily="34" charset="0"/>
              </a:rPr>
              <a:t>The proposed TAG-based systemwide Pathways guarantee then does these things: </a:t>
            </a:r>
          </a:p>
          <a:p>
            <a:pPr lvl="1"/>
            <a:r>
              <a:rPr lang="en-US" sz="2400" dirty="0">
                <a:latin typeface="Calibri" panose="020F0502020204030204" pitchFamily="34" charset="0"/>
                <a:cs typeface="Calibri" panose="020F0502020204030204" pitchFamily="34" charset="0"/>
              </a:rPr>
              <a:t>Avoids contributing to the “transfer maze” narrative. UC will have one streamlined approach to appropriate major preparation and guaranteed admission that begins by presenting the student with the full list of guarantees currently available. </a:t>
            </a:r>
          </a:p>
          <a:p>
            <a:pPr lvl="1"/>
            <a:r>
              <a:rPr lang="en-US" sz="2400" dirty="0">
                <a:latin typeface="Calibri" panose="020F0502020204030204" pitchFamily="34" charset="0"/>
                <a:cs typeface="Calibri" panose="020F0502020204030204" pitchFamily="34" charset="0"/>
              </a:rPr>
              <a:t>In focusing attention on the Pathway requirements, UC now signals how to prepare for transfer in a way that makes students competitive for even our most selective campuses. Merely meeting the requirements for a single-campus TAG does not do that with the current and often very mild requirements. </a:t>
            </a:r>
          </a:p>
          <a:p>
            <a:pPr lvl="1"/>
            <a:r>
              <a:rPr lang="en-US" sz="2400" dirty="0">
                <a:latin typeface="Calibri" panose="020F0502020204030204" pitchFamily="34" charset="0"/>
                <a:cs typeface="Calibri" panose="020F0502020204030204" pitchFamily="34" charset="0"/>
              </a:rPr>
              <a:t>UC will continue to encourage students with TAGs to apply to other campuses, to explore multiple opportunities.</a:t>
            </a:r>
          </a:p>
          <a:p>
            <a:pPr lvl="1"/>
            <a:r>
              <a:rPr lang="en-US" sz="2400" dirty="0">
                <a:latin typeface="Calibri" panose="020F0502020204030204" pitchFamily="34" charset="0"/>
                <a:cs typeface="Calibri" panose="020F0502020204030204" pitchFamily="34" charset="0"/>
              </a:rPr>
              <a:t>A student who prepares for UC by meeting the Pathway requirements will also be well-positioned to graduate in two years, at any campus. </a:t>
            </a:r>
          </a:p>
          <a:p>
            <a:pPr lvl="1"/>
            <a:r>
              <a:rPr lang="en-US" sz="2400" dirty="0">
                <a:latin typeface="Calibri" panose="020F0502020204030204" pitchFamily="34" charset="0"/>
                <a:cs typeface="Calibri" panose="020F0502020204030204" pitchFamily="34" charset="0"/>
              </a:rPr>
              <a:t>The minimum GPA serves to ensure that the student not only meets the requirements for admission at every campus, but is highly competitive at each one.</a:t>
            </a:r>
          </a:p>
          <a:p>
            <a:pPr lvl="1"/>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83548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E2996-EB56-DE46-82BC-EBFD9EED867D}"/>
              </a:ext>
            </a:extLst>
          </p:cNvPr>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GPA Requirement</a:t>
            </a:r>
          </a:p>
        </p:txBody>
      </p:sp>
      <p:sp>
        <p:nvSpPr>
          <p:cNvPr id="3" name="Content Placeholder 2">
            <a:extLst>
              <a:ext uri="{FF2B5EF4-FFF2-40B4-BE49-F238E27FC236}">
                <a16:creationId xmlns:a16="http://schemas.microsoft.com/office/drawing/2014/main" id="{68FC9C6D-A3C8-EC42-A27D-29B181CE4971}"/>
              </a:ext>
            </a:extLst>
          </p:cNvPr>
          <p:cNvSpPr>
            <a:spLocks noGrp="1"/>
          </p:cNvSpPr>
          <p:nvPr>
            <p:ph idx="1"/>
          </p:nvPr>
        </p:nvSpPr>
        <p:spPr>
          <a:xfrm>
            <a:off x="457200" y="1524000"/>
            <a:ext cx="11277599" cy="4953000"/>
          </a:xfrm>
        </p:spPr>
        <p:txBody>
          <a:bodyPr>
            <a:normAutofit/>
          </a:bodyPr>
          <a:lstStyle/>
          <a:p>
            <a:r>
              <a:rPr lang="en-US" dirty="0"/>
              <a:t>Using Fall 2017,almost 50% of transfer enrollees had overall GPAs 3.50 or higher</a:t>
            </a:r>
          </a:p>
          <a:p>
            <a:pPr lvl="1"/>
            <a:r>
              <a:rPr lang="en-US" dirty="0"/>
              <a:t>The campuses differ significantly, however: only Berkeley and UCLA &gt; half of applicants/enrollees</a:t>
            </a:r>
          </a:p>
          <a:p>
            <a:r>
              <a:rPr lang="en-US" dirty="0"/>
              <a:t>This defines a working estimate of the number of applicants who would qualify for guarantees</a:t>
            </a:r>
          </a:p>
          <a:p>
            <a:r>
              <a:rPr lang="en-US" dirty="0"/>
              <a:t>Extending the guarantee further by lowering the GPA leaves less room for campuses to use comprehensive/holistic review; raising the GPA means fewer guarantees</a:t>
            </a:r>
          </a:p>
          <a:p>
            <a:r>
              <a:rPr lang="en-US" dirty="0"/>
              <a:t>There are likely to be capacity concerns in certain majors.</a:t>
            </a:r>
          </a:p>
        </p:txBody>
      </p:sp>
    </p:spTree>
    <p:extLst>
      <p:ext uri="{BB962C8B-B14F-4D97-AF65-F5344CB8AC3E}">
        <p14:creationId xmlns:p14="http://schemas.microsoft.com/office/powerpoint/2010/main" val="24199103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3ECFE-DAB4-C147-B977-95F07D654A05}"/>
              </a:ext>
            </a:extLst>
          </p:cNvPr>
          <p:cNvSpPr>
            <a:spLocks noGrp="1"/>
          </p:cNvSpPr>
          <p:nvPr>
            <p:ph type="title"/>
          </p:nvPr>
        </p:nvSpPr>
        <p:spPr>
          <a:xfrm>
            <a:off x="487186" y="525980"/>
            <a:ext cx="11217628" cy="1053742"/>
          </a:xfrm>
        </p:spPr>
        <p:txBody>
          <a:bodyPr>
            <a:normAutofit fontScale="90000"/>
          </a:bodyPr>
          <a:lstStyle/>
          <a:p>
            <a:r>
              <a:rPr lang="en-US" b="1" dirty="0">
                <a:latin typeface="Calibri" panose="020F0502020204030204" pitchFamily="34" charset="0"/>
                <a:cs typeface="Calibri" panose="020F0502020204030204" pitchFamily="34" charset="0"/>
              </a:rPr>
              <a:t>Examining GPA Requirements for Guaranteed Admission</a:t>
            </a:r>
          </a:p>
        </p:txBody>
      </p:sp>
      <p:sp>
        <p:nvSpPr>
          <p:cNvPr id="5" name="Rectangle 1">
            <a:extLst>
              <a:ext uri="{FF2B5EF4-FFF2-40B4-BE49-F238E27FC236}">
                <a16:creationId xmlns:a16="http://schemas.microsoft.com/office/drawing/2014/main" id="{25829A01-2AF1-E546-A997-CBD37AE040DD}"/>
              </a:ext>
            </a:extLst>
          </p:cNvPr>
          <p:cNvSpPr>
            <a:spLocks noChangeArrowheads="1"/>
          </p:cNvSpPr>
          <p:nvPr/>
        </p:nvSpPr>
        <p:spPr bwMode="auto">
          <a:xfrm>
            <a:off x="-1" y="-197355"/>
            <a:ext cx="16841448" cy="657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14" name="Content Placeholder 13">
            <a:extLst>
              <a:ext uri="{FF2B5EF4-FFF2-40B4-BE49-F238E27FC236}">
                <a16:creationId xmlns:a16="http://schemas.microsoft.com/office/drawing/2014/main" id="{05BC77E6-F38F-6649-8751-D4A515DEB811}"/>
              </a:ext>
            </a:extLst>
          </p:cNvPr>
          <p:cNvGraphicFramePr>
            <a:graphicFrameLocks noGrp="1"/>
          </p:cNvGraphicFramePr>
          <p:nvPr>
            <p:ph idx="1"/>
            <p:extLst/>
          </p:nvPr>
        </p:nvGraphicFramePr>
        <p:xfrm>
          <a:off x="1677814" y="1755228"/>
          <a:ext cx="8075787" cy="3962395"/>
        </p:xfrm>
        <a:graphic>
          <a:graphicData uri="http://schemas.openxmlformats.org/drawingml/2006/table">
            <a:tbl>
              <a:tblPr firstRow="1" firstCol="1" bandRow="1">
                <a:tableStyleId>{5C22544A-7EE6-4342-B048-85BDC9FD1C3A}</a:tableStyleId>
              </a:tblPr>
              <a:tblGrid>
                <a:gridCol w="898371">
                  <a:extLst>
                    <a:ext uri="{9D8B030D-6E8A-4147-A177-3AD203B41FA5}">
                      <a16:colId xmlns:a16="http://schemas.microsoft.com/office/drawing/2014/main" val="315251709"/>
                    </a:ext>
                  </a:extLst>
                </a:gridCol>
                <a:gridCol w="647955">
                  <a:extLst>
                    <a:ext uri="{9D8B030D-6E8A-4147-A177-3AD203B41FA5}">
                      <a16:colId xmlns:a16="http://schemas.microsoft.com/office/drawing/2014/main" val="1879623697"/>
                    </a:ext>
                  </a:extLst>
                </a:gridCol>
                <a:gridCol w="647955">
                  <a:extLst>
                    <a:ext uri="{9D8B030D-6E8A-4147-A177-3AD203B41FA5}">
                      <a16:colId xmlns:a16="http://schemas.microsoft.com/office/drawing/2014/main" val="1680545670"/>
                    </a:ext>
                  </a:extLst>
                </a:gridCol>
                <a:gridCol w="647955">
                  <a:extLst>
                    <a:ext uri="{9D8B030D-6E8A-4147-A177-3AD203B41FA5}">
                      <a16:colId xmlns:a16="http://schemas.microsoft.com/office/drawing/2014/main" val="2919144491"/>
                    </a:ext>
                  </a:extLst>
                </a:gridCol>
                <a:gridCol w="647955">
                  <a:extLst>
                    <a:ext uri="{9D8B030D-6E8A-4147-A177-3AD203B41FA5}">
                      <a16:colId xmlns:a16="http://schemas.microsoft.com/office/drawing/2014/main" val="1647179142"/>
                    </a:ext>
                  </a:extLst>
                </a:gridCol>
                <a:gridCol w="647955">
                  <a:extLst>
                    <a:ext uri="{9D8B030D-6E8A-4147-A177-3AD203B41FA5}">
                      <a16:colId xmlns:a16="http://schemas.microsoft.com/office/drawing/2014/main" val="541706027"/>
                    </a:ext>
                  </a:extLst>
                </a:gridCol>
                <a:gridCol w="647955">
                  <a:extLst>
                    <a:ext uri="{9D8B030D-6E8A-4147-A177-3AD203B41FA5}">
                      <a16:colId xmlns:a16="http://schemas.microsoft.com/office/drawing/2014/main" val="2354138602"/>
                    </a:ext>
                  </a:extLst>
                </a:gridCol>
                <a:gridCol w="633086">
                  <a:extLst>
                    <a:ext uri="{9D8B030D-6E8A-4147-A177-3AD203B41FA5}">
                      <a16:colId xmlns:a16="http://schemas.microsoft.com/office/drawing/2014/main" val="712719493"/>
                    </a:ext>
                  </a:extLst>
                </a:gridCol>
                <a:gridCol w="623695">
                  <a:extLst>
                    <a:ext uri="{9D8B030D-6E8A-4147-A177-3AD203B41FA5}">
                      <a16:colId xmlns:a16="http://schemas.microsoft.com/office/drawing/2014/main" val="3912707626"/>
                    </a:ext>
                  </a:extLst>
                </a:gridCol>
                <a:gridCol w="608045">
                  <a:extLst>
                    <a:ext uri="{9D8B030D-6E8A-4147-A177-3AD203B41FA5}">
                      <a16:colId xmlns:a16="http://schemas.microsoft.com/office/drawing/2014/main" val="1002154000"/>
                    </a:ext>
                  </a:extLst>
                </a:gridCol>
                <a:gridCol w="1302171">
                  <a:extLst>
                    <a:ext uri="{9D8B030D-6E8A-4147-A177-3AD203B41FA5}">
                      <a16:colId xmlns:a16="http://schemas.microsoft.com/office/drawing/2014/main" val="29688996"/>
                    </a:ext>
                  </a:extLst>
                </a:gridCol>
                <a:gridCol w="122689">
                  <a:extLst>
                    <a:ext uri="{9D8B030D-6E8A-4147-A177-3AD203B41FA5}">
                      <a16:colId xmlns:a16="http://schemas.microsoft.com/office/drawing/2014/main" val="2493901766"/>
                    </a:ext>
                  </a:extLst>
                </a:gridCol>
              </a:tblGrid>
              <a:tr h="660400">
                <a:tc>
                  <a:txBody>
                    <a:bodyPr/>
                    <a:lstStyle/>
                    <a:p>
                      <a:pPr marL="0" marR="0">
                        <a:spcBef>
                          <a:spcPts val="0"/>
                        </a:spcBef>
                        <a:spcAft>
                          <a:spcPts val="0"/>
                        </a:spcAft>
                      </a:pPr>
                      <a:r>
                        <a:rPr lang="en-US" sz="1200">
                          <a:effectLst/>
                        </a:rPr>
                        <a:t>2017 Data</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B</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I</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LA</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M</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SD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SB</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SC</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Nonduplicated</a:t>
                      </a:r>
                      <a:endParaRPr lang="en-US" sz="1000">
                        <a:effectLst/>
                      </a:endParaRPr>
                    </a:p>
                    <a:p>
                      <a:pPr marL="0" marR="0">
                        <a:spcBef>
                          <a:spcPts val="0"/>
                        </a:spcBef>
                        <a:spcAft>
                          <a:spcPts val="0"/>
                        </a:spcAft>
                      </a:pPr>
                      <a:r>
                        <a:rPr lang="en-US" sz="1200">
                          <a:effectLst/>
                        </a:rPr>
                        <a:t>Total</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362272461"/>
                  </a:ext>
                </a:extLst>
              </a:tr>
              <a:tr h="440266">
                <a:tc>
                  <a:txBody>
                    <a:bodyPr/>
                    <a:lstStyle/>
                    <a:p>
                      <a:pPr marL="0" marR="0">
                        <a:spcBef>
                          <a:spcPts val="0"/>
                        </a:spcBef>
                        <a:spcAft>
                          <a:spcPts val="0"/>
                        </a:spcAft>
                      </a:pPr>
                      <a:r>
                        <a:rPr lang="en-US" sz="1200">
                          <a:effectLst/>
                        </a:rPr>
                        <a:t>Admitted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3,380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7,705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8,077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4,326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1,494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5,710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7,434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7,218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5,144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20,962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412265031"/>
                  </a:ext>
                </a:extLst>
              </a:tr>
              <a:tr h="440266">
                <a:tc>
                  <a:txBody>
                    <a:bodyPr/>
                    <a:lstStyle/>
                    <a:p>
                      <a:pPr marL="0" marR="0">
                        <a:spcBef>
                          <a:spcPts val="0"/>
                        </a:spcBef>
                        <a:spcAft>
                          <a:spcPts val="0"/>
                        </a:spcAft>
                      </a:pPr>
                      <a:r>
                        <a:rPr lang="en-US" sz="1200">
                          <a:effectLst/>
                        </a:rPr>
                        <a:t>Enrolled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2,032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2,694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2,394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2,486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144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1,176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2,188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1,797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1,107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16,018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65547716"/>
                  </a:ext>
                </a:extLst>
              </a:tr>
              <a:tr h="220133">
                <a:tc gridSpan="12">
                  <a:txBody>
                    <a:bodyPr/>
                    <a:lstStyle/>
                    <a:p>
                      <a:pPr marL="0" marR="0" algn="ctr">
                        <a:spcBef>
                          <a:spcPts val="0"/>
                        </a:spcBef>
                        <a:spcAft>
                          <a:spcPts val="0"/>
                        </a:spcAft>
                      </a:pPr>
                      <a:r>
                        <a:rPr lang="en-US" sz="1200">
                          <a:effectLst/>
                        </a:rPr>
                        <a:t>Applicants with GPAs 3.50 or Higher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33314533"/>
                  </a:ext>
                </a:extLst>
              </a:tr>
              <a:tr h="440266">
                <a:tc>
                  <a:txBody>
                    <a:bodyPr/>
                    <a:lstStyle/>
                    <a:p>
                      <a:pPr marL="0" marR="0">
                        <a:spcBef>
                          <a:spcPts val="0"/>
                        </a:spcBef>
                        <a:spcAft>
                          <a:spcPts val="0"/>
                        </a:spcAft>
                      </a:pPr>
                      <a:r>
                        <a:rPr lang="en-US" sz="1200">
                          <a:effectLst/>
                        </a:rPr>
                        <a:t>Applied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6,888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5,008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5,895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7,709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562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2,311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5,700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5,146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2,606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11,506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135720780"/>
                  </a:ext>
                </a:extLst>
              </a:tr>
              <a:tr h="440266">
                <a:tc>
                  <a:txBody>
                    <a:bodyPr/>
                    <a:lstStyle/>
                    <a:p>
                      <a:pPr marL="0" marR="0">
                        <a:spcBef>
                          <a:spcPts val="0"/>
                        </a:spcBef>
                        <a:spcAft>
                          <a:spcPts val="0"/>
                        </a:spcAft>
                      </a:pPr>
                      <a:r>
                        <a:rPr lang="en-US" sz="1200">
                          <a:effectLst/>
                        </a:rPr>
                        <a:t>Admitted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3,018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4,007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4,656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3,710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407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1,838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4,461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4,118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2,015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10,148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619459481"/>
                  </a:ext>
                </a:extLst>
              </a:tr>
              <a:tr h="440266">
                <a:tc>
                  <a:txBody>
                    <a:bodyPr/>
                    <a:lstStyle/>
                    <a:p>
                      <a:pPr marL="0" marR="0">
                        <a:spcBef>
                          <a:spcPts val="0"/>
                        </a:spcBef>
                        <a:spcAft>
                          <a:spcPts val="0"/>
                        </a:spcAft>
                      </a:pPr>
                      <a:r>
                        <a:rPr lang="en-US" sz="1200">
                          <a:effectLst/>
                        </a:rPr>
                        <a: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89.3%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dirty="0">
                          <a:effectLst/>
                        </a:rPr>
                        <a:t>52.0%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57.7%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85.8%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27.2%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32.2%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60.0%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57.1%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39.2%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48%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870797244"/>
                  </a:ext>
                </a:extLst>
              </a:tr>
              <a:tr h="440266">
                <a:tc>
                  <a:txBody>
                    <a:bodyPr/>
                    <a:lstStyle/>
                    <a:p>
                      <a:pPr marL="0" marR="0">
                        <a:spcBef>
                          <a:spcPts val="0"/>
                        </a:spcBef>
                        <a:spcAft>
                          <a:spcPts val="0"/>
                        </a:spcAft>
                      </a:pPr>
                      <a:r>
                        <a:rPr lang="en-US" sz="1200">
                          <a:effectLst/>
                        </a:rPr>
                        <a:t>Enrolled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1,770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1,074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1,125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2,038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35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192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900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688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233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8,055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228418492"/>
                  </a:ext>
                </a:extLst>
              </a:tr>
              <a:tr h="440266">
                <a:tc>
                  <a:txBody>
                    <a:bodyPr/>
                    <a:lstStyle/>
                    <a:p>
                      <a:pPr marL="0" marR="0">
                        <a:spcBef>
                          <a:spcPts val="0"/>
                        </a:spcBef>
                        <a:spcAft>
                          <a:spcPts val="0"/>
                        </a:spcAft>
                      </a:pPr>
                      <a:r>
                        <a:rPr lang="en-US" sz="12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87.1%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39.9%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47.0%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82.0%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24.3%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16.3%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41.1%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38.3%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21.1%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200">
                          <a:effectLst/>
                        </a:rPr>
                        <a:t>50%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8823" marR="58823" marT="0" marB="0"/>
                </a:tc>
                <a:tc>
                  <a:txBody>
                    <a:bodyPr/>
                    <a:lstStyle/>
                    <a:p>
                      <a:pPr marL="0" marR="0">
                        <a:spcBef>
                          <a:spcPts val="0"/>
                        </a:spcBef>
                        <a:spcAft>
                          <a:spcPts val="0"/>
                        </a:spcAft>
                      </a:pPr>
                      <a:r>
                        <a:rPr lang="en-US"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777404893"/>
                  </a:ext>
                </a:extLst>
              </a:tr>
            </a:tbl>
          </a:graphicData>
        </a:graphic>
      </p:graphicFrame>
      <p:sp>
        <p:nvSpPr>
          <p:cNvPr id="15" name="Rectangle 3">
            <a:extLst>
              <a:ext uri="{FF2B5EF4-FFF2-40B4-BE49-F238E27FC236}">
                <a16:creationId xmlns:a16="http://schemas.microsoft.com/office/drawing/2014/main" id="{BB1BC87F-3072-A644-928D-0FC4BD8F0D92}"/>
              </a:ext>
            </a:extLst>
          </p:cNvPr>
          <p:cNvSpPr>
            <a:spLocks noChangeArrowheads="1"/>
          </p:cNvSpPr>
          <p:nvPr/>
        </p:nvSpPr>
        <p:spPr bwMode="auto">
          <a:xfrm>
            <a:off x="-1481959" y="-197355"/>
            <a:ext cx="17760248" cy="457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3417826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E2996-EB56-DE46-82BC-EBFD9EED867D}"/>
              </a:ext>
            </a:extLst>
          </p:cNvPr>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More on the GPA Requirement</a:t>
            </a:r>
          </a:p>
        </p:txBody>
      </p:sp>
      <p:sp>
        <p:nvSpPr>
          <p:cNvPr id="3" name="Content Placeholder 2">
            <a:extLst>
              <a:ext uri="{FF2B5EF4-FFF2-40B4-BE49-F238E27FC236}">
                <a16:creationId xmlns:a16="http://schemas.microsoft.com/office/drawing/2014/main" id="{68FC9C6D-A3C8-EC42-A27D-29B181CE4971}"/>
              </a:ext>
            </a:extLst>
          </p:cNvPr>
          <p:cNvSpPr>
            <a:spLocks noGrp="1"/>
          </p:cNvSpPr>
          <p:nvPr>
            <p:ph idx="1"/>
          </p:nvPr>
        </p:nvSpPr>
        <p:spPr>
          <a:xfrm>
            <a:off x="609600" y="1696983"/>
            <a:ext cx="11125200" cy="4627617"/>
          </a:xfrm>
        </p:spPr>
        <p:txBody>
          <a:bodyPr>
            <a:normAutofit/>
          </a:bodyPr>
          <a:lstStyle/>
          <a:p>
            <a:r>
              <a:rPr lang="en-US" dirty="0">
                <a:latin typeface="Calibri" panose="020F0502020204030204" pitchFamily="34" charset="0"/>
                <a:cs typeface="Calibri" panose="020F0502020204030204" pitchFamily="34" charset="0"/>
              </a:rPr>
              <a:t>For Fall 2017, on a system-wide basis, only one major exceeded 60% for the percentage of enrollees achieving greater than 3.50. That major was Computer Science, at around 63%.</a:t>
            </a:r>
          </a:p>
          <a:p>
            <a:r>
              <a:rPr lang="en-US" dirty="0">
                <a:latin typeface="Calibri" panose="020F0502020204030204" pitchFamily="34" charset="0"/>
                <a:cs typeface="Calibri" panose="020F0502020204030204" pitchFamily="34" charset="0"/>
              </a:rPr>
              <a:t>Even ignoring the possibility that these majors could be more selective concerning freshman admits who select the major---many of whom likely did not achieve the same 3.50 standard---this says that UC admitted transfer students below that threshold, indicating that there is “space” in the major to meet the guarantees</a:t>
            </a:r>
          </a:p>
          <a:p>
            <a:r>
              <a:rPr lang="en-US" dirty="0">
                <a:latin typeface="Calibri" panose="020F0502020204030204" pitchFamily="34" charset="0"/>
                <a:cs typeface="Calibri" panose="020F0502020204030204" pitchFamily="34" charset="0"/>
              </a:rPr>
              <a:t>The MOU does obligate the two administrations to secure necessary resources, and there could be a way developed to suspend guarantees if they fail to do so.</a:t>
            </a:r>
          </a:p>
        </p:txBody>
      </p:sp>
    </p:spTree>
    <p:extLst>
      <p:ext uri="{BB962C8B-B14F-4D97-AF65-F5344CB8AC3E}">
        <p14:creationId xmlns:p14="http://schemas.microsoft.com/office/powerpoint/2010/main" val="3482885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58739-F250-8444-B7A5-99740BAB70E8}"/>
              </a:ext>
            </a:extLst>
          </p:cNvPr>
          <p:cNvSpPr>
            <a:spLocks noGrp="1"/>
          </p:cNvSpPr>
          <p:nvPr>
            <p:ph type="title"/>
          </p:nvPr>
        </p:nvSpPr>
        <p:spPr/>
        <p:txBody>
          <a:bodyPr/>
          <a:lstStyle/>
          <a:p>
            <a:r>
              <a:rPr lang="en-US" cap="none" dirty="0"/>
              <a:t>UC Transfer Degree Pilot</a:t>
            </a:r>
          </a:p>
        </p:txBody>
      </p:sp>
      <p:sp>
        <p:nvSpPr>
          <p:cNvPr id="3" name="Text Placeholder 2">
            <a:extLst>
              <a:ext uri="{FF2B5EF4-FFF2-40B4-BE49-F238E27FC236}">
                <a16:creationId xmlns:a16="http://schemas.microsoft.com/office/drawing/2014/main" id="{F60B22B4-8E97-3E4A-8F0A-EFD36D546820}"/>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574801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a:spLocks noGrp="1"/>
          </p:cNvSpPr>
          <p:nvPr>
            <p:ph idx="1"/>
          </p:nvPr>
        </p:nvSpPr>
        <p:spPr>
          <a:xfrm>
            <a:off x="457200" y="609600"/>
            <a:ext cx="10972800" cy="1538883"/>
          </a:xfrm>
          <a:prstGeom prst="rect">
            <a:avLst/>
          </a:prstGeom>
        </p:spPr>
        <p:txBody>
          <a:bodyPr/>
          <a:lstStyle/>
          <a:p>
            <a:pPr marL="0" indent="0" algn="r">
              <a:buNone/>
            </a:pPr>
            <a:r>
              <a:rPr lang="en-US" sz="4000" dirty="0">
                <a:solidFill>
                  <a:srgbClr val="00A1DF"/>
                </a:solidFill>
                <a:hlinkClick r:id="rId3"/>
              </a:rPr>
              <a:t>Chemistry Pathway</a:t>
            </a:r>
            <a:endParaRPr lang="en-US" sz="4000" dirty="0">
              <a:solidFill>
                <a:srgbClr val="00A1DF"/>
              </a:solidFill>
            </a:endParaRPr>
          </a:p>
          <a:p>
            <a:pPr algn="r"/>
            <a:endParaRPr lang="en-US" dirty="0"/>
          </a:p>
        </p:txBody>
      </p:sp>
      <p:sp>
        <p:nvSpPr>
          <p:cNvPr id="9" name="Content Placeholder 1"/>
          <p:cNvSpPr>
            <a:spLocks noGrp="1"/>
          </p:cNvSpPr>
          <p:nvPr>
            <p:ph idx="4294967295"/>
          </p:nvPr>
        </p:nvSpPr>
        <p:spPr>
          <a:xfrm>
            <a:off x="7658100" y="5538788"/>
            <a:ext cx="4533900" cy="1042987"/>
          </a:xfrm>
          <a:prstGeom prst="rect">
            <a:avLst/>
          </a:prstGeom>
        </p:spPr>
        <p:txBody>
          <a:bodyPr>
            <a:normAutofit/>
          </a:bodyPr>
          <a:lstStyle/>
          <a:p>
            <a:pPr marL="0" indent="0">
              <a:buClr>
                <a:srgbClr val="0F7FC5"/>
              </a:buClr>
              <a:buNone/>
            </a:pPr>
            <a:r>
              <a:rPr lang="en-US" dirty="0"/>
              <a:t>Includes important notes for academic planning</a:t>
            </a:r>
          </a:p>
          <a:p>
            <a:endParaRPr lang="en-US" dirty="0"/>
          </a:p>
          <a:p>
            <a:endParaRPr lang="en-US" dirty="0"/>
          </a:p>
          <a:p>
            <a:endParaRPr lang="en-US" dirty="0"/>
          </a:p>
          <a:p>
            <a:endParaRPr lang="en-US" dirty="0"/>
          </a:p>
          <a:p>
            <a:endParaRPr lang="en-US" dirty="0"/>
          </a:p>
          <a:p>
            <a:endParaRPr lang="en-US" dirty="0">
              <a:solidFill>
                <a:srgbClr val="666666"/>
              </a:solidFill>
            </a:endParaRPr>
          </a:p>
          <a:p>
            <a:endParaRPr lang="en-US" dirty="0">
              <a:solidFill>
                <a:srgbClr val="666666"/>
              </a:solidFill>
            </a:endParaRPr>
          </a:p>
          <a:p>
            <a:endParaRPr lang="en-US" dirty="0">
              <a:solidFill>
                <a:srgbClr val="666666"/>
              </a:solidFill>
            </a:endParaRPr>
          </a:p>
          <a:p>
            <a:endParaRPr lang="en-US" dirty="0"/>
          </a:p>
        </p:txBody>
      </p:sp>
      <p:sp>
        <p:nvSpPr>
          <p:cNvPr id="6" name="Content Placeholder 1"/>
          <p:cNvSpPr>
            <a:spLocks noGrp="1"/>
          </p:cNvSpPr>
          <p:nvPr>
            <p:ph sz="quarter" idx="4294967295"/>
          </p:nvPr>
        </p:nvSpPr>
        <p:spPr>
          <a:xfrm>
            <a:off x="7658100" y="2643188"/>
            <a:ext cx="4533900" cy="898525"/>
          </a:xfrm>
          <a:prstGeom prst="rect">
            <a:avLst/>
          </a:prstGeom>
        </p:spPr>
        <p:txBody>
          <a:bodyPr>
            <a:normAutofit/>
          </a:bodyPr>
          <a:lstStyle/>
          <a:p>
            <a:pPr marL="0" indent="0">
              <a:buClr>
                <a:srgbClr val="0F7FC5"/>
              </a:buClr>
              <a:buNone/>
            </a:pPr>
            <a:r>
              <a:rPr lang="en-US" dirty="0"/>
              <a:t>Highlights the Pathway course expectations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solidFill>
                <a:srgbClr val="666666"/>
              </a:solidFill>
            </a:endParaRPr>
          </a:p>
          <a:p>
            <a:endParaRPr lang="en-US" dirty="0">
              <a:solidFill>
                <a:srgbClr val="666666"/>
              </a:solidFill>
            </a:endParaRPr>
          </a:p>
          <a:p>
            <a:endParaRPr lang="en-US" dirty="0">
              <a:solidFill>
                <a:srgbClr val="666666"/>
              </a:solidFill>
            </a:endParaRPr>
          </a:p>
          <a:p>
            <a:endParaRPr lang="en-US" dirty="0"/>
          </a:p>
        </p:txBody>
      </p:sp>
      <p:sp>
        <p:nvSpPr>
          <p:cNvPr id="7" name="Right Arrow 6"/>
          <p:cNvSpPr/>
          <p:nvPr/>
        </p:nvSpPr>
        <p:spPr>
          <a:xfrm rot="10800000">
            <a:off x="5670956" y="2752381"/>
            <a:ext cx="1304544" cy="484632"/>
          </a:xfrm>
          <a:prstGeom prst="rightArrow">
            <a:avLst/>
          </a:prstGeom>
          <a:solidFill>
            <a:srgbClr val="00A1DF"/>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rgbClr val="00A1DF"/>
              </a:solidFill>
            </a:endParaRPr>
          </a:p>
        </p:txBody>
      </p:sp>
      <p:sp>
        <p:nvSpPr>
          <p:cNvPr id="8" name="Right Arrow 7"/>
          <p:cNvSpPr/>
          <p:nvPr/>
        </p:nvSpPr>
        <p:spPr>
          <a:xfrm rot="10800000">
            <a:off x="5670956" y="5666080"/>
            <a:ext cx="1304544" cy="484632"/>
          </a:xfrm>
          <a:prstGeom prst="rightArrow">
            <a:avLst/>
          </a:prstGeom>
          <a:solidFill>
            <a:srgbClr val="00A1DF"/>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1026" name="Picture 2" descr="C:\Users\mlin\Desktop\Chemistry UCTP.PNG"/>
          <p:cNvPicPr>
            <a:picLocks noChangeAspect="1" noChangeArrowheads="1"/>
          </p:cNvPicPr>
          <p:nvPr/>
        </p:nvPicPr>
        <p:blipFill rotWithShape="1">
          <a:blip r:embed="rId4">
            <a:extLst>
              <a:ext uri="{28A0092B-C50C-407E-A947-70E740481C1C}">
                <a14:useLocalDpi xmlns:a14="http://schemas.microsoft.com/office/drawing/2010/main" val="0"/>
              </a:ext>
            </a:extLst>
          </a:blip>
          <a:srcRect l="33632" t="16716" r="34318" b="1871"/>
          <a:stretch/>
        </p:blipFill>
        <p:spPr bwMode="auto">
          <a:xfrm>
            <a:off x="997526" y="360220"/>
            <a:ext cx="4343407" cy="60752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6198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0FE19-E034-3144-BBE4-715BFCE66426}"/>
              </a:ext>
            </a:extLst>
          </p:cNvPr>
          <p:cNvSpPr>
            <a:spLocks noGrp="1"/>
          </p:cNvSpPr>
          <p:nvPr>
            <p:ph type="title"/>
          </p:nvPr>
        </p:nvSpPr>
        <p:spPr/>
        <p:txBody>
          <a:bodyPr/>
          <a:lstStyle/>
          <a:p>
            <a:r>
              <a:rPr lang="en-US" cap="none" dirty="0"/>
              <a:t>Current Work on UC Transfer</a:t>
            </a:r>
          </a:p>
        </p:txBody>
      </p:sp>
      <p:sp>
        <p:nvSpPr>
          <p:cNvPr id="3" name="Text Placeholder 2">
            <a:extLst>
              <a:ext uri="{FF2B5EF4-FFF2-40B4-BE49-F238E27FC236}">
                <a16:creationId xmlns:a16="http://schemas.microsoft.com/office/drawing/2014/main" id="{E1052237-121E-1542-B348-CF547470842F}"/>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0936240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a:spLocks noGrp="1"/>
          </p:cNvSpPr>
          <p:nvPr>
            <p:ph idx="1"/>
          </p:nvPr>
        </p:nvSpPr>
        <p:spPr>
          <a:xfrm>
            <a:off x="457200" y="609600"/>
            <a:ext cx="10972800" cy="1538883"/>
          </a:xfrm>
          <a:prstGeom prst="rect">
            <a:avLst/>
          </a:prstGeom>
        </p:spPr>
        <p:txBody>
          <a:bodyPr/>
          <a:lstStyle/>
          <a:p>
            <a:pPr marL="0" indent="0" algn="r">
              <a:buNone/>
            </a:pPr>
            <a:r>
              <a:rPr lang="en-US" sz="4000" dirty="0">
                <a:solidFill>
                  <a:srgbClr val="00A1DF"/>
                </a:solidFill>
                <a:hlinkClick r:id="rId3"/>
              </a:rPr>
              <a:t>Physics Pathway</a:t>
            </a:r>
            <a:endParaRPr lang="en-US" sz="4000" dirty="0">
              <a:solidFill>
                <a:srgbClr val="00A1DF"/>
              </a:solidFill>
            </a:endParaRPr>
          </a:p>
          <a:p>
            <a:pPr algn="r"/>
            <a:endParaRPr lang="en-US" dirty="0"/>
          </a:p>
        </p:txBody>
      </p:sp>
      <p:sp>
        <p:nvSpPr>
          <p:cNvPr id="6" name="Content Placeholder 1"/>
          <p:cNvSpPr>
            <a:spLocks noGrp="1"/>
          </p:cNvSpPr>
          <p:nvPr>
            <p:ph sz="quarter" idx="4294967295"/>
          </p:nvPr>
        </p:nvSpPr>
        <p:spPr>
          <a:xfrm>
            <a:off x="7658100" y="3073400"/>
            <a:ext cx="4533900" cy="898525"/>
          </a:xfrm>
          <a:prstGeom prst="rect">
            <a:avLst/>
          </a:prstGeom>
        </p:spPr>
        <p:txBody>
          <a:bodyPr>
            <a:normAutofit/>
          </a:bodyPr>
          <a:lstStyle/>
          <a:p>
            <a:pPr marL="0" indent="0">
              <a:buClr>
                <a:srgbClr val="0F7FC5"/>
              </a:buClr>
              <a:buNone/>
            </a:pPr>
            <a:r>
              <a:rPr lang="en-US" dirty="0"/>
              <a:t>Highlights the Pathway course expectations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solidFill>
                <a:srgbClr val="666666"/>
              </a:solidFill>
            </a:endParaRPr>
          </a:p>
          <a:p>
            <a:endParaRPr lang="en-US" dirty="0">
              <a:solidFill>
                <a:srgbClr val="666666"/>
              </a:solidFill>
            </a:endParaRPr>
          </a:p>
          <a:p>
            <a:endParaRPr lang="en-US" dirty="0">
              <a:solidFill>
                <a:srgbClr val="666666"/>
              </a:solidFill>
            </a:endParaRPr>
          </a:p>
          <a:p>
            <a:endParaRPr lang="en-US" dirty="0"/>
          </a:p>
        </p:txBody>
      </p:sp>
      <p:sp>
        <p:nvSpPr>
          <p:cNvPr id="7" name="Right Arrow 6"/>
          <p:cNvSpPr/>
          <p:nvPr/>
        </p:nvSpPr>
        <p:spPr>
          <a:xfrm rot="10800000">
            <a:off x="5670956" y="3183220"/>
            <a:ext cx="1304544" cy="484632"/>
          </a:xfrm>
          <a:prstGeom prst="rightArrow">
            <a:avLst/>
          </a:prstGeom>
          <a:solidFill>
            <a:srgbClr val="00A1DF"/>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rgbClr val="00A1DF"/>
              </a:solidFill>
            </a:endParaRPr>
          </a:p>
        </p:txBody>
      </p:sp>
      <p:pic>
        <p:nvPicPr>
          <p:cNvPr id="2050" name="Picture 2" descr="C:\Users\mlin\Desktop\Physics UCTP.PNG"/>
          <p:cNvPicPr>
            <a:picLocks noChangeAspect="1" noChangeArrowheads="1"/>
          </p:cNvPicPr>
          <p:nvPr/>
        </p:nvPicPr>
        <p:blipFill rotWithShape="1">
          <a:blip r:embed="rId4">
            <a:extLst>
              <a:ext uri="{28A0092B-C50C-407E-A947-70E740481C1C}">
                <a14:useLocalDpi xmlns:a14="http://schemas.microsoft.com/office/drawing/2010/main" val="0"/>
              </a:ext>
            </a:extLst>
          </a:blip>
          <a:srcRect l="33407" t="26967" r="34829" b="2946"/>
          <a:stretch/>
        </p:blipFill>
        <p:spPr bwMode="auto">
          <a:xfrm>
            <a:off x="711199" y="533400"/>
            <a:ext cx="4959756" cy="58964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99018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88C60-B057-2A4B-A5BE-7E3585DF5B6D}"/>
              </a:ext>
            </a:extLst>
          </p:cNvPr>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Pilot UC Transfer Degrees</a:t>
            </a:r>
          </a:p>
        </p:txBody>
      </p:sp>
      <p:sp>
        <p:nvSpPr>
          <p:cNvPr id="3" name="Content Placeholder 2">
            <a:extLst>
              <a:ext uri="{FF2B5EF4-FFF2-40B4-BE49-F238E27FC236}">
                <a16:creationId xmlns:a16="http://schemas.microsoft.com/office/drawing/2014/main" id="{0A342177-5467-F346-A54A-3D4ABB581BBD}"/>
              </a:ext>
            </a:extLst>
          </p:cNvPr>
          <p:cNvSpPr>
            <a:spLocks noGrp="1"/>
          </p:cNvSpPr>
          <p:nvPr>
            <p:ph idx="1"/>
          </p:nvPr>
        </p:nvSpPr>
        <p:spPr/>
        <p:txBody>
          <a:bodyPr>
            <a:normAutofit/>
          </a:bodyPr>
          <a:lstStyle/>
          <a:p>
            <a:r>
              <a:rPr lang="en-US" dirty="0">
                <a:latin typeface="Calibri" panose="020F0502020204030204" pitchFamily="34" charset="0"/>
                <a:cs typeface="Calibri" panose="020F0502020204030204" pitchFamily="34" charset="0"/>
              </a:rPr>
              <a:t>The pilot will be in Chemistry and Physics.</a:t>
            </a:r>
          </a:p>
          <a:p>
            <a:pPr lvl="1"/>
            <a:r>
              <a:rPr lang="en-US" dirty="0">
                <a:latin typeface="Calibri" panose="020F0502020204030204" pitchFamily="34" charset="0"/>
                <a:cs typeface="Calibri" panose="020F0502020204030204" pitchFamily="34" charset="0"/>
              </a:rPr>
              <a:t>The Chemistry ADT has been difficult for many colleges to create because of units.</a:t>
            </a:r>
          </a:p>
          <a:p>
            <a:pPr lvl="1"/>
            <a:r>
              <a:rPr lang="en-US" dirty="0">
                <a:latin typeface="Calibri" panose="020F0502020204030204" pitchFamily="34" charset="0"/>
                <a:cs typeface="Calibri" panose="020F0502020204030204" pitchFamily="34" charset="0"/>
              </a:rPr>
              <a:t>The Physics ADT has significant differences with the UCTP, but physics faculty from all three segments agree that the UCTP is better preparation for junior level coursework.</a:t>
            </a:r>
          </a:p>
          <a:p>
            <a:r>
              <a:rPr lang="en-US" dirty="0">
                <a:latin typeface="Calibri" panose="020F0502020204030204" pitchFamily="34" charset="0"/>
                <a:cs typeface="Calibri" panose="020F0502020204030204" pitchFamily="34" charset="0"/>
              </a:rPr>
              <a:t>Colleges will create an AS that aligns to the UCTP. The Chancellor’s Office will publish templates (similar to TMCs). Students will be required to complete UCTP requirements plus a modified GE pattern (IGETC – 4 courses).</a:t>
            </a:r>
          </a:p>
          <a:p>
            <a:r>
              <a:rPr lang="en-US" dirty="0">
                <a:latin typeface="Calibri" panose="020F0502020204030204" pitchFamily="34" charset="0"/>
                <a:cs typeface="Calibri" panose="020F0502020204030204" pitchFamily="34" charset="0"/>
              </a:rPr>
              <a:t>Students would be required to meet the same GPA requirement for the TAG proposal created by BOARS.</a:t>
            </a:r>
          </a:p>
          <a:p>
            <a:r>
              <a:rPr lang="en-US" dirty="0">
                <a:latin typeface="Calibri" panose="020F0502020204030204" pitchFamily="34" charset="0"/>
                <a:cs typeface="Calibri" panose="020F0502020204030204" pitchFamily="34" charset="0"/>
              </a:rPr>
              <a:t>Agreement has been reached between the UCOP and the CCCCO for the pilot to begin, but additional information will be sent out by the CCCCO soon about how colleges can begin submitting degrees for approval.</a:t>
            </a:r>
            <a:endParaRPr lang="en-US" dirty="0"/>
          </a:p>
        </p:txBody>
      </p:sp>
    </p:spTree>
    <p:extLst>
      <p:ext uri="{BB962C8B-B14F-4D97-AF65-F5344CB8AC3E}">
        <p14:creationId xmlns:p14="http://schemas.microsoft.com/office/powerpoint/2010/main" val="41604360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C3E526F9-CB4F-1647-94AC-3523940D4045}"/>
              </a:ext>
            </a:extLst>
          </p:cNvPr>
          <p:cNvGraphicFramePr>
            <a:graphicFrameLocks noGrp="1" noChangeAspect="1"/>
          </p:cNvGraphicFramePr>
          <p:nvPr>
            <p:ph idx="1"/>
            <p:extLst>
              <p:ext uri="{D42A27DB-BD31-4B8C-83A1-F6EECF244321}">
                <p14:modId xmlns:p14="http://schemas.microsoft.com/office/powerpoint/2010/main" val="2254652975"/>
              </p:ext>
            </p:extLst>
          </p:nvPr>
        </p:nvGraphicFramePr>
        <p:xfrm>
          <a:off x="457200" y="533400"/>
          <a:ext cx="5105400" cy="6221634"/>
        </p:xfrm>
        <a:graphic>
          <a:graphicData uri="http://schemas.openxmlformats.org/presentationml/2006/ole">
            <mc:AlternateContent xmlns:mc="http://schemas.openxmlformats.org/markup-compatibility/2006">
              <mc:Choice xmlns:v="urn:schemas-microsoft-com:vml" Requires="v">
                <p:oleObj spid="_x0000_s1028" name="Document" r:id="rId3" imgW="7086600" imgH="8636000" progId="Word.Document.12">
                  <p:embed/>
                </p:oleObj>
              </mc:Choice>
              <mc:Fallback>
                <p:oleObj name="Document" r:id="rId3" imgW="7086600" imgH="8636000" progId="Word.Document.12">
                  <p:embed/>
                  <p:pic>
                    <p:nvPicPr>
                      <p:cNvPr id="0" name=""/>
                      <p:cNvPicPr/>
                      <p:nvPr/>
                    </p:nvPicPr>
                    <p:blipFill>
                      <a:blip r:embed="rId4"/>
                      <a:stretch>
                        <a:fillRect/>
                      </a:stretch>
                    </p:blipFill>
                    <p:spPr>
                      <a:xfrm>
                        <a:off x="457200" y="533400"/>
                        <a:ext cx="5105400" cy="6221634"/>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83450CB9-AE4D-3143-8CA2-58C808624AEA}"/>
              </a:ext>
            </a:extLst>
          </p:cNvPr>
          <p:cNvGraphicFramePr>
            <a:graphicFrameLocks noChangeAspect="1"/>
          </p:cNvGraphicFramePr>
          <p:nvPr>
            <p:extLst>
              <p:ext uri="{D42A27DB-BD31-4B8C-83A1-F6EECF244321}">
                <p14:modId xmlns:p14="http://schemas.microsoft.com/office/powerpoint/2010/main" val="3279830260"/>
              </p:ext>
            </p:extLst>
          </p:nvPr>
        </p:nvGraphicFramePr>
        <p:xfrm>
          <a:off x="6065108" y="533400"/>
          <a:ext cx="5721752" cy="4860413"/>
        </p:xfrm>
        <a:graphic>
          <a:graphicData uri="http://schemas.openxmlformats.org/presentationml/2006/ole">
            <mc:AlternateContent xmlns:mc="http://schemas.openxmlformats.org/markup-compatibility/2006">
              <mc:Choice xmlns:v="urn:schemas-microsoft-com:vml" Requires="v">
                <p:oleObj spid="_x0000_s1029" name="Document" r:id="rId5" imgW="7086600" imgH="6019800" progId="Word.Document.12">
                  <p:embed/>
                </p:oleObj>
              </mc:Choice>
              <mc:Fallback>
                <p:oleObj name="Document" r:id="rId5" imgW="7086600" imgH="6019800" progId="Word.Document.12">
                  <p:embed/>
                  <p:pic>
                    <p:nvPicPr>
                      <p:cNvPr id="0" name=""/>
                      <p:cNvPicPr/>
                      <p:nvPr/>
                    </p:nvPicPr>
                    <p:blipFill>
                      <a:blip r:embed="rId6"/>
                      <a:stretch>
                        <a:fillRect/>
                      </a:stretch>
                    </p:blipFill>
                    <p:spPr>
                      <a:xfrm>
                        <a:off x="6065108" y="533400"/>
                        <a:ext cx="5721752" cy="4860413"/>
                      </a:xfrm>
                      <a:prstGeom prst="rect">
                        <a:avLst/>
                      </a:prstGeom>
                    </p:spPr>
                  </p:pic>
                </p:oleObj>
              </mc:Fallback>
            </mc:AlternateContent>
          </a:graphicData>
        </a:graphic>
      </p:graphicFrame>
    </p:spTree>
    <p:extLst>
      <p:ext uri="{BB962C8B-B14F-4D97-AF65-F5344CB8AC3E}">
        <p14:creationId xmlns:p14="http://schemas.microsoft.com/office/powerpoint/2010/main" val="16966711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8BC60A7-C0CF-5C48-8E87-2D3217312708}"/>
              </a:ext>
            </a:extLst>
          </p:cNvPr>
          <p:cNvGraphicFramePr>
            <a:graphicFrameLocks noGrp="1" noChangeAspect="1"/>
          </p:cNvGraphicFramePr>
          <p:nvPr>
            <p:ph idx="1"/>
            <p:extLst>
              <p:ext uri="{D42A27DB-BD31-4B8C-83A1-F6EECF244321}">
                <p14:modId xmlns:p14="http://schemas.microsoft.com/office/powerpoint/2010/main" val="4025507997"/>
              </p:ext>
            </p:extLst>
          </p:nvPr>
        </p:nvGraphicFramePr>
        <p:xfrm>
          <a:off x="609600" y="508686"/>
          <a:ext cx="5029200" cy="6182852"/>
        </p:xfrm>
        <a:graphic>
          <a:graphicData uri="http://schemas.openxmlformats.org/presentationml/2006/ole">
            <mc:AlternateContent xmlns:mc="http://schemas.openxmlformats.org/markup-compatibility/2006">
              <mc:Choice xmlns:v="urn:schemas-microsoft-com:vml" Requires="v">
                <p:oleObj spid="_x0000_s2051" name="Document" r:id="rId4" imgW="7086600" imgH="8712200" progId="Word.Document.12">
                  <p:embed/>
                </p:oleObj>
              </mc:Choice>
              <mc:Fallback>
                <p:oleObj name="Document" r:id="rId4" imgW="7086600" imgH="8712200" progId="Word.Document.12">
                  <p:embed/>
                  <p:pic>
                    <p:nvPicPr>
                      <p:cNvPr id="0" name=""/>
                      <p:cNvPicPr/>
                      <p:nvPr/>
                    </p:nvPicPr>
                    <p:blipFill>
                      <a:blip r:embed="rId5"/>
                      <a:stretch>
                        <a:fillRect/>
                      </a:stretch>
                    </p:blipFill>
                    <p:spPr>
                      <a:xfrm>
                        <a:off x="609600" y="508686"/>
                        <a:ext cx="5029200" cy="6182852"/>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A3A7D34D-BD2B-BD4D-8037-980EC5DF1F12}"/>
              </a:ext>
            </a:extLst>
          </p:cNvPr>
          <p:cNvGraphicFramePr>
            <a:graphicFrameLocks noChangeAspect="1"/>
          </p:cNvGraphicFramePr>
          <p:nvPr>
            <p:extLst>
              <p:ext uri="{D42A27DB-BD31-4B8C-83A1-F6EECF244321}">
                <p14:modId xmlns:p14="http://schemas.microsoft.com/office/powerpoint/2010/main" val="3363319249"/>
              </p:ext>
            </p:extLst>
          </p:nvPr>
        </p:nvGraphicFramePr>
        <p:xfrm>
          <a:off x="6096000" y="1047750"/>
          <a:ext cx="5606488" cy="4762500"/>
        </p:xfrm>
        <a:graphic>
          <a:graphicData uri="http://schemas.openxmlformats.org/presentationml/2006/ole">
            <mc:AlternateContent xmlns:mc="http://schemas.openxmlformats.org/markup-compatibility/2006">
              <mc:Choice xmlns:v="urn:schemas-microsoft-com:vml" Requires="v">
                <p:oleObj spid="_x0000_s2052" name="Document" r:id="rId6" imgW="7086600" imgH="6019800" progId="Word.Document.12">
                  <p:embed/>
                </p:oleObj>
              </mc:Choice>
              <mc:Fallback>
                <p:oleObj name="Document" r:id="rId6" imgW="7086600" imgH="6019800" progId="Word.Document.12">
                  <p:embed/>
                  <p:pic>
                    <p:nvPicPr>
                      <p:cNvPr id="0" name=""/>
                      <p:cNvPicPr/>
                      <p:nvPr/>
                    </p:nvPicPr>
                    <p:blipFill>
                      <a:blip r:embed="rId7"/>
                      <a:stretch>
                        <a:fillRect/>
                      </a:stretch>
                    </p:blipFill>
                    <p:spPr>
                      <a:xfrm>
                        <a:off x="6096000" y="1047750"/>
                        <a:ext cx="5606488" cy="4762500"/>
                      </a:xfrm>
                      <a:prstGeom prst="rect">
                        <a:avLst/>
                      </a:prstGeom>
                    </p:spPr>
                  </p:pic>
                </p:oleObj>
              </mc:Fallback>
            </mc:AlternateContent>
          </a:graphicData>
        </a:graphic>
      </p:graphicFrame>
    </p:spTree>
    <p:extLst>
      <p:ext uri="{BB962C8B-B14F-4D97-AF65-F5344CB8AC3E}">
        <p14:creationId xmlns:p14="http://schemas.microsoft.com/office/powerpoint/2010/main" val="42037981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4DEE5-A8F0-2F43-AA44-087D159EAF11}"/>
              </a:ext>
            </a:extLst>
          </p:cNvPr>
          <p:cNvSpPr>
            <a:spLocks noGrp="1"/>
          </p:cNvSpPr>
          <p:nvPr>
            <p:ph type="title"/>
          </p:nvPr>
        </p:nvSpPr>
        <p:spPr/>
        <p:txBody>
          <a:bodyPr/>
          <a:lstStyle/>
          <a:p>
            <a:r>
              <a:rPr lang="en-US" cap="none" dirty="0"/>
              <a:t>Questions?</a:t>
            </a:r>
          </a:p>
        </p:txBody>
      </p:sp>
      <p:sp>
        <p:nvSpPr>
          <p:cNvPr id="3" name="Text Placeholder 2">
            <a:extLst>
              <a:ext uri="{FF2B5EF4-FFF2-40B4-BE49-F238E27FC236}">
                <a16:creationId xmlns:a16="http://schemas.microsoft.com/office/drawing/2014/main" id="{3A6E6815-D5FE-3342-A4B6-45F010990399}"/>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13776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B6FDA-23A6-584A-93FA-3DB34D08C530}"/>
              </a:ext>
            </a:extLst>
          </p:cNvPr>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Transfer Landscape at UC</a:t>
            </a:r>
          </a:p>
        </p:txBody>
      </p:sp>
      <p:sp>
        <p:nvSpPr>
          <p:cNvPr id="3" name="Content Placeholder 2">
            <a:extLst>
              <a:ext uri="{FF2B5EF4-FFF2-40B4-BE49-F238E27FC236}">
                <a16:creationId xmlns:a16="http://schemas.microsoft.com/office/drawing/2014/main" id="{F413388D-98B7-2749-B869-549A2B1A9BDE}"/>
              </a:ext>
            </a:extLst>
          </p:cNvPr>
          <p:cNvSpPr>
            <a:spLocks noGrp="1"/>
          </p:cNvSpPr>
          <p:nvPr>
            <p:ph idx="1"/>
          </p:nvPr>
        </p:nvSpPr>
        <p:spPr/>
        <p:txBody>
          <a:bodyPr/>
          <a:lstStyle/>
          <a:p>
            <a:r>
              <a:rPr lang="en-US" dirty="0">
                <a:latin typeface="Calibri" panose="020F0502020204030204" pitchFamily="34" charset="0"/>
                <a:cs typeface="Calibri" panose="020F0502020204030204" pitchFamily="34" charset="0"/>
              </a:rPr>
              <a:t>The campuses (and UC) remain committed to both the 2:1 target for freshman to transfer enrollments and Comprehensive Review</a:t>
            </a:r>
          </a:p>
          <a:p>
            <a:r>
              <a:rPr lang="en-US" dirty="0">
                <a:latin typeface="Calibri" panose="020F0502020204030204" pitchFamily="34" charset="0"/>
                <a:cs typeface="Calibri" panose="020F0502020204030204" pitchFamily="34" charset="0"/>
              </a:rPr>
              <a:t>Guarantees are highly valued by students and they support transfer students while formulating their education plans</a:t>
            </a:r>
          </a:p>
          <a:p>
            <a:r>
              <a:rPr lang="en-US" dirty="0">
                <a:latin typeface="Calibri" panose="020F0502020204030204" pitchFamily="34" charset="0"/>
                <a:cs typeface="Calibri" panose="020F0502020204030204" pitchFamily="34" charset="0"/>
              </a:rPr>
              <a:t>UC’s Transfer Pathways (UCTP) address academic preparation but do not bring guarantees</a:t>
            </a:r>
          </a:p>
          <a:p>
            <a:r>
              <a:rPr lang="en-US" dirty="0">
                <a:latin typeface="Calibri" panose="020F0502020204030204" pitchFamily="34" charset="0"/>
                <a:cs typeface="Calibri" panose="020F0502020204030204" pitchFamily="34" charset="0"/>
              </a:rPr>
              <a:t>The Transfer Admission Guarantee (TAG) agreements that six campuses have offered have only loosely focused on academic preparation</a:t>
            </a:r>
          </a:p>
          <a:p>
            <a:r>
              <a:rPr lang="en-US" dirty="0">
                <a:latin typeface="Calibri" panose="020F0502020204030204" pitchFamily="34" charset="0"/>
                <a:cs typeface="Calibri" panose="020F0502020204030204" pitchFamily="34" charset="0"/>
              </a:rPr>
              <a:t>A new approach to the guarantee emphasizing major preparation unifies these separate parts of the transfer process, preparing students to be competitive across the system and to graduate in two years, with communications aimed at reaching new potential transfers and avoiding the “Transfer Maze” narrative</a:t>
            </a:r>
          </a:p>
        </p:txBody>
      </p:sp>
    </p:spTree>
    <p:extLst>
      <p:ext uri="{BB962C8B-B14F-4D97-AF65-F5344CB8AC3E}">
        <p14:creationId xmlns:p14="http://schemas.microsoft.com/office/powerpoint/2010/main" val="4194436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30312-7693-E34E-8DC5-51AFD78825BF}"/>
              </a:ext>
            </a:extLst>
          </p:cNvPr>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UC Transfer Pathways</a:t>
            </a:r>
          </a:p>
        </p:txBody>
      </p:sp>
      <p:sp>
        <p:nvSpPr>
          <p:cNvPr id="3" name="Content Placeholder 2">
            <a:extLst>
              <a:ext uri="{FF2B5EF4-FFF2-40B4-BE49-F238E27FC236}">
                <a16:creationId xmlns:a16="http://schemas.microsoft.com/office/drawing/2014/main" id="{F3FBE23A-F980-C84E-85CD-0B01208FBC4F}"/>
              </a:ext>
            </a:extLst>
          </p:cNvPr>
          <p:cNvSpPr>
            <a:spLocks noGrp="1"/>
          </p:cNvSpPr>
          <p:nvPr>
            <p:ph idx="1"/>
          </p:nvPr>
        </p:nvSpPr>
        <p:spPr/>
        <p:txBody>
          <a:bodyPr>
            <a:normAutofit/>
          </a:bodyPr>
          <a:lstStyle/>
          <a:p>
            <a:pPr>
              <a:spcBef>
                <a:spcPts val="600"/>
              </a:spcBef>
              <a:spcAft>
                <a:spcPts val="600"/>
              </a:spcAft>
            </a:pPr>
            <a:r>
              <a:rPr lang="en-US" dirty="0">
                <a:latin typeface="Calibri" panose="020F0502020204030204" pitchFamily="34" charset="0"/>
                <a:cs typeface="Calibri" panose="020F0502020204030204" pitchFamily="34" charset="0"/>
              </a:rPr>
              <a:t>UC has developed transfer pathways in 21 majors. </a:t>
            </a:r>
          </a:p>
          <a:p>
            <a:pPr>
              <a:spcBef>
                <a:spcPts val="600"/>
              </a:spcBef>
              <a:spcAft>
                <a:spcPts val="600"/>
              </a:spcAft>
            </a:pPr>
            <a:r>
              <a:rPr lang="en-US" dirty="0">
                <a:latin typeface="Calibri" panose="020F0502020204030204" pitchFamily="34" charset="0"/>
                <a:cs typeface="Calibri" panose="020F0502020204030204" pitchFamily="34" charset="0"/>
              </a:rPr>
              <a:t>Help students to </a:t>
            </a:r>
            <a:r>
              <a:rPr lang="en-US" b="1" u="sng" dirty="0">
                <a:solidFill>
                  <a:schemeClr val="tx2"/>
                </a:solidFill>
                <a:latin typeface="Calibri" panose="020F0502020204030204" pitchFamily="34" charset="0"/>
                <a:cs typeface="Calibri" panose="020F0502020204030204" pitchFamily="34" charset="0"/>
              </a:rPr>
              <a:t>prepare early</a:t>
            </a:r>
            <a:r>
              <a:rPr lang="en-US" dirty="0">
                <a:solidFill>
                  <a:schemeClr val="tx2"/>
                </a:solidFill>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and </a:t>
            </a:r>
            <a:r>
              <a:rPr lang="en-US" b="1" u="sng" dirty="0">
                <a:solidFill>
                  <a:schemeClr val="tx2"/>
                </a:solidFill>
                <a:latin typeface="Calibri" panose="020F0502020204030204" pitchFamily="34" charset="0"/>
                <a:cs typeface="Calibri" panose="020F0502020204030204" pitchFamily="34" charset="0"/>
              </a:rPr>
              <a:t>apply broadly</a:t>
            </a:r>
          </a:p>
          <a:p>
            <a:pPr>
              <a:spcBef>
                <a:spcPts val="600"/>
              </a:spcBef>
              <a:spcAft>
                <a:spcPts val="600"/>
              </a:spcAft>
            </a:pPr>
            <a:r>
              <a:rPr lang="en-US" dirty="0">
                <a:latin typeface="Calibri" panose="020F0502020204030204" pitchFamily="34" charset="0"/>
                <a:cs typeface="Calibri" panose="020F0502020204030204" pitchFamily="34" charset="0"/>
              </a:rPr>
              <a:t>Provide clear, consistent course-taking advice</a:t>
            </a:r>
          </a:p>
          <a:p>
            <a:pPr>
              <a:spcBef>
                <a:spcPts val="600"/>
              </a:spcBef>
              <a:spcAft>
                <a:spcPts val="600"/>
              </a:spcAft>
            </a:pPr>
            <a:r>
              <a:rPr lang="en-US" dirty="0">
                <a:latin typeface="Calibri" panose="020F0502020204030204" pitchFamily="34" charset="0"/>
                <a:cs typeface="Calibri" panose="020F0502020204030204" pitchFamily="34" charset="0"/>
              </a:rPr>
              <a:t>Satisfy UC campus admission requirements across the entire system for a specific major</a:t>
            </a:r>
          </a:p>
          <a:p>
            <a:pPr>
              <a:spcBef>
                <a:spcPts val="600"/>
              </a:spcBef>
              <a:spcAft>
                <a:spcPts val="600"/>
              </a:spcAft>
            </a:pPr>
            <a:r>
              <a:rPr lang="en-US" dirty="0">
                <a:solidFill>
                  <a:schemeClr val="tx2"/>
                </a:solidFill>
                <a:latin typeface="Calibri" panose="020F0502020204030204" pitchFamily="34" charset="0"/>
                <a:cs typeface="Calibri" panose="020F0502020204030204" pitchFamily="34" charset="0"/>
                <a:hlinkClick r:id="rId3"/>
              </a:rPr>
              <a:t>http://pathwaysguide.universityofcalifornia.edu</a:t>
            </a:r>
            <a:r>
              <a:rPr lang="en-US" dirty="0">
                <a:solidFill>
                  <a:schemeClr val="tx2"/>
                </a:solidFill>
                <a:latin typeface="Calibri" panose="020F0502020204030204" pitchFamily="34" charset="0"/>
                <a:cs typeface="Calibri" panose="020F0502020204030204" pitchFamily="34" charset="0"/>
              </a:rPr>
              <a:t> to see whether your college’s courses are fully articulated for each pathway</a:t>
            </a:r>
          </a:p>
          <a:p>
            <a:pPr>
              <a:spcBef>
                <a:spcPts val="600"/>
              </a:spcBef>
              <a:spcAft>
                <a:spcPts val="600"/>
              </a:spcAft>
            </a:pPr>
            <a:endParaRPr lang="en-US" dirty="0"/>
          </a:p>
          <a:p>
            <a:endParaRPr lang="en-US" dirty="0"/>
          </a:p>
        </p:txBody>
      </p:sp>
    </p:spTree>
    <p:extLst>
      <p:ext uri="{BB962C8B-B14F-4D97-AF65-F5344CB8AC3E}">
        <p14:creationId xmlns:p14="http://schemas.microsoft.com/office/powerpoint/2010/main" val="4120407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D265D-482B-9E43-967D-8B9E5F4D9340}"/>
              </a:ext>
            </a:extLst>
          </p:cNvPr>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UC Transfer Task Force</a:t>
            </a:r>
          </a:p>
        </p:txBody>
      </p:sp>
      <p:sp>
        <p:nvSpPr>
          <p:cNvPr id="3" name="Content Placeholder 2">
            <a:extLst>
              <a:ext uri="{FF2B5EF4-FFF2-40B4-BE49-F238E27FC236}">
                <a16:creationId xmlns:a16="http://schemas.microsoft.com/office/drawing/2014/main" id="{169352F6-6D3A-B245-BEC6-E8ED52D25722}"/>
              </a:ext>
            </a:extLst>
          </p:cNvPr>
          <p:cNvSpPr>
            <a:spLocks noGrp="1"/>
          </p:cNvSpPr>
          <p:nvPr>
            <p:ph idx="1"/>
          </p:nvPr>
        </p:nvSpPr>
        <p:spPr/>
        <p:txBody>
          <a:bodyPr/>
          <a:lstStyle/>
          <a:p>
            <a:r>
              <a:rPr lang="en-US" dirty="0">
                <a:latin typeface="Calibri" panose="020F0502020204030204" pitchFamily="34" charset="0"/>
                <a:cs typeface="Calibri" panose="020F0502020204030204" pitchFamily="34" charset="0"/>
              </a:rPr>
              <a:t>In 2017, the UC President created a task force to investigate ways to simplify and improve transfer between the CCCs and UC system</a:t>
            </a:r>
          </a:p>
          <a:p>
            <a:r>
              <a:rPr lang="en-US" dirty="0">
                <a:latin typeface="Calibri" panose="020F0502020204030204" pitchFamily="34" charset="0"/>
                <a:cs typeface="Calibri" panose="020F0502020204030204" pitchFamily="34" charset="0"/>
              </a:rPr>
              <a:t>The task force included representatives from the UC Academic Senate, UC faculty, UC Office of the President, CSU faculty, CSU Chancellor’s Office, and ASCCC.</a:t>
            </a:r>
          </a:p>
          <a:p>
            <a:r>
              <a:rPr lang="en-US" dirty="0">
                <a:latin typeface="Calibri" panose="020F0502020204030204" pitchFamily="34" charset="0"/>
                <a:cs typeface="Calibri" panose="020F0502020204030204" pitchFamily="34" charset="0"/>
              </a:rPr>
              <a:t>The recommendations of the task force can be found </a:t>
            </a:r>
            <a:r>
              <a:rPr lang="en-US" dirty="0">
                <a:latin typeface="Calibri" panose="020F0502020204030204" pitchFamily="34" charset="0"/>
                <a:cs typeface="Calibri" panose="020F0502020204030204" pitchFamily="34" charset="0"/>
                <a:hlinkClick r:id="rId2"/>
              </a:rPr>
              <a:t>here</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55252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E314E-77D6-4640-89EE-6044BA07251A}"/>
              </a:ext>
            </a:extLst>
          </p:cNvPr>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Task Force Recommendations</a:t>
            </a:r>
          </a:p>
        </p:txBody>
      </p:sp>
      <p:sp>
        <p:nvSpPr>
          <p:cNvPr id="3" name="Content Placeholder 2">
            <a:extLst>
              <a:ext uri="{FF2B5EF4-FFF2-40B4-BE49-F238E27FC236}">
                <a16:creationId xmlns:a16="http://schemas.microsoft.com/office/drawing/2014/main" id="{BA054F7D-6BD4-6C40-A34F-AAF1AC3CA215}"/>
              </a:ext>
            </a:extLst>
          </p:cNvPr>
          <p:cNvSpPr>
            <a:spLocks noGrp="1"/>
          </p:cNvSpPr>
          <p:nvPr>
            <p:ph idx="1"/>
          </p:nvPr>
        </p:nvSpPr>
        <p:spPr/>
        <p:txBody>
          <a:bodyPr/>
          <a:lstStyle/>
          <a:p>
            <a:pPr marL="457200" indent="-457200">
              <a:buFont typeface="+mj-lt"/>
              <a:buAutoNum type="arabicPeriod"/>
            </a:pPr>
            <a:r>
              <a:rPr lang="en-US" dirty="0">
                <a:latin typeface="Calibri" panose="020F0502020204030204" pitchFamily="34" charset="0"/>
                <a:cs typeface="Calibri" panose="020F0502020204030204" pitchFamily="34" charset="0"/>
              </a:rPr>
              <a:t>Offer a systemwide transfer guarantee</a:t>
            </a:r>
          </a:p>
          <a:p>
            <a:pPr lvl="1"/>
            <a:r>
              <a:rPr lang="en-US" dirty="0">
                <a:latin typeface="Calibri" panose="020F0502020204030204" pitchFamily="34" charset="0"/>
                <a:cs typeface="Calibri" panose="020F0502020204030204" pitchFamily="34" charset="0"/>
              </a:rPr>
              <a:t>Would eventually guarantee admission into the UC system for students that complete courses in the the transfer pathway with a minimum GPA and have an overall GPA over a minimum threshold. </a:t>
            </a:r>
          </a:p>
          <a:p>
            <a:pPr lvl="1"/>
            <a:r>
              <a:rPr lang="en-US" dirty="0">
                <a:latin typeface="Calibri" panose="020F0502020204030204" pitchFamily="34" charset="0"/>
                <a:cs typeface="Calibri" panose="020F0502020204030204" pitchFamily="34" charset="0"/>
              </a:rPr>
              <a:t>Currently TAG agreements are not available at Berkeley, UCLA, or UC San Diego.</a:t>
            </a:r>
          </a:p>
          <a:p>
            <a:pPr lvl="1"/>
            <a:r>
              <a:rPr lang="en-US" dirty="0">
                <a:latin typeface="Calibri" panose="020F0502020204030204" pitchFamily="34" charset="0"/>
                <a:cs typeface="Calibri" panose="020F0502020204030204" pitchFamily="34" charset="0"/>
              </a:rPr>
              <a:t>Currently TAG requirements vary by campus, even in the same major.</a:t>
            </a:r>
          </a:p>
          <a:p>
            <a:pPr marL="731520" lvl="1" indent="-457200">
              <a:buFont typeface="+mj-lt"/>
              <a:buAutoNum type="arabicPeriod"/>
            </a:pPr>
            <a:endParaRPr lang="en-US" dirty="0">
              <a:latin typeface="Calibri" panose="020F0502020204030204" pitchFamily="34" charset="0"/>
              <a:cs typeface="Calibri" panose="020F0502020204030204" pitchFamily="34" charset="0"/>
            </a:endParaRPr>
          </a:p>
          <a:p>
            <a:pPr marL="457200" indent="-457200">
              <a:buFont typeface="+mj-lt"/>
              <a:buAutoNum type="arabicPeriod"/>
            </a:pPr>
            <a:r>
              <a:rPr lang="en-US" dirty="0">
                <a:latin typeface="Calibri" panose="020F0502020204030204" pitchFamily="34" charset="0"/>
                <a:cs typeface="Calibri" panose="020F0502020204030204" pitchFamily="34" charset="0"/>
              </a:rPr>
              <a:t>Expansion of the UC transfer pathways</a:t>
            </a:r>
          </a:p>
          <a:p>
            <a:pPr lvl="1"/>
            <a:r>
              <a:rPr lang="en-US" dirty="0">
                <a:latin typeface="Calibri" panose="020F0502020204030204" pitchFamily="34" charset="0"/>
                <a:cs typeface="Calibri" panose="020F0502020204030204" pitchFamily="34" charset="0"/>
              </a:rPr>
              <a:t>Currently there are 21 pathways that have been identified</a:t>
            </a:r>
          </a:p>
          <a:p>
            <a:pPr lvl="1"/>
            <a:r>
              <a:rPr lang="en-US" dirty="0">
                <a:latin typeface="Calibri" panose="020F0502020204030204" pitchFamily="34" charset="0"/>
                <a:cs typeface="Calibri" panose="020F0502020204030204" pitchFamily="34" charset="0"/>
              </a:rPr>
              <a:t>Need to explore transfer pathways in areas where a TMC exists and analyze the differences between existing pathways and TMCs</a:t>
            </a:r>
          </a:p>
          <a:p>
            <a:pPr marL="457200" indent="-457200">
              <a:buFont typeface="+mj-lt"/>
              <a:buAutoNum type="arabicPeriod"/>
            </a:pPr>
            <a:endParaRPr lang="en-US" dirty="0"/>
          </a:p>
        </p:txBody>
      </p:sp>
    </p:spTree>
    <p:extLst>
      <p:ext uri="{BB962C8B-B14F-4D97-AF65-F5344CB8AC3E}">
        <p14:creationId xmlns:p14="http://schemas.microsoft.com/office/powerpoint/2010/main" val="3873341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5F6EE-0F8B-4645-9BE7-F12AAFA005C6}"/>
              </a:ext>
            </a:extLst>
          </p:cNvPr>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Task Force Recommendations</a:t>
            </a:r>
          </a:p>
        </p:txBody>
      </p:sp>
      <p:sp>
        <p:nvSpPr>
          <p:cNvPr id="3" name="Content Placeholder 2">
            <a:extLst>
              <a:ext uri="{FF2B5EF4-FFF2-40B4-BE49-F238E27FC236}">
                <a16:creationId xmlns:a16="http://schemas.microsoft.com/office/drawing/2014/main" id="{0F42C40F-5321-C84C-B234-8D5A6380A2B0}"/>
              </a:ext>
            </a:extLst>
          </p:cNvPr>
          <p:cNvSpPr>
            <a:spLocks noGrp="1"/>
          </p:cNvSpPr>
          <p:nvPr>
            <p:ph idx="1"/>
          </p:nvPr>
        </p:nvSpPr>
        <p:spPr/>
        <p:txBody>
          <a:bodyPr/>
          <a:lstStyle/>
          <a:p>
            <a:pPr marL="457200" indent="-457200">
              <a:buFont typeface="+mj-lt"/>
              <a:buAutoNum type="arabicPeriod" startAt="3"/>
            </a:pPr>
            <a:r>
              <a:rPr lang="en-US" dirty="0">
                <a:latin typeface="Calibri" panose="020F0502020204030204" pitchFamily="34" charset="0"/>
                <a:cs typeface="Calibri" panose="020F0502020204030204" pitchFamily="34" charset="0"/>
              </a:rPr>
              <a:t>Associate of Science (AS) Degree pilot with guaranteed admission</a:t>
            </a:r>
          </a:p>
          <a:p>
            <a:pPr lvl="1"/>
            <a:r>
              <a:rPr lang="en-US" dirty="0">
                <a:latin typeface="Calibri" panose="020F0502020204030204" pitchFamily="34" charset="0"/>
                <a:cs typeface="Calibri" panose="020F0502020204030204" pitchFamily="34" charset="0"/>
              </a:rPr>
              <a:t>Last year the ASUC and the ASCCC agreed to a pilot program in Chemistry and Physics where students would complete a degree aligned to the UCTP and be guaranteed UC transfer</a:t>
            </a:r>
          </a:p>
          <a:p>
            <a:pPr marL="457200" indent="-457200">
              <a:buFont typeface="+mj-lt"/>
              <a:buAutoNum type="arabicPeriod" startAt="4"/>
            </a:pPr>
            <a:r>
              <a:rPr lang="en-US" dirty="0">
                <a:latin typeface="Calibri" panose="020F0502020204030204" pitchFamily="34" charset="0"/>
                <a:cs typeface="Calibri" panose="020F0502020204030204" pitchFamily="34" charset="0"/>
              </a:rPr>
              <a:t>Comprehensive research on UC transfer preparation, advising, &amp; communications.</a:t>
            </a:r>
          </a:p>
          <a:p>
            <a:pPr marL="457200" indent="-457200">
              <a:buFont typeface="+mj-lt"/>
              <a:buAutoNum type="arabicPeriod" startAt="4"/>
            </a:pPr>
            <a:r>
              <a:rPr lang="en-US" dirty="0">
                <a:latin typeface="Calibri" panose="020F0502020204030204" pitchFamily="34" charset="0"/>
                <a:cs typeface="Calibri" panose="020F0502020204030204" pitchFamily="34" charset="0"/>
              </a:rPr>
              <a:t>Establish a UC Transfer Workgroup</a:t>
            </a:r>
          </a:p>
          <a:p>
            <a:pPr lvl="1"/>
            <a:r>
              <a:rPr lang="en-US" dirty="0">
                <a:latin typeface="Calibri" panose="020F0502020204030204" pitchFamily="34" charset="0"/>
                <a:cs typeface="Calibri" panose="020F0502020204030204" pitchFamily="34" charset="0"/>
              </a:rPr>
              <a:t>Co-chaired by the UC Academic Senate and UCOP</a:t>
            </a:r>
          </a:p>
          <a:p>
            <a:pPr lvl="1"/>
            <a:r>
              <a:rPr lang="en-US" dirty="0">
                <a:latin typeface="Calibri" panose="020F0502020204030204" pitchFamily="34" charset="0"/>
                <a:cs typeface="Calibri" panose="020F0502020204030204" pitchFamily="34" charset="0"/>
              </a:rPr>
              <a:t>Include intersegmental representation from CCCs (Craig Rutan and Rebecca </a:t>
            </a:r>
            <a:r>
              <a:rPr lang="en-US" dirty="0" err="1">
                <a:latin typeface="Calibri" panose="020F0502020204030204" pitchFamily="34" charset="0"/>
                <a:cs typeface="Calibri" panose="020F0502020204030204" pitchFamily="34" charset="0"/>
              </a:rPr>
              <a:t>Eikey</a:t>
            </a:r>
            <a:r>
              <a:rPr lang="en-US" dirty="0">
                <a:latin typeface="Calibri" panose="020F0502020204030204" pitchFamily="34" charset="0"/>
                <a:cs typeface="Calibri" panose="020F0502020204030204" pitchFamily="34" charset="0"/>
              </a:rPr>
              <a:t>) and CSU</a:t>
            </a:r>
          </a:p>
        </p:txBody>
      </p:sp>
    </p:spTree>
    <p:extLst>
      <p:ext uri="{BB962C8B-B14F-4D97-AF65-F5344CB8AC3E}">
        <p14:creationId xmlns:p14="http://schemas.microsoft.com/office/powerpoint/2010/main" val="1662630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0A77F-D0EE-1B4A-8418-0CC993860B3E}"/>
              </a:ext>
            </a:extLst>
          </p:cNvPr>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Transfer MOU</a:t>
            </a:r>
          </a:p>
        </p:txBody>
      </p:sp>
      <p:sp>
        <p:nvSpPr>
          <p:cNvPr id="3" name="Content Placeholder 2">
            <a:extLst>
              <a:ext uri="{FF2B5EF4-FFF2-40B4-BE49-F238E27FC236}">
                <a16:creationId xmlns:a16="http://schemas.microsoft.com/office/drawing/2014/main" id="{3DBC938A-4299-EC4E-B559-8E9ABD4D847A}"/>
              </a:ext>
            </a:extLst>
          </p:cNvPr>
          <p:cNvSpPr>
            <a:spLocks noGrp="1"/>
          </p:cNvSpPr>
          <p:nvPr>
            <p:ph idx="1"/>
          </p:nvPr>
        </p:nvSpPr>
        <p:spPr/>
        <p:txBody>
          <a:bodyPr/>
          <a:lstStyle/>
          <a:p>
            <a:r>
              <a:rPr lang="en-US" dirty="0">
                <a:latin typeface="Calibri" panose="020F0502020204030204" pitchFamily="34" charset="0"/>
                <a:cs typeface="Calibri" panose="020F0502020204030204" pitchFamily="34" charset="0"/>
              </a:rPr>
              <a:t>On April 11, 2018, a MOU signed by UC President Napolitano and CCC Chancellor Oakley was released. The memo can be found </a:t>
            </a:r>
            <a:r>
              <a:rPr lang="en-US" dirty="0">
                <a:latin typeface="Calibri" panose="020F0502020204030204" pitchFamily="34" charset="0"/>
                <a:cs typeface="Calibri" panose="020F0502020204030204" pitchFamily="34" charset="0"/>
                <a:hlinkClick r:id="rId3"/>
              </a:rPr>
              <a:t>here</a:t>
            </a:r>
            <a:r>
              <a:rPr lang="en-US" dirty="0">
                <a:latin typeface="Calibri" panose="020F0502020204030204" pitchFamily="34" charset="0"/>
                <a:cs typeface="Calibri" panose="020F0502020204030204" pitchFamily="34" charset="0"/>
              </a:rPr>
              <a:t>. </a:t>
            </a:r>
          </a:p>
          <a:p>
            <a:r>
              <a:rPr lang="en-US" dirty="0">
                <a:latin typeface="Calibri" panose="020F0502020204030204" pitchFamily="34" charset="0"/>
                <a:cs typeface="Calibri" panose="020F0502020204030204" pitchFamily="34" charset="0"/>
              </a:rPr>
              <a:t>The memo includes the following:</a:t>
            </a:r>
          </a:p>
          <a:p>
            <a:pPr lvl="1"/>
            <a:r>
              <a:rPr lang="en-US" dirty="0">
                <a:latin typeface="Calibri" panose="020F0502020204030204" pitchFamily="34" charset="0"/>
                <a:cs typeface="Calibri" panose="020F0502020204030204" pitchFamily="34" charset="0"/>
              </a:rPr>
              <a:t>Requests that the UC Academic Senate develop criteria to guarantee admission to CCC transfer students. The guarantee will be based on the UCTP and certain GPA requirements.</a:t>
            </a:r>
          </a:p>
          <a:p>
            <a:pPr lvl="1"/>
            <a:r>
              <a:rPr lang="en-US" dirty="0">
                <a:latin typeface="Calibri" panose="020F0502020204030204" pitchFamily="34" charset="0"/>
                <a:cs typeface="Calibri" panose="020F0502020204030204" pitchFamily="34" charset="0"/>
              </a:rPr>
              <a:t>Where the ADT is equivalent or superior preparation to the UCTP, completion of an ADT with certain GPA requirements would guarantee admission. The evaluation of whether an ADTs would satisfy the requirements outlined in the transfer pathways will be made by the UC Academic Senate in consultation is ASCCC</a:t>
            </a:r>
            <a:r>
              <a:rPr lang="en-US" dirty="0">
                <a:solidFill>
                  <a:srgbClr val="FF0000"/>
                </a:solidFill>
                <a:latin typeface="Calibri" panose="020F0502020204030204" pitchFamily="34" charset="0"/>
                <a:cs typeface="Calibri" panose="020F0502020204030204" pitchFamily="34" charset="0"/>
              </a:rPr>
              <a:t>. </a:t>
            </a:r>
          </a:p>
          <a:p>
            <a:pPr lvl="1"/>
            <a:r>
              <a:rPr lang="en-US" dirty="0">
                <a:latin typeface="Calibri" panose="020F0502020204030204" pitchFamily="34" charset="0"/>
                <a:cs typeface="Calibri" panose="020F0502020204030204" pitchFamily="34" charset="0"/>
              </a:rPr>
              <a:t>UC will continue to offer transfer admission guarantee (TAG) and explore whether students should be eligible for more that one TAG.</a:t>
            </a:r>
          </a:p>
          <a:p>
            <a:pPr lvl="1"/>
            <a:r>
              <a:rPr lang="en-US" dirty="0">
                <a:latin typeface="Calibri" panose="020F0502020204030204" pitchFamily="34" charset="0"/>
                <a:cs typeface="Calibri" panose="020F0502020204030204" pitchFamily="34" charset="0"/>
              </a:rPr>
              <a:t>Pending experience under the pilot, the UC and CCC Academic Senates will continue to work on associate’s degrees aligned to the UCTP that adhere to 60 units per system where possible.</a:t>
            </a:r>
          </a:p>
        </p:txBody>
      </p:sp>
    </p:spTree>
    <p:extLst>
      <p:ext uri="{BB962C8B-B14F-4D97-AF65-F5344CB8AC3E}">
        <p14:creationId xmlns:p14="http://schemas.microsoft.com/office/powerpoint/2010/main" val="23261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6DC73-FE51-8041-8844-9FB7C1A1EBF1}"/>
              </a:ext>
            </a:extLst>
          </p:cNvPr>
          <p:cNvSpPr>
            <a:spLocks noGrp="1"/>
          </p:cNvSpPr>
          <p:nvPr>
            <p:ph type="title"/>
          </p:nvPr>
        </p:nvSpPr>
        <p:spPr/>
        <p:txBody>
          <a:bodyPr/>
          <a:lstStyle/>
          <a:p>
            <a:r>
              <a:rPr lang="en-US" cap="none" dirty="0"/>
              <a:t>Guaranteed Admission to UC</a:t>
            </a:r>
          </a:p>
        </p:txBody>
      </p:sp>
      <p:sp>
        <p:nvSpPr>
          <p:cNvPr id="3" name="Text Placeholder 2">
            <a:extLst>
              <a:ext uri="{FF2B5EF4-FFF2-40B4-BE49-F238E27FC236}">
                <a16:creationId xmlns:a16="http://schemas.microsoft.com/office/drawing/2014/main" id="{75330AC0-9B06-2040-9D1C-F5E05F265B09}"/>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3093801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CCC">
  <a:themeElements>
    <a:clrScheme name="Custom 5">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0E20D2"/>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ASCCC" id="{582654A2-8F12-3146-83F7-BD9873F812BA}" vid="{58C9C3D4-CDC4-ED46-994E-B4971180DEA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ASCCC</Template>
  <TotalTime>1584</TotalTime>
  <Words>2208</Words>
  <Application>Microsoft Macintosh PowerPoint</Application>
  <PresentationFormat>Widescreen</PresentationFormat>
  <Paragraphs>243</Paragraphs>
  <Slides>24</Slides>
  <Notes>10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8" baseType="lpstr">
      <vt:lpstr>Arial</vt:lpstr>
      <vt:lpstr>Calibri</vt:lpstr>
      <vt:lpstr>ASCCC</vt:lpstr>
      <vt:lpstr>Microsoft Word Document</vt:lpstr>
      <vt:lpstr>The Changing World of Guaranteed UC Transfer</vt:lpstr>
      <vt:lpstr>Current Work on UC Transfer</vt:lpstr>
      <vt:lpstr>Transfer Landscape at UC</vt:lpstr>
      <vt:lpstr>UC Transfer Pathways</vt:lpstr>
      <vt:lpstr>UC Transfer Task Force</vt:lpstr>
      <vt:lpstr>Task Force Recommendations</vt:lpstr>
      <vt:lpstr>Task Force Recommendations</vt:lpstr>
      <vt:lpstr>Transfer MOU</vt:lpstr>
      <vt:lpstr>Guaranteed Admission to UC</vt:lpstr>
      <vt:lpstr>How to Implement the Guarantee</vt:lpstr>
      <vt:lpstr>Proposal from BOARS</vt:lpstr>
      <vt:lpstr>Use of TAG Agreements</vt:lpstr>
      <vt:lpstr>TAG Agreements (2)</vt:lpstr>
      <vt:lpstr>Specific Contributions of the Proposed Guarantee</vt:lpstr>
      <vt:lpstr>GPA Requirement</vt:lpstr>
      <vt:lpstr>Examining GPA Requirements for Guaranteed Admission</vt:lpstr>
      <vt:lpstr>More on the GPA Requirement</vt:lpstr>
      <vt:lpstr>UC Transfer Degree Pilot</vt:lpstr>
      <vt:lpstr>PowerPoint Presentation</vt:lpstr>
      <vt:lpstr>PowerPoint Presentation</vt:lpstr>
      <vt:lpstr>Pilot UC Transfer Degrees</vt:lpstr>
      <vt:lpstr>PowerPoint Presentation</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Gregory Stoup</dc:creator>
  <cp:lastModifiedBy>Rutan, Craig</cp:lastModifiedBy>
  <cp:revision>58</cp:revision>
  <cp:lastPrinted>2017-07-13T05:15:10Z</cp:lastPrinted>
  <dcterms:created xsi:type="dcterms:W3CDTF">2017-06-15T21:32:47Z</dcterms:created>
  <dcterms:modified xsi:type="dcterms:W3CDTF">2019-04-09T19:52:39Z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2017-06-15T00:00:00Z</vt:filetime>
  </property>
  <property fmtid="{D5CDD505-2E9C-101B-9397-08002B2CF9AE}" pid="3" name="Creator">
    <vt:lpwstr>Microsoft® PowerPoint® 2016</vt:lpwstr>
  </property>
  <property fmtid="{D5CDD505-2E9C-101B-9397-08002B2CF9AE}" pid="4" name="LastSaved">
    <vt:filetime>2017-06-16T00:00:00Z</vt:filetime>
  </property>
</Properties>
</file>