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4" r:id="rId2"/>
    <p:sldId id="285" r:id="rId3"/>
    <p:sldId id="296" r:id="rId4"/>
    <p:sldId id="297" r:id="rId5"/>
    <p:sldId id="287" r:id="rId6"/>
    <p:sldId id="289" r:id="rId7"/>
    <p:sldId id="290" r:id="rId8"/>
    <p:sldId id="288" r:id="rId9"/>
    <p:sldId id="293" r:id="rId10"/>
    <p:sldId id="298" r:id="rId11"/>
    <p:sldId id="299" r:id="rId12"/>
    <p:sldId id="291" r:id="rId13"/>
    <p:sldId id="292" r:id="rId14"/>
    <p:sldId id="294" r:id="rId15"/>
    <p:sldId id="300" r:id="rId16"/>
    <p:sldId id="301" r:id="rId17"/>
    <p:sldId id="295" r:id="rId18"/>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p:restoredTop sz="94555"/>
  </p:normalViewPr>
  <p:slideViewPr>
    <p:cSldViewPr>
      <p:cViewPr varScale="1">
        <p:scale>
          <a:sx n="69" d="100"/>
          <a:sy n="69" d="100"/>
        </p:scale>
        <p:origin x="216" y="6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14" y="0"/>
            <a:ext cx="2971800" cy="612423"/>
          </a:xfrm>
          <a:prstGeom prst="rect">
            <a:avLst/>
          </a:prstGeom>
        </p:spPr>
        <p:txBody>
          <a:bodyPr vert="horz" lIns="91440" tIns="45720" rIns="91440" bIns="45720" rtlCol="0"/>
          <a:lstStyle>
            <a:lvl1pPr algn="r">
              <a:defRPr sz="1200"/>
            </a:lvl1pPr>
          </a:lstStyle>
          <a:p>
            <a:fld id="{A16DA3DC-3564-4241-8F8D-A10587457F9B}" type="datetimeFigureOut">
              <a:rPr lang="en-US" smtClean="0"/>
              <a:t>10/30/17</a:t>
            </a:fld>
            <a:endParaRPr lang="en-US"/>
          </a:p>
        </p:txBody>
      </p:sp>
      <p:sp>
        <p:nvSpPr>
          <p:cNvPr id="4" name="Footer Placeholder 3"/>
          <p:cNvSpPr>
            <a:spLocks noGrp="1"/>
          </p:cNvSpPr>
          <p:nvPr>
            <p:ph type="ftr" sz="quarter" idx="2"/>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11579580"/>
            <a:ext cx="2971800" cy="612421"/>
          </a:xfrm>
          <a:prstGeom prst="rect">
            <a:avLst/>
          </a:prstGeom>
        </p:spPr>
        <p:txBody>
          <a:bodyPr vert="horz" lIns="91440" tIns="45720" rIns="91440" bIns="45720" rtlCol="0" anchor="b"/>
          <a:lstStyle>
            <a:lvl1pPr algn="r">
              <a:defRPr sz="1200"/>
            </a:lvl1pPr>
          </a:lstStyle>
          <a:p>
            <a:fld id="{C0EC7A4A-E944-1D4D-BEE5-B6B746319706}" type="slidenum">
              <a:rPr lang="en-US" smtClean="0"/>
              <a:t>‹#›</a:t>
            </a:fld>
            <a:endParaRPr lang="en-US"/>
          </a:p>
        </p:txBody>
      </p:sp>
    </p:spTree>
    <p:extLst>
      <p:ext uri="{BB962C8B-B14F-4D97-AF65-F5344CB8AC3E}">
        <p14:creationId xmlns:p14="http://schemas.microsoft.com/office/powerpoint/2010/main" val="496715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F11EEE53-1D4D-CB49-9F40-0560F947085D}" type="datetimeFigureOut">
              <a:rPr lang="en-US" smtClean="0"/>
              <a:t>10/30/17</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AA4213BA-FFC7-B146-90AA-28F0E3F886B2}" type="slidenum">
              <a:rPr lang="en-US" smtClean="0"/>
              <a:t>‹#›</a:t>
            </a:fld>
            <a:endParaRPr lang="en-US"/>
          </a:p>
        </p:txBody>
      </p:sp>
    </p:spTree>
    <p:extLst>
      <p:ext uri="{BB962C8B-B14F-4D97-AF65-F5344CB8AC3E}">
        <p14:creationId xmlns:p14="http://schemas.microsoft.com/office/powerpoint/2010/main" val="132882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19664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defTabSz="447919">
              <a:defRP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10</a:t>
            </a:fld>
            <a:endParaRPr lang="en-US"/>
          </a:p>
        </p:txBody>
      </p:sp>
    </p:spTree>
    <p:extLst>
      <p:ext uri="{BB962C8B-B14F-4D97-AF65-F5344CB8AC3E}">
        <p14:creationId xmlns:p14="http://schemas.microsoft.com/office/powerpoint/2010/main" val="58722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defTabSz="447919">
              <a:defRP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11</a:t>
            </a:fld>
            <a:endParaRPr lang="en-US"/>
          </a:p>
        </p:txBody>
      </p:sp>
    </p:spTree>
    <p:extLst>
      <p:ext uri="{BB962C8B-B14F-4D97-AF65-F5344CB8AC3E}">
        <p14:creationId xmlns:p14="http://schemas.microsoft.com/office/powerpoint/2010/main" val="58722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76707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0" i="0">
                <a:solidFill>
                  <a:srgbClr val="C55A1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76707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39" y="105155"/>
            <a:ext cx="1136904" cy="95859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61" y="1175766"/>
            <a:ext cx="12191365" cy="0"/>
          </a:xfrm>
          <a:custGeom>
            <a:avLst/>
            <a:gdLst/>
            <a:ahLst/>
            <a:cxnLst/>
            <a:rect l="l" t="t" r="r" b="b"/>
            <a:pathLst>
              <a:path w="12191365">
                <a:moveTo>
                  <a:pt x="0" y="0"/>
                </a:moveTo>
                <a:lnTo>
                  <a:pt x="12191238" y="0"/>
                </a:lnTo>
              </a:path>
            </a:pathLst>
          </a:custGeom>
          <a:ln w="28956">
            <a:solidFill>
              <a:srgbClr val="C8C8C8"/>
            </a:solidFill>
          </a:ln>
        </p:spPr>
        <p:txBody>
          <a:bodyPr wrap="square" lIns="0" tIns="0" rIns="0" bIns="0" rtlCol="0"/>
          <a:lstStyle/>
          <a:p>
            <a:endParaRPr/>
          </a:p>
        </p:txBody>
      </p:sp>
      <p:sp>
        <p:nvSpPr>
          <p:cNvPr id="18" name="bk object 18"/>
          <p:cNvSpPr/>
          <p:nvPr/>
        </p:nvSpPr>
        <p:spPr>
          <a:xfrm>
            <a:off x="362711" y="1188719"/>
            <a:ext cx="11443716" cy="565708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76707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39" y="105155"/>
            <a:ext cx="1136904" cy="95859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61" y="1189482"/>
            <a:ext cx="12191365" cy="0"/>
          </a:xfrm>
          <a:custGeom>
            <a:avLst/>
            <a:gdLst/>
            <a:ahLst/>
            <a:cxnLst/>
            <a:rect l="l" t="t" r="r" b="b"/>
            <a:pathLst>
              <a:path w="12191365">
                <a:moveTo>
                  <a:pt x="0" y="0"/>
                </a:moveTo>
                <a:lnTo>
                  <a:pt x="12191238" y="0"/>
                </a:lnTo>
              </a:path>
            </a:pathLst>
          </a:custGeom>
          <a:ln w="28956">
            <a:solidFill>
              <a:srgbClr val="C8C8C8"/>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3858" y="310032"/>
            <a:ext cx="10384282" cy="864235"/>
          </a:xfrm>
          <a:prstGeom prst="rect">
            <a:avLst/>
          </a:prstGeom>
        </p:spPr>
        <p:txBody>
          <a:bodyPr wrap="square" lIns="0" tIns="0" rIns="0" bIns="0">
            <a:spAutoFit/>
          </a:bodyPr>
          <a:lstStyle>
            <a:lvl1pPr>
              <a:defRPr sz="2800" b="0" i="0">
                <a:solidFill>
                  <a:srgbClr val="767070"/>
                </a:solidFill>
                <a:latin typeface="Calibri"/>
                <a:cs typeface="Calibri"/>
              </a:defRPr>
            </a:lvl1pPr>
          </a:lstStyle>
          <a:p>
            <a:endParaRPr/>
          </a:p>
        </p:txBody>
      </p:sp>
      <p:sp>
        <p:nvSpPr>
          <p:cNvPr id="3" name="Holder 3"/>
          <p:cNvSpPr>
            <a:spLocks noGrp="1"/>
          </p:cNvSpPr>
          <p:nvPr>
            <p:ph type="body" idx="1"/>
          </p:nvPr>
        </p:nvSpPr>
        <p:spPr>
          <a:xfrm>
            <a:off x="1112646" y="2417216"/>
            <a:ext cx="9966706" cy="1702435"/>
          </a:xfrm>
          <a:prstGeom prst="rect">
            <a:avLst/>
          </a:prstGeom>
        </p:spPr>
        <p:txBody>
          <a:bodyPr wrap="square" lIns="0" tIns="0" rIns="0" bIns="0">
            <a:spAutoFit/>
          </a:bodyPr>
          <a:lstStyle>
            <a:lvl1pPr>
              <a:defRPr sz="6000" b="0" i="0">
                <a:solidFill>
                  <a:srgbClr val="C55A1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10/30/17</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35000"/>
          </a:blip>
          <a:stretch>
            <a:fillRect/>
          </a:stretch>
        </p:blipFill>
        <p:spPr>
          <a:xfrm>
            <a:off x="16213" y="1314053"/>
            <a:ext cx="12192000" cy="4673600"/>
          </a:xfrm>
          <a:prstGeom prst="rect">
            <a:avLst/>
          </a:prstGeom>
        </p:spPr>
      </p:pic>
      <p:sp>
        <p:nvSpPr>
          <p:cNvPr id="2" name="Title 1"/>
          <p:cNvSpPr>
            <a:spLocks noGrp="1"/>
          </p:cNvSpPr>
          <p:nvPr>
            <p:ph type="ctrTitle"/>
          </p:nvPr>
        </p:nvSpPr>
        <p:spPr>
          <a:xfrm>
            <a:off x="762000" y="2133600"/>
            <a:ext cx="10591800" cy="1231106"/>
          </a:xfrm>
        </p:spPr>
        <p:txBody>
          <a:bodyPr/>
          <a:lstStyle/>
          <a:p>
            <a:r>
              <a:rPr lang="en-US" sz="4000" b="1" dirty="0" smtClean="0">
                <a:solidFill>
                  <a:schemeClr val="tx1"/>
                </a:solidFill>
                <a:latin typeface="Times New Roman"/>
                <a:cs typeface="Times New Roman"/>
              </a:rPr>
              <a:t>UC Transfer Pathways – Facilitating Transfer from the Community Colleges</a:t>
            </a:r>
            <a:endParaRPr lang="en-US" sz="4000" b="1" dirty="0">
              <a:solidFill>
                <a:schemeClr val="tx1"/>
              </a:solidFill>
              <a:latin typeface="Times New Roman"/>
              <a:cs typeface="Times New Roman"/>
            </a:endParaRPr>
          </a:p>
        </p:txBody>
      </p:sp>
      <p:sp>
        <p:nvSpPr>
          <p:cNvPr id="3" name="Subtitle 2"/>
          <p:cNvSpPr>
            <a:spLocks noGrp="1"/>
          </p:cNvSpPr>
          <p:nvPr>
            <p:ph type="subTitle" idx="4294967295"/>
          </p:nvPr>
        </p:nvSpPr>
        <p:spPr>
          <a:xfrm>
            <a:off x="1922834" y="3898106"/>
            <a:ext cx="9430966" cy="1292662"/>
          </a:xfrm>
          <a:prstGeom prst="rect">
            <a:avLst/>
          </a:prstGeom>
        </p:spPr>
        <p:txBody>
          <a:bodyPr/>
          <a:lstStyle/>
          <a:p>
            <a:r>
              <a:rPr lang="en-US" sz="2800" dirty="0" smtClean="0">
                <a:latin typeface="Times New Roman"/>
                <a:cs typeface="Times New Roman"/>
              </a:rPr>
              <a:t>Jackie </a:t>
            </a:r>
            <a:r>
              <a:rPr lang="en-US" sz="2800" dirty="0" err="1" smtClean="0">
                <a:latin typeface="Times New Roman"/>
                <a:cs typeface="Times New Roman"/>
              </a:rPr>
              <a:t>Escajeda</a:t>
            </a:r>
            <a:r>
              <a:rPr lang="en-US" sz="2800" dirty="0" smtClean="0">
                <a:latin typeface="Times New Roman"/>
                <a:cs typeface="Times New Roman"/>
              </a:rPr>
              <a:t>, CCC Chancellor’s Office</a:t>
            </a:r>
          </a:p>
          <a:p>
            <a:r>
              <a:rPr lang="en-US" sz="2800" dirty="0" smtClean="0">
                <a:latin typeface="Times New Roman"/>
                <a:cs typeface="Times New Roman"/>
              </a:rPr>
              <a:t>Craig </a:t>
            </a:r>
            <a:r>
              <a:rPr lang="en-US" sz="2800" dirty="0" err="1" smtClean="0">
                <a:latin typeface="Times New Roman"/>
                <a:cs typeface="Times New Roman"/>
              </a:rPr>
              <a:t>Rutan</a:t>
            </a:r>
            <a:r>
              <a:rPr lang="en-US" sz="2800" dirty="0" smtClean="0">
                <a:latin typeface="Times New Roman"/>
                <a:cs typeface="Times New Roman"/>
              </a:rPr>
              <a:t>, ASCCC Area D Representative</a:t>
            </a:r>
          </a:p>
          <a:p>
            <a:r>
              <a:rPr lang="en-US" sz="2800" dirty="0" smtClean="0">
                <a:latin typeface="Times New Roman"/>
                <a:cs typeface="Times New Roman"/>
              </a:rPr>
              <a:t>John Stanskas, ASCCC Vice President</a:t>
            </a:r>
            <a:endParaRPr lang="en-US" sz="2800" dirty="0">
              <a:latin typeface="Times New Roman"/>
              <a:cs typeface="Times New Roman"/>
            </a:endParaRPr>
          </a:p>
        </p:txBody>
      </p:sp>
      <p:pic>
        <p:nvPicPr>
          <p:cNvPr id="5" name="Picture 4" descr="ASCCC_Logo"/>
          <p:cNvPicPr/>
          <p:nvPr/>
        </p:nvPicPr>
        <p:blipFill>
          <a:blip r:embed="rId4"/>
          <a:srcRect/>
          <a:stretch>
            <a:fillRect/>
          </a:stretch>
        </p:blipFill>
        <p:spPr bwMode="auto">
          <a:xfrm>
            <a:off x="1905000" y="400050"/>
            <a:ext cx="6100177" cy="1200150"/>
          </a:xfrm>
          <a:prstGeom prst="rect">
            <a:avLst/>
          </a:prstGeom>
          <a:noFill/>
          <a:ln w="9525">
            <a:noFill/>
            <a:miter lim="800000"/>
            <a:headEnd/>
            <a:tailEnd/>
          </a:ln>
        </p:spPr>
      </p:pic>
    </p:spTree>
    <p:extLst>
      <p:ext uri="{BB962C8B-B14F-4D97-AF65-F5344CB8AC3E}">
        <p14:creationId xmlns:p14="http://schemas.microsoft.com/office/powerpoint/2010/main" val="84574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609600"/>
            <a:ext cx="10972800" cy="1538883"/>
          </a:xfrm>
          <a:prstGeom prst="rect">
            <a:avLst/>
          </a:prstGeom>
        </p:spPr>
        <p:txBody>
          <a:bodyPr/>
          <a:lstStyle/>
          <a:p>
            <a:pPr marL="0" indent="0" algn="r">
              <a:buNone/>
            </a:pPr>
            <a:r>
              <a:rPr lang="en-US" sz="4000" dirty="0">
                <a:solidFill>
                  <a:srgbClr val="00A1DF"/>
                </a:solidFill>
              </a:rPr>
              <a:t>ucal.us/</a:t>
            </a:r>
            <a:r>
              <a:rPr lang="en-US" sz="4000" dirty="0" err="1">
                <a:solidFill>
                  <a:srgbClr val="00A1DF"/>
                </a:solidFill>
              </a:rPr>
              <a:t>transferpathways</a:t>
            </a:r>
            <a:endParaRPr lang="en-US" sz="4000" dirty="0">
              <a:solidFill>
                <a:srgbClr val="00A1DF"/>
              </a:solidFill>
            </a:endParaRPr>
          </a:p>
          <a:p>
            <a:pPr algn="r"/>
            <a:endParaRPr lang="en-US" dirty="0"/>
          </a:p>
        </p:txBody>
      </p:sp>
      <p:sp>
        <p:nvSpPr>
          <p:cNvPr id="9" name="Content Placeholder 1"/>
          <p:cNvSpPr>
            <a:spLocks noGrp="1"/>
          </p:cNvSpPr>
          <p:nvPr>
            <p:ph idx="4294967295"/>
          </p:nvPr>
        </p:nvSpPr>
        <p:spPr>
          <a:xfrm>
            <a:off x="7658101" y="5539224"/>
            <a:ext cx="4533900" cy="1042987"/>
          </a:xfrm>
          <a:prstGeom prst="rect">
            <a:avLst/>
          </a:prstGeom>
        </p:spPr>
        <p:txBody>
          <a:bodyPr>
            <a:normAutofit fontScale="55000" lnSpcReduction="20000"/>
          </a:bodyPr>
          <a:lstStyle/>
          <a:p>
            <a:pPr marL="0" indent="0">
              <a:buClr>
                <a:srgbClr val="0F7FC5"/>
              </a:buClr>
              <a:buNone/>
            </a:pPr>
            <a:r>
              <a:rPr lang="en-US" dirty="0"/>
              <a:t>Includes important notes for academic planning</a:t>
            </a:r>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6" name="Content Placeholder 1"/>
          <p:cNvSpPr>
            <a:spLocks noGrp="1"/>
          </p:cNvSpPr>
          <p:nvPr>
            <p:ph sz="quarter" idx="4294967295"/>
          </p:nvPr>
        </p:nvSpPr>
        <p:spPr>
          <a:xfrm>
            <a:off x="7658101" y="2642756"/>
            <a:ext cx="4533900" cy="898525"/>
          </a:xfrm>
          <a:prstGeom prst="rect">
            <a:avLst/>
          </a:prstGeom>
        </p:spPr>
        <p:txBody>
          <a:bodyPr>
            <a:normAutofit fontScale="55000" lnSpcReduction="20000"/>
          </a:bodyPr>
          <a:lstStyle/>
          <a:p>
            <a:pPr marL="0" indent="0">
              <a:buClr>
                <a:srgbClr val="0F7FC5"/>
              </a:buClr>
              <a:buNone/>
            </a:pPr>
            <a:r>
              <a:rPr lang="en-US" dirty="0"/>
              <a:t>Highlights the Pathway course expectations</a:t>
            </a:r>
          </a:p>
          <a:p>
            <a:endParaRPr lang="en-US" dirty="0"/>
          </a:p>
          <a:p>
            <a:endParaRPr lang="en-US" dirty="0" smtClean="0"/>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7" name="Right Arrow 6"/>
          <p:cNvSpPr/>
          <p:nvPr/>
        </p:nvSpPr>
        <p:spPr>
          <a:xfrm rot="10800000">
            <a:off x="5670956" y="2752381"/>
            <a:ext cx="1304544" cy="484632"/>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A1DF"/>
              </a:solidFill>
            </a:endParaRPr>
          </a:p>
        </p:txBody>
      </p:sp>
      <p:sp>
        <p:nvSpPr>
          <p:cNvPr id="8" name="Right Arrow 7"/>
          <p:cNvSpPr/>
          <p:nvPr/>
        </p:nvSpPr>
        <p:spPr>
          <a:xfrm rot="10800000">
            <a:off x="5670956" y="5666080"/>
            <a:ext cx="1304544" cy="484632"/>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C:\Users\mlin\Desktop\Chemistry UCTP.PNG"/>
          <p:cNvPicPr>
            <a:picLocks noChangeAspect="1" noChangeArrowheads="1"/>
          </p:cNvPicPr>
          <p:nvPr/>
        </p:nvPicPr>
        <p:blipFill rotWithShape="1">
          <a:blip r:embed="rId3">
            <a:extLst>
              <a:ext uri="{28A0092B-C50C-407E-A947-70E740481C1C}">
                <a14:useLocalDpi xmlns:a14="http://schemas.microsoft.com/office/drawing/2010/main" val="0"/>
              </a:ext>
            </a:extLst>
          </a:blip>
          <a:srcRect l="33632" t="16716" r="34318" b="1871"/>
          <a:stretch/>
        </p:blipFill>
        <p:spPr bwMode="auto">
          <a:xfrm>
            <a:off x="997526" y="360220"/>
            <a:ext cx="4343407" cy="607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9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609600"/>
            <a:ext cx="10972800" cy="1538883"/>
          </a:xfrm>
          <a:prstGeom prst="rect">
            <a:avLst/>
          </a:prstGeom>
        </p:spPr>
        <p:txBody>
          <a:bodyPr/>
          <a:lstStyle/>
          <a:p>
            <a:pPr marL="0" indent="0" algn="r">
              <a:buNone/>
            </a:pPr>
            <a:r>
              <a:rPr lang="en-US" sz="4000" dirty="0">
                <a:solidFill>
                  <a:srgbClr val="00A1DF"/>
                </a:solidFill>
              </a:rPr>
              <a:t>ucal.us/</a:t>
            </a:r>
            <a:r>
              <a:rPr lang="en-US" sz="4000" dirty="0" err="1">
                <a:solidFill>
                  <a:srgbClr val="00A1DF"/>
                </a:solidFill>
              </a:rPr>
              <a:t>transferpathways</a:t>
            </a:r>
            <a:endParaRPr lang="en-US" sz="4000" dirty="0">
              <a:solidFill>
                <a:srgbClr val="00A1DF"/>
              </a:solidFill>
            </a:endParaRPr>
          </a:p>
          <a:p>
            <a:pPr algn="r"/>
            <a:endParaRPr lang="en-US" dirty="0"/>
          </a:p>
        </p:txBody>
      </p:sp>
      <p:sp>
        <p:nvSpPr>
          <p:cNvPr id="6" name="Content Placeholder 1"/>
          <p:cNvSpPr>
            <a:spLocks noGrp="1"/>
          </p:cNvSpPr>
          <p:nvPr>
            <p:ph sz="quarter" idx="4294967295"/>
          </p:nvPr>
        </p:nvSpPr>
        <p:spPr>
          <a:xfrm>
            <a:off x="7658101" y="3073595"/>
            <a:ext cx="4533900" cy="898525"/>
          </a:xfrm>
          <a:prstGeom prst="rect">
            <a:avLst/>
          </a:prstGeom>
        </p:spPr>
        <p:txBody>
          <a:bodyPr>
            <a:normAutofit fontScale="55000" lnSpcReduction="20000"/>
          </a:bodyPr>
          <a:lstStyle/>
          <a:p>
            <a:pPr marL="0" indent="0">
              <a:buClr>
                <a:srgbClr val="0F7FC5"/>
              </a:buClr>
              <a:buNone/>
            </a:pPr>
            <a:r>
              <a:rPr lang="en-US" dirty="0"/>
              <a:t>Highlights the Pathway course expectations</a:t>
            </a:r>
          </a:p>
          <a:p>
            <a:endParaRPr lang="en-US" dirty="0"/>
          </a:p>
          <a:p>
            <a:endParaRPr lang="en-US" dirty="0" smtClean="0"/>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7" name="Right Arrow 6"/>
          <p:cNvSpPr/>
          <p:nvPr/>
        </p:nvSpPr>
        <p:spPr>
          <a:xfrm rot="10800000">
            <a:off x="5670956" y="3183220"/>
            <a:ext cx="1304544" cy="484632"/>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A1DF"/>
              </a:solidFill>
            </a:endParaRPr>
          </a:p>
        </p:txBody>
      </p:sp>
      <p:pic>
        <p:nvPicPr>
          <p:cNvPr id="2050" name="Picture 2" descr="C:\Users\mlin\Desktop\Physics UCTP.PNG"/>
          <p:cNvPicPr>
            <a:picLocks noChangeAspect="1" noChangeArrowheads="1"/>
          </p:cNvPicPr>
          <p:nvPr/>
        </p:nvPicPr>
        <p:blipFill rotWithShape="1">
          <a:blip r:embed="rId3">
            <a:extLst>
              <a:ext uri="{28A0092B-C50C-407E-A947-70E740481C1C}">
                <a14:useLocalDpi xmlns:a14="http://schemas.microsoft.com/office/drawing/2010/main" val="0"/>
              </a:ext>
            </a:extLst>
          </a:blip>
          <a:srcRect l="33407" t="26967" r="34829" b="2946"/>
          <a:stretch/>
        </p:blipFill>
        <p:spPr bwMode="auto">
          <a:xfrm>
            <a:off x="711199" y="533400"/>
            <a:ext cx="4959756" cy="589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0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New Pilot Transfer Degrees</a:t>
            </a:r>
            <a:endParaRPr lang="en-US" sz="4800" b="1" dirty="0"/>
          </a:p>
        </p:txBody>
      </p:sp>
      <p:sp>
        <p:nvSpPr>
          <p:cNvPr id="3" name="Text Placeholder 2"/>
          <p:cNvSpPr>
            <a:spLocks noGrp="1"/>
          </p:cNvSpPr>
          <p:nvPr>
            <p:ph type="body" idx="1"/>
          </p:nvPr>
        </p:nvSpPr>
        <p:spPr>
          <a:xfrm>
            <a:off x="903858" y="1371600"/>
            <a:ext cx="9966706" cy="2954655"/>
          </a:xfrm>
        </p:spPr>
        <p:txBody>
          <a:bodyPr/>
          <a:lstStyle/>
          <a:p>
            <a:pPr marL="857250" indent="-857250">
              <a:buFont typeface="Arial" charset="0"/>
              <a:buChar char="•"/>
            </a:pPr>
            <a:r>
              <a:rPr lang="en-US" sz="4800" dirty="0" smtClean="0"/>
              <a:t>Why Chemistry and Physics?</a:t>
            </a:r>
          </a:p>
          <a:p>
            <a:pPr marL="857250" indent="-857250">
              <a:buFont typeface="Arial" charset="0"/>
              <a:buChar char="•"/>
            </a:pPr>
            <a:endParaRPr lang="en-US" sz="4800" dirty="0"/>
          </a:p>
          <a:p>
            <a:pPr marL="857250" indent="-857250">
              <a:buFont typeface="Arial" charset="0"/>
              <a:buChar char="•"/>
            </a:pPr>
            <a:r>
              <a:rPr lang="en-US" sz="4800" dirty="0" smtClean="0"/>
              <a:t>Practical Answers</a:t>
            </a:r>
          </a:p>
          <a:p>
            <a:pPr marL="857250" indent="-857250">
              <a:buFont typeface="Arial" charset="0"/>
              <a:buChar char="•"/>
            </a:pPr>
            <a:r>
              <a:rPr lang="en-US" sz="4800" dirty="0" smtClean="0"/>
              <a:t>Political Answers </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715" y="3024459"/>
            <a:ext cx="6080880" cy="3835400"/>
          </a:xfrm>
          <a:prstGeom prst="rect">
            <a:avLst/>
          </a:prstGeom>
        </p:spPr>
      </p:pic>
    </p:spTree>
    <p:extLst>
      <p:ext uri="{BB962C8B-B14F-4D97-AF65-F5344CB8AC3E}">
        <p14:creationId xmlns:p14="http://schemas.microsoft.com/office/powerpoint/2010/main" val="174118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New Pilot Transfer Degrees</a:t>
            </a:r>
            <a:endParaRPr lang="en-US" sz="4800" b="1" dirty="0"/>
          </a:p>
        </p:txBody>
      </p:sp>
      <p:sp>
        <p:nvSpPr>
          <p:cNvPr id="3" name="Text Placeholder 2"/>
          <p:cNvSpPr>
            <a:spLocks noGrp="1"/>
          </p:cNvSpPr>
          <p:nvPr>
            <p:ph type="body" idx="1"/>
          </p:nvPr>
        </p:nvSpPr>
        <p:spPr>
          <a:xfrm>
            <a:off x="903858" y="1371600"/>
            <a:ext cx="9966706" cy="4431983"/>
          </a:xfrm>
        </p:spPr>
        <p:txBody>
          <a:bodyPr/>
          <a:lstStyle/>
          <a:p>
            <a:pPr marL="857250" indent="-857250">
              <a:buFont typeface="Arial" charset="0"/>
              <a:buChar char="•"/>
            </a:pPr>
            <a:r>
              <a:rPr lang="en-US" sz="4800" dirty="0" smtClean="0"/>
              <a:t>What are the benefits to the student?</a:t>
            </a:r>
          </a:p>
          <a:p>
            <a:pPr marL="857250" indent="-857250">
              <a:buFont typeface="Arial" charset="0"/>
              <a:buChar char="•"/>
            </a:pPr>
            <a:endParaRPr lang="en-US" sz="4800" dirty="0"/>
          </a:p>
          <a:p>
            <a:pPr marL="857250" indent="-857250">
              <a:buFont typeface="Arial" charset="0"/>
              <a:buChar char="•"/>
            </a:pPr>
            <a:r>
              <a:rPr lang="en-US" sz="4800" dirty="0" smtClean="0"/>
              <a:t>What should students expect who complete the degree and meet the GPA expectation?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5232400"/>
            <a:ext cx="4991100" cy="1625600"/>
          </a:xfrm>
          <a:prstGeom prst="rect">
            <a:avLst/>
          </a:prstGeom>
        </p:spPr>
      </p:pic>
    </p:spTree>
    <p:extLst>
      <p:ext uri="{BB962C8B-B14F-4D97-AF65-F5344CB8AC3E}">
        <p14:creationId xmlns:p14="http://schemas.microsoft.com/office/powerpoint/2010/main" val="126185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Where are we Now?</a:t>
            </a:r>
            <a:endParaRPr lang="en-US" sz="4800" b="1" dirty="0"/>
          </a:p>
        </p:txBody>
      </p:sp>
      <p:sp>
        <p:nvSpPr>
          <p:cNvPr id="3" name="Text Placeholder 2"/>
          <p:cNvSpPr>
            <a:spLocks noGrp="1"/>
          </p:cNvSpPr>
          <p:nvPr>
            <p:ph type="body" idx="1"/>
          </p:nvPr>
        </p:nvSpPr>
        <p:spPr>
          <a:xfrm>
            <a:off x="903858" y="1371600"/>
            <a:ext cx="9966706" cy="4431983"/>
          </a:xfrm>
        </p:spPr>
        <p:txBody>
          <a:bodyPr/>
          <a:lstStyle/>
          <a:p>
            <a:pPr marL="857250" indent="-857250">
              <a:buFont typeface="Arial" charset="0"/>
              <a:buChar char="•"/>
            </a:pPr>
            <a:r>
              <a:rPr lang="en-US" sz="4800" dirty="0" smtClean="0">
                <a:solidFill>
                  <a:schemeClr val="tx1"/>
                </a:solidFill>
              </a:rPr>
              <a:t>Templates are done</a:t>
            </a:r>
          </a:p>
          <a:p>
            <a:pPr marL="857250" indent="-857250">
              <a:buFont typeface="Arial" charset="0"/>
              <a:buChar char="•"/>
            </a:pPr>
            <a:r>
              <a:rPr lang="en-US" sz="4800" dirty="0" smtClean="0">
                <a:solidFill>
                  <a:schemeClr val="tx1"/>
                </a:solidFill>
              </a:rPr>
              <a:t>Faculty are agreed</a:t>
            </a:r>
          </a:p>
          <a:p>
            <a:pPr marL="857250" indent="-857250">
              <a:buFont typeface="Arial" charset="0"/>
              <a:buChar char="•"/>
            </a:pPr>
            <a:r>
              <a:rPr lang="en-US" sz="4800" dirty="0" smtClean="0">
                <a:solidFill>
                  <a:schemeClr val="tx1"/>
                </a:solidFill>
              </a:rPr>
              <a:t>Waiting for system offices to construct an MOU that works</a:t>
            </a:r>
          </a:p>
          <a:p>
            <a:pPr marL="857250" indent="-857250">
              <a:buFont typeface="Arial" charset="0"/>
              <a:buChar char="•"/>
            </a:pPr>
            <a:r>
              <a:rPr lang="en-US" sz="4800" dirty="0" smtClean="0">
                <a:solidFill>
                  <a:schemeClr val="tx1"/>
                </a:solidFill>
              </a:rPr>
              <a:t>UC Transfer Committee</a:t>
            </a:r>
            <a:endParaRPr lang="en-US" sz="4800" dirty="0">
              <a:solidFill>
                <a:schemeClr val="tx1"/>
              </a:solidFill>
            </a:endParaRPr>
          </a:p>
          <a:p>
            <a:pPr marL="857250" indent="-857250">
              <a:buFont typeface="Arial" charset="0"/>
              <a:buChar char="•"/>
            </a:pPr>
            <a:r>
              <a:rPr lang="en-US" sz="4800" dirty="0" smtClean="0">
                <a:solidFill>
                  <a:schemeClr val="tx1"/>
                </a:solidFill>
              </a:rPr>
              <a:t>Fear and Distrust</a:t>
            </a: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455283"/>
          </a:xfrm>
          <a:prstGeom prst="rect">
            <a:avLst/>
          </a:prstGeom>
        </p:spPr>
      </p:pic>
    </p:spTree>
    <p:extLst>
      <p:ext uri="{BB962C8B-B14F-4D97-AF65-F5344CB8AC3E}">
        <p14:creationId xmlns:p14="http://schemas.microsoft.com/office/powerpoint/2010/main" val="49522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Where are we Now?</a:t>
            </a:r>
            <a:endParaRPr lang="en-US" sz="4800" b="1" dirty="0"/>
          </a:p>
        </p:txBody>
      </p:sp>
      <p:sp>
        <p:nvSpPr>
          <p:cNvPr id="3" name="Text Placeholder 2"/>
          <p:cNvSpPr>
            <a:spLocks noGrp="1"/>
          </p:cNvSpPr>
          <p:nvPr>
            <p:ph type="body" idx="1"/>
          </p:nvPr>
        </p:nvSpPr>
        <p:spPr>
          <a:xfrm>
            <a:off x="903858" y="1371600"/>
            <a:ext cx="9966706" cy="5170646"/>
          </a:xfrm>
        </p:spPr>
        <p:txBody>
          <a:bodyPr/>
          <a:lstStyle/>
          <a:p>
            <a:pPr marL="857250" indent="-857250">
              <a:buFont typeface="Arial" charset="0"/>
              <a:buChar char="•"/>
            </a:pPr>
            <a:r>
              <a:rPr lang="en-US" sz="4800" dirty="0" smtClean="0">
                <a:solidFill>
                  <a:schemeClr val="tx1"/>
                </a:solidFill>
              </a:rPr>
              <a:t>Once the MOU is signed, there are 86 complete pathways from CCCs to the UC system in both Chemistry and Physics</a:t>
            </a:r>
          </a:p>
          <a:p>
            <a:pPr marL="857250" indent="-857250">
              <a:buFont typeface="Arial" charset="0"/>
              <a:buChar char="•"/>
            </a:pPr>
            <a:r>
              <a:rPr lang="en-US" sz="4800" dirty="0" smtClean="0">
                <a:solidFill>
                  <a:schemeClr val="tx1"/>
                </a:solidFill>
              </a:rPr>
              <a:t>If they are C-ID recognized, then the degree creation at the college should be very straightforward</a:t>
            </a: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83976"/>
            <a:ext cx="12192000" cy="6455283"/>
          </a:xfrm>
          <a:prstGeom prst="rect">
            <a:avLst/>
          </a:prstGeom>
        </p:spPr>
      </p:pic>
    </p:spTree>
    <p:extLst>
      <p:ext uri="{BB962C8B-B14F-4D97-AF65-F5344CB8AC3E}">
        <p14:creationId xmlns:p14="http://schemas.microsoft.com/office/powerpoint/2010/main" val="195559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Where are we Now?</a:t>
            </a:r>
            <a:endParaRPr lang="en-US" sz="4800" b="1" dirty="0"/>
          </a:p>
        </p:txBody>
      </p:sp>
      <p:sp>
        <p:nvSpPr>
          <p:cNvPr id="3" name="Text Placeholder 2"/>
          <p:cNvSpPr>
            <a:spLocks noGrp="1"/>
          </p:cNvSpPr>
          <p:nvPr>
            <p:ph type="body" idx="1"/>
          </p:nvPr>
        </p:nvSpPr>
        <p:spPr>
          <a:xfrm>
            <a:off x="903858" y="1371600"/>
            <a:ext cx="9966706" cy="2954655"/>
          </a:xfrm>
        </p:spPr>
        <p:txBody>
          <a:bodyPr/>
          <a:lstStyle/>
          <a:p>
            <a:pPr marL="857250" indent="-857250">
              <a:buFont typeface="Arial" charset="0"/>
              <a:buChar char="•"/>
            </a:pPr>
            <a:r>
              <a:rPr lang="en-US" sz="4800" dirty="0" smtClean="0">
                <a:solidFill>
                  <a:schemeClr val="tx1"/>
                </a:solidFill>
              </a:rPr>
              <a:t>UC is forming a transfer task force and invited ASCCC and CCCCO representatives to join.  This work will be addressed in the task force.</a:t>
            </a:r>
            <a:endParaRPr lang="en-US" sz="4800" dirty="0" smtClean="0">
              <a:solidFill>
                <a:schemeClr val="tx1"/>
              </a:solidFill>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455283"/>
          </a:xfrm>
          <a:prstGeom prst="rect">
            <a:avLst/>
          </a:prstGeom>
        </p:spPr>
      </p:pic>
    </p:spTree>
    <p:extLst>
      <p:ext uri="{BB962C8B-B14F-4D97-AF65-F5344CB8AC3E}">
        <p14:creationId xmlns:p14="http://schemas.microsoft.com/office/powerpoint/2010/main" val="81114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Thank You!</a:t>
            </a:r>
            <a:endParaRPr lang="en-US" sz="4800" b="1" dirty="0"/>
          </a:p>
        </p:txBody>
      </p:sp>
      <p:sp>
        <p:nvSpPr>
          <p:cNvPr id="3" name="Text Placeholder 2"/>
          <p:cNvSpPr>
            <a:spLocks noGrp="1"/>
          </p:cNvSpPr>
          <p:nvPr>
            <p:ph type="body" idx="1"/>
          </p:nvPr>
        </p:nvSpPr>
        <p:spPr>
          <a:xfrm>
            <a:off x="903858" y="1371600"/>
            <a:ext cx="9966706" cy="2954655"/>
          </a:xfrm>
        </p:spPr>
        <p:txBody>
          <a:bodyPr/>
          <a:lstStyle/>
          <a:p>
            <a:pPr marL="857250" marR="0" lvl="0" indent="-857250" defTabSz="914400" eaLnBrk="1" fontAlgn="auto" latinLnBrk="0" hangingPunct="1">
              <a:lnSpc>
                <a:spcPct val="100000"/>
              </a:lnSpc>
              <a:spcBef>
                <a:spcPts val="0"/>
              </a:spcBef>
              <a:spcAft>
                <a:spcPts val="0"/>
              </a:spcAft>
              <a:buClrTx/>
              <a:buSzTx/>
              <a:buFont typeface="Arial" charset="0"/>
              <a:buNone/>
              <a:tabLst/>
              <a:defRPr/>
            </a:pPr>
            <a:r>
              <a:rPr lang="en-US" sz="4800" dirty="0" smtClean="0"/>
              <a:t>Thank you for coming!</a:t>
            </a:r>
          </a:p>
          <a:p>
            <a:pPr marL="857250" marR="0" lvl="0" indent="-857250" defTabSz="914400" eaLnBrk="1" fontAlgn="auto" latinLnBrk="0" hangingPunct="1">
              <a:lnSpc>
                <a:spcPct val="100000"/>
              </a:lnSpc>
              <a:spcBef>
                <a:spcPts val="0"/>
              </a:spcBef>
              <a:spcAft>
                <a:spcPts val="0"/>
              </a:spcAft>
              <a:buClrTx/>
              <a:buSzTx/>
              <a:buFont typeface="Arial" charset="0"/>
              <a:buNone/>
              <a:tabLst/>
              <a:defRPr/>
            </a:pPr>
            <a:endParaRPr lang="en-US" sz="4800" dirty="0"/>
          </a:p>
          <a:p>
            <a:pPr marL="857250" marR="0" lvl="0" indent="-857250" defTabSz="914400" eaLnBrk="1" fontAlgn="auto" latinLnBrk="0" hangingPunct="1">
              <a:lnSpc>
                <a:spcPct val="100000"/>
              </a:lnSpc>
              <a:spcBef>
                <a:spcPts val="0"/>
              </a:spcBef>
              <a:spcAft>
                <a:spcPts val="0"/>
              </a:spcAft>
              <a:buClrTx/>
              <a:buSzTx/>
              <a:buFont typeface="Arial" charset="0"/>
              <a:buNone/>
              <a:tabLst/>
              <a:defRPr/>
            </a:pPr>
            <a:endParaRPr lang="en-US" sz="4800" dirty="0" smtClean="0"/>
          </a:p>
          <a:p>
            <a:pPr marL="857250" marR="0" lvl="0" indent="-857250" defTabSz="914400" eaLnBrk="1" fontAlgn="auto" latinLnBrk="0" hangingPunct="1">
              <a:lnSpc>
                <a:spcPct val="100000"/>
              </a:lnSpc>
              <a:spcBef>
                <a:spcPts val="0"/>
              </a:spcBef>
              <a:spcAft>
                <a:spcPts val="0"/>
              </a:spcAft>
              <a:buClrTx/>
              <a:buSzTx/>
              <a:buFont typeface="Arial" charset="0"/>
              <a:buNone/>
              <a:tabLst/>
              <a:defRPr/>
            </a:pPr>
            <a:endParaRPr lang="en-US" sz="4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791659"/>
            <a:ext cx="5029200" cy="5029200"/>
          </a:xfrm>
          <a:prstGeom prst="rect">
            <a:avLst/>
          </a:prstGeom>
        </p:spPr>
      </p:pic>
    </p:spTree>
    <p:extLst>
      <p:ext uri="{BB962C8B-B14F-4D97-AF65-F5344CB8AC3E}">
        <p14:creationId xmlns:p14="http://schemas.microsoft.com/office/powerpoint/2010/main" val="203265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615553"/>
          </a:xfrm>
        </p:spPr>
        <p:txBody>
          <a:bodyPr/>
          <a:lstStyle/>
          <a:p>
            <a:r>
              <a:rPr lang="en-US" sz="4000" b="1" dirty="0" smtClean="0">
                <a:solidFill>
                  <a:schemeClr val="tx1"/>
                </a:solidFill>
              </a:rPr>
              <a:t>Overview</a:t>
            </a:r>
            <a:endParaRPr lang="en-US" sz="4000" b="1" dirty="0">
              <a:solidFill>
                <a:schemeClr val="tx1"/>
              </a:solidFill>
            </a:endParaRPr>
          </a:p>
        </p:txBody>
      </p:sp>
      <p:sp>
        <p:nvSpPr>
          <p:cNvPr id="3" name="Text Placeholder 2"/>
          <p:cNvSpPr>
            <a:spLocks noGrp="1"/>
          </p:cNvSpPr>
          <p:nvPr>
            <p:ph type="body" idx="1"/>
          </p:nvPr>
        </p:nvSpPr>
        <p:spPr>
          <a:xfrm>
            <a:off x="871432" y="1600200"/>
            <a:ext cx="9966706" cy="5170646"/>
          </a:xfrm>
        </p:spPr>
        <p:txBody>
          <a:bodyPr/>
          <a:lstStyle/>
          <a:p>
            <a:pPr marL="685800" indent="-685800">
              <a:buFont typeface="Arial" charset="0"/>
              <a:buChar char="•"/>
            </a:pPr>
            <a:r>
              <a:rPr lang="en-US" sz="4800" dirty="0" smtClean="0">
                <a:solidFill>
                  <a:schemeClr val="tx1"/>
                </a:solidFill>
              </a:rPr>
              <a:t>Development of UCTP</a:t>
            </a:r>
          </a:p>
          <a:p>
            <a:pPr marL="685800" indent="-685800">
              <a:buFont typeface="Arial" charset="0"/>
              <a:buChar char="•"/>
            </a:pPr>
            <a:r>
              <a:rPr lang="en-US" sz="4800" dirty="0" smtClean="0">
                <a:solidFill>
                  <a:schemeClr val="tx1"/>
                </a:solidFill>
              </a:rPr>
              <a:t>Comparison to ADTs using C-ID</a:t>
            </a:r>
          </a:p>
          <a:p>
            <a:pPr marL="685800" indent="-685800">
              <a:buFont typeface="Arial" charset="0"/>
              <a:buChar char="•"/>
            </a:pPr>
            <a:r>
              <a:rPr lang="en-US" sz="4800" dirty="0" smtClean="0">
                <a:solidFill>
                  <a:schemeClr val="tx1"/>
                </a:solidFill>
              </a:rPr>
              <a:t>New Pilot – UCTP Degrees in Chemistry and Physics</a:t>
            </a:r>
          </a:p>
          <a:p>
            <a:pPr marL="685800" indent="-685800">
              <a:buFont typeface="Arial" charset="0"/>
              <a:buChar char="•"/>
            </a:pPr>
            <a:r>
              <a:rPr lang="en-US" sz="4800" dirty="0" smtClean="0">
                <a:solidFill>
                  <a:schemeClr val="tx1"/>
                </a:solidFill>
              </a:rPr>
              <a:t>Where we are now</a:t>
            </a:r>
          </a:p>
          <a:p>
            <a:r>
              <a:rPr lang="en-US" sz="4800" dirty="0">
                <a:solidFill>
                  <a:schemeClr val="tx1"/>
                </a:solidFill>
              </a:rPr>
              <a:t/>
            </a:r>
            <a:br>
              <a:rPr lang="en-US" sz="4800" dirty="0">
                <a:solidFill>
                  <a:schemeClr val="tx1"/>
                </a:solidFill>
              </a:rPr>
            </a:br>
            <a:endParaRPr lang="en-US" sz="4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0902"/>
            <a:ext cx="12223595" cy="1549400"/>
          </a:xfrm>
          <a:prstGeom prst="rect">
            <a:avLst/>
          </a:prstGeom>
        </p:spPr>
      </p:pic>
    </p:spTree>
    <p:extLst>
      <p:ext uri="{BB962C8B-B14F-4D97-AF65-F5344CB8AC3E}">
        <p14:creationId xmlns:p14="http://schemas.microsoft.com/office/powerpoint/2010/main" val="184381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UC President’s Transfer Initiative</a:t>
            </a:r>
            <a:endParaRPr lang="en-US" sz="4800" b="1" dirty="0"/>
          </a:p>
        </p:txBody>
      </p:sp>
      <p:sp>
        <p:nvSpPr>
          <p:cNvPr id="6" name="Content Placeholder 2"/>
          <p:cNvSpPr txBox="1">
            <a:spLocks/>
          </p:cNvSpPr>
          <p:nvPr/>
        </p:nvSpPr>
        <p:spPr>
          <a:xfrm>
            <a:off x="723900" y="1335261"/>
            <a:ext cx="10744200" cy="874540"/>
          </a:xfrm>
          <a:prstGeom prst="rect">
            <a:avLst/>
          </a:prstGeom>
        </p:spPr>
        <p:txBody>
          <a:bodyPr wrap="square" lIns="0" tIns="0" rIns="0" bIns="0">
            <a:normAutofit/>
          </a:bodyPr>
          <a:lstStyle>
            <a:lvl1pPr marL="0">
              <a:defRPr sz="6000" b="0" i="0">
                <a:solidFill>
                  <a:srgbClr val="C55A1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i="1" kern="0" dirty="0" smtClean="0">
                <a:solidFill>
                  <a:schemeClr val="tx2"/>
                </a:solidFill>
              </a:rPr>
              <a:t>“Transfer students are an important part of UC’s strength, as well as an engine of social mobility for our state. Put simply, if we are serving transfers well, then we are serving the state well.” </a:t>
            </a:r>
          </a:p>
          <a:p>
            <a:r>
              <a:rPr lang="en-US" sz="1600" i="1" kern="0" dirty="0" smtClean="0">
                <a:solidFill>
                  <a:schemeClr val="tx2"/>
                </a:solidFill>
              </a:rPr>
              <a:t>									– President Janet Napolitano </a:t>
            </a:r>
          </a:p>
          <a:p>
            <a:endParaRPr lang="en-US" sz="2000" i="1" kern="0" dirty="0" smtClean="0">
              <a:solidFill>
                <a:schemeClr val="tx2"/>
              </a:solidFill>
            </a:endParaRPr>
          </a:p>
          <a:p>
            <a:endParaRPr lang="en-US" kern="0"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25158255"/>
              </p:ext>
            </p:extLst>
          </p:nvPr>
        </p:nvGraphicFramePr>
        <p:xfrm>
          <a:off x="610994" y="2438400"/>
          <a:ext cx="10970012" cy="4051664"/>
        </p:xfrm>
        <a:graphic>
          <a:graphicData uri="http://schemas.openxmlformats.org/drawingml/2006/table">
            <a:tbl>
              <a:tblPr firstRow="1" bandRow="1">
                <a:tableStyleId>{2D5ABB26-0587-4C30-8999-92F81FD0307C}</a:tableStyleId>
              </a:tblPr>
              <a:tblGrid>
                <a:gridCol w="2513206">
                  <a:extLst>
                    <a:ext uri="{9D8B030D-6E8A-4147-A177-3AD203B41FA5}">
                      <a16:colId xmlns:a16="http://schemas.microsoft.com/office/drawing/2014/main" xmlns="" val="20000"/>
                    </a:ext>
                  </a:extLst>
                </a:gridCol>
                <a:gridCol w="8456806">
                  <a:extLst>
                    <a:ext uri="{9D8B030D-6E8A-4147-A177-3AD203B41FA5}">
                      <a16:colId xmlns:a16="http://schemas.microsoft.com/office/drawing/2014/main" xmlns="" val="20001"/>
                    </a:ext>
                  </a:extLst>
                </a:gridCol>
              </a:tblGrid>
              <a:tr h="622653">
                <a:tc>
                  <a:txBody>
                    <a:bodyPr/>
                    <a:lstStyle/>
                    <a:p>
                      <a:r>
                        <a:rPr lang="en-US" sz="2600" dirty="0">
                          <a:solidFill>
                            <a:schemeClr val="tx1"/>
                          </a:solidFill>
                          <a:latin typeface="Calibri" panose="020F0502020204030204" pitchFamily="34" charset="0"/>
                          <a:cs typeface="Calibri" panose="020F0502020204030204" pitchFamily="34" charset="0"/>
                        </a:rPr>
                        <a:t>May 2014</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Transfer Action Team of faculty, staff, and students presented recommendations to UC Regents</a:t>
                      </a:r>
                    </a:p>
                  </a:txBody>
                  <a:tcPr/>
                </a:tc>
                <a:extLst>
                  <a:ext uri="{0D108BD9-81ED-4DB2-BD59-A6C34878D82A}">
                    <a16:rowId xmlns:a16="http://schemas.microsoft.com/office/drawing/2014/main" xmlns="" val="10000"/>
                  </a:ext>
                </a:extLst>
              </a:tr>
              <a:tr h="674922">
                <a:tc>
                  <a:txBody>
                    <a:bodyPr/>
                    <a:lstStyle/>
                    <a:p>
                      <a:r>
                        <a:rPr lang="en-US" sz="2600" dirty="0">
                          <a:solidFill>
                            <a:schemeClr val="tx1"/>
                          </a:solidFill>
                          <a:latin typeface="Calibri" panose="020F0502020204030204" pitchFamily="34" charset="0"/>
                          <a:cs typeface="Calibri" panose="020F0502020204030204" pitchFamily="34" charset="0"/>
                        </a:rPr>
                        <a:t>Spring/Fall 2015</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UC faculty</a:t>
                      </a:r>
                      <a:r>
                        <a:rPr lang="en-US" sz="2600" baseline="0" dirty="0">
                          <a:solidFill>
                            <a:schemeClr val="tx1"/>
                          </a:solidFill>
                          <a:latin typeface="Calibri" panose="020F0502020204030204" pitchFamily="34" charset="0"/>
                          <a:cs typeface="Calibri" panose="020F0502020204030204" pitchFamily="34" charset="0"/>
                        </a:rPr>
                        <a:t> convened in discipline-based workgroups to develop 21 Transfer Pathways</a:t>
                      </a:r>
                      <a:endParaRPr lang="en-US" sz="26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570956">
                <a:tc>
                  <a:txBody>
                    <a:bodyPr/>
                    <a:lstStyle/>
                    <a:p>
                      <a:r>
                        <a:rPr lang="en-US" sz="2600" dirty="0">
                          <a:solidFill>
                            <a:schemeClr val="tx1"/>
                          </a:solidFill>
                          <a:latin typeface="Calibri" panose="020F0502020204030204" pitchFamily="34" charset="0"/>
                          <a:cs typeface="Calibri" panose="020F0502020204030204" pitchFamily="34" charset="0"/>
                        </a:rPr>
                        <a:t>Spring 2016</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Began Pathways</a:t>
                      </a:r>
                      <a:r>
                        <a:rPr lang="en-US" sz="2600" baseline="0" dirty="0">
                          <a:solidFill>
                            <a:schemeClr val="tx1"/>
                          </a:solidFill>
                          <a:latin typeface="Calibri" panose="020F0502020204030204" pitchFamily="34" charset="0"/>
                          <a:cs typeface="Calibri" panose="020F0502020204030204" pitchFamily="34" charset="0"/>
                        </a:rPr>
                        <a:t> implementation for first 10 majors</a:t>
                      </a:r>
                      <a:endParaRPr lang="en-US" sz="26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570956">
                <a:tc>
                  <a:txBody>
                    <a:bodyPr/>
                    <a:lstStyle/>
                    <a:p>
                      <a:r>
                        <a:rPr lang="en-US" sz="2600" dirty="0">
                          <a:solidFill>
                            <a:schemeClr val="tx1"/>
                          </a:solidFill>
                          <a:latin typeface="Calibri" panose="020F0502020204030204" pitchFamily="34" charset="0"/>
                          <a:cs typeface="Calibri" panose="020F0502020204030204" pitchFamily="34" charset="0"/>
                        </a:rPr>
                        <a:t>Fall 2016</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Began Pathways implementation for next 11 majors</a:t>
                      </a:r>
                    </a:p>
                  </a:txBody>
                  <a:tcPr/>
                </a:tc>
                <a:extLst>
                  <a:ext uri="{0D108BD9-81ED-4DB2-BD59-A6C34878D82A}">
                    <a16:rowId xmlns:a16="http://schemas.microsoft.com/office/drawing/2014/main" xmlns="" val="10003"/>
                  </a:ext>
                </a:extLst>
              </a:tr>
              <a:tr h="570956">
                <a:tc>
                  <a:txBody>
                    <a:bodyPr/>
                    <a:lstStyle/>
                    <a:p>
                      <a:r>
                        <a:rPr lang="en-US" sz="2600" dirty="0">
                          <a:solidFill>
                            <a:schemeClr val="tx1"/>
                          </a:solidFill>
                          <a:latin typeface="Calibri" panose="020F0502020204030204" pitchFamily="34" charset="0"/>
                          <a:cs typeface="Calibri" panose="020F0502020204030204" pitchFamily="34" charset="0"/>
                        </a:rPr>
                        <a:t>December 2016</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Launched UC Transfer Pathways Guide</a:t>
                      </a:r>
                      <a:r>
                        <a:rPr lang="en-US" sz="2600" baseline="0" dirty="0">
                          <a:solidFill>
                            <a:schemeClr val="tx1"/>
                          </a:solidFill>
                          <a:latin typeface="Calibri" panose="020F0502020204030204" pitchFamily="34" charset="0"/>
                          <a:cs typeface="Calibri" panose="020F0502020204030204" pitchFamily="34" charset="0"/>
                        </a:rPr>
                        <a:t> website</a:t>
                      </a:r>
                      <a:endParaRPr lang="en-US" sz="26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4"/>
                  </a:ext>
                </a:extLst>
              </a:tr>
              <a:tr h="570956">
                <a:tc>
                  <a:txBody>
                    <a:bodyPr/>
                    <a:lstStyle/>
                    <a:p>
                      <a:r>
                        <a:rPr lang="en-US" sz="2600" dirty="0">
                          <a:solidFill>
                            <a:schemeClr val="tx1"/>
                          </a:solidFill>
                          <a:latin typeface="Calibri" panose="020F0502020204030204" pitchFamily="34" charset="0"/>
                          <a:cs typeface="Calibri" panose="020F0502020204030204" pitchFamily="34" charset="0"/>
                        </a:rPr>
                        <a:t>March 2017</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Released Pathways</a:t>
                      </a:r>
                      <a:r>
                        <a:rPr lang="en-US" sz="2600" baseline="0" dirty="0">
                          <a:solidFill>
                            <a:schemeClr val="tx1"/>
                          </a:solidFill>
                          <a:latin typeface="Calibri" panose="020F0502020204030204" pitchFamily="34" charset="0"/>
                          <a:cs typeface="Calibri" panose="020F0502020204030204" pitchFamily="34" charset="0"/>
                        </a:rPr>
                        <a:t> Course Finder tool on UCTP Guide</a:t>
                      </a:r>
                      <a:endParaRPr lang="en-US" sz="26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5"/>
                  </a:ext>
                </a:extLst>
              </a:tr>
            </a:tbl>
          </a:graphicData>
        </a:graphic>
      </p:graphicFrame>
      <p:pic>
        <p:nvPicPr>
          <p:cNvPr id="3" name="Picture 2"/>
          <p:cNvPicPr>
            <a:picLocks noChangeAspect="1"/>
          </p:cNvPicPr>
          <p:nvPr/>
        </p:nvPicPr>
        <p:blipFill>
          <a:blip r:embed="rId2">
            <a:alphaModFix amt="19000"/>
          </a:blip>
          <a:stretch>
            <a:fillRect/>
          </a:stretch>
        </p:blipFill>
        <p:spPr>
          <a:xfrm>
            <a:off x="3371849" y="1048696"/>
            <a:ext cx="5448300" cy="5448300"/>
          </a:xfrm>
          <a:prstGeom prst="rect">
            <a:avLst/>
          </a:prstGeom>
        </p:spPr>
      </p:pic>
    </p:spTree>
    <p:extLst>
      <p:ext uri="{BB962C8B-B14F-4D97-AF65-F5344CB8AC3E}">
        <p14:creationId xmlns:p14="http://schemas.microsoft.com/office/powerpoint/2010/main" val="341943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UC Transfer Pathways…</a:t>
            </a:r>
            <a:endParaRPr lang="en-US" sz="4800" b="1" dirty="0"/>
          </a:p>
        </p:txBody>
      </p:sp>
      <p:sp>
        <p:nvSpPr>
          <p:cNvPr id="3" name="Text Placeholder 2"/>
          <p:cNvSpPr>
            <a:spLocks noGrp="1"/>
          </p:cNvSpPr>
          <p:nvPr>
            <p:ph type="body" idx="1"/>
          </p:nvPr>
        </p:nvSpPr>
        <p:spPr>
          <a:xfrm>
            <a:off x="685799" y="1450409"/>
            <a:ext cx="10820400" cy="4924425"/>
          </a:xfrm>
        </p:spPr>
        <p:txBody>
          <a:bodyPr/>
          <a:lstStyle/>
          <a:p>
            <a:pPr marL="457200" indent="-457200">
              <a:spcBef>
                <a:spcPts val="600"/>
              </a:spcBef>
              <a:spcAft>
                <a:spcPts val="600"/>
              </a:spcAft>
              <a:buFont typeface="Arial" panose="020B0604020202020204" pitchFamily="34" charset="0"/>
              <a:buChar char="•"/>
            </a:pPr>
            <a:r>
              <a:rPr lang="en-US" sz="4000" dirty="0" smtClean="0">
                <a:solidFill>
                  <a:schemeClr val="tx1"/>
                </a:solidFill>
              </a:rPr>
              <a:t>Help </a:t>
            </a:r>
            <a:r>
              <a:rPr lang="en-US" sz="4000" dirty="0">
                <a:solidFill>
                  <a:schemeClr val="tx1"/>
                </a:solidFill>
              </a:rPr>
              <a:t>students to </a:t>
            </a:r>
            <a:r>
              <a:rPr lang="en-US" sz="4000" b="1" u="sng" dirty="0">
                <a:solidFill>
                  <a:schemeClr val="tx1"/>
                </a:solidFill>
              </a:rPr>
              <a:t>prepare early</a:t>
            </a:r>
            <a:r>
              <a:rPr lang="en-US" sz="4000" dirty="0">
                <a:solidFill>
                  <a:schemeClr val="tx1"/>
                </a:solidFill>
              </a:rPr>
              <a:t> and </a:t>
            </a:r>
            <a:r>
              <a:rPr lang="en-US" sz="4000" b="1" u="sng" dirty="0">
                <a:solidFill>
                  <a:schemeClr val="tx1"/>
                </a:solidFill>
              </a:rPr>
              <a:t>apply broadly</a:t>
            </a:r>
          </a:p>
          <a:p>
            <a:pPr marL="457200" indent="-457200">
              <a:spcBef>
                <a:spcPts val="600"/>
              </a:spcBef>
              <a:spcAft>
                <a:spcPts val="600"/>
              </a:spcAft>
              <a:buFont typeface="Arial" panose="020B0604020202020204" pitchFamily="34" charset="0"/>
              <a:buChar char="•"/>
            </a:pPr>
            <a:r>
              <a:rPr lang="en-US" sz="4000" dirty="0">
                <a:solidFill>
                  <a:schemeClr val="tx1"/>
                </a:solidFill>
              </a:rPr>
              <a:t>Provide clear, consistent course-taking advice</a:t>
            </a:r>
          </a:p>
          <a:p>
            <a:pPr marL="457200" indent="-457200">
              <a:spcBef>
                <a:spcPts val="600"/>
              </a:spcBef>
              <a:spcAft>
                <a:spcPts val="600"/>
              </a:spcAft>
              <a:buFont typeface="Arial" panose="020B0604020202020204" pitchFamily="34" charset="0"/>
              <a:buChar char="•"/>
            </a:pPr>
            <a:r>
              <a:rPr lang="en-US" sz="4000" dirty="0">
                <a:solidFill>
                  <a:schemeClr val="tx1"/>
                </a:solidFill>
              </a:rPr>
              <a:t>Satisfy UC campus admission requirements across the entire system for a specific major</a:t>
            </a:r>
          </a:p>
          <a:p>
            <a:pPr marL="457200" indent="-457200">
              <a:spcBef>
                <a:spcPts val="600"/>
              </a:spcBef>
              <a:spcAft>
                <a:spcPts val="600"/>
              </a:spcAft>
              <a:buFont typeface="Arial" panose="020B0604020202020204" pitchFamily="34" charset="0"/>
              <a:buChar char="•"/>
            </a:pPr>
            <a:r>
              <a:rPr lang="en-US" sz="4000" dirty="0">
                <a:solidFill>
                  <a:schemeClr val="tx1"/>
                </a:solidFill>
              </a:rPr>
              <a:t>Provide a set of course expectations that prepare transfers for timely </a:t>
            </a:r>
            <a:r>
              <a:rPr lang="en-US" sz="4000" dirty="0" smtClean="0">
                <a:solidFill>
                  <a:schemeClr val="tx1"/>
                </a:solidFill>
              </a:rPr>
              <a:t>graduation</a:t>
            </a:r>
          </a:p>
          <a:p>
            <a:pPr algn="ctr">
              <a:spcBef>
                <a:spcPts val="600"/>
              </a:spcBef>
              <a:spcAft>
                <a:spcPts val="600"/>
              </a:spcAft>
            </a:pPr>
            <a:r>
              <a:rPr lang="en-US" sz="4000" dirty="0">
                <a:solidFill>
                  <a:schemeClr val="tx2"/>
                </a:solidFill>
              </a:rPr>
              <a:t>http://pathwaysguide.universityofcalifornia.edu</a:t>
            </a:r>
          </a:p>
        </p:txBody>
      </p:sp>
      <p:pic>
        <p:nvPicPr>
          <p:cNvPr id="4" name="Picture 3"/>
          <p:cNvPicPr>
            <a:picLocks noChangeAspect="1"/>
          </p:cNvPicPr>
          <p:nvPr/>
        </p:nvPicPr>
        <p:blipFill>
          <a:blip r:embed="rId2">
            <a:alphaModFix amt="20000"/>
          </a:blip>
          <a:stretch>
            <a:fillRect/>
          </a:stretch>
        </p:blipFill>
        <p:spPr>
          <a:xfrm>
            <a:off x="2082800" y="937934"/>
            <a:ext cx="10109200" cy="5733070"/>
          </a:xfrm>
          <a:prstGeom prst="rect">
            <a:avLst/>
          </a:prstGeom>
        </p:spPr>
      </p:pic>
    </p:spTree>
    <p:extLst>
      <p:ext uri="{BB962C8B-B14F-4D97-AF65-F5344CB8AC3E}">
        <p14:creationId xmlns:p14="http://schemas.microsoft.com/office/powerpoint/2010/main" val="203075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Existing Structures</a:t>
            </a:r>
            <a:endParaRPr lang="en-US" sz="4800" b="1" dirty="0"/>
          </a:p>
        </p:txBody>
      </p:sp>
      <p:sp>
        <p:nvSpPr>
          <p:cNvPr id="3" name="Text Placeholder 2"/>
          <p:cNvSpPr>
            <a:spLocks noGrp="1"/>
          </p:cNvSpPr>
          <p:nvPr>
            <p:ph type="body" idx="1"/>
          </p:nvPr>
        </p:nvSpPr>
        <p:spPr>
          <a:xfrm>
            <a:off x="867999" y="1371600"/>
            <a:ext cx="9966706" cy="4308872"/>
          </a:xfrm>
        </p:spPr>
        <p:txBody>
          <a:bodyPr/>
          <a:lstStyle/>
          <a:p>
            <a:pPr marL="571500" indent="-571500">
              <a:buFont typeface="Arial" charset="0"/>
              <a:buChar char="•"/>
            </a:pPr>
            <a:r>
              <a:rPr lang="en-US" sz="4000" dirty="0" smtClean="0">
                <a:solidFill>
                  <a:schemeClr val="tx2">
                    <a:lumMod val="75000"/>
                  </a:schemeClr>
                </a:solidFill>
              </a:rPr>
              <a:t>Colleges develop ADTs using TMCs that are comprised of courses matched to C-ID descriptors</a:t>
            </a:r>
          </a:p>
          <a:p>
            <a:pPr marL="571500" indent="-571500">
              <a:buFont typeface="Arial" charset="0"/>
              <a:buChar char="•"/>
            </a:pPr>
            <a:r>
              <a:rPr lang="en-US" sz="4000" dirty="0" smtClean="0">
                <a:solidFill>
                  <a:schemeClr val="tx2">
                    <a:lumMod val="75000"/>
                  </a:schemeClr>
                </a:solidFill>
              </a:rPr>
              <a:t>Students are guaranteed admission to the CSU system and limited to 60 additional required units to complete a bachelor’s degree</a:t>
            </a:r>
            <a:endParaRPr lang="en-US" sz="4000" dirty="0">
              <a:solidFill>
                <a:schemeClr val="tx2">
                  <a:lumMod val="75000"/>
                </a:schemeClr>
              </a:solidFill>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851352" y="2362200"/>
            <a:ext cx="6389705" cy="4786111"/>
          </a:xfrm>
          <a:prstGeom prst="rect">
            <a:avLst/>
          </a:prstGeom>
        </p:spPr>
      </p:pic>
    </p:spTree>
    <p:extLst>
      <p:ext uri="{BB962C8B-B14F-4D97-AF65-F5344CB8AC3E}">
        <p14:creationId xmlns:p14="http://schemas.microsoft.com/office/powerpoint/2010/main" val="157365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Existing Structures</a:t>
            </a:r>
            <a:endParaRPr lang="en-US" sz="4800" b="1" dirty="0"/>
          </a:p>
        </p:txBody>
      </p:sp>
      <p:sp>
        <p:nvSpPr>
          <p:cNvPr id="3" name="Text Placeholder 2"/>
          <p:cNvSpPr>
            <a:spLocks noGrp="1"/>
          </p:cNvSpPr>
          <p:nvPr>
            <p:ph type="body" idx="1"/>
          </p:nvPr>
        </p:nvSpPr>
        <p:spPr>
          <a:xfrm>
            <a:off x="867999" y="1371600"/>
            <a:ext cx="9966706" cy="3693319"/>
          </a:xfrm>
        </p:spPr>
        <p:txBody>
          <a:bodyPr/>
          <a:lstStyle/>
          <a:p>
            <a:pPr marL="571500" indent="-571500">
              <a:buFont typeface="Arial" charset="0"/>
              <a:buChar char="•"/>
            </a:pPr>
            <a:r>
              <a:rPr lang="en-US" sz="4000" dirty="0" smtClean="0">
                <a:solidFill>
                  <a:srgbClr val="C00000"/>
                </a:solidFill>
              </a:rPr>
              <a:t>Courses and sequences identified in the UCTP patterns match existing C-ID descriptors for most courses</a:t>
            </a:r>
          </a:p>
          <a:p>
            <a:pPr marL="571500" indent="-571500">
              <a:buFont typeface="Arial" charset="0"/>
              <a:buChar char="•"/>
            </a:pPr>
            <a:endParaRPr lang="en-US" sz="4000" dirty="0">
              <a:solidFill>
                <a:srgbClr val="C00000"/>
              </a:solidFill>
            </a:endParaRPr>
          </a:p>
          <a:p>
            <a:pPr marL="571500" indent="-571500">
              <a:buFont typeface="Arial" charset="0"/>
              <a:buChar char="•"/>
            </a:pPr>
            <a:r>
              <a:rPr lang="en-US" sz="4000" dirty="0" smtClean="0">
                <a:solidFill>
                  <a:srgbClr val="C00000"/>
                </a:solidFill>
              </a:rPr>
              <a:t>Requirements by major differ between the two systems</a:t>
            </a:r>
            <a:endParaRPr lang="en-US" sz="4000" dirty="0">
              <a:solidFill>
                <a:srgbClr val="C00000"/>
              </a:solidFill>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16809"/>
            <a:ext cx="12192000" cy="6841191"/>
          </a:xfrm>
          <a:prstGeom prst="rect">
            <a:avLst/>
          </a:prstGeom>
        </p:spPr>
      </p:pic>
    </p:spTree>
    <p:extLst>
      <p:ext uri="{BB962C8B-B14F-4D97-AF65-F5344CB8AC3E}">
        <p14:creationId xmlns:p14="http://schemas.microsoft.com/office/powerpoint/2010/main" val="47563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Existing Structures</a:t>
            </a:r>
            <a:endParaRPr lang="en-US" sz="4800" b="1" dirty="0"/>
          </a:p>
        </p:txBody>
      </p:sp>
      <p:sp>
        <p:nvSpPr>
          <p:cNvPr id="3" name="Text Placeholder 2"/>
          <p:cNvSpPr>
            <a:spLocks noGrp="1"/>
          </p:cNvSpPr>
          <p:nvPr>
            <p:ph type="body" idx="1"/>
          </p:nvPr>
        </p:nvSpPr>
        <p:spPr>
          <a:xfrm>
            <a:off x="867999" y="1371600"/>
            <a:ext cx="9966706" cy="3693319"/>
          </a:xfrm>
        </p:spPr>
        <p:txBody>
          <a:bodyPr/>
          <a:lstStyle/>
          <a:p>
            <a:pPr marL="571500" indent="-571500">
              <a:buFont typeface="Arial" charset="0"/>
              <a:buChar char="•"/>
            </a:pPr>
            <a:r>
              <a:rPr lang="en-US" sz="4000" dirty="0" smtClean="0">
                <a:solidFill>
                  <a:schemeClr val="tx1"/>
                </a:solidFill>
              </a:rPr>
              <a:t>Problems with the existing structure with some fields of study:                           Chemistry, Physics, Music, Computer Science</a:t>
            </a:r>
          </a:p>
          <a:p>
            <a:pPr marL="571500" indent="-571500">
              <a:buFont typeface="Arial" charset="0"/>
              <a:buChar char="•"/>
            </a:pPr>
            <a:endParaRPr lang="en-US" sz="4000" dirty="0">
              <a:solidFill>
                <a:schemeClr val="tx1"/>
              </a:solidFill>
            </a:endParaRPr>
          </a:p>
          <a:p>
            <a:pPr marL="571500" indent="-571500">
              <a:buFont typeface="Arial" charset="0"/>
              <a:buChar char="•"/>
            </a:pPr>
            <a:r>
              <a:rPr lang="en-US" sz="4000" dirty="0" smtClean="0">
                <a:solidFill>
                  <a:schemeClr val="tx1"/>
                </a:solidFill>
              </a:rPr>
              <a:t>Some ADTs simply do not exist due to units:  Nursing, Engineering</a:t>
            </a:r>
            <a:endParaRPr lang="en-US" sz="4000" dirty="0">
              <a:solidFill>
                <a:schemeClr val="tx1"/>
              </a:solidFill>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539358" y="51023"/>
            <a:ext cx="6652642" cy="6334472"/>
          </a:xfrm>
          <a:prstGeom prst="rect">
            <a:avLst/>
          </a:prstGeom>
        </p:spPr>
      </p:pic>
    </p:spTree>
    <p:extLst>
      <p:ext uri="{BB962C8B-B14F-4D97-AF65-F5344CB8AC3E}">
        <p14:creationId xmlns:p14="http://schemas.microsoft.com/office/powerpoint/2010/main" val="175181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New Pilot Transfer Degrees</a:t>
            </a:r>
            <a:endParaRPr lang="en-US" sz="4800" b="1" dirty="0"/>
          </a:p>
        </p:txBody>
      </p:sp>
      <p:sp>
        <p:nvSpPr>
          <p:cNvPr id="3" name="Text Placeholder 2"/>
          <p:cNvSpPr>
            <a:spLocks noGrp="1"/>
          </p:cNvSpPr>
          <p:nvPr>
            <p:ph type="body" idx="1"/>
          </p:nvPr>
        </p:nvSpPr>
        <p:spPr>
          <a:xfrm>
            <a:off x="935942" y="1076770"/>
            <a:ext cx="9966706" cy="6155531"/>
          </a:xfrm>
        </p:spPr>
        <p:txBody>
          <a:bodyPr/>
          <a:lstStyle/>
          <a:p>
            <a:pPr marL="857250" indent="-857250">
              <a:buFont typeface="Arial" charset="0"/>
              <a:buChar char="•"/>
            </a:pPr>
            <a:r>
              <a:rPr lang="en-US" sz="4000" dirty="0" smtClean="0"/>
              <a:t>Chemistry and Physics templates (vetted through 5C) expected will be distributed once MOU finalized</a:t>
            </a:r>
          </a:p>
          <a:p>
            <a:pPr marL="857250" indent="-857250">
              <a:buFont typeface="Arial" charset="0"/>
              <a:buChar char="•"/>
            </a:pPr>
            <a:endParaRPr lang="en-US" sz="4000" dirty="0"/>
          </a:p>
          <a:p>
            <a:pPr marL="857250" indent="-857250">
              <a:buFont typeface="Arial" charset="0"/>
              <a:buChar char="•"/>
            </a:pPr>
            <a:r>
              <a:rPr lang="en-US" sz="4000" dirty="0" smtClean="0"/>
              <a:t>UCTP requirements plus a modified GE pattern (IGETC – 4 courses)</a:t>
            </a:r>
          </a:p>
          <a:p>
            <a:pPr marL="857250" indent="-857250">
              <a:buFont typeface="Arial" charset="0"/>
              <a:buChar char="•"/>
            </a:pPr>
            <a:endParaRPr lang="en-US" sz="4000" dirty="0"/>
          </a:p>
          <a:p>
            <a:pPr marL="857250" indent="-857250">
              <a:buFont typeface="Arial" charset="0"/>
              <a:buChar char="•"/>
            </a:pPr>
            <a:r>
              <a:rPr lang="en-US" sz="4000" dirty="0" smtClean="0"/>
              <a:t>GPA Requirement: Physics (3.0 overall and major) and Chemistry (3.0 overall and 3.4 major)</a:t>
            </a: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6220" y="0"/>
            <a:ext cx="12212444" cy="7032681"/>
          </a:xfrm>
          <a:prstGeom prst="rect">
            <a:avLst/>
          </a:prstGeom>
        </p:spPr>
      </p:pic>
    </p:spTree>
    <p:extLst>
      <p:ext uri="{BB962C8B-B14F-4D97-AF65-F5344CB8AC3E}">
        <p14:creationId xmlns:p14="http://schemas.microsoft.com/office/powerpoint/2010/main" val="4878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8" y="310032"/>
            <a:ext cx="10384282" cy="738664"/>
          </a:xfrm>
        </p:spPr>
        <p:txBody>
          <a:bodyPr/>
          <a:lstStyle/>
          <a:p>
            <a:r>
              <a:rPr lang="en-US" sz="4800" b="1" dirty="0" smtClean="0"/>
              <a:t>New Pilot Transfer Degrees</a:t>
            </a:r>
            <a:endParaRPr lang="en-US" sz="4800" b="1" dirty="0"/>
          </a:p>
        </p:txBody>
      </p:sp>
      <p:sp>
        <p:nvSpPr>
          <p:cNvPr id="3" name="Text Placeholder 2"/>
          <p:cNvSpPr>
            <a:spLocks noGrp="1"/>
          </p:cNvSpPr>
          <p:nvPr>
            <p:ph type="body" idx="1"/>
          </p:nvPr>
        </p:nvSpPr>
        <p:spPr>
          <a:xfrm>
            <a:off x="903858" y="1371600"/>
            <a:ext cx="9966706" cy="5170646"/>
          </a:xfrm>
        </p:spPr>
        <p:txBody>
          <a:bodyPr/>
          <a:lstStyle/>
          <a:p>
            <a:pPr marL="857250" indent="-857250">
              <a:buFont typeface="Arial" charset="0"/>
              <a:buChar char="•"/>
            </a:pPr>
            <a:r>
              <a:rPr lang="en-US" sz="4800" dirty="0" smtClean="0">
                <a:solidFill>
                  <a:schemeClr val="tx1"/>
                </a:solidFill>
              </a:rPr>
              <a:t>Required for degree granting:     UCTP requirements plus a modified GE pattern (IGETC – 4 courses)</a:t>
            </a:r>
          </a:p>
          <a:p>
            <a:pPr marL="857250" indent="-857250">
              <a:buFont typeface="Arial" charset="0"/>
              <a:buChar char="•"/>
            </a:pPr>
            <a:endParaRPr lang="en-US" sz="4800" dirty="0">
              <a:solidFill>
                <a:schemeClr val="tx1"/>
              </a:solidFill>
            </a:endParaRPr>
          </a:p>
          <a:p>
            <a:pPr marL="857250" indent="-857250">
              <a:buFont typeface="Arial" charset="0"/>
              <a:buChar char="•"/>
            </a:pPr>
            <a:r>
              <a:rPr lang="en-US" sz="4800" dirty="0" smtClean="0">
                <a:solidFill>
                  <a:schemeClr val="tx1"/>
                </a:solidFill>
              </a:rPr>
              <a:t>Required for guaranteed admission to UC system:                                   GPA Requirement</a:t>
            </a:r>
            <a:endParaRPr lang="en-US" sz="4800" dirty="0">
              <a:solidFill>
                <a:schemeClr val="tx1"/>
              </a:solidFill>
            </a:endParaRPr>
          </a:p>
        </p:txBody>
      </p:sp>
    </p:spTree>
    <p:extLst>
      <p:ext uri="{BB962C8B-B14F-4D97-AF65-F5344CB8AC3E}">
        <p14:creationId xmlns:p14="http://schemas.microsoft.com/office/powerpoint/2010/main" val="39631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TotalTime>
  <Words>557</Words>
  <Application>Microsoft Macintosh PowerPoint</Application>
  <PresentationFormat>Widescreen</PresentationFormat>
  <Paragraphs>108</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Times New Roman</vt:lpstr>
      <vt:lpstr>Arial</vt:lpstr>
      <vt:lpstr>Office Theme</vt:lpstr>
      <vt:lpstr>UC Transfer Pathways – Facilitating Transfer from the Community Colleges</vt:lpstr>
      <vt:lpstr>Overview</vt:lpstr>
      <vt:lpstr>UC President’s Transfer Initiative</vt:lpstr>
      <vt:lpstr>UC Transfer Pathways…</vt:lpstr>
      <vt:lpstr>Existing Structures</vt:lpstr>
      <vt:lpstr>Existing Structures</vt:lpstr>
      <vt:lpstr>Existing Structures</vt:lpstr>
      <vt:lpstr>New Pilot Transfer Degrees</vt:lpstr>
      <vt:lpstr>New Pilot Transfer Degrees</vt:lpstr>
      <vt:lpstr>PowerPoint Presentation</vt:lpstr>
      <vt:lpstr>PowerPoint Presentation</vt:lpstr>
      <vt:lpstr>New Pilot Transfer Degrees</vt:lpstr>
      <vt:lpstr>New Pilot Transfer Degrees</vt:lpstr>
      <vt:lpstr>Where are we Now?</vt:lpstr>
      <vt:lpstr>Where are we Now?</vt:lpstr>
      <vt:lpstr>Where are we Now?</vt:lpstr>
      <vt:lpstr>Thank You!</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Stoup</dc:creator>
  <cp:lastModifiedBy>Stanskas, Peter-John</cp:lastModifiedBy>
  <cp:revision>31</cp:revision>
  <cp:lastPrinted>2017-07-13T05:15:10Z</cp:lastPrinted>
  <dcterms:created xsi:type="dcterms:W3CDTF">2017-06-15T21:32:47Z</dcterms:created>
  <dcterms:modified xsi:type="dcterms:W3CDTF">2017-10-31T06:19:45Z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2017-06-15T00:00:00Z</vt:filetime>
  </property>
  <property fmtid="{D5CDD505-2E9C-101B-9397-08002B2CF9AE}" pid="3" name="Creator">
    <vt:lpwstr>Microsoft® PowerPoint® 2016</vt:lpwstr>
  </property>
  <property fmtid="{D5CDD505-2E9C-101B-9397-08002B2CF9AE}" pid="4" name="LastSaved">
    <vt:filetime>2017-06-16T00:00:00Z</vt:filetime>
  </property>
</Properties>
</file>