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8"/>
  </p:notesMasterIdLst>
  <p:handoutMasterIdLst>
    <p:handoutMasterId r:id="rId19"/>
  </p:handoutMasterIdLst>
  <p:sldIdLst>
    <p:sldId id="284" r:id="rId2"/>
    <p:sldId id="300" r:id="rId3"/>
    <p:sldId id="301" r:id="rId4"/>
    <p:sldId id="311" r:id="rId5"/>
    <p:sldId id="302" r:id="rId6"/>
    <p:sldId id="303" r:id="rId7"/>
    <p:sldId id="304" r:id="rId8"/>
    <p:sldId id="305" r:id="rId9"/>
    <p:sldId id="306" r:id="rId10"/>
    <p:sldId id="308" r:id="rId11"/>
    <p:sldId id="307" r:id="rId12"/>
    <p:sldId id="298" r:id="rId13"/>
    <p:sldId id="299" r:id="rId14"/>
    <p:sldId id="312" r:id="rId15"/>
    <p:sldId id="309" r:id="rId16"/>
    <p:sldId id="310" r:id="rId17"/>
  </p:sldIdLst>
  <p:sldSz cx="12192000" cy="6858000"/>
  <p:notesSz cx="6858000" cy="12192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49"/>
    <p:restoredTop sz="93112"/>
  </p:normalViewPr>
  <p:slideViewPr>
    <p:cSldViewPr>
      <p:cViewPr varScale="1">
        <p:scale>
          <a:sx n="57" d="100"/>
          <a:sy n="57" d="100"/>
        </p:scale>
        <p:origin x="168" y="2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14" y="0"/>
            <a:ext cx="2971800" cy="612423"/>
          </a:xfrm>
          <a:prstGeom prst="rect">
            <a:avLst/>
          </a:prstGeom>
        </p:spPr>
        <p:txBody>
          <a:bodyPr vert="horz" lIns="91440" tIns="45720" rIns="91440" bIns="45720" rtlCol="0"/>
          <a:lstStyle>
            <a:lvl1pPr algn="r">
              <a:defRPr sz="1200"/>
            </a:lvl1pPr>
          </a:lstStyle>
          <a:p>
            <a:fld id="{A16DA3DC-3564-4241-8F8D-A10587457F9B}" type="datetimeFigureOut">
              <a:rPr lang="en-US" smtClean="0"/>
              <a:t>7/11/18</a:t>
            </a:fld>
            <a:endParaRPr lang="en-US"/>
          </a:p>
        </p:txBody>
      </p:sp>
      <p:sp>
        <p:nvSpPr>
          <p:cNvPr id="4" name="Footer Placeholder 3"/>
          <p:cNvSpPr>
            <a:spLocks noGrp="1"/>
          </p:cNvSpPr>
          <p:nvPr>
            <p:ph type="ftr" sz="quarter" idx="2"/>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11579580"/>
            <a:ext cx="2971800" cy="612421"/>
          </a:xfrm>
          <a:prstGeom prst="rect">
            <a:avLst/>
          </a:prstGeom>
        </p:spPr>
        <p:txBody>
          <a:bodyPr vert="horz" lIns="91440" tIns="45720" rIns="91440" bIns="45720" rtlCol="0" anchor="b"/>
          <a:lstStyle>
            <a:lvl1pPr algn="r">
              <a:defRPr sz="1200"/>
            </a:lvl1pPr>
          </a:lstStyle>
          <a:p>
            <a:fld id="{C0EC7A4A-E944-1D4D-BEE5-B6B746319706}" type="slidenum">
              <a:rPr lang="en-US" smtClean="0"/>
              <a:t>‹#›</a:t>
            </a:fld>
            <a:endParaRPr lang="en-US"/>
          </a:p>
        </p:txBody>
      </p:sp>
    </p:spTree>
    <p:extLst>
      <p:ext uri="{BB962C8B-B14F-4D97-AF65-F5344CB8AC3E}">
        <p14:creationId xmlns:p14="http://schemas.microsoft.com/office/powerpoint/2010/main" val="49671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414" y="0"/>
            <a:ext cx="2971800" cy="612423"/>
          </a:xfrm>
          <a:prstGeom prst="rect">
            <a:avLst/>
          </a:prstGeom>
        </p:spPr>
        <p:txBody>
          <a:bodyPr vert="horz" lIns="91440" tIns="45720" rIns="91440" bIns="45720" rtlCol="0"/>
          <a:lstStyle>
            <a:lvl1pPr algn="r">
              <a:defRPr sz="1200"/>
            </a:lvl1pPr>
          </a:lstStyle>
          <a:p>
            <a:fld id="{F11EEE53-1D4D-CB49-9F40-0560F947085D}" type="datetimeFigureOut">
              <a:rPr lang="en-US" smtClean="0"/>
              <a:t>7/11/18</a:t>
            </a:fld>
            <a:endParaRPr lang="en-US"/>
          </a:p>
        </p:txBody>
      </p:sp>
      <p:sp>
        <p:nvSpPr>
          <p:cNvPr id="4" name="Slide Image Placeholder 3"/>
          <p:cNvSpPr>
            <a:spLocks noGrp="1" noRot="1" noChangeAspect="1"/>
          </p:cNvSpPr>
          <p:nvPr>
            <p:ph type="sldImg" idx="2"/>
          </p:nvPr>
        </p:nvSpPr>
        <p:spPr>
          <a:xfrm>
            <a:off x="-228600" y="1524000"/>
            <a:ext cx="7315200" cy="4114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5867402"/>
            <a:ext cx="5486400" cy="480059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414" y="11579580"/>
            <a:ext cx="2971800" cy="612421"/>
          </a:xfrm>
          <a:prstGeom prst="rect">
            <a:avLst/>
          </a:prstGeom>
        </p:spPr>
        <p:txBody>
          <a:bodyPr vert="horz" lIns="91440" tIns="45720" rIns="91440" bIns="45720" rtlCol="0" anchor="b"/>
          <a:lstStyle>
            <a:lvl1pPr algn="r">
              <a:defRPr sz="1200"/>
            </a:lvl1pPr>
          </a:lstStyle>
          <a:p>
            <a:fld id="{AA4213BA-FFC7-B146-90AA-28F0E3F886B2}" type="slidenum">
              <a:rPr lang="en-US" smtClean="0"/>
              <a:t>‹#›</a:t>
            </a:fld>
            <a:endParaRPr lang="en-US"/>
          </a:p>
        </p:txBody>
      </p:sp>
    </p:spTree>
    <p:extLst>
      <p:ext uri="{BB962C8B-B14F-4D97-AF65-F5344CB8AC3E}">
        <p14:creationId xmlns:p14="http://schemas.microsoft.com/office/powerpoint/2010/main" val="132882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196643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12</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13</a:t>
            </a:fld>
            <a:endParaRPr lang="en-US"/>
          </a:p>
        </p:txBody>
      </p:sp>
    </p:spTree>
    <p:extLst>
      <p:ext uri="{BB962C8B-B14F-4D97-AF65-F5344CB8AC3E}">
        <p14:creationId xmlns:p14="http://schemas.microsoft.com/office/powerpoint/2010/main" val="58722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95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8998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8561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678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2719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3747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78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10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7/11/18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0783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9675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28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6871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7/11/18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6818655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www.universityofcalifornia.edu/sites/default/files/UC-CCC-MOU.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chemistry-majors/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physics-major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stanskas@valleycollege.edu" TargetMode="External"/><Relationship Id="rId2" Type="http://schemas.openxmlformats.org/officeDocument/2006/relationships/hyperlink" Target="mailto:rutan_craig@sccollege.edu"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elp%20students%20to%20prepare%20early%20and%20apply%20broadly%20%20Provide%20clear,%20consistent%20course-taking%20advice%20%20Satisfy%20UC%20campus%20admission%20requirements%20across%20the%20entire%20system%20for%20a%20specific%20major%20%20Provide%20a%20set%20of%20course%20expectations%20that%20prepare%20transfers%20for%20timely%20graduation%20%20http:/pathwaysguide.universityofcalifornia.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regents.universityofcalifornia.edu/regmeet/may18/a2attach.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79821"/>
            <a:ext cx="10591800" cy="738664"/>
          </a:xfrm>
        </p:spPr>
        <p:txBody>
          <a:bodyPr/>
          <a:lstStyle/>
          <a:p>
            <a:pPr algn="ctr"/>
            <a:r>
              <a:rPr lang="en-US" sz="4800" b="1" dirty="0">
                <a:solidFill>
                  <a:schemeClr val="tx1"/>
                </a:solidFill>
                <a:latin typeface="Times New Roman"/>
                <a:cs typeface="Times New Roman"/>
              </a:rPr>
              <a:t>UC Transfer Pathways</a:t>
            </a:r>
          </a:p>
        </p:txBody>
      </p:sp>
      <p:sp>
        <p:nvSpPr>
          <p:cNvPr id="3" name="Subtitle 2"/>
          <p:cNvSpPr>
            <a:spLocks noGrp="1"/>
          </p:cNvSpPr>
          <p:nvPr>
            <p:ph type="subTitle" idx="4"/>
          </p:nvPr>
        </p:nvSpPr>
        <p:spPr>
          <a:xfrm>
            <a:off x="110246" y="4419600"/>
            <a:ext cx="9430966" cy="947952"/>
          </a:xfrm>
          <a:prstGeom prst="rect">
            <a:avLst/>
          </a:prstGeom>
        </p:spPr>
        <p:txBody>
          <a:bodyPr/>
          <a:lstStyle/>
          <a:p>
            <a:r>
              <a:rPr lang="en-US" sz="2800" dirty="0">
                <a:latin typeface="Times New Roman"/>
                <a:cs typeface="Times New Roman"/>
              </a:rPr>
              <a:t>Craig </a:t>
            </a:r>
            <a:r>
              <a:rPr lang="en-US" sz="2800" dirty="0" err="1">
                <a:latin typeface="Times New Roman"/>
                <a:cs typeface="Times New Roman"/>
              </a:rPr>
              <a:t>Rutan</a:t>
            </a:r>
            <a:r>
              <a:rPr lang="en-US" sz="2800" dirty="0">
                <a:latin typeface="Times New Roman"/>
                <a:cs typeface="Times New Roman"/>
              </a:rPr>
              <a:t>, ASCCC Secretary</a:t>
            </a:r>
          </a:p>
          <a:p>
            <a:r>
              <a:rPr lang="en-US" sz="2800" dirty="0">
                <a:latin typeface="Times New Roman"/>
                <a:cs typeface="Times New Roman"/>
              </a:rPr>
              <a:t>John Stanskas, ASCCC President</a:t>
            </a:r>
          </a:p>
        </p:txBody>
      </p:sp>
      <p:pic>
        <p:nvPicPr>
          <p:cNvPr id="5" name="Picture 4" descr="ASCCC_Logo"/>
          <p:cNvPicPr/>
          <p:nvPr/>
        </p:nvPicPr>
        <p:blipFill>
          <a:blip r:embed="rId3"/>
          <a:srcRect/>
          <a:stretch>
            <a:fillRect/>
          </a:stretch>
        </p:blipFill>
        <p:spPr bwMode="auto">
          <a:xfrm>
            <a:off x="5791200" y="496609"/>
            <a:ext cx="6100177" cy="1200150"/>
          </a:xfrm>
          <a:prstGeom prst="rect">
            <a:avLst/>
          </a:prstGeom>
          <a:noFill/>
          <a:ln w="9525">
            <a:noFill/>
            <a:miter lim="800000"/>
            <a:headEnd/>
            <a:tailEnd/>
          </a:ln>
        </p:spPr>
      </p:pic>
      <p:sp>
        <p:nvSpPr>
          <p:cNvPr id="7" name="TextBox 6">
            <a:extLst>
              <a:ext uri="{FF2B5EF4-FFF2-40B4-BE49-F238E27FC236}">
                <a16:creationId xmlns:a16="http://schemas.microsoft.com/office/drawing/2014/main" id="{042FC097-B98D-E44A-A264-68523ED3B937}"/>
              </a:ext>
            </a:extLst>
          </p:cNvPr>
          <p:cNvSpPr txBox="1"/>
          <p:nvPr/>
        </p:nvSpPr>
        <p:spPr>
          <a:xfrm>
            <a:off x="6968416" y="6096000"/>
            <a:ext cx="5129550" cy="461665"/>
          </a:xfrm>
          <a:prstGeom prst="rect">
            <a:avLst/>
          </a:prstGeom>
          <a:noFill/>
        </p:spPr>
        <p:txBody>
          <a:bodyPr wrap="square" rtlCol="0">
            <a:spAutoFit/>
          </a:bodyPr>
          <a:lstStyle/>
          <a:p>
            <a:r>
              <a:rPr lang="en-US" sz="2400" b="1" dirty="0">
                <a:solidFill>
                  <a:schemeClr val="accent1"/>
                </a:solidFill>
                <a:latin typeface="Calibri" charset="0"/>
                <a:ea typeface="Calibri" charset="0"/>
                <a:cs typeface="Calibri" charset="0"/>
              </a:rPr>
              <a:t>2018 ASCCC Curriculum Institute</a:t>
            </a:r>
          </a:p>
        </p:txBody>
      </p:sp>
      <p:pic>
        <p:nvPicPr>
          <p:cNvPr id="6" name="Picture 5">
            <a:extLst>
              <a:ext uri="{FF2B5EF4-FFF2-40B4-BE49-F238E27FC236}">
                <a16:creationId xmlns:a16="http://schemas.microsoft.com/office/drawing/2014/main" id="{C89E6D5F-0AFD-E749-84D1-94197479D5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8163" y="3279880"/>
            <a:ext cx="4934829" cy="2451896"/>
          </a:xfrm>
          <a:prstGeom prst="rect">
            <a:avLst/>
          </a:prstGeom>
        </p:spPr>
      </p:pic>
    </p:spTree>
    <p:extLst>
      <p:ext uri="{BB962C8B-B14F-4D97-AF65-F5344CB8AC3E}">
        <p14:creationId xmlns:p14="http://schemas.microsoft.com/office/powerpoint/2010/main" val="84574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A77F-D0EE-1B4A-8418-0CC993860B3E}"/>
              </a:ext>
            </a:extLst>
          </p:cNvPr>
          <p:cNvSpPr>
            <a:spLocks noGrp="1"/>
          </p:cNvSpPr>
          <p:nvPr>
            <p:ph type="title"/>
          </p:nvPr>
        </p:nvSpPr>
        <p:spPr/>
        <p:txBody>
          <a:bodyPr/>
          <a:lstStyle/>
          <a:p>
            <a:r>
              <a:rPr lang="en-US" b="1" dirty="0"/>
              <a:t>Transfer MOU</a:t>
            </a:r>
          </a:p>
        </p:txBody>
      </p:sp>
      <p:sp>
        <p:nvSpPr>
          <p:cNvPr id="3" name="Content Placeholder 2">
            <a:extLst>
              <a:ext uri="{FF2B5EF4-FFF2-40B4-BE49-F238E27FC236}">
                <a16:creationId xmlns:a16="http://schemas.microsoft.com/office/drawing/2014/main" id="{3DBC938A-4299-EC4E-B559-8E9ABD4D847A}"/>
              </a:ext>
            </a:extLst>
          </p:cNvPr>
          <p:cNvSpPr>
            <a:spLocks noGrp="1"/>
          </p:cNvSpPr>
          <p:nvPr>
            <p:ph idx="1"/>
          </p:nvPr>
        </p:nvSpPr>
        <p:spPr/>
        <p:txBody>
          <a:bodyPr/>
          <a:lstStyle/>
          <a:p>
            <a:r>
              <a:rPr lang="en-US" dirty="0"/>
              <a:t>On April 11, 2018, a MOU signed by UC President Napolitano and CCC Chancellor Oakley was released. The memo can be found </a:t>
            </a:r>
            <a:r>
              <a:rPr lang="en-US" dirty="0">
                <a:hlinkClick r:id="rId2"/>
              </a:rPr>
              <a:t>here</a:t>
            </a:r>
            <a:r>
              <a:rPr lang="en-US" dirty="0"/>
              <a:t>. </a:t>
            </a:r>
          </a:p>
          <a:p>
            <a:r>
              <a:rPr lang="en-US" dirty="0"/>
              <a:t>The memo includes the following:</a:t>
            </a:r>
          </a:p>
          <a:p>
            <a:pPr lvl="1"/>
            <a:r>
              <a:rPr lang="en-US" dirty="0"/>
              <a:t>Requests that the UC Academic Senate develop criteria to guarantee admission to CCC transfer students. The guarantee will be based on the UCTP and certain GPA requirements.</a:t>
            </a:r>
          </a:p>
          <a:p>
            <a:pPr lvl="1"/>
            <a:r>
              <a:rPr lang="en-US" dirty="0"/>
              <a:t>Where the ADT is equivalent or superior preparation to the UCTP, completion of an ADT with certain GPA requirements would guarantee admission. The evaluation of ADTs would be made by the UC Academic Senate in consultation is ASCCC</a:t>
            </a:r>
          </a:p>
          <a:p>
            <a:pPr lvl="1"/>
            <a:r>
              <a:rPr lang="en-US" dirty="0"/>
              <a:t>UC will continue to offer transfer admission guarantee (TAG) and explore whether students should be eligible for more that one TAG.</a:t>
            </a:r>
          </a:p>
          <a:p>
            <a:pPr lvl="1"/>
            <a:r>
              <a:rPr lang="en-US" dirty="0"/>
              <a:t>The UC and CCC Academic Senates will continue to work on associate’s degrees aligned to the UCTP that adhere to 60 units per system where possible.</a:t>
            </a:r>
          </a:p>
        </p:txBody>
      </p:sp>
    </p:spTree>
    <p:extLst>
      <p:ext uri="{BB962C8B-B14F-4D97-AF65-F5344CB8AC3E}">
        <p14:creationId xmlns:p14="http://schemas.microsoft.com/office/powerpoint/2010/main" val="2326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8C60-B057-2A4B-A5BE-7E3585DF5B6D}"/>
              </a:ext>
            </a:extLst>
          </p:cNvPr>
          <p:cNvSpPr>
            <a:spLocks noGrp="1"/>
          </p:cNvSpPr>
          <p:nvPr>
            <p:ph type="title"/>
          </p:nvPr>
        </p:nvSpPr>
        <p:spPr/>
        <p:txBody>
          <a:bodyPr/>
          <a:lstStyle/>
          <a:p>
            <a:r>
              <a:rPr lang="en-US" b="1" dirty="0"/>
              <a:t>Pilot UC Transfer Degrees</a:t>
            </a:r>
          </a:p>
        </p:txBody>
      </p:sp>
      <p:sp>
        <p:nvSpPr>
          <p:cNvPr id="3" name="Content Placeholder 2">
            <a:extLst>
              <a:ext uri="{FF2B5EF4-FFF2-40B4-BE49-F238E27FC236}">
                <a16:creationId xmlns:a16="http://schemas.microsoft.com/office/drawing/2014/main" id="{0A342177-5467-F346-A54A-3D4ABB581BBD}"/>
              </a:ext>
            </a:extLst>
          </p:cNvPr>
          <p:cNvSpPr>
            <a:spLocks noGrp="1"/>
          </p:cNvSpPr>
          <p:nvPr>
            <p:ph idx="1"/>
          </p:nvPr>
        </p:nvSpPr>
        <p:spPr/>
        <p:txBody>
          <a:bodyPr/>
          <a:lstStyle/>
          <a:p>
            <a:r>
              <a:rPr lang="en-US" dirty="0"/>
              <a:t>The pilot will be in Chemistry and Physics.</a:t>
            </a:r>
          </a:p>
          <a:p>
            <a:pPr lvl="1"/>
            <a:r>
              <a:rPr lang="en-US" dirty="0"/>
              <a:t>The Chemistry ADT has been difficult for many colleges to create because of units.</a:t>
            </a:r>
          </a:p>
          <a:p>
            <a:pPr lvl="1"/>
            <a:r>
              <a:rPr lang="en-US" dirty="0"/>
              <a:t>The Physics ADT has significant differences with the UCTP, but physics faculty from all three segments agree that the UCTP is better preparation for junior level coursework.</a:t>
            </a:r>
          </a:p>
          <a:p>
            <a:r>
              <a:rPr lang="en-US" dirty="0"/>
              <a:t>Colleges will create an AS that aligns to the UCTP. The Chancellor’s Office will publish templates (similar to TMCs). Hopefully available in Fall 2018.</a:t>
            </a:r>
          </a:p>
          <a:p>
            <a:r>
              <a:rPr lang="en-US" dirty="0"/>
              <a:t>Students will be required to complete UCTP requirements plus a modified GE pattern (IGETC – 4 courses)</a:t>
            </a:r>
          </a:p>
          <a:p>
            <a:r>
              <a:rPr lang="en-US" dirty="0"/>
              <a:t>There will be major and overall GPA requirements</a:t>
            </a:r>
          </a:p>
          <a:p>
            <a:endParaRPr lang="en-US" dirty="0"/>
          </a:p>
        </p:txBody>
      </p:sp>
      <p:pic>
        <p:nvPicPr>
          <p:cNvPr id="5" name="Picture 4">
            <a:extLst>
              <a:ext uri="{FF2B5EF4-FFF2-40B4-BE49-F238E27FC236}">
                <a16:creationId xmlns:a16="http://schemas.microsoft.com/office/drawing/2014/main" id="{BBFCD01D-B735-4E4C-838A-55DAC1138F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100" y="546410"/>
            <a:ext cx="1638300" cy="1231900"/>
          </a:xfrm>
          <a:prstGeom prst="rect">
            <a:avLst/>
          </a:prstGeom>
        </p:spPr>
      </p:pic>
    </p:spTree>
    <p:extLst>
      <p:ext uri="{BB962C8B-B14F-4D97-AF65-F5344CB8AC3E}">
        <p14:creationId xmlns:p14="http://schemas.microsoft.com/office/powerpoint/2010/main" val="416043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Chemistry Pathway</a:t>
            </a:r>
            <a:endParaRPr lang="en-US" sz="4000" dirty="0">
              <a:solidFill>
                <a:srgbClr val="00A1DF"/>
              </a:solidFill>
            </a:endParaRPr>
          </a:p>
          <a:p>
            <a:pPr algn="r"/>
            <a:endParaRPr lang="en-US" dirty="0"/>
          </a:p>
        </p:txBody>
      </p:sp>
      <p:sp>
        <p:nvSpPr>
          <p:cNvPr id="9" name="Content Placeholder 1"/>
          <p:cNvSpPr>
            <a:spLocks noGrp="1"/>
          </p:cNvSpPr>
          <p:nvPr>
            <p:ph idx="4294967295"/>
          </p:nvPr>
        </p:nvSpPr>
        <p:spPr>
          <a:xfrm>
            <a:off x="7658100" y="5538788"/>
            <a:ext cx="4533900" cy="1042987"/>
          </a:xfrm>
          <a:prstGeom prst="rect">
            <a:avLst/>
          </a:prstGeom>
        </p:spPr>
        <p:txBody>
          <a:bodyPr>
            <a:normAutofit/>
          </a:bodyPr>
          <a:lstStyle/>
          <a:p>
            <a:pPr marL="0" indent="0">
              <a:buClr>
                <a:srgbClr val="0F7FC5"/>
              </a:buClr>
              <a:buNone/>
            </a:pPr>
            <a:r>
              <a:rPr lang="en-US" dirty="0"/>
              <a:t>Includes important notes for academic planning</a:t>
            </a:r>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6" name="Content Placeholder 1"/>
          <p:cNvSpPr>
            <a:spLocks noGrp="1"/>
          </p:cNvSpPr>
          <p:nvPr>
            <p:ph sz="quarter" idx="4294967295"/>
          </p:nvPr>
        </p:nvSpPr>
        <p:spPr>
          <a:xfrm>
            <a:off x="7658100" y="2643188"/>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2752381"/>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sp>
        <p:nvSpPr>
          <p:cNvPr id="8" name="Right Arrow 7"/>
          <p:cNvSpPr/>
          <p:nvPr/>
        </p:nvSpPr>
        <p:spPr>
          <a:xfrm rot="10800000">
            <a:off x="5670956" y="566608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C:\Users\mlin\Desktop\Chemistry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632" t="16716" r="34318" b="1871"/>
          <a:stretch/>
        </p:blipFill>
        <p:spPr bwMode="auto">
          <a:xfrm>
            <a:off x="997526" y="360220"/>
            <a:ext cx="4343407" cy="607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98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Physics Pathway</a:t>
            </a:r>
            <a:endParaRPr lang="en-US" sz="4000" dirty="0">
              <a:solidFill>
                <a:srgbClr val="00A1DF"/>
              </a:solidFill>
            </a:endParaRPr>
          </a:p>
          <a:p>
            <a:pPr algn="r"/>
            <a:endParaRPr lang="en-US" dirty="0"/>
          </a:p>
        </p:txBody>
      </p:sp>
      <p:sp>
        <p:nvSpPr>
          <p:cNvPr id="6" name="Content Placeholder 1"/>
          <p:cNvSpPr>
            <a:spLocks noGrp="1"/>
          </p:cNvSpPr>
          <p:nvPr>
            <p:ph sz="quarter" idx="4294967295"/>
          </p:nvPr>
        </p:nvSpPr>
        <p:spPr>
          <a:xfrm>
            <a:off x="7658100" y="3073400"/>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318322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pic>
        <p:nvPicPr>
          <p:cNvPr id="2050" name="Picture 2" descr="C:\Users\mlin\Desktop\Physics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407" t="26967" r="34829" b="2946"/>
          <a:stretch/>
        </p:blipFill>
        <p:spPr bwMode="auto">
          <a:xfrm>
            <a:off x="711199" y="533400"/>
            <a:ext cx="4959756" cy="5896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90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F47C-61D0-8944-B2FD-33D6054363AD}"/>
              </a:ext>
            </a:extLst>
          </p:cNvPr>
          <p:cNvSpPr>
            <a:spLocks noGrp="1"/>
          </p:cNvSpPr>
          <p:nvPr>
            <p:ph type="title"/>
          </p:nvPr>
        </p:nvSpPr>
        <p:spPr/>
        <p:txBody>
          <a:bodyPr/>
          <a:lstStyle/>
          <a:p>
            <a:r>
              <a:rPr lang="en-US" dirty="0"/>
              <a:t>General Education for Physics and Chemistry Pilot</a:t>
            </a:r>
          </a:p>
        </p:txBody>
      </p:sp>
      <p:sp>
        <p:nvSpPr>
          <p:cNvPr id="3" name="Content Placeholder 2">
            <a:extLst>
              <a:ext uri="{FF2B5EF4-FFF2-40B4-BE49-F238E27FC236}">
                <a16:creationId xmlns:a16="http://schemas.microsoft.com/office/drawing/2014/main" id="{35BA6582-4E49-3845-AFB5-E73824DF5759}"/>
              </a:ext>
            </a:extLst>
          </p:cNvPr>
          <p:cNvSpPr>
            <a:spLocks noGrp="1"/>
          </p:cNvSpPr>
          <p:nvPr>
            <p:ph idx="1"/>
          </p:nvPr>
        </p:nvSpPr>
        <p:spPr/>
        <p:txBody>
          <a:bodyPr/>
          <a:lstStyle/>
          <a:p>
            <a:r>
              <a:rPr lang="en-US" dirty="0"/>
              <a:t>18 semester units as prescribed by Title 5</a:t>
            </a:r>
          </a:p>
          <a:p>
            <a:endParaRPr lang="en-US" dirty="0"/>
          </a:p>
          <a:p>
            <a:r>
              <a:rPr lang="en-US" dirty="0"/>
              <a:t>Completion of General Education upon transfer</a:t>
            </a:r>
          </a:p>
          <a:p>
            <a:endParaRPr lang="en-US"/>
          </a:p>
          <a:p>
            <a:endParaRPr lang="en-US"/>
          </a:p>
        </p:txBody>
      </p:sp>
      <p:pic>
        <p:nvPicPr>
          <p:cNvPr id="5" name="Picture 4">
            <a:extLst>
              <a:ext uri="{FF2B5EF4-FFF2-40B4-BE49-F238E27FC236}">
                <a16:creationId xmlns:a16="http://schemas.microsoft.com/office/drawing/2014/main" id="{71B36CD6-C272-AA48-B5E4-DE42C43DC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3124199"/>
            <a:ext cx="4940300" cy="3281513"/>
          </a:xfrm>
          <a:prstGeom prst="rect">
            <a:avLst/>
          </a:prstGeom>
        </p:spPr>
      </p:pic>
    </p:spTree>
    <p:extLst>
      <p:ext uri="{BB962C8B-B14F-4D97-AF65-F5344CB8AC3E}">
        <p14:creationId xmlns:p14="http://schemas.microsoft.com/office/powerpoint/2010/main" val="315429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ECA8-A18E-6F40-94DF-E2DA10E011D1}"/>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8FEDE9E4-8F5B-5047-8FE1-7CBD29276505}"/>
              </a:ext>
            </a:extLst>
          </p:cNvPr>
          <p:cNvSpPr>
            <a:spLocks noGrp="1"/>
          </p:cNvSpPr>
          <p:nvPr>
            <p:ph idx="1"/>
          </p:nvPr>
        </p:nvSpPr>
        <p:spPr/>
        <p:txBody>
          <a:bodyPr/>
          <a:lstStyle/>
          <a:p>
            <a:r>
              <a:rPr lang="en-US" dirty="0"/>
              <a:t>The UC has developed systemwide major preparation in 23 majors</a:t>
            </a:r>
          </a:p>
          <a:p>
            <a:r>
              <a:rPr lang="en-US" dirty="0"/>
              <a:t>The UC Academic Senate is interested in guaranteeing admission to CCC students that complete UCTP and meet certain GPA requirements.</a:t>
            </a:r>
          </a:p>
          <a:p>
            <a:r>
              <a:rPr lang="en-US" dirty="0"/>
              <a:t>UCOP and CCCCO have a joint MOU to simplify and improve transfer between CCC and UC by 2021-22</a:t>
            </a:r>
          </a:p>
          <a:p>
            <a:r>
              <a:rPr lang="en-US" dirty="0"/>
              <a:t>UC and CCC Academic Senates have agreed on a pilot degree program in Chemistry and Physics that would grant students an AS and guarantee admission to the UC system.</a:t>
            </a:r>
          </a:p>
        </p:txBody>
      </p:sp>
    </p:spTree>
    <p:extLst>
      <p:ext uri="{BB962C8B-B14F-4D97-AF65-F5344CB8AC3E}">
        <p14:creationId xmlns:p14="http://schemas.microsoft.com/office/powerpoint/2010/main" val="179240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C24FB-33F7-254F-AC28-381621AF177B}"/>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EC8111A6-4D74-4245-81CD-24F6788AF20D}"/>
              </a:ext>
            </a:extLst>
          </p:cNvPr>
          <p:cNvSpPr>
            <a:spLocks noGrp="1"/>
          </p:cNvSpPr>
          <p:nvPr>
            <p:ph idx="1"/>
          </p:nvPr>
        </p:nvSpPr>
        <p:spPr/>
        <p:txBody>
          <a:bodyPr/>
          <a:lstStyle/>
          <a:p>
            <a:r>
              <a:rPr lang="en-US" dirty="0"/>
              <a:t>Thank you for coming!</a:t>
            </a:r>
          </a:p>
          <a:p>
            <a:pPr lvl="1"/>
            <a:endParaRPr lang="en-US" sz="2400" dirty="0"/>
          </a:p>
          <a:p>
            <a:pPr lvl="1"/>
            <a:r>
              <a:rPr lang="en-US" sz="2400" dirty="0"/>
              <a:t>Craig Rutan: </a:t>
            </a:r>
            <a:r>
              <a:rPr lang="en-US" sz="2400" dirty="0">
                <a:hlinkClick r:id="rId2"/>
              </a:rPr>
              <a:t>rutan_craig@sccollege.edu</a:t>
            </a:r>
            <a:endParaRPr lang="en-US" sz="2400" dirty="0"/>
          </a:p>
          <a:p>
            <a:pPr lvl="1"/>
            <a:endParaRPr lang="en-US" sz="2400" dirty="0"/>
          </a:p>
          <a:p>
            <a:pPr lvl="1"/>
            <a:r>
              <a:rPr lang="en-US" sz="2400" dirty="0"/>
              <a:t>John </a:t>
            </a:r>
            <a:r>
              <a:rPr lang="en-US" sz="2400" dirty="0" err="1"/>
              <a:t>Stanskas</a:t>
            </a:r>
            <a:r>
              <a:rPr lang="en-US" sz="2400" dirty="0"/>
              <a:t>: </a:t>
            </a:r>
            <a:r>
              <a:rPr lang="en-US" sz="2400" dirty="0">
                <a:hlinkClick r:id="rId3"/>
              </a:rPr>
              <a:t>jstanskas@valleycollege.edu</a:t>
            </a:r>
            <a:endParaRPr lang="en-US" sz="2400" dirty="0"/>
          </a:p>
          <a:p>
            <a:pPr lvl="1"/>
            <a:endParaRPr lang="en-US" dirty="0"/>
          </a:p>
        </p:txBody>
      </p:sp>
      <p:pic>
        <p:nvPicPr>
          <p:cNvPr id="5" name="Picture 4">
            <a:extLst>
              <a:ext uri="{FF2B5EF4-FFF2-40B4-BE49-F238E27FC236}">
                <a16:creationId xmlns:a16="http://schemas.microsoft.com/office/drawing/2014/main" id="{803DA8C6-4957-E146-967E-7A37958584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6600" y="3810000"/>
            <a:ext cx="4677619" cy="2324100"/>
          </a:xfrm>
          <a:prstGeom prst="rect">
            <a:avLst/>
          </a:prstGeom>
        </p:spPr>
      </p:pic>
    </p:spTree>
    <p:extLst>
      <p:ext uri="{BB962C8B-B14F-4D97-AF65-F5344CB8AC3E}">
        <p14:creationId xmlns:p14="http://schemas.microsoft.com/office/powerpoint/2010/main" val="135317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9D7B-0993-3C45-BDF9-BFF672F985B7}"/>
              </a:ext>
            </a:extLst>
          </p:cNvPr>
          <p:cNvSpPr>
            <a:spLocks noGrp="1"/>
          </p:cNvSpPr>
          <p:nvPr>
            <p:ph type="title"/>
          </p:nvPr>
        </p:nvSpPr>
        <p:spPr/>
        <p:txBody>
          <a:bodyPr/>
          <a:lstStyle/>
          <a:p>
            <a:r>
              <a:rPr lang="en-US" b="1" dirty="0"/>
              <a:t>Overview</a:t>
            </a:r>
          </a:p>
        </p:txBody>
      </p:sp>
      <p:sp>
        <p:nvSpPr>
          <p:cNvPr id="3" name="Content Placeholder 2">
            <a:extLst>
              <a:ext uri="{FF2B5EF4-FFF2-40B4-BE49-F238E27FC236}">
                <a16:creationId xmlns:a16="http://schemas.microsoft.com/office/drawing/2014/main" id="{CC9E9846-A167-EF49-A58F-43BDADAF0E05}"/>
              </a:ext>
            </a:extLst>
          </p:cNvPr>
          <p:cNvSpPr>
            <a:spLocks noGrp="1"/>
          </p:cNvSpPr>
          <p:nvPr>
            <p:ph idx="1"/>
          </p:nvPr>
        </p:nvSpPr>
        <p:spPr/>
        <p:txBody>
          <a:bodyPr/>
          <a:lstStyle/>
          <a:p>
            <a:r>
              <a:rPr lang="en-US" dirty="0"/>
              <a:t>SB 1440 and Associate Degrees for Transfer</a:t>
            </a:r>
          </a:p>
          <a:p>
            <a:r>
              <a:rPr lang="en-US" dirty="0"/>
              <a:t>UC Transfer Pathways</a:t>
            </a:r>
          </a:p>
          <a:p>
            <a:r>
              <a:rPr lang="en-US" dirty="0"/>
              <a:t>Recommendations of UC Transfer Task Force</a:t>
            </a:r>
          </a:p>
          <a:p>
            <a:r>
              <a:rPr lang="en-US" dirty="0"/>
              <a:t>Memorandum of Understanding (MOU) on UC Transfer</a:t>
            </a:r>
          </a:p>
          <a:p>
            <a:r>
              <a:rPr lang="en-US" dirty="0"/>
              <a:t>UCTP Degrees for Chemistry and Physics</a:t>
            </a:r>
          </a:p>
        </p:txBody>
      </p:sp>
      <p:pic>
        <p:nvPicPr>
          <p:cNvPr id="5" name="Picture 4">
            <a:extLst>
              <a:ext uri="{FF2B5EF4-FFF2-40B4-BE49-F238E27FC236}">
                <a16:creationId xmlns:a16="http://schemas.microsoft.com/office/drawing/2014/main" id="{38628B14-5433-6D44-BD3F-A07D6BD31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3460750"/>
            <a:ext cx="4876800" cy="3239334"/>
          </a:xfrm>
          <a:prstGeom prst="rect">
            <a:avLst/>
          </a:prstGeom>
        </p:spPr>
      </p:pic>
    </p:spTree>
    <p:extLst>
      <p:ext uri="{BB962C8B-B14F-4D97-AF65-F5344CB8AC3E}">
        <p14:creationId xmlns:p14="http://schemas.microsoft.com/office/powerpoint/2010/main" val="181411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6FDA-23A6-584A-93FA-3DB34D08C530}"/>
              </a:ext>
            </a:extLst>
          </p:cNvPr>
          <p:cNvSpPr>
            <a:spLocks noGrp="1"/>
          </p:cNvSpPr>
          <p:nvPr>
            <p:ph type="title"/>
          </p:nvPr>
        </p:nvSpPr>
        <p:spPr/>
        <p:txBody>
          <a:bodyPr/>
          <a:lstStyle/>
          <a:p>
            <a:r>
              <a:rPr lang="en-US" b="1" dirty="0"/>
              <a:t>SB 1440 and ADTs</a:t>
            </a:r>
          </a:p>
        </p:txBody>
      </p:sp>
      <p:sp>
        <p:nvSpPr>
          <p:cNvPr id="3" name="Content Placeholder 2">
            <a:extLst>
              <a:ext uri="{FF2B5EF4-FFF2-40B4-BE49-F238E27FC236}">
                <a16:creationId xmlns:a16="http://schemas.microsoft.com/office/drawing/2014/main" id="{F413388D-98B7-2749-B869-549A2B1A9BDE}"/>
              </a:ext>
            </a:extLst>
          </p:cNvPr>
          <p:cNvSpPr>
            <a:spLocks noGrp="1"/>
          </p:cNvSpPr>
          <p:nvPr>
            <p:ph idx="1"/>
          </p:nvPr>
        </p:nvSpPr>
        <p:spPr/>
        <p:txBody>
          <a:bodyPr/>
          <a:lstStyle/>
          <a:p>
            <a:r>
              <a:rPr lang="en-US" dirty="0"/>
              <a:t>SB 1440 (Padilla, 2010) created a new type of Associate’s Degree, the Associate Degree for Transfer (ADT).</a:t>
            </a:r>
          </a:p>
          <a:p>
            <a:r>
              <a:rPr lang="en-US" dirty="0"/>
              <a:t>Completion of an ADT with a 2.0 GPA guarantees:</a:t>
            </a:r>
          </a:p>
          <a:p>
            <a:pPr lvl="1"/>
            <a:r>
              <a:rPr lang="en-US" dirty="0"/>
              <a:t>Admission to the CSU system in a ”similar” major with junior standing</a:t>
            </a:r>
          </a:p>
          <a:p>
            <a:pPr lvl="1"/>
            <a:r>
              <a:rPr lang="en-US" dirty="0"/>
              <a:t>Student is able to complete their baccalaureate degree in 60 units after </a:t>
            </a:r>
            <a:r>
              <a:rPr lang="en-US" dirty="0" err="1"/>
              <a:t>tranferring</a:t>
            </a:r>
            <a:endParaRPr lang="en-US" dirty="0"/>
          </a:p>
        </p:txBody>
      </p:sp>
      <p:pic>
        <p:nvPicPr>
          <p:cNvPr id="5" name="Picture 4">
            <a:extLst>
              <a:ext uri="{FF2B5EF4-FFF2-40B4-BE49-F238E27FC236}">
                <a16:creationId xmlns:a16="http://schemas.microsoft.com/office/drawing/2014/main" id="{5CC6456E-8BF1-9049-8F6C-0772B3965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3754586"/>
            <a:ext cx="8610600" cy="2811624"/>
          </a:xfrm>
          <a:prstGeom prst="rect">
            <a:avLst/>
          </a:prstGeom>
        </p:spPr>
      </p:pic>
    </p:spTree>
    <p:extLst>
      <p:ext uri="{BB962C8B-B14F-4D97-AF65-F5344CB8AC3E}">
        <p14:creationId xmlns:p14="http://schemas.microsoft.com/office/powerpoint/2010/main" val="419443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7548-8A6A-8143-9AC5-2BFA0CF9E392}"/>
              </a:ext>
            </a:extLst>
          </p:cNvPr>
          <p:cNvSpPr>
            <a:spLocks noGrp="1"/>
          </p:cNvSpPr>
          <p:nvPr>
            <p:ph type="title"/>
          </p:nvPr>
        </p:nvSpPr>
        <p:spPr/>
        <p:txBody>
          <a:bodyPr/>
          <a:lstStyle/>
          <a:p>
            <a:r>
              <a:rPr lang="en-US" u="sng" dirty="0"/>
              <a:t>Current Snapshots</a:t>
            </a:r>
          </a:p>
        </p:txBody>
      </p:sp>
      <p:sp>
        <p:nvSpPr>
          <p:cNvPr id="3" name="Content Placeholder 2">
            <a:extLst>
              <a:ext uri="{FF2B5EF4-FFF2-40B4-BE49-F238E27FC236}">
                <a16:creationId xmlns:a16="http://schemas.microsoft.com/office/drawing/2014/main" id="{D0AB4439-33A2-1F4B-B6A7-F46C561FA274}"/>
              </a:ext>
            </a:extLst>
          </p:cNvPr>
          <p:cNvSpPr>
            <a:spLocks noGrp="1"/>
          </p:cNvSpPr>
          <p:nvPr>
            <p:ph idx="1"/>
          </p:nvPr>
        </p:nvSpPr>
        <p:spPr>
          <a:xfrm>
            <a:off x="766281" y="1311916"/>
            <a:ext cx="10515600" cy="5927083"/>
          </a:xfrm>
        </p:spPr>
        <p:txBody>
          <a:bodyPr>
            <a:normAutofit/>
          </a:bodyPr>
          <a:lstStyle/>
          <a:p>
            <a:r>
              <a:rPr lang="en-US" dirty="0"/>
              <a:t>UC outdoes comparison institutions in enrolling transfers</a:t>
            </a:r>
          </a:p>
          <a:p>
            <a:r>
              <a:rPr lang="en-US" dirty="0"/>
              <a:t>UCs enroll almost as many transfers per campus as does CSU</a:t>
            </a:r>
          </a:p>
          <a:p>
            <a:r>
              <a:rPr lang="en-US" dirty="0"/>
              <a:t>Our most selective campuses enroll the most</a:t>
            </a:r>
          </a:p>
          <a:p>
            <a:r>
              <a:rPr lang="en-US" dirty="0"/>
              <a:t>System-wide, roughly 80% of transfer applicants were admitted last year</a:t>
            </a:r>
          </a:p>
          <a:p>
            <a:r>
              <a:rPr lang="en-US" dirty="0"/>
              <a:t>Four-year graduation rate = 88% for all transfers; six-year rate = 85% for first-year students</a:t>
            </a:r>
          </a:p>
          <a:p>
            <a:r>
              <a:rPr lang="en-US" dirty="0"/>
              <a:t>48% of UC graduates in STEM are transfer students</a:t>
            </a:r>
          </a:p>
          <a:p>
            <a:r>
              <a:rPr lang="en-US" dirty="0"/>
              <a:t>Fall 2016 (2017) 35% (31%) of all admits and 40% (35%) of all transfer enrollees had a guarantee via TAG agreement.  </a:t>
            </a:r>
          </a:p>
          <a:p>
            <a:pPr lvl="1"/>
            <a:r>
              <a:rPr lang="en-US" dirty="0"/>
              <a:t>86% enroll at UC</a:t>
            </a:r>
          </a:p>
          <a:p>
            <a:pPr lvl="1"/>
            <a:r>
              <a:rPr lang="en-US" dirty="0"/>
              <a:t>Roughly 60% graduate within two years</a:t>
            </a:r>
          </a:p>
          <a:p>
            <a:r>
              <a:rPr lang="en-US" u="sng" dirty="0">
                <a:solidFill>
                  <a:srgbClr val="FF0000"/>
                </a:solidFill>
              </a:rPr>
              <a:t>We are doing a lot but we can do more.</a:t>
            </a:r>
          </a:p>
          <a:p>
            <a:r>
              <a:rPr lang="en-US" u="sng" dirty="0">
                <a:solidFill>
                  <a:srgbClr val="FF0000"/>
                </a:solidFill>
              </a:rPr>
              <a:t>Associate of Science degrees pilot </a:t>
            </a:r>
            <a:r>
              <a:rPr lang="en-US" u="sng" dirty="0">
                <a:solidFill>
                  <a:srgbClr val="FF0000"/>
                </a:solidFill>
                <a:sym typeface="Wingdings" pitchFamily="2" charset="2"/>
              </a:rPr>
              <a:t> Guarantees for (at least) 21 majors</a:t>
            </a:r>
            <a:endParaRPr lang="en-US" u="sng" dirty="0">
              <a:solidFill>
                <a:srgbClr val="FF0000"/>
              </a:solidFill>
            </a:endParaRPr>
          </a:p>
        </p:txBody>
      </p:sp>
    </p:spTree>
    <p:extLst>
      <p:ext uri="{BB962C8B-B14F-4D97-AF65-F5344CB8AC3E}">
        <p14:creationId xmlns:p14="http://schemas.microsoft.com/office/powerpoint/2010/main" val="55038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0312-7693-E34E-8DC5-51AFD78825BF}"/>
              </a:ext>
            </a:extLst>
          </p:cNvPr>
          <p:cNvSpPr>
            <a:spLocks noGrp="1"/>
          </p:cNvSpPr>
          <p:nvPr>
            <p:ph type="title"/>
          </p:nvPr>
        </p:nvSpPr>
        <p:spPr/>
        <p:txBody>
          <a:bodyPr/>
          <a:lstStyle/>
          <a:p>
            <a:r>
              <a:rPr lang="en-US" b="1" dirty="0"/>
              <a:t>UC Transfer Pathways</a:t>
            </a:r>
          </a:p>
        </p:txBody>
      </p:sp>
      <p:sp>
        <p:nvSpPr>
          <p:cNvPr id="3" name="Content Placeholder 2">
            <a:extLst>
              <a:ext uri="{FF2B5EF4-FFF2-40B4-BE49-F238E27FC236}">
                <a16:creationId xmlns:a16="http://schemas.microsoft.com/office/drawing/2014/main" id="{F3FBE23A-F980-C84E-85CD-0B01208FBC4F}"/>
              </a:ext>
            </a:extLst>
          </p:cNvPr>
          <p:cNvSpPr>
            <a:spLocks noGrp="1"/>
          </p:cNvSpPr>
          <p:nvPr>
            <p:ph idx="1"/>
          </p:nvPr>
        </p:nvSpPr>
        <p:spPr/>
        <p:txBody>
          <a:bodyPr>
            <a:normAutofit fontScale="92500" lnSpcReduction="20000"/>
          </a:bodyPr>
          <a:lstStyle/>
          <a:p>
            <a:pPr>
              <a:spcBef>
                <a:spcPts val="600"/>
              </a:spcBef>
              <a:spcAft>
                <a:spcPts val="600"/>
              </a:spcAft>
            </a:pPr>
            <a:r>
              <a:rPr lang="en-US" dirty="0"/>
              <a:t>The UC has developed transfer pathways in 21 majors. </a:t>
            </a:r>
          </a:p>
          <a:p>
            <a:pPr>
              <a:spcBef>
                <a:spcPts val="600"/>
              </a:spcBef>
              <a:spcAft>
                <a:spcPts val="600"/>
              </a:spcAft>
            </a:pPr>
            <a:r>
              <a:rPr lang="en-US" dirty="0"/>
              <a:t>Help students to </a:t>
            </a:r>
            <a:r>
              <a:rPr lang="en-US" b="1" u="sng" dirty="0">
                <a:solidFill>
                  <a:schemeClr val="tx2"/>
                </a:solidFill>
              </a:rPr>
              <a:t>prepare early</a:t>
            </a:r>
            <a:r>
              <a:rPr lang="en-US" dirty="0">
                <a:solidFill>
                  <a:schemeClr val="tx2"/>
                </a:solidFill>
              </a:rPr>
              <a:t> </a:t>
            </a:r>
            <a:r>
              <a:rPr lang="en-US" dirty="0"/>
              <a:t>and </a:t>
            </a:r>
            <a:r>
              <a:rPr lang="en-US" b="1" u="sng" dirty="0">
                <a:solidFill>
                  <a:schemeClr val="tx2"/>
                </a:solidFill>
              </a:rPr>
              <a:t>apply broadly</a:t>
            </a:r>
          </a:p>
          <a:p>
            <a:pPr>
              <a:spcBef>
                <a:spcPts val="600"/>
              </a:spcBef>
              <a:spcAft>
                <a:spcPts val="600"/>
              </a:spcAft>
            </a:pPr>
            <a:r>
              <a:rPr lang="en-US" dirty="0"/>
              <a:t>Provide clear, consistent course-taking advice</a:t>
            </a:r>
          </a:p>
          <a:p>
            <a:pPr>
              <a:spcBef>
                <a:spcPts val="600"/>
              </a:spcBef>
              <a:spcAft>
                <a:spcPts val="600"/>
              </a:spcAft>
            </a:pPr>
            <a:r>
              <a:rPr lang="en-US" dirty="0"/>
              <a:t>Satisfy UC campus admission requirements across the entire system for a specific major</a:t>
            </a:r>
          </a:p>
          <a:p>
            <a:pPr>
              <a:spcBef>
                <a:spcPts val="600"/>
              </a:spcBef>
              <a:spcAft>
                <a:spcPts val="600"/>
              </a:spcAft>
            </a:pPr>
            <a:r>
              <a:rPr lang="en-US" dirty="0"/>
              <a:t>Provide a set of course expectations that prepare transfers for timely graduation</a:t>
            </a:r>
          </a:p>
          <a:p>
            <a:pPr marL="457200" indent="-457200">
              <a:spcBef>
                <a:spcPts val="600"/>
              </a:spcBef>
              <a:spcAft>
                <a:spcPts val="600"/>
              </a:spcAft>
            </a:pPr>
            <a:r>
              <a:rPr lang="en-US" dirty="0"/>
              <a:t>How your college’s courses align to each transfer pathway can be found at Help students to </a:t>
            </a:r>
            <a:r>
              <a:rPr lang="en-US" b="1" u="sng" dirty="0">
                <a:solidFill>
                  <a:schemeClr val="tx2"/>
                </a:solidFill>
              </a:rPr>
              <a:t>prepare early</a:t>
            </a:r>
            <a:r>
              <a:rPr lang="en-US" dirty="0">
                <a:solidFill>
                  <a:schemeClr val="tx2"/>
                </a:solidFill>
              </a:rPr>
              <a:t> </a:t>
            </a:r>
            <a:r>
              <a:rPr lang="en-US" dirty="0"/>
              <a:t>and </a:t>
            </a:r>
            <a:r>
              <a:rPr lang="en-US" b="1" u="sng" dirty="0">
                <a:solidFill>
                  <a:schemeClr val="tx2"/>
                </a:solidFill>
              </a:rPr>
              <a:t>apply broadly</a:t>
            </a:r>
          </a:p>
          <a:p>
            <a:pPr marL="457200" indent="-457200">
              <a:spcBef>
                <a:spcPts val="600"/>
              </a:spcBef>
              <a:spcAft>
                <a:spcPts val="600"/>
              </a:spcAft>
            </a:pPr>
            <a:r>
              <a:rPr lang="en-US" dirty="0"/>
              <a:t>Provide clear, consistent course-taking advice</a:t>
            </a:r>
          </a:p>
          <a:p>
            <a:pPr marL="457200" indent="-457200">
              <a:spcBef>
                <a:spcPts val="600"/>
              </a:spcBef>
              <a:spcAft>
                <a:spcPts val="600"/>
              </a:spcAft>
            </a:pPr>
            <a:r>
              <a:rPr lang="en-US" dirty="0"/>
              <a:t>Satisfy UC campus admission requirements across the entire system for a specific major</a:t>
            </a:r>
          </a:p>
          <a:p>
            <a:pPr marL="457200" indent="-457200">
              <a:spcBef>
                <a:spcPts val="600"/>
              </a:spcBef>
              <a:spcAft>
                <a:spcPts val="600"/>
              </a:spcAft>
            </a:pPr>
            <a:r>
              <a:rPr lang="en-US" dirty="0"/>
              <a:t>Provide a set of course expectations that prepare transfers for timely graduation </a:t>
            </a:r>
            <a:r>
              <a:rPr lang="en-US" dirty="0">
                <a:solidFill>
                  <a:schemeClr val="tx2"/>
                </a:solidFill>
                <a:hlinkClick r:id="rId2"/>
              </a:rPr>
              <a:t>http://</a:t>
            </a:r>
            <a:r>
              <a:rPr lang="en-US" dirty="0" err="1">
                <a:solidFill>
                  <a:schemeClr val="tx2"/>
                </a:solidFill>
                <a:hlinkClick r:id="rId2"/>
              </a:rPr>
              <a:t>pathwaysguide.universityofcalifornia.edu</a:t>
            </a:r>
            <a:endParaRPr lang="en-US" dirty="0">
              <a:solidFill>
                <a:schemeClr val="tx2"/>
              </a:solidFill>
            </a:endParaRPr>
          </a:p>
          <a:p>
            <a:pPr>
              <a:spcBef>
                <a:spcPts val="600"/>
              </a:spcBef>
              <a:spcAft>
                <a:spcPts val="600"/>
              </a:spcAft>
            </a:pPr>
            <a:endParaRPr lang="en-US" dirty="0"/>
          </a:p>
          <a:p>
            <a:endParaRPr lang="en-US" dirty="0"/>
          </a:p>
        </p:txBody>
      </p:sp>
    </p:spTree>
    <p:extLst>
      <p:ext uri="{BB962C8B-B14F-4D97-AF65-F5344CB8AC3E}">
        <p14:creationId xmlns:p14="http://schemas.microsoft.com/office/powerpoint/2010/main" val="412040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69D2-D542-424D-9699-5DF3FB990F4C}"/>
              </a:ext>
            </a:extLst>
          </p:cNvPr>
          <p:cNvSpPr>
            <a:spLocks noGrp="1"/>
          </p:cNvSpPr>
          <p:nvPr>
            <p:ph type="title"/>
          </p:nvPr>
        </p:nvSpPr>
        <p:spPr/>
        <p:txBody>
          <a:bodyPr/>
          <a:lstStyle/>
          <a:p>
            <a:r>
              <a:rPr lang="en-US" b="1" dirty="0"/>
              <a:t>Comparison Between UCTP and ADTs</a:t>
            </a:r>
          </a:p>
        </p:txBody>
      </p:sp>
      <p:sp>
        <p:nvSpPr>
          <p:cNvPr id="3" name="Content Placeholder 2">
            <a:extLst>
              <a:ext uri="{FF2B5EF4-FFF2-40B4-BE49-F238E27FC236}">
                <a16:creationId xmlns:a16="http://schemas.microsoft.com/office/drawing/2014/main" id="{EDB20122-ABD7-5C49-8E54-323D5D108DBE}"/>
              </a:ext>
            </a:extLst>
          </p:cNvPr>
          <p:cNvSpPr>
            <a:spLocks noGrp="1"/>
          </p:cNvSpPr>
          <p:nvPr>
            <p:ph idx="1"/>
          </p:nvPr>
        </p:nvSpPr>
        <p:spPr/>
        <p:txBody>
          <a:bodyPr/>
          <a:lstStyle/>
          <a:p>
            <a:r>
              <a:rPr lang="en-US" dirty="0"/>
              <a:t>ADTs</a:t>
            </a:r>
          </a:p>
          <a:p>
            <a:pPr lvl="1"/>
            <a:r>
              <a:rPr lang="en-US" dirty="0"/>
              <a:t>Degree consisting of courses matched to C-ID descriptors to prepare students for transfer to CSU</a:t>
            </a:r>
          </a:p>
          <a:p>
            <a:pPr lvl="1"/>
            <a:r>
              <a:rPr lang="en-US" dirty="0"/>
              <a:t>Limited to 60 units</a:t>
            </a:r>
          </a:p>
          <a:p>
            <a:pPr lvl="1"/>
            <a:r>
              <a:rPr lang="en-US" dirty="0"/>
              <a:t>Student must complete CSU GE Breadth or IGETC</a:t>
            </a:r>
          </a:p>
          <a:p>
            <a:pPr lvl="1"/>
            <a:r>
              <a:rPr lang="en-US" dirty="0"/>
              <a:t>Guaranteed admission to CSU system</a:t>
            </a:r>
          </a:p>
          <a:p>
            <a:r>
              <a:rPr lang="en-US" dirty="0"/>
              <a:t>UCTP</a:t>
            </a:r>
          </a:p>
          <a:p>
            <a:pPr lvl="1"/>
            <a:r>
              <a:rPr lang="en-US" dirty="0"/>
              <a:t>Transfer preparation to all UC campuses</a:t>
            </a:r>
          </a:p>
          <a:p>
            <a:pPr lvl="1"/>
            <a:r>
              <a:rPr lang="en-US" dirty="0"/>
              <a:t>Students guaranteed comprehensive review, but currently are not guaranteed admission</a:t>
            </a:r>
          </a:p>
          <a:p>
            <a:pPr lvl="1"/>
            <a:r>
              <a:rPr lang="en-US" dirty="0"/>
              <a:t>Students completing the pathway are not required to complete IGETC</a:t>
            </a:r>
          </a:p>
          <a:p>
            <a:pPr lvl="1"/>
            <a:r>
              <a:rPr lang="en-US" dirty="0"/>
              <a:t>Students completing the pathway do not necessarily earn an associate’s degree</a:t>
            </a:r>
          </a:p>
          <a:p>
            <a:pPr lvl="1"/>
            <a:r>
              <a:rPr lang="en-US" dirty="0"/>
              <a:t>Courses is the pathway align to C-ID descriptors in many cases</a:t>
            </a:r>
          </a:p>
          <a:p>
            <a:pPr lvl="1"/>
            <a:r>
              <a:rPr lang="en-US" dirty="0"/>
              <a:t>Some pathways vary significantly from the TMC</a:t>
            </a:r>
          </a:p>
          <a:p>
            <a:pPr lvl="1"/>
            <a:endParaRPr lang="en-US" dirty="0"/>
          </a:p>
        </p:txBody>
      </p:sp>
    </p:spTree>
    <p:extLst>
      <p:ext uri="{BB962C8B-B14F-4D97-AF65-F5344CB8AC3E}">
        <p14:creationId xmlns:p14="http://schemas.microsoft.com/office/powerpoint/2010/main" val="227800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265D-482B-9E43-967D-8B9E5F4D9340}"/>
              </a:ext>
            </a:extLst>
          </p:cNvPr>
          <p:cNvSpPr>
            <a:spLocks noGrp="1"/>
          </p:cNvSpPr>
          <p:nvPr>
            <p:ph type="title"/>
          </p:nvPr>
        </p:nvSpPr>
        <p:spPr/>
        <p:txBody>
          <a:bodyPr/>
          <a:lstStyle/>
          <a:p>
            <a:r>
              <a:rPr lang="en-US" b="1" dirty="0"/>
              <a:t>UC Transfer Task Force</a:t>
            </a:r>
          </a:p>
        </p:txBody>
      </p:sp>
      <p:sp>
        <p:nvSpPr>
          <p:cNvPr id="3" name="Content Placeholder 2">
            <a:extLst>
              <a:ext uri="{FF2B5EF4-FFF2-40B4-BE49-F238E27FC236}">
                <a16:creationId xmlns:a16="http://schemas.microsoft.com/office/drawing/2014/main" id="{169352F6-6D3A-B245-BEC6-E8ED52D25722}"/>
              </a:ext>
            </a:extLst>
          </p:cNvPr>
          <p:cNvSpPr>
            <a:spLocks noGrp="1"/>
          </p:cNvSpPr>
          <p:nvPr>
            <p:ph idx="1"/>
          </p:nvPr>
        </p:nvSpPr>
        <p:spPr/>
        <p:txBody>
          <a:bodyPr/>
          <a:lstStyle/>
          <a:p>
            <a:r>
              <a:rPr lang="en-US" dirty="0"/>
              <a:t>In 2017, the UC President created a task force to investigate ways to simplify and improve transfer between the CCCs and UC system</a:t>
            </a:r>
          </a:p>
          <a:p>
            <a:r>
              <a:rPr lang="en-US" dirty="0"/>
              <a:t>The task force included representatives from the UC Academic Senate, UC faculty, UC Office of the President, CSU faculty, CSU Chancellor’s Office, and ASCCC.</a:t>
            </a:r>
          </a:p>
          <a:p>
            <a:r>
              <a:rPr lang="en-US" dirty="0"/>
              <a:t>The recommendations of the task force can be found </a:t>
            </a:r>
            <a:r>
              <a:rPr lang="en-US" dirty="0">
                <a:hlinkClick r:id="rId2"/>
              </a:rPr>
              <a:t>here</a:t>
            </a:r>
            <a:endParaRPr lang="en-US" dirty="0"/>
          </a:p>
        </p:txBody>
      </p:sp>
      <p:pic>
        <p:nvPicPr>
          <p:cNvPr id="5" name="Picture 4">
            <a:extLst>
              <a:ext uri="{FF2B5EF4-FFF2-40B4-BE49-F238E27FC236}">
                <a16:creationId xmlns:a16="http://schemas.microsoft.com/office/drawing/2014/main" id="{07185ECA-841E-444E-B755-8BCA154FAF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4038600"/>
            <a:ext cx="3517900" cy="2742300"/>
          </a:xfrm>
          <a:prstGeom prst="rect">
            <a:avLst/>
          </a:prstGeom>
        </p:spPr>
      </p:pic>
    </p:spTree>
    <p:extLst>
      <p:ext uri="{BB962C8B-B14F-4D97-AF65-F5344CB8AC3E}">
        <p14:creationId xmlns:p14="http://schemas.microsoft.com/office/powerpoint/2010/main" val="245525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314E-77D6-4640-89EE-6044BA07251A}"/>
              </a:ext>
            </a:extLst>
          </p:cNvPr>
          <p:cNvSpPr>
            <a:spLocks noGrp="1"/>
          </p:cNvSpPr>
          <p:nvPr>
            <p:ph type="title"/>
          </p:nvPr>
        </p:nvSpPr>
        <p:spPr/>
        <p:txBody>
          <a:bodyPr/>
          <a:lstStyle/>
          <a:p>
            <a:r>
              <a:rPr lang="en-US" b="1" dirty="0"/>
              <a:t>Task Force Recommendations</a:t>
            </a:r>
          </a:p>
        </p:txBody>
      </p:sp>
      <p:sp>
        <p:nvSpPr>
          <p:cNvPr id="3" name="Content Placeholder 2">
            <a:extLst>
              <a:ext uri="{FF2B5EF4-FFF2-40B4-BE49-F238E27FC236}">
                <a16:creationId xmlns:a16="http://schemas.microsoft.com/office/drawing/2014/main" id="{BA054F7D-6BD4-6C40-A34F-AAF1AC3CA215}"/>
              </a:ext>
            </a:extLst>
          </p:cNvPr>
          <p:cNvSpPr>
            <a:spLocks noGrp="1"/>
          </p:cNvSpPr>
          <p:nvPr>
            <p:ph idx="1"/>
          </p:nvPr>
        </p:nvSpPr>
        <p:spPr/>
        <p:txBody>
          <a:bodyPr/>
          <a:lstStyle/>
          <a:p>
            <a:pPr marL="457200" indent="-457200">
              <a:buFont typeface="+mj-lt"/>
              <a:buAutoNum type="arabicPeriod"/>
            </a:pPr>
            <a:r>
              <a:rPr lang="en-US" dirty="0"/>
              <a:t>Expand the Transfer Admission Guarantee (TAG) systemwide</a:t>
            </a:r>
          </a:p>
          <a:p>
            <a:pPr lvl="1"/>
            <a:r>
              <a:rPr lang="en-US" dirty="0"/>
              <a:t>Would eventually guarantee admission into the UC system for students that complete the transfer pathway with a minimum GPA and have an overall GPA over a minimum threshold. </a:t>
            </a:r>
          </a:p>
          <a:p>
            <a:pPr lvl="1"/>
            <a:r>
              <a:rPr lang="en-US" dirty="0"/>
              <a:t>Currently TAG agreements are not available at Berkeley, UCLA, or UC San Diego.</a:t>
            </a:r>
          </a:p>
          <a:p>
            <a:pPr lvl="1"/>
            <a:r>
              <a:rPr lang="en-US" dirty="0"/>
              <a:t>Currently TAG agreements vary by campus, even in the same major.</a:t>
            </a:r>
          </a:p>
          <a:p>
            <a:pPr marL="731520" lvl="1" indent="-457200">
              <a:buFont typeface="+mj-lt"/>
              <a:buAutoNum type="arabicPeriod"/>
            </a:pPr>
            <a:endParaRPr lang="en-US" dirty="0"/>
          </a:p>
          <a:p>
            <a:pPr marL="457200" indent="-457200">
              <a:buFont typeface="+mj-lt"/>
              <a:buAutoNum type="arabicPeriod"/>
            </a:pPr>
            <a:r>
              <a:rPr lang="en-US" dirty="0"/>
              <a:t>Expansion of the UC transfer pathways</a:t>
            </a:r>
          </a:p>
          <a:p>
            <a:pPr lvl="1"/>
            <a:r>
              <a:rPr lang="en-US" dirty="0"/>
              <a:t>Currently there are 23 pathways that have been identified</a:t>
            </a:r>
          </a:p>
          <a:p>
            <a:pPr lvl="1"/>
            <a:r>
              <a:rPr lang="en-US" dirty="0"/>
              <a:t>Need to explore transfer pathways in areas where a TMC exists and analyze the differences between existing pathways and TMCs</a:t>
            </a:r>
          </a:p>
          <a:p>
            <a:pPr marL="457200" indent="-457200">
              <a:buFont typeface="+mj-lt"/>
              <a:buAutoNum type="arabicPeriod"/>
            </a:pPr>
            <a:endParaRPr lang="en-US" dirty="0"/>
          </a:p>
        </p:txBody>
      </p:sp>
    </p:spTree>
    <p:extLst>
      <p:ext uri="{BB962C8B-B14F-4D97-AF65-F5344CB8AC3E}">
        <p14:creationId xmlns:p14="http://schemas.microsoft.com/office/powerpoint/2010/main" val="387334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F6EE-0F8B-4645-9BE7-F12AAFA005C6}"/>
              </a:ext>
            </a:extLst>
          </p:cNvPr>
          <p:cNvSpPr>
            <a:spLocks noGrp="1"/>
          </p:cNvSpPr>
          <p:nvPr>
            <p:ph type="title"/>
          </p:nvPr>
        </p:nvSpPr>
        <p:spPr/>
        <p:txBody>
          <a:bodyPr/>
          <a:lstStyle/>
          <a:p>
            <a:r>
              <a:rPr lang="en-US" b="1" dirty="0"/>
              <a:t>Task Force Recommendations</a:t>
            </a:r>
          </a:p>
        </p:txBody>
      </p:sp>
      <p:sp>
        <p:nvSpPr>
          <p:cNvPr id="3" name="Content Placeholder 2">
            <a:extLst>
              <a:ext uri="{FF2B5EF4-FFF2-40B4-BE49-F238E27FC236}">
                <a16:creationId xmlns:a16="http://schemas.microsoft.com/office/drawing/2014/main" id="{0F42C40F-5321-C84C-B234-8D5A6380A2B0}"/>
              </a:ext>
            </a:extLst>
          </p:cNvPr>
          <p:cNvSpPr>
            <a:spLocks noGrp="1"/>
          </p:cNvSpPr>
          <p:nvPr>
            <p:ph idx="1"/>
          </p:nvPr>
        </p:nvSpPr>
        <p:spPr/>
        <p:txBody>
          <a:bodyPr/>
          <a:lstStyle/>
          <a:p>
            <a:pPr marL="457200" indent="-457200">
              <a:buFont typeface="+mj-lt"/>
              <a:buAutoNum type="arabicPeriod" startAt="3"/>
            </a:pPr>
            <a:r>
              <a:rPr lang="en-US" dirty="0"/>
              <a:t>Associate of Science (AS) Degree pilot with guaranteed admission</a:t>
            </a:r>
          </a:p>
          <a:p>
            <a:pPr lvl="1"/>
            <a:r>
              <a:rPr lang="en-US" dirty="0"/>
              <a:t>Last year the ASUC and the ASCCC agreed to a pilot program in Chemistry and Physics where students would complete a degree aligned to the UCTP and be guaranteed UC transfer</a:t>
            </a:r>
          </a:p>
          <a:p>
            <a:pPr lvl="1"/>
            <a:r>
              <a:rPr lang="en-US" dirty="0"/>
              <a:t>The pilot was hoped to begin in Fall 2017, but was delayed.</a:t>
            </a:r>
          </a:p>
          <a:p>
            <a:pPr marL="457200" indent="-457200">
              <a:buFont typeface="+mj-lt"/>
              <a:buAutoNum type="arabicPeriod" startAt="4"/>
            </a:pPr>
            <a:r>
              <a:rPr lang="en-US" dirty="0"/>
              <a:t>Comprehensive research on UC transfer preparation, advising, &amp; communications.</a:t>
            </a:r>
          </a:p>
          <a:p>
            <a:pPr marL="457200" indent="-457200">
              <a:buFont typeface="+mj-lt"/>
              <a:buAutoNum type="arabicPeriod" startAt="4"/>
            </a:pPr>
            <a:r>
              <a:rPr lang="en-US" dirty="0"/>
              <a:t>Establish a UC Transfer Workgroup</a:t>
            </a:r>
          </a:p>
          <a:p>
            <a:pPr lvl="1"/>
            <a:r>
              <a:rPr lang="en-US" dirty="0"/>
              <a:t>Co-chaired by the UC Academic Senate and UCOP</a:t>
            </a:r>
          </a:p>
          <a:p>
            <a:pPr lvl="1"/>
            <a:r>
              <a:rPr lang="en-US" dirty="0"/>
              <a:t>Include intersegmental representation from CCCs and CSU</a:t>
            </a:r>
          </a:p>
        </p:txBody>
      </p:sp>
      <p:pic>
        <p:nvPicPr>
          <p:cNvPr id="5" name="Picture 4">
            <a:extLst>
              <a:ext uri="{FF2B5EF4-FFF2-40B4-BE49-F238E27FC236}">
                <a16:creationId xmlns:a16="http://schemas.microsoft.com/office/drawing/2014/main" id="{EF0A8782-E61D-3F4C-8BC5-6ECAC6AAA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4161281"/>
            <a:ext cx="3937000" cy="2663265"/>
          </a:xfrm>
          <a:prstGeom prst="rect">
            <a:avLst/>
          </a:prstGeom>
        </p:spPr>
      </p:pic>
    </p:spTree>
    <p:extLst>
      <p:ext uri="{BB962C8B-B14F-4D97-AF65-F5344CB8AC3E}">
        <p14:creationId xmlns:p14="http://schemas.microsoft.com/office/powerpoint/2010/main" val="1662630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1440</TotalTime>
  <Words>1133</Words>
  <Application>Microsoft Macintosh PowerPoint</Application>
  <PresentationFormat>Widescreen</PresentationFormat>
  <Paragraphs>133</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ASCCC</vt:lpstr>
      <vt:lpstr>UC Transfer Pathways</vt:lpstr>
      <vt:lpstr>Overview</vt:lpstr>
      <vt:lpstr>SB 1440 and ADTs</vt:lpstr>
      <vt:lpstr>Current Snapshots</vt:lpstr>
      <vt:lpstr>UC Transfer Pathways</vt:lpstr>
      <vt:lpstr>Comparison Between UCTP and ADTs</vt:lpstr>
      <vt:lpstr>UC Transfer Task Force</vt:lpstr>
      <vt:lpstr>Task Force Recommendations</vt:lpstr>
      <vt:lpstr>Task Force Recommendations</vt:lpstr>
      <vt:lpstr>Transfer MOU</vt:lpstr>
      <vt:lpstr>Pilot UC Transfer Degrees</vt:lpstr>
      <vt:lpstr>PowerPoint Presentation</vt:lpstr>
      <vt:lpstr>PowerPoint Presentation</vt:lpstr>
      <vt:lpstr>General Education for Physics and Chemistry Pilot</vt:lpstr>
      <vt:lpstr>Summary</vt:lpstr>
      <vt:lpstr>Questions?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Stoup</dc:creator>
  <cp:lastModifiedBy>Stanskas, Peter-John</cp:lastModifiedBy>
  <cp:revision>41</cp:revision>
  <cp:lastPrinted>2017-07-13T05:15:10Z</cp:lastPrinted>
  <dcterms:created xsi:type="dcterms:W3CDTF">2017-06-15T21:32:47Z</dcterms:created>
  <dcterms:modified xsi:type="dcterms:W3CDTF">2018-07-12T03:55:51Z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2017-06-15T00:00:00Z</vt:filetime>
  </property>
  <property fmtid="{D5CDD505-2E9C-101B-9397-08002B2CF9AE}" pid="3" name="Creator">
    <vt:lpwstr>Microsoft® PowerPoint® 2016</vt:lpwstr>
  </property>
  <property fmtid="{D5CDD505-2E9C-101B-9397-08002B2CF9AE}" pid="4" name="LastSaved">
    <vt:filetime>2017-06-16T00:00:00Z</vt:filetime>
  </property>
</Properties>
</file>