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644" r:id="rId3"/>
    <p:sldId id="656" r:id="rId4"/>
    <p:sldId id="640" r:id="rId5"/>
    <p:sldId id="649" r:id="rId6"/>
    <p:sldId id="645" r:id="rId7"/>
    <p:sldId id="659" r:id="rId8"/>
    <p:sldId id="650" r:id="rId9"/>
    <p:sldId id="646" r:id="rId10"/>
    <p:sldId id="648" r:id="rId11"/>
    <p:sldId id="651" r:id="rId12"/>
    <p:sldId id="652" r:id="rId13"/>
    <p:sldId id="653" r:id="rId14"/>
    <p:sldId id="654" r:id="rId15"/>
    <p:sldId id="660" r:id="rId16"/>
    <p:sldId id="657" r:id="rId17"/>
    <p:sldId id="372"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82826" autoAdjust="0"/>
  </p:normalViewPr>
  <p:slideViewPr>
    <p:cSldViewPr snapToGrid="0">
      <p:cViewPr varScale="1">
        <p:scale>
          <a:sx n="54" d="100"/>
          <a:sy n="54" d="100"/>
        </p:scale>
        <p:origin x="1284" y="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9" d="100"/>
          <a:sy n="49" d="100"/>
        </p:scale>
        <p:origin x="2736" y="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05626689713298"/>
          <c:y val="3.2612382325695827E-2"/>
          <c:w val="0.87666901912286932"/>
          <c:h val="0.67977511791903511"/>
        </c:manualLayout>
      </c:layout>
      <c:lineChart>
        <c:grouping val="standard"/>
        <c:varyColors val="0"/>
        <c:ser>
          <c:idx val="0"/>
          <c:order val="0"/>
          <c:tx>
            <c:strRef>
              <c:f>Sheet1!$B$1</c:f>
              <c:strCache>
                <c:ptCount val="1"/>
                <c:pt idx="0">
                  <c:v>All</c:v>
                </c:pt>
              </c:strCache>
            </c:strRef>
          </c:tx>
          <c:spPr>
            <a:ln w="60325" cap="rnd">
              <a:solidFill>
                <a:schemeClr val="accent1"/>
              </a:solidFill>
              <a:round/>
            </a:ln>
            <a:effectLst/>
          </c:spPr>
          <c:marker>
            <c:symbol val="none"/>
          </c:marker>
          <c:cat>
            <c:strRef>
              <c:f>Sheet1!$A$2:$A$6</c:f>
              <c:strCache>
                <c:ptCount val="5"/>
                <c:pt idx="0">
                  <c:v>2007-2008</c:v>
                </c:pt>
                <c:pt idx="1">
                  <c:v>2008-2009</c:v>
                </c:pt>
                <c:pt idx="2">
                  <c:v>2009-2010</c:v>
                </c:pt>
                <c:pt idx="3">
                  <c:v>2010-2011</c:v>
                </c:pt>
                <c:pt idx="4">
                  <c:v>2011-2012</c:v>
                </c:pt>
              </c:strCache>
            </c:strRef>
          </c:cat>
          <c:val>
            <c:numRef>
              <c:f>Sheet1!$B$2:$B$6</c:f>
              <c:numCache>
                <c:formatCode>General</c:formatCode>
                <c:ptCount val="5"/>
                <c:pt idx="0">
                  <c:v>48.5</c:v>
                </c:pt>
                <c:pt idx="1">
                  <c:v>47.5</c:v>
                </c:pt>
                <c:pt idx="2">
                  <c:v>47.2</c:v>
                </c:pt>
                <c:pt idx="3">
                  <c:v>48</c:v>
                </c:pt>
                <c:pt idx="4">
                  <c:v>48.2</c:v>
                </c:pt>
              </c:numCache>
            </c:numRef>
          </c:val>
          <c:smooth val="0"/>
          <c:extLst>
            <c:ext xmlns:c16="http://schemas.microsoft.com/office/drawing/2014/chart" uri="{C3380CC4-5D6E-409C-BE32-E72D297353CC}">
              <c16:uniqueId val="{00000000-11C5-41A6-9E4B-F192ADA36889}"/>
            </c:ext>
          </c:extLst>
        </c:ser>
        <c:ser>
          <c:idx val="1"/>
          <c:order val="1"/>
          <c:tx>
            <c:strRef>
              <c:f>Sheet1!$C$1</c:f>
              <c:strCache>
                <c:ptCount val="1"/>
                <c:pt idx="0">
                  <c:v>AA</c:v>
                </c:pt>
              </c:strCache>
            </c:strRef>
          </c:tx>
          <c:spPr>
            <a:ln w="28575" cap="rnd">
              <a:solidFill>
                <a:srgbClr val="FF0000"/>
              </a:solidFill>
              <a:round/>
            </a:ln>
            <a:effectLst/>
          </c:spPr>
          <c:marker>
            <c:symbol val="none"/>
          </c:marker>
          <c:cat>
            <c:strRef>
              <c:f>Sheet1!$A$2:$A$6</c:f>
              <c:strCache>
                <c:ptCount val="5"/>
                <c:pt idx="0">
                  <c:v>2007-2008</c:v>
                </c:pt>
                <c:pt idx="1">
                  <c:v>2008-2009</c:v>
                </c:pt>
                <c:pt idx="2">
                  <c:v>2009-2010</c:v>
                </c:pt>
                <c:pt idx="3">
                  <c:v>2010-2011</c:v>
                </c:pt>
                <c:pt idx="4">
                  <c:v>2011-2012</c:v>
                </c:pt>
              </c:strCache>
            </c:strRef>
          </c:cat>
          <c:val>
            <c:numRef>
              <c:f>Sheet1!$C$2:$C$6</c:f>
              <c:numCache>
                <c:formatCode>General</c:formatCode>
                <c:ptCount val="5"/>
                <c:pt idx="0">
                  <c:v>38.5</c:v>
                </c:pt>
                <c:pt idx="1">
                  <c:v>37.799999999999997</c:v>
                </c:pt>
                <c:pt idx="2">
                  <c:v>35.5</c:v>
                </c:pt>
                <c:pt idx="3">
                  <c:v>36.1</c:v>
                </c:pt>
                <c:pt idx="4">
                  <c:v>36.9</c:v>
                </c:pt>
              </c:numCache>
            </c:numRef>
          </c:val>
          <c:smooth val="0"/>
          <c:extLst>
            <c:ext xmlns:c16="http://schemas.microsoft.com/office/drawing/2014/chart" uri="{C3380CC4-5D6E-409C-BE32-E72D297353CC}">
              <c16:uniqueId val="{00000003-11C5-41A6-9E4B-F192ADA36889}"/>
            </c:ext>
          </c:extLst>
        </c:ser>
        <c:ser>
          <c:idx val="2"/>
          <c:order val="2"/>
          <c:tx>
            <c:strRef>
              <c:f>Sheet1!$D$1</c:f>
              <c:strCache>
                <c:ptCount val="1"/>
                <c:pt idx="0">
                  <c:v>Hispanic</c:v>
                </c:pt>
              </c:strCache>
            </c:strRef>
          </c:tx>
          <c:spPr>
            <a:ln w="28575" cap="rnd">
              <a:solidFill>
                <a:srgbClr val="FFC000"/>
              </a:solidFill>
              <a:round/>
            </a:ln>
            <a:effectLst/>
          </c:spPr>
          <c:marker>
            <c:symbol val="none"/>
          </c:marker>
          <c:cat>
            <c:strRef>
              <c:f>Sheet1!$A$2:$A$6</c:f>
              <c:strCache>
                <c:ptCount val="5"/>
                <c:pt idx="0">
                  <c:v>2007-2008</c:v>
                </c:pt>
                <c:pt idx="1">
                  <c:v>2008-2009</c:v>
                </c:pt>
                <c:pt idx="2">
                  <c:v>2009-2010</c:v>
                </c:pt>
                <c:pt idx="3">
                  <c:v>2010-2011</c:v>
                </c:pt>
                <c:pt idx="4">
                  <c:v>2011-2012</c:v>
                </c:pt>
              </c:strCache>
            </c:strRef>
          </c:cat>
          <c:val>
            <c:numRef>
              <c:f>Sheet1!$D$2:$D$6</c:f>
              <c:numCache>
                <c:formatCode>General</c:formatCode>
                <c:ptCount val="5"/>
                <c:pt idx="0">
                  <c:v>39.5</c:v>
                </c:pt>
                <c:pt idx="1">
                  <c:v>39</c:v>
                </c:pt>
                <c:pt idx="2">
                  <c:v>39.9</c:v>
                </c:pt>
                <c:pt idx="3">
                  <c:v>41.1</c:v>
                </c:pt>
                <c:pt idx="4">
                  <c:v>41.6</c:v>
                </c:pt>
              </c:numCache>
            </c:numRef>
          </c:val>
          <c:smooth val="0"/>
          <c:extLst>
            <c:ext xmlns:c16="http://schemas.microsoft.com/office/drawing/2014/chart" uri="{C3380CC4-5D6E-409C-BE32-E72D297353CC}">
              <c16:uniqueId val="{00000004-11C5-41A6-9E4B-F192ADA36889}"/>
            </c:ext>
          </c:extLst>
        </c:ser>
        <c:ser>
          <c:idx val="3"/>
          <c:order val="3"/>
          <c:tx>
            <c:strRef>
              <c:f>Sheet1!$E$1</c:f>
              <c:strCache>
                <c:ptCount val="1"/>
                <c:pt idx="0">
                  <c:v>White</c:v>
                </c:pt>
              </c:strCache>
            </c:strRef>
          </c:tx>
          <c:spPr>
            <a:ln w="28575" cap="rnd">
              <a:solidFill>
                <a:schemeClr val="accent4"/>
              </a:solidFill>
              <a:round/>
            </a:ln>
            <a:effectLst/>
          </c:spPr>
          <c:marker>
            <c:symbol val="none"/>
          </c:marker>
          <c:cat>
            <c:strRef>
              <c:f>Sheet1!$A$2:$A$6</c:f>
              <c:strCache>
                <c:ptCount val="5"/>
                <c:pt idx="0">
                  <c:v>2007-2008</c:v>
                </c:pt>
                <c:pt idx="1">
                  <c:v>2008-2009</c:v>
                </c:pt>
                <c:pt idx="2">
                  <c:v>2009-2010</c:v>
                </c:pt>
                <c:pt idx="3">
                  <c:v>2010-2011</c:v>
                </c:pt>
                <c:pt idx="4">
                  <c:v>2011-2012</c:v>
                </c:pt>
              </c:strCache>
            </c:strRef>
          </c:cat>
          <c:val>
            <c:numRef>
              <c:f>Sheet1!$E$2:$E$6</c:f>
              <c:numCache>
                <c:formatCode>General</c:formatCode>
                <c:ptCount val="5"/>
                <c:pt idx="0">
                  <c:v>52.9</c:v>
                </c:pt>
                <c:pt idx="1">
                  <c:v>51.7</c:v>
                </c:pt>
                <c:pt idx="2">
                  <c:v>51.4</c:v>
                </c:pt>
                <c:pt idx="3">
                  <c:v>53.4</c:v>
                </c:pt>
                <c:pt idx="4">
                  <c:v>53.9</c:v>
                </c:pt>
              </c:numCache>
            </c:numRef>
          </c:val>
          <c:smooth val="0"/>
          <c:extLst>
            <c:ext xmlns:c16="http://schemas.microsoft.com/office/drawing/2014/chart" uri="{C3380CC4-5D6E-409C-BE32-E72D297353CC}">
              <c16:uniqueId val="{00000005-11C5-41A6-9E4B-F192ADA36889}"/>
            </c:ext>
          </c:extLst>
        </c:ser>
        <c:ser>
          <c:idx val="4"/>
          <c:order val="4"/>
          <c:tx>
            <c:strRef>
              <c:f>Sheet1!$F$1</c:f>
              <c:strCache>
                <c:ptCount val="1"/>
                <c:pt idx="0">
                  <c:v>Asian</c:v>
                </c:pt>
              </c:strCache>
            </c:strRef>
          </c:tx>
          <c:spPr>
            <a:ln w="28575" cap="rnd">
              <a:solidFill>
                <a:srgbClr val="00B050"/>
              </a:solidFill>
              <a:round/>
            </a:ln>
            <a:effectLst/>
          </c:spPr>
          <c:marker>
            <c:symbol val="none"/>
          </c:marker>
          <c:cat>
            <c:strRef>
              <c:f>Sheet1!$A$2:$A$6</c:f>
              <c:strCache>
                <c:ptCount val="5"/>
                <c:pt idx="0">
                  <c:v>2007-2008</c:v>
                </c:pt>
                <c:pt idx="1">
                  <c:v>2008-2009</c:v>
                </c:pt>
                <c:pt idx="2">
                  <c:v>2009-2010</c:v>
                </c:pt>
                <c:pt idx="3">
                  <c:v>2010-2011</c:v>
                </c:pt>
                <c:pt idx="4">
                  <c:v>2011-2012</c:v>
                </c:pt>
              </c:strCache>
            </c:strRef>
          </c:cat>
          <c:val>
            <c:numRef>
              <c:f>Sheet1!$F$2:$F$6</c:f>
              <c:numCache>
                <c:formatCode>General</c:formatCode>
                <c:ptCount val="5"/>
                <c:pt idx="0">
                  <c:v>65.5</c:v>
                </c:pt>
                <c:pt idx="1">
                  <c:v>65</c:v>
                </c:pt>
                <c:pt idx="2">
                  <c:v>63.8</c:v>
                </c:pt>
                <c:pt idx="3">
                  <c:v>65.099999999999994</c:v>
                </c:pt>
                <c:pt idx="4">
                  <c:v>65.2</c:v>
                </c:pt>
              </c:numCache>
            </c:numRef>
          </c:val>
          <c:smooth val="0"/>
          <c:extLst>
            <c:ext xmlns:c16="http://schemas.microsoft.com/office/drawing/2014/chart" uri="{C3380CC4-5D6E-409C-BE32-E72D297353CC}">
              <c16:uniqueId val="{00000006-11C5-41A6-9E4B-F192ADA36889}"/>
            </c:ext>
          </c:extLst>
        </c:ser>
        <c:dLbls>
          <c:showLegendKey val="0"/>
          <c:showVal val="0"/>
          <c:showCatName val="0"/>
          <c:showSerName val="0"/>
          <c:showPercent val="0"/>
          <c:showBubbleSize val="0"/>
        </c:dLbls>
        <c:smooth val="0"/>
        <c:axId val="475364488"/>
        <c:axId val="475366456"/>
      </c:lineChart>
      <c:catAx>
        <c:axId val="47536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366456"/>
        <c:crosses val="autoZero"/>
        <c:auto val="1"/>
        <c:lblAlgn val="ctr"/>
        <c:lblOffset val="100"/>
        <c:noMultiLvlLbl val="0"/>
      </c:catAx>
      <c:valAx>
        <c:axId val="475366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Six Year Completion Rates</a:t>
                </a:r>
              </a:p>
            </c:rich>
          </c:tx>
          <c:layout>
            <c:manualLayout>
              <c:xMode val="edge"/>
              <c:yMode val="edge"/>
              <c:x val="2.6110409078463789E-2"/>
              <c:y val="0.188432556455958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5364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Transferred to CSU/UC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2014-2015</c:v>
                </c:pt>
                <c:pt idx="1">
                  <c:v>2015-2016</c:v>
                </c:pt>
                <c:pt idx="2">
                  <c:v>2016-2017</c:v>
                </c:pt>
              </c:strCache>
            </c:strRef>
          </c:cat>
          <c:val>
            <c:numRef>
              <c:f>Sheet1!$B$2:$B$4</c:f>
              <c:numCache>
                <c:formatCode>General</c:formatCode>
                <c:ptCount val="3"/>
                <c:pt idx="0">
                  <c:v>1075</c:v>
                </c:pt>
                <c:pt idx="1">
                  <c:v>1079</c:v>
                </c:pt>
                <c:pt idx="2">
                  <c:v>1040</c:v>
                </c:pt>
              </c:numCache>
            </c:numRef>
          </c:val>
          <c:extLst>
            <c:ext xmlns:c16="http://schemas.microsoft.com/office/drawing/2014/chart" uri="{C3380CC4-5D6E-409C-BE32-E72D297353CC}">
              <c16:uniqueId val="{00000000-1395-4002-BBBD-083D9863DB7F}"/>
            </c:ext>
          </c:extLst>
        </c:ser>
        <c:dLbls>
          <c:dLblPos val="outEnd"/>
          <c:showLegendKey val="0"/>
          <c:showVal val="1"/>
          <c:showCatName val="0"/>
          <c:showSerName val="0"/>
          <c:showPercent val="0"/>
          <c:showBubbleSize val="0"/>
        </c:dLbls>
        <c:gapWidth val="219"/>
        <c:overlap val="-27"/>
        <c:axId val="474819224"/>
        <c:axId val="600173816"/>
      </c:barChart>
      <c:catAx>
        <c:axId val="47481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0173816"/>
        <c:crosses val="autoZero"/>
        <c:auto val="1"/>
        <c:lblAlgn val="ctr"/>
        <c:lblOffset val="100"/>
        <c:noMultiLvlLbl val="0"/>
      </c:catAx>
      <c:valAx>
        <c:axId val="600173816"/>
        <c:scaling>
          <c:orientation val="minMax"/>
          <c:max val="1500"/>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48192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E9760E-26A8-4AD4-8C06-0D103EAD43F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760BAF88-60DE-48AC-9632-2D4A272FFD12}">
      <dgm:prSet/>
      <dgm:spPr/>
      <dgm:t>
        <a:bodyPr/>
        <a:lstStyle/>
        <a:p>
          <a:r>
            <a:rPr lang="en-US"/>
            <a:t>Students are depending on California Community Colleges for education, career training, and social mobility.</a:t>
          </a:r>
        </a:p>
      </dgm:t>
    </dgm:pt>
    <dgm:pt modelId="{B9294BC3-0CD1-4580-A1E5-2DDF55351445}" type="parTrans" cxnId="{C24E12DF-886C-4476-A118-8207D0B76541}">
      <dgm:prSet/>
      <dgm:spPr/>
      <dgm:t>
        <a:bodyPr/>
        <a:lstStyle/>
        <a:p>
          <a:endParaRPr lang="en-US"/>
        </a:p>
      </dgm:t>
    </dgm:pt>
    <dgm:pt modelId="{31876DCC-1F69-4905-9029-1E8FF5F4E499}" type="sibTrans" cxnId="{C24E12DF-886C-4476-A118-8207D0B76541}">
      <dgm:prSet/>
      <dgm:spPr/>
      <dgm:t>
        <a:bodyPr/>
        <a:lstStyle/>
        <a:p>
          <a:endParaRPr lang="en-US"/>
        </a:p>
      </dgm:t>
    </dgm:pt>
    <dgm:pt modelId="{49B7AC9F-47C1-4F8F-A5CE-3491D0EE45AC}">
      <dgm:prSet/>
      <dgm:spPr/>
      <dgm:t>
        <a:bodyPr/>
        <a:lstStyle/>
        <a:p>
          <a:r>
            <a:rPr lang="en-US"/>
            <a:t>The State of California is depending on California Community Colleges for economic improvement and </a:t>
          </a:r>
          <a:br>
            <a:rPr lang="en-US"/>
          </a:br>
          <a:r>
            <a:rPr lang="en-US"/>
            <a:t>to close the skill gap- with a focus on equity.</a:t>
          </a:r>
        </a:p>
      </dgm:t>
    </dgm:pt>
    <dgm:pt modelId="{7C545E8B-F4E9-4165-80CC-B41F9D4A9AB1}" type="parTrans" cxnId="{51D7790B-7DD6-48F7-8F89-F84F86425D23}">
      <dgm:prSet/>
      <dgm:spPr/>
      <dgm:t>
        <a:bodyPr/>
        <a:lstStyle/>
        <a:p>
          <a:endParaRPr lang="en-US"/>
        </a:p>
      </dgm:t>
    </dgm:pt>
    <dgm:pt modelId="{EC6628BE-F17E-4BC7-BCD3-2A57D2C9935A}" type="sibTrans" cxnId="{51D7790B-7DD6-48F7-8F89-F84F86425D23}">
      <dgm:prSet/>
      <dgm:spPr/>
      <dgm:t>
        <a:bodyPr/>
        <a:lstStyle/>
        <a:p>
          <a:endParaRPr lang="en-US"/>
        </a:p>
      </dgm:t>
    </dgm:pt>
    <dgm:pt modelId="{C0806ABD-1AB6-46DA-95AF-2B05A1191C18}" type="pres">
      <dgm:prSet presAssocID="{E5E9760E-26A8-4AD4-8C06-0D103EAD43FD}" presName="hierChild1" presStyleCnt="0">
        <dgm:presLayoutVars>
          <dgm:chPref val="1"/>
          <dgm:dir/>
          <dgm:animOne val="branch"/>
          <dgm:animLvl val="lvl"/>
          <dgm:resizeHandles/>
        </dgm:presLayoutVars>
      </dgm:prSet>
      <dgm:spPr/>
    </dgm:pt>
    <dgm:pt modelId="{0AD349B3-77B4-4A29-AD65-068BD89FB7F3}" type="pres">
      <dgm:prSet presAssocID="{760BAF88-60DE-48AC-9632-2D4A272FFD12}" presName="hierRoot1" presStyleCnt="0"/>
      <dgm:spPr/>
    </dgm:pt>
    <dgm:pt modelId="{8740F8AD-D74C-4C7A-B41F-A2F947052B09}" type="pres">
      <dgm:prSet presAssocID="{760BAF88-60DE-48AC-9632-2D4A272FFD12}" presName="composite" presStyleCnt="0"/>
      <dgm:spPr/>
    </dgm:pt>
    <dgm:pt modelId="{38D0DCE4-BD4A-4B0A-B7B4-8ACABD9709B9}" type="pres">
      <dgm:prSet presAssocID="{760BAF88-60DE-48AC-9632-2D4A272FFD12}" presName="background" presStyleLbl="node0" presStyleIdx="0" presStyleCnt="2"/>
      <dgm:spPr/>
    </dgm:pt>
    <dgm:pt modelId="{25947ABB-47E2-44D8-B277-ED5588156020}" type="pres">
      <dgm:prSet presAssocID="{760BAF88-60DE-48AC-9632-2D4A272FFD12}" presName="text" presStyleLbl="fgAcc0" presStyleIdx="0" presStyleCnt="2">
        <dgm:presLayoutVars>
          <dgm:chPref val="3"/>
        </dgm:presLayoutVars>
      </dgm:prSet>
      <dgm:spPr/>
    </dgm:pt>
    <dgm:pt modelId="{7233F22A-0308-43DD-AA4A-A533455795FC}" type="pres">
      <dgm:prSet presAssocID="{760BAF88-60DE-48AC-9632-2D4A272FFD12}" presName="hierChild2" presStyleCnt="0"/>
      <dgm:spPr/>
    </dgm:pt>
    <dgm:pt modelId="{05B83239-5BBC-474E-B603-9A385565F3BF}" type="pres">
      <dgm:prSet presAssocID="{49B7AC9F-47C1-4F8F-A5CE-3491D0EE45AC}" presName="hierRoot1" presStyleCnt="0"/>
      <dgm:spPr/>
    </dgm:pt>
    <dgm:pt modelId="{4AA1C152-A888-49A9-9DE7-81BC3285EBD2}" type="pres">
      <dgm:prSet presAssocID="{49B7AC9F-47C1-4F8F-A5CE-3491D0EE45AC}" presName="composite" presStyleCnt="0"/>
      <dgm:spPr/>
    </dgm:pt>
    <dgm:pt modelId="{ED8AC661-DBC6-4DEC-A8D8-D94DA01E5229}" type="pres">
      <dgm:prSet presAssocID="{49B7AC9F-47C1-4F8F-A5CE-3491D0EE45AC}" presName="background" presStyleLbl="node0" presStyleIdx="1" presStyleCnt="2"/>
      <dgm:spPr/>
    </dgm:pt>
    <dgm:pt modelId="{62A00AE8-C51A-462D-895A-8E8FBB3E69EB}" type="pres">
      <dgm:prSet presAssocID="{49B7AC9F-47C1-4F8F-A5CE-3491D0EE45AC}" presName="text" presStyleLbl="fgAcc0" presStyleIdx="1" presStyleCnt="2">
        <dgm:presLayoutVars>
          <dgm:chPref val="3"/>
        </dgm:presLayoutVars>
      </dgm:prSet>
      <dgm:spPr/>
    </dgm:pt>
    <dgm:pt modelId="{21CE1E12-B4F0-48A1-AC90-9807E2A080BE}" type="pres">
      <dgm:prSet presAssocID="{49B7AC9F-47C1-4F8F-A5CE-3491D0EE45AC}" presName="hierChild2" presStyleCnt="0"/>
      <dgm:spPr/>
    </dgm:pt>
  </dgm:ptLst>
  <dgm:cxnLst>
    <dgm:cxn modelId="{51D7790B-7DD6-48F7-8F89-F84F86425D23}" srcId="{E5E9760E-26A8-4AD4-8C06-0D103EAD43FD}" destId="{49B7AC9F-47C1-4F8F-A5CE-3491D0EE45AC}" srcOrd="1" destOrd="0" parTransId="{7C545E8B-F4E9-4165-80CC-B41F9D4A9AB1}" sibTransId="{EC6628BE-F17E-4BC7-BCD3-2A57D2C9935A}"/>
    <dgm:cxn modelId="{AFD9F31B-F59A-4527-9512-1E7963595B70}" type="presOf" srcId="{E5E9760E-26A8-4AD4-8C06-0D103EAD43FD}" destId="{C0806ABD-1AB6-46DA-95AF-2B05A1191C18}" srcOrd="0" destOrd="0" presId="urn:microsoft.com/office/officeart/2005/8/layout/hierarchy1"/>
    <dgm:cxn modelId="{32072D74-07C2-485F-8570-5FAC69614241}" type="presOf" srcId="{760BAF88-60DE-48AC-9632-2D4A272FFD12}" destId="{25947ABB-47E2-44D8-B277-ED5588156020}" srcOrd="0" destOrd="0" presId="urn:microsoft.com/office/officeart/2005/8/layout/hierarchy1"/>
    <dgm:cxn modelId="{291283A4-EAF7-4FA9-A4EE-3B02632E0695}" type="presOf" srcId="{49B7AC9F-47C1-4F8F-A5CE-3491D0EE45AC}" destId="{62A00AE8-C51A-462D-895A-8E8FBB3E69EB}" srcOrd="0" destOrd="0" presId="urn:microsoft.com/office/officeart/2005/8/layout/hierarchy1"/>
    <dgm:cxn modelId="{C24E12DF-886C-4476-A118-8207D0B76541}" srcId="{E5E9760E-26A8-4AD4-8C06-0D103EAD43FD}" destId="{760BAF88-60DE-48AC-9632-2D4A272FFD12}" srcOrd="0" destOrd="0" parTransId="{B9294BC3-0CD1-4580-A1E5-2DDF55351445}" sibTransId="{31876DCC-1F69-4905-9029-1E8FF5F4E499}"/>
    <dgm:cxn modelId="{F7B410E4-216F-4C6F-924A-4C0DE59F0F51}" type="presParOf" srcId="{C0806ABD-1AB6-46DA-95AF-2B05A1191C18}" destId="{0AD349B3-77B4-4A29-AD65-068BD89FB7F3}" srcOrd="0" destOrd="0" presId="urn:microsoft.com/office/officeart/2005/8/layout/hierarchy1"/>
    <dgm:cxn modelId="{225E3B66-49C5-4C34-8243-338DDAC109A8}" type="presParOf" srcId="{0AD349B3-77B4-4A29-AD65-068BD89FB7F3}" destId="{8740F8AD-D74C-4C7A-B41F-A2F947052B09}" srcOrd="0" destOrd="0" presId="urn:microsoft.com/office/officeart/2005/8/layout/hierarchy1"/>
    <dgm:cxn modelId="{31CD30C1-530A-4563-BFF8-11C47FAE922F}" type="presParOf" srcId="{8740F8AD-D74C-4C7A-B41F-A2F947052B09}" destId="{38D0DCE4-BD4A-4B0A-B7B4-8ACABD9709B9}" srcOrd="0" destOrd="0" presId="urn:microsoft.com/office/officeart/2005/8/layout/hierarchy1"/>
    <dgm:cxn modelId="{A6C9C9EE-7B21-4862-8860-9F8B83836F3C}" type="presParOf" srcId="{8740F8AD-D74C-4C7A-B41F-A2F947052B09}" destId="{25947ABB-47E2-44D8-B277-ED5588156020}" srcOrd="1" destOrd="0" presId="urn:microsoft.com/office/officeart/2005/8/layout/hierarchy1"/>
    <dgm:cxn modelId="{840C6096-8957-4885-8E7E-F6D5BF6748AC}" type="presParOf" srcId="{0AD349B3-77B4-4A29-AD65-068BD89FB7F3}" destId="{7233F22A-0308-43DD-AA4A-A533455795FC}" srcOrd="1" destOrd="0" presId="urn:microsoft.com/office/officeart/2005/8/layout/hierarchy1"/>
    <dgm:cxn modelId="{F9D27D47-8CB1-4008-965D-CA7B2C7ABF12}" type="presParOf" srcId="{C0806ABD-1AB6-46DA-95AF-2B05A1191C18}" destId="{05B83239-5BBC-474E-B603-9A385565F3BF}" srcOrd="1" destOrd="0" presId="urn:microsoft.com/office/officeart/2005/8/layout/hierarchy1"/>
    <dgm:cxn modelId="{C65DE518-A567-45ED-A654-9191B010F17D}" type="presParOf" srcId="{05B83239-5BBC-474E-B603-9A385565F3BF}" destId="{4AA1C152-A888-49A9-9DE7-81BC3285EBD2}" srcOrd="0" destOrd="0" presId="urn:microsoft.com/office/officeart/2005/8/layout/hierarchy1"/>
    <dgm:cxn modelId="{FD8C47C2-6A9F-45AA-B37D-A0813CC6964E}" type="presParOf" srcId="{4AA1C152-A888-49A9-9DE7-81BC3285EBD2}" destId="{ED8AC661-DBC6-4DEC-A8D8-D94DA01E5229}" srcOrd="0" destOrd="0" presId="urn:microsoft.com/office/officeart/2005/8/layout/hierarchy1"/>
    <dgm:cxn modelId="{68F44A08-D4BB-4E1D-823F-94866DB48B87}" type="presParOf" srcId="{4AA1C152-A888-49A9-9DE7-81BC3285EBD2}" destId="{62A00AE8-C51A-462D-895A-8E8FBB3E69EB}" srcOrd="1" destOrd="0" presId="urn:microsoft.com/office/officeart/2005/8/layout/hierarchy1"/>
    <dgm:cxn modelId="{8B929C76-1E40-4AA7-8789-02CA3B01DB9C}" type="presParOf" srcId="{05B83239-5BBC-474E-B603-9A385565F3BF}" destId="{21CE1E12-B4F0-48A1-AC90-9807E2A080B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798DA8-85F8-4D5E-B82D-C64E90CB330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929F53-D6C6-4830-834D-35B22F05320E}">
      <dgm:prSet custT="1"/>
      <dgm:spPr/>
      <dgm:t>
        <a:bodyPr/>
        <a:lstStyle/>
        <a:p>
          <a:pPr>
            <a:lnSpc>
              <a:spcPct val="100000"/>
            </a:lnSpc>
            <a:defRPr cap="all"/>
          </a:pPr>
          <a:r>
            <a:rPr lang="en-US" sz="1600" dirty="0"/>
            <a:t>Who are our students?</a:t>
          </a:r>
        </a:p>
      </dgm:t>
    </dgm:pt>
    <dgm:pt modelId="{D18EB0D0-8FBF-459A-A79F-AAF593D2C3FB}" type="parTrans" cxnId="{193A9A01-4DC7-4A95-B1FD-DC740328B20E}">
      <dgm:prSet/>
      <dgm:spPr/>
      <dgm:t>
        <a:bodyPr/>
        <a:lstStyle/>
        <a:p>
          <a:endParaRPr lang="en-US"/>
        </a:p>
      </dgm:t>
    </dgm:pt>
    <dgm:pt modelId="{01EC0D3D-A70F-414B-8302-C4C4160FB374}" type="sibTrans" cxnId="{193A9A01-4DC7-4A95-B1FD-DC740328B20E}">
      <dgm:prSet/>
      <dgm:spPr/>
      <dgm:t>
        <a:bodyPr/>
        <a:lstStyle/>
        <a:p>
          <a:endParaRPr lang="en-US"/>
        </a:p>
      </dgm:t>
    </dgm:pt>
    <dgm:pt modelId="{0BA74DA1-C682-436D-970C-7473EC9E86A9}">
      <dgm:prSet custT="1"/>
      <dgm:spPr/>
      <dgm:t>
        <a:bodyPr/>
        <a:lstStyle/>
        <a:p>
          <a:pPr>
            <a:lnSpc>
              <a:spcPct val="100000"/>
            </a:lnSpc>
            <a:defRPr cap="all"/>
          </a:pPr>
          <a:r>
            <a:rPr lang="en-US" sz="1600" dirty="0"/>
            <a:t>What are our goals?</a:t>
          </a:r>
        </a:p>
      </dgm:t>
    </dgm:pt>
    <dgm:pt modelId="{6BF9DF99-B9C0-408B-BBDD-881D89093EA7}" type="parTrans" cxnId="{2A023570-3480-40EA-B91D-610625808322}">
      <dgm:prSet/>
      <dgm:spPr/>
      <dgm:t>
        <a:bodyPr/>
        <a:lstStyle/>
        <a:p>
          <a:endParaRPr lang="en-US"/>
        </a:p>
      </dgm:t>
    </dgm:pt>
    <dgm:pt modelId="{773AF954-DF7D-4EBF-8EF9-789BA07463F6}" type="sibTrans" cxnId="{2A023570-3480-40EA-B91D-610625808322}">
      <dgm:prSet/>
      <dgm:spPr/>
      <dgm:t>
        <a:bodyPr/>
        <a:lstStyle/>
        <a:p>
          <a:endParaRPr lang="en-US"/>
        </a:p>
      </dgm:t>
    </dgm:pt>
    <dgm:pt modelId="{33F3036C-28C5-4AA2-8AF9-077E85C25F96}">
      <dgm:prSet custT="1"/>
      <dgm:spPr/>
      <dgm:t>
        <a:bodyPr/>
        <a:lstStyle/>
        <a:p>
          <a:pPr>
            <a:lnSpc>
              <a:spcPct val="100000"/>
            </a:lnSpc>
            <a:defRPr cap="all"/>
          </a:pPr>
          <a:endParaRPr lang="en-US" sz="1600" dirty="0"/>
        </a:p>
        <a:p>
          <a:pPr>
            <a:lnSpc>
              <a:spcPct val="100000"/>
            </a:lnSpc>
            <a:defRPr cap="all"/>
          </a:pPr>
          <a:r>
            <a:rPr lang="en-US" sz="1600" dirty="0"/>
            <a:t>What data sources are needed to ensure progress on the Vision for success through Guided pathways redesign?</a:t>
          </a:r>
        </a:p>
      </dgm:t>
    </dgm:pt>
    <dgm:pt modelId="{094E0F72-7DD6-4BA6-AA3F-53E668E10513}" type="parTrans" cxnId="{6AA83B18-8111-4C8A-A6ED-617C5F83F67F}">
      <dgm:prSet/>
      <dgm:spPr/>
      <dgm:t>
        <a:bodyPr/>
        <a:lstStyle/>
        <a:p>
          <a:endParaRPr lang="en-US"/>
        </a:p>
      </dgm:t>
    </dgm:pt>
    <dgm:pt modelId="{7DE9A0B6-B69D-482F-9305-9AF1DDF860A8}" type="sibTrans" cxnId="{6AA83B18-8111-4C8A-A6ED-617C5F83F67F}">
      <dgm:prSet/>
      <dgm:spPr/>
      <dgm:t>
        <a:bodyPr/>
        <a:lstStyle/>
        <a:p>
          <a:endParaRPr lang="en-US"/>
        </a:p>
      </dgm:t>
    </dgm:pt>
    <dgm:pt modelId="{E52AC954-5B8A-403C-B5AC-51E420F5F8DB}">
      <dgm:prSet custT="1"/>
      <dgm:spPr/>
      <dgm:t>
        <a:bodyPr/>
        <a:lstStyle/>
        <a:p>
          <a:pPr>
            <a:lnSpc>
              <a:spcPct val="100000"/>
            </a:lnSpc>
            <a:defRPr cap="all"/>
          </a:pPr>
          <a:endParaRPr lang="en-US" sz="1600" dirty="0"/>
        </a:p>
        <a:p>
          <a:pPr>
            <a:lnSpc>
              <a:spcPct val="100000"/>
            </a:lnSpc>
            <a:defRPr cap="all"/>
          </a:pPr>
          <a:r>
            <a:rPr lang="en-US" sz="1600" dirty="0"/>
            <a:t>How will we ensure data literacy  effectiveness of data on decision-making be assessed?</a:t>
          </a:r>
        </a:p>
      </dgm:t>
    </dgm:pt>
    <dgm:pt modelId="{21B80865-008C-414B-A56A-F3E5DF6426B6}" type="parTrans" cxnId="{F62BFB61-BCF3-49A8-9E53-109840653D71}">
      <dgm:prSet/>
      <dgm:spPr/>
      <dgm:t>
        <a:bodyPr/>
        <a:lstStyle/>
        <a:p>
          <a:endParaRPr lang="en-US"/>
        </a:p>
      </dgm:t>
    </dgm:pt>
    <dgm:pt modelId="{09CAA259-DF93-41C9-AE2E-090A41FECDAE}" type="sibTrans" cxnId="{F62BFB61-BCF3-49A8-9E53-109840653D71}">
      <dgm:prSet/>
      <dgm:spPr/>
      <dgm:t>
        <a:bodyPr/>
        <a:lstStyle/>
        <a:p>
          <a:endParaRPr lang="en-US"/>
        </a:p>
      </dgm:t>
    </dgm:pt>
    <dgm:pt modelId="{6A393C3C-0103-4775-8462-09D7B705CF0C}">
      <dgm:prSet custT="1"/>
      <dgm:spPr/>
      <dgm:t>
        <a:bodyPr/>
        <a:lstStyle/>
        <a:p>
          <a:pPr>
            <a:lnSpc>
              <a:spcPct val="100000"/>
            </a:lnSpc>
            <a:defRPr cap="all"/>
          </a:pPr>
          <a:endParaRPr lang="en-US" sz="1600" dirty="0"/>
        </a:p>
        <a:p>
          <a:pPr>
            <a:lnSpc>
              <a:spcPct val="100000"/>
            </a:lnSpc>
            <a:defRPr cap="all"/>
          </a:pPr>
          <a:r>
            <a:rPr lang="en-US" sz="1600" dirty="0"/>
            <a:t>What are the implications of data on any decision or policy? </a:t>
          </a:r>
        </a:p>
      </dgm:t>
    </dgm:pt>
    <dgm:pt modelId="{A318C18F-C1D9-4161-9576-7B8C0B2F1A51}" type="parTrans" cxnId="{EF5437E3-585F-40BE-927E-CE0D286F351A}">
      <dgm:prSet/>
      <dgm:spPr/>
      <dgm:t>
        <a:bodyPr/>
        <a:lstStyle/>
        <a:p>
          <a:endParaRPr lang="en-US"/>
        </a:p>
      </dgm:t>
    </dgm:pt>
    <dgm:pt modelId="{E8C7DFB1-E8DF-40ED-8FF2-49BA6F398FD7}" type="sibTrans" cxnId="{EF5437E3-585F-40BE-927E-CE0D286F351A}">
      <dgm:prSet/>
      <dgm:spPr/>
      <dgm:t>
        <a:bodyPr/>
        <a:lstStyle/>
        <a:p>
          <a:endParaRPr lang="en-US"/>
        </a:p>
      </dgm:t>
    </dgm:pt>
    <dgm:pt modelId="{7FE2CA4D-AFF8-477B-8C79-E16CCE0BFA31}">
      <dgm:prSet custT="1"/>
      <dgm:spPr/>
      <dgm:t>
        <a:bodyPr/>
        <a:lstStyle/>
        <a:p>
          <a:pPr>
            <a:lnSpc>
              <a:spcPct val="100000"/>
            </a:lnSpc>
            <a:defRPr cap="all"/>
          </a:pPr>
          <a:endParaRPr lang="en-US" sz="1600" dirty="0"/>
        </a:p>
        <a:p>
          <a:pPr>
            <a:lnSpc>
              <a:spcPct val="100000"/>
            </a:lnSpc>
            <a:defRPr cap="all"/>
          </a:pPr>
          <a:r>
            <a:rPr lang="en-US" sz="1600" dirty="0"/>
            <a:t>What unintended consequences might be considered?</a:t>
          </a:r>
        </a:p>
      </dgm:t>
    </dgm:pt>
    <dgm:pt modelId="{2162612E-444A-480E-9594-3704C80EA903}" type="parTrans" cxnId="{C9694335-9E4D-42A5-AAD8-14D704C71C40}">
      <dgm:prSet/>
      <dgm:spPr/>
      <dgm:t>
        <a:bodyPr/>
        <a:lstStyle/>
        <a:p>
          <a:endParaRPr lang="en-US"/>
        </a:p>
      </dgm:t>
    </dgm:pt>
    <dgm:pt modelId="{419C2FD8-7174-40D4-ABA9-00D6AC8AD5B3}" type="sibTrans" cxnId="{C9694335-9E4D-42A5-AAD8-14D704C71C40}">
      <dgm:prSet/>
      <dgm:spPr/>
      <dgm:t>
        <a:bodyPr/>
        <a:lstStyle/>
        <a:p>
          <a:endParaRPr lang="en-US"/>
        </a:p>
      </dgm:t>
    </dgm:pt>
    <dgm:pt modelId="{B9735510-9693-465A-861F-4ECC3D0E2BB6}" type="pres">
      <dgm:prSet presAssocID="{3E798DA8-85F8-4D5E-B82D-C64E90CB3309}" presName="root" presStyleCnt="0">
        <dgm:presLayoutVars>
          <dgm:dir/>
          <dgm:resizeHandles val="exact"/>
        </dgm:presLayoutVars>
      </dgm:prSet>
      <dgm:spPr/>
    </dgm:pt>
    <dgm:pt modelId="{4725BA62-761A-499B-84BD-0232550BBEAA}" type="pres">
      <dgm:prSet presAssocID="{DF929F53-D6C6-4830-834D-35B22F05320E}" presName="compNode" presStyleCnt="0"/>
      <dgm:spPr/>
    </dgm:pt>
    <dgm:pt modelId="{94AE368A-3410-41A8-A433-692C026DD471}" type="pres">
      <dgm:prSet presAssocID="{DF929F53-D6C6-4830-834D-35B22F05320E}" presName="iconBgRect" presStyleLbl="bgShp" presStyleIdx="0" presStyleCnt="6"/>
      <dgm:spPr>
        <a:prstGeom prst="round2DiagRect">
          <a:avLst>
            <a:gd name="adj1" fmla="val 29727"/>
            <a:gd name="adj2" fmla="val 0"/>
          </a:avLst>
        </a:prstGeom>
      </dgm:spPr>
    </dgm:pt>
    <dgm:pt modelId="{C2FDD070-97F7-4C24-AB07-72FEC1918174}" type="pres">
      <dgm:prSet presAssocID="{DF929F53-D6C6-4830-834D-35B22F05320E}"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B02E6EE5-D0D9-4278-B327-3F01591FBFF5}" type="pres">
      <dgm:prSet presAssocID="{DF929F53-D6C6-4830-834D-35B22F05320E}" presName="spaceRect" presStyleCnt="0"/>
      <dgm:spPr/>
    </dgm:pt>
    <dgm:pt modelId="{6F600988-427F-43A6-B5E6-68EB61130B1A}" type="pres">
      <dgm:prSet presAssocID="{DF929F53-D6C6-4830-834D-35B22F05320E}" presName="textRect" presStyleLbl="revTx" presStyleIdx="0" presStyleCnt="6" custScaleY="109082">
        <dgm:presLayoutVars>
          <dgm:chMax val="1"/>
          <dgm:chPref val="1"/>
        </dgm:presLayoutVars>
      </dgm:prSet>
      <dgm:spPr/>
    </dgm:pt>
    <dgm:pt modelId="{D94295E9-FEC2-4C58-A650-83FA42C6FCE0}" type="pres">
      <dgm:prSet presAssocID="{01EC0D3D-A70F-414B-8302-C4C4160FB374}" presName="sibTrans" presStyleCnt="0"/>
      <dgm:spPr/>
    </dgm:pt>
    <dgm:pt modelId="{C73558DF-37E7-4CA3-86AC-BDC7F8D29096}" type="pres">
      <dgm:prSet presAssocID="{0BA74DA1-C682-436D-970C-7473EC9E86A9}" presName="compNode" presStyleCnt="0"/>
      <dgm:spPr/>
    </dgm:pt>
    <dgm:pt modelId="{50B37763-C684-47A2-BEFC-67679877D7C5}" type="pres">
      <dgm:prSet presAssocID="{0BA74DA1-C682-436D-970C-7473EC9E86A9}" presName="iconBgRect" presStyleLbl="bgShp" presStyleIdx="1" presStyleCnt="6"/>
      <dgm:spPr>
        <a:prstGeom prst="round2DiagRect">
          <a:avLst>
            <a:gd name="adj1" fmla="val 29727"/>
            <a:gd name="adj2" fmla="val 0"/>
          </a:avLst>
        </a:prstGeom>
      </dgm:spPr>
    </dgm:pt>
    <dgm:pt modelId="{12D8F0E0-B7C5-463E-91F8-063E1D29B56A}" type="pres">
      <dgm:prSet presAssocID="{0BA74DA1-C682-436D-970C-7473EC9E86A9}"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BC9886FE-3011-4844-8FA4-35B96F716864}" type="pres">
      <dgm:prSet presAssocID="{0BA74DA1-C682-436D-970C-7473EC9E86A9}" presName="spaceRect" presStyleCnt="0"/>
      <dgm:spPr/>
    </dgm:pt>
    <dgm:pt modelId="{58CEB755-9FB7-4EE1-9C86-8931CAF67289}" type="pres">
      <dgm:prSet presAssocID="{0BA74DA1-C682-436D-970C-7473EC9E86A9}" presName="textRect" presStyleLbl="revTx" presStyleIdx="1" presStyleCnt="6" custScaleY="106346">
        <dgm:presLayoutVars>
          <dgm:chMax val="1"/>
          <dgm:chPref val="1"/>
        </dgm:presLayoutVars>
      </dgm:prSet>
      <dgm:spPr/>
    </dgm:pt>
    <dgm:pt modelId="{2F352710-2837-425E-8320-CC0CA14DDE5C}" type="pres">
      <dgm:prSet presAssocID="{773AF954-DF7D-4EBF-8EF9-789BA07463F6}" presName="sibTrans" presStyleCnt="0"/>
      <dgm:spPr/>
    </dgm:pt>
    <dgm:pt modelId="{49E1E1CD-DC40-491C-BCDE-5F950FA046ED}" type="pres">
      <dgm:prSet presAssocID="{33F3036C-28C5-4AA2-8AF9-077E85C25F96}" presName="compNode" presStyleCnt="0"/>
      <dgm:spPr/>
    </dgm:pt>
    <dgm:pt modelId="{623B5D18-2283-4421-BCD6-1052561D97F2}" type="pres">
      <dgm:prSet presAssocID="{33F3036C-28C5-4AA2-8AF9-077E85C25F96}" presName="iconBgRect" presStyleLbl="bgShp" presStyleIdx="2" presStyleCnt="6"/>
      <dgm:spPr>
        <a:prstGeom prst="round2DiagRect">
          <a:avLst>
            <a:gd name="adj1" fmla="val 29727"/>
            <a:gd name="adj2" fmla="val 0"/>
          </a:avLst>
        </a:prstGeom>
      </dgm:spPr>
    </dgm:pt>
    <dgm:pt modelId="{0CA526EC-8FCD-4B29-B31C-B9358631C513}" type="pres">
      <dgm:prSet presAssocID="{33F3036C-28C5-4AA2-8AF9-077E85C25F96}"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01F67F7-AEC8-47DE-A1AD-95D5A1656D75}" type="pres">
      <dgm:prSet presAssocID="{33F3036C-28C5-4AA2-8AF9-077E85C25F96}" presName="spaceRect" presStyleCnt="0"/>
      <dgm:spPr/>
    </dgm:pt>
    <dgm:pt modelId="{061D4686-6798-44CD-B563-7D17BAF089E7}" type="pres">
      <dgm:prSet presAssocID="{33F3036C-28C5-4AA2-8AF9-077E85C25F96}" presName="textRect" presStyleLbl="revTx" presStyleIdx="2" presStyleCnt="6" custScaleX="130075" custScaleY="132957">
        <dgm:presLayoutVars>
          <dgm:chMax val="1"/>
          <dgm:chPref val="1"/>
        </dgm:presLayoutVars>
      </dgm:prSet>
      <dgm:spPr/>
    </dgm:pt>
    <dgm:pt modelId="{95AF5AE7-7CE7-4ED4-9E77-F628C0F1320A}" type="pres">
      <dgm:prSet presAssocID="{7DE9A0B6-B69D-482F-9305-9AF1DDF860A8}" presName="sibTrans" presStyleCnt="0"/>
      <dgm:spPr/>
    </dgm:pt>
    <dgm:pt modelId="{0B8F462E-BBB5-4BD0-86B7-D6BF2E1D4C9E}" type="pres">
      <dgm:prSet presAssocID="{E52AC954-5B8A-403C-B5AC-51E420F5F8DB}" presName="compNode" presStyleCnt="0"/>
      <dgm:spPr/>
    </dgm:pt>
    <dgm:pt modelId="{C8163827-CB02-475E-8492-98AEACF5BE81}" type="pres">
      <dgm:prSet presAssocID="{E52AC954-5B8A-403C-B5AC-51E420F5F8DB}" presName="iconBgRect" presStyleLbl="bgShp" presStyleIdx="3" presStyleCnt="6"/>
      <dgm:spPr>
        <a:prstGeom prst="round2DiagRect">
          <a:avLst>
            <a:gd name="adj1" fmla="val 29727"/>
            <a:gd name="adj2" fmla="val 0"/>
          </a:avLst>
        </a:prstGeom>
      </dgm:spPr>
    </dgm:pt>
    <dgm:pt modelId="{6D155CC1-FCA8-47B2-95E7-2C973770F59A}" type="pres">
      <dgm:prSet presAssocID="{E52AC954-5B8A-403C-B5AC-51E420F5F8DB}"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20EE21CD-F3E6-4D93-B5F5-484DFFAE057C}" type="pres">
      <dgm:prSet presAssocID="{E52AC954-5B8A-403C-B5AC-51E420F5F8DB}" presName="spaceRect" presStyleCnt="0"/>
      <dgm:spPr/>
    </dgm:pt>
    <dgm:pt modelId="{9CCF85E7-5937-4171-AD47-B9821E8B38D4}" type="pres">
      <dgm:prSet presAssocID="{E52AC954-5B8A-403C-B5AC-51E420F5F8DB}" presName="textRect" presStyleLbl="revTx" presStyleIdx="3" presStyleCnt="6" custScaleY="140062">
        <dgm:presLayoutVars>
          <dgm:chMax val="1"/>
          <dgm:chPref val="1"/>
        </dgm:presLayoutVars>
      </dgm:prSet>
      <dgm:spPr/>
    </dgm:pt>
    <dgm:pt modelId="{2133D7FE-F193-4F25-9ED4-34D117BD9805}" type="pres">
      <dgm:prSet presAssocID="{09CAA259-DF93-41C9-AE2E-090A41FECDAE}" presName="sibTrans" presStyleCnt="0"/>
      <dgm:spPr/>
    </dgm:pt>
    <dgm:pt modelId="{96E840B3-4AFE-42C6-B832-F0EF0729ED87}" type="pres">
      <dgm:prSet presAssocID="{6A393C3C-0103-4775-8462-09D7B705CF0C}" presName="compNode" presStyleCnt="0"/>
      <dgm:spPr/>
    </dgm:pt>
    <dgm:pt modelId="{F592C42D-FA76-44D5-99F6-998AB64CE626}" type="pres">
      <dgm:prSet presAssocID="{6A393C3C-0103-4775-8462-09D7B705CF0C}" presName="iconBgRect" presStyleLbl="bgShp" presStyleIdx="4" presStyleCnt="6"/>
      <dgm:spPr>
        <a:prstGeom prst="round2DiagRect">
          <a:avLst>
            <a:gd name="adj1" fmla="val 29727"/>
            <a:gd name="adj2" fmla="val 0"/>
          </a:avLst>
        </a:prstGeom>
      </dgm:spPr>
    </dgm:pt>
    <dgm:pt modelId="{96CA2F9E-EC61-4D0E-8D22-FAF25962A1ED}" type="pres">
      <dgm:prSet presAssocID="{6A393C3C-0103-4775-8462-09D7B705CF0C}"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F6AEECC4-89B3-4789-B6A6-E7E35FF76765}" type="pres">
      <dgm:prSet presAssocID="{6A393C3C-0103-4775-8462-09D7B705CF0C}" presName="spaceRect" presStyleCnt="0"/>
      <dgm:spPr/>
    </dgm:pt>
    <dgm:pt modelId="{BE377AA8-E0C5-4459-8916-18F36B398D21}" type="pres">
      <dgm:prSet presAssocID="{6A393C3C-0103-4775-8462-09D7B705CF0C}" presName="textRect" presStyleLbl="revTx" presStyleIdx="4" presStyleCnt="6" custScaleY="139424">
        <dgm:presLayoutVars>
          <dgm:chMax val="1"/>
          <dgm:chPref val="1"/>
        </dgm:presLayoutVars>
      </dgm:prSet>
      <dgm:spPr/>
    </dgm:pt>
    <dgm:pt modelId="{38F8C94E-5B77-4FCA-8105-B875ECF092DC}" type="pres">
      <dgm:prSet presAssocID="{E8C7DFB1-E8DF-40ED-8FF2-49BA6F398FD7}" presName="sibTrans" presStyleCnt="0"/>
      <dgm:spPr/>
    </dgm:pt>
    <dgm:pt modelId="{D9052103-2821-4045-88EF-09BB3761C7CB}" type="pres">
      <dgm:prSet presAssocID="{7FE2CA4D-AFF8-477B-8C79-E16CCE0BFA31}" presName="compNode" presStyleCnt="0"/>
      <dgm:spPr/>
    </dgm:pt>
    <dgm:pt modelId="{87D67041-DEC8-485E-BF19-57428C1E6BE3}" type="pres">
      <dgm:prSet presAssocID="{7FE2CA4D-AFF8-477B-8C79-E16CCE0BFA31}" presName="iconBgRect" presStyleLbl="bgShp" presStyleIdx="5" presStyleCnt="6"/>
      <dgm:spPr>
        <a:prstGeom prst="round2DiagRect">
          <a:avLst>
            <a:gd name="adj1" fmla="val 29727"/>
            <a:gd name="adj2" fmla="val 0"/>
          </a:avLst>
        </a:prstGeom>
      </dgm:spPr>
    </dgm:pt>
    <dgm:pt modelId="{2DF2BDB5-560F-4D3B-BB8E-1E2B2C6A4B55}" type="pres">
      <dgm:prSet presAssocID="{7FE2CA4D-AFF8-477B-8C79-E16CCE0BFA31}"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rning"/>
        </a:ext>
      </dgm:extLst>
    </dgm:pt>
    <dgm:pt modelId="{6C057458-1B4C-46E3-9631-EAF0F29E3C07}" type="pres">
      <dgm:prSet presAssocID="{7FE2CA4D-AFF8-477B-8C79-E16CCE0BFA31}" presName="spaceRect" presStyleCnt="0"/>
      <dgm:spPr/>
    </dgm:pt>
    <dgm:pt modelId="{39F4B578-9BD8-4092-BC0A-CA355B5D7398}" type="pres">
      <dgm:prSet presAssocID="{7FE2CA4D-AFF8-477B-8C79-E16CCE0BFA31}" presName="textRect" presStyleLbl="revTx" presStyleIdx="5" presStyleCnt="6" custScaleY="139480">
        <dgm:presLayoutVars>
          <dgm:chMax val="1"/>
          <dgm:chPref val="1"/>
        </dgm:presLayoutVars>
      </dgm:prSet>
      <dgm:spPr/>
    </dgm:pt>
  </dgm:ptLst>
  <dgm:cxnLst>
    <dgm:cxn modelId="{193A9A01-4DC7-4A95-B1FD-DC740328B20E}" srcId="{3E798DA8-85F8-4D5E-B82D-C64E90CB3309}" destId="{DF929F53-D6C6-4830-834D-35B22F05320E}" srcOrd="0" destOrd="0" parTransId="{D18EB0D0-8FBF-459A-A79F-AAF593D2C3FB}" sibTransId="{01EC0D3D-A70F-414B-8302-C4C4160FB374}"/>
    <dgm:cxn modelId="{E48C9E02-EAAE-4DF5-B2DF-93EBF429F85A}" type="presOf" srcId="{E52AC954-5B8A-403C-B5AC-51E420F5F8DB}" destId="{9CCF85E7-5937-4171-AD47-B9821E8B38D4}" srcOrd="0" destOrd="0" presId="urn:microsoft.com/office/officeart/2018/5/layout/IconLeafLabelList"/>
    <dgm:cxn modelId="{6AA83B18-8111-4C8A-A6ED-617C5F83F67F}" srcId="{3E798DA8-85F8-4D5E-B82D-C64E90CB3309}" destId="{33F3036C-28C5-4AA2-8AF9-077E85C25F96}" srcOrd="2" destOrd="0" parTransId="{094E0F72-7DD6-4BA6-AA3F-53E668E10513}" sibTransId="{7DE9A0B6-B69D-482F-9305-9AF1DDF860A8}"/>
    <dgm:cxn modelId="{C9694335-9E4D-42A5-AAD8-14D704C71C40}" srcId="{3E798DA8-85F8-4D5E-B82D-C64E90CB3309}" destId="{7FE2CA4D-AFF8-477B-8C79-E16CCE0BFA31}" srcOrd="5" destOrd="0" parTransId="{2162612E-444A-480E-9594-3704C80EA903}" sibTransId="{419C2FD8-7174-40D4-ABA9-00D6AC8AD5B3}"/>
    <dgm:cxn modelId="{F62BFB61-BCF3-49A8-9E53-109840653D71}" srcId="{3E798DA8-85F8-4D5E-B82D-C64E90CB3309}" destId="{E52AC954-5B8A-403C-B5AC-51E420F5F8DB}" srcOrd="3" destOrd="0" parTransId="{21B80865-008C-414B-A56A-F3E5DF6426B6}" sibTransId="{09CAA259-DF93-41C9-AE2E-090A41FECDAE}"/>
    <dgm:cxn modelId="{2A023570-3480-40EA-B91D-610625808322}" srcId="{3E798DA8-85F8-4D5E-B82D-C64E90CB3309}" destId="{0BA74DA1-C682-436D-970C-7473EC9E86A9}" srcOrd="1" destOrd="0" parTransId="{6BF9DF99-B9C0-408B-BBDD-881D89093EA7}" sibTransId="{773AF954-DF7D-4EBF-8EF9-789BA07463F6}"/>
    <dgm:cxn modelId="{5986D755-3DB8-44B4-8C24-C8D0D5AD3655}" type="presOf" srcId="{6A393C3C-0103-4775-8462-09D7B705CF0C}" destId="{BE377AA8-E0C5-4459-8916-18F36B398D21}" srcOrd="0" destOrd="0" presId="urn:microsoft.com/office/officeart/2018/5/layout/IconLeafLabelList"/>
    <dgm:cxn modelId="{64359D5A-E208-49D3-9A33-EAC34FF8A748}" type="presOf" srcId="{3E798DA8-85F8-4D5E-B82D-C64E90CB3309}" destId="{B9735510-9693-465A-861F-4ECC3D0E2BB6}" srcOrd="0" destOrd="0" presId="urn:microsoft.com/office/officeart/2018/5/layout/IconLeafLabelList"/>
    <dgm:cxn modelId="{8DF9C388-052F-473A-8BAB-635123B697A1}" type="presOf" srcId="{33F3036C-28C5-4AA2-8AF9-077E85C25F96}" destId="{061D4686-6798-44CD-B563-7D17BAF089E7}" srcOrd="0" destOrd="0" presId="urn:microsoft.com/office/officeart/2018/5/layout/IconLeafLabelList"/>
    <dgm:cxn modelId="{27074C8E-A08B-458B-B409-DB4E4B8400CD}" type="presOf" srcId="{7FE2CA4D-AFF8-477B-8C79-E16CCE0BFA31}" destId="{39F4B578-9BD8-4092-BC0A-CA355B5D7398}" srcOrd="0" destOrd="0" presId="urn:microsoft.com/office/officeart/2018/5/layout/IconLeafLabelList"/>
    <dgm:cxn modelId="{B6037A8E-E153-4B40-B9C6-54AEFBE0582F}" type="presOf" srcId="{0BA74DA1-C682-436D-970C-7473EC9E86A9}" destId="{58CEB755-9FB7-4EE1-9C86-8931CAF67289}" srcOrd="0" destOrd="0" presId="urn:microsoft.com/office/officeart/2018/5/layout/IconLeafLabelList"/>
    <dgm:cxn modelId="{D6A654C0-0AB0-4B10-9D12-2FA4CBAAB683}" type="presOf" srcId="{DF929F53-D6C6-4830-834D-35B22F05320E}" destId="{6F600988-427F-43A6-B5E6-68EB61130B1A}" srcOrd="0" destOrd="0" presId="urn:microsoft.com/office/officeart/2018/5/layout/IconLeafLabelList"/>
    <dgm:cxn modelId="{EF5437E3-585F-40BE-927E-CE0D286F351A}" srcId="{3E798DA8-85F8-4D5E-B82D-C64E90CB3309}" destId="{6A393C3C-0103-4775-8462-09D7B705CF0C}" srcOrd="4" destOrd="0" parTransId="{A318C18F-C1D9-4161-9576-7B8C0B2F1A51}" sibTransId="{E8C7DFB1-E8DF-40ED-8FF2-49BA6F398FD7}"/>
    <dgm:cxn modelId="{DB2251E1-47A9-4DBD-B781-2C675D686D6A}" type="presParOf" srcId="{B9735510-9693-465A-861F-4ECC3D0E2BB6}" destId="{4725BA62-761A-499B-84BD-0232550BBEAA}" srcOrd="0" destOrd="0" presId="urn:microsoft.com/office/officeart/2018/5/layout/IconLeafLabelList"/>
    <dgm:cxn modelId="{B62E1B67-58FB-4106-A722-18554FAC680F}" type="presParOf" srcId="{4725BA62-761A-499B-84BD-0232550BBEAA}" destId="{94AE368A-3410-41A8-A433-692C026DD471}" srcOrd="0" destOrd="0" presId="urn:microsoft.com/office/officeart/2018/5/layout/IconLeafLabelList"/>
    <dgm:cxn modelId="{B0953D79-98D6-4993-AB38-D94EDE82C30A}" type="presParOf" srcId="{4725BA62-761A-499B-84BD-0232550BBEAA}" destId="{C2FDD070-97F7-4C24-AB07-72FEC1918174}" srcOrd="1" destOrd="0" presId="urn:microsoft.com/office/officeart/2018/5/layout/IconLeafLabelList"/>
    <dgm:cxn modelId="{0C6CFF23-F218-4F7C-B9A6-9AB3BBD941D7}" type="presParOf" srcId="{4725BA62-761A-499B-84BD-0232550BBEAA}" destId="{B02E6EE5-D0D9-4278-B327-3F01591FBFF5}" srcOrd="2" destOrd="0" presId="urn:microsoft.com/office/officeart/2018/5/layout/IconLeafLabelList"/>
    <dgm:cxn modelId="{0A6B2478-A700-45B0-9DE6-9A5128C020F8}" type="presParOf" srcId="{4725BA62-761A-499B-84BD-0232550BBEAA}" destId="{6F600988-427F-43A6-B5E6-68EB61130B1A}" srcOrd="3" destOrd="0" presId="urn:microsoft.com/office/officeart/2018/5/layout/IconLeafLabelList"/>
    <dgm:cxn modelId="{D08DD914-F238-4077-ABE1-557091A67E90}" type="presParOf" srcId="{B9735510-9693-465A-861F-4ECC3D0E2BB6}" destId="{D94295E9-FEC2-4C58-A650-83FA42C6FCE0}" srcOrd="1" destOrd="0" presId="urn:microsoft.com/office/officeart/2018/5/layout/IconLeafLabelList"/>
    <dgm:cxn modelId="{21A281A8-F6CF-4864-AABC-E5A6BE57434B}" type="presParOf" srcId="{B9735510-9693-465A-861F-4ECC3D0E2BB6}" destId="{C73558DF-37E7-4CA3-86AC-BDC7F8D29096}" srcOrd="2" destOrd="0" presId="urn:microsoft.com/office/officeart/2018/5/layout/IconLeafLabelList"/>
    <dgm:cxn modelId="{02728277-950C-46DC-8690-9ABE4559EAE6}" type="presParOf" srcId="{C73558DF-37E7-4CA3-86AC-BDC7F8D29096}" destId="{50B37763-C684-47A2-BEFC-67679877D7C5}" srcOrd="0" destOrd="0" presId="urn:microsoft.com/office/officeart/2018/5/layout/IconLeafLabelList"/>
    <dgm:cxn modelId="{C41C6723-F703-4AD1-A95B-14B49167FD13}" type="presParOf" srcId="{C73558DF-37E7-4CA3-86AC-BDC7F8D29096}" destId="{12D8F0E0-B7C5-463E-91F8-063E1D29B56A}" srcOrd="1" destOrd="0" presId="urn:microsoft.com/office/officeart/2018/5/layout/IconLeafLabelList"/>
    <dgm:cxn modelId="{B92E61ED-D9D1-4086-98CB-DDFC27D249A2}" type="presParOf" srcId="{C73558DF-37E7-4CA3-86AC-BDC7F8D29096}" destId="{BC9886FE-3011-4844-8FA4-35B96F716864}" srcOrd="2" destOrd="0" presId="urn:microsoft.com/office/officeart/2018/5/layout/IconLeafLabelList"/>
    <dgm:cxn modelId="{0D9EEB33-6402-490C-A648-E9439E2D8DF9}" type="presParOf" srcId="{C73558DF-37E7-4CA3-86AC-BDC7F8D29096}" destId="{58CEB755-9FB7-4EE1-9C86-8931CAF67289}" srcOrd="3" destOrd="0" presId="urn:microsoft.com/office/officeart/2018/5/layout/IconLeafLabelList"/>
    <dgm:cxn modelId="{0D7FC441-DD24-4B61-A020-7BD749943E72}" type="presParOf" srcId="{B9735510-9693-465A-861F-4ECC3D0E2BB6}" destId="{2F352710-2837-425E-8320-CC0CA14DDE5C}" srcOrd="3" destOrd="0" presId="urn:microsoft.com/office/officeart/2018/5/layout/IconLeafLabelList"/>
    <dgm:cxn modelId="{B57D99B8-731C-4B6D-8028-1E74132C94EC}" type="presParOf" srcId="{B9735510-9693-465A-861F-4ECC3D0E2BB6}" destId="{49E1E1CD-DC40-491C-BCDE-5F950FA046ED}" srcOrd="4" destOrd="0" presId="urn:microsoft.com/office/officeart/2018/5/layout/IconLeafLabelList"/>
    <dgm:cxn modelId="{075DA599-270E-49C1-90EE-0F4BE638B7C6}" type="presParOf" srcId="{49E1E1CD-DC40-491C-BCDE-5F950FA046ED}" destId="{623B5D18-2283-4421-BCD6-1052561D97F2}" srcOrd="0" destOrd="0" presId="urn:microsoft.com/office/officeart/2018/5/layout/IconLeafLabelList"/>
    <dgm:cxn modelId="{DF222F7B-3245-4A34-88A6-32B8DA26E628}" type="presParOf" srcId="{49E1E1CD-DC40-491C-BCDE-5F950FA046ED}" destId="{0CA526EC-8FCD-4B29-B31C-B9358631C513}" srcOrd="1" destOrd="0" presId="urn:microsoft.com/office/officeart/2018/5/layout/IconLeafLabelList"/>
    <dgm:cxn modelId="{734597CB-230B-4EB2-A79B-F38DA2DEFAFA}" type="presParOf" srcId="{49E1E1CD-DC40-491C-BCDE-5F950FA046ED}" destId="{701F67F7-AEC8-47DE-A1AD-95D5A1656D75}" srcOrd="2" destOrd="0" presId="urn:microsoft.com/office/officeart/2018/5/layout/IconLeafLabelList"/>
    <dgm:cxn modelId="{222C94EB-43DF-4CD0-89F3-60C896604120}" type="presParOf" srcId="{49E1E1CD-DC40-491C-BCDE-5F950FA046ED}" destId="{061D4686-6798-44CD-B563-7D17BAF089E7}" srcOrd="3" destOrd="0" presId="urn:microsoft.com/office/officeart/2018/5/layout/IconLeafLabelList"/>
    <dgm:cxn modelId="{234DBCBC-6E2A-47D0-B51B-0EC24394904B}" type="presParOf" srcId="{B9735510-9693-465A-861F-4ECC3D0E2BB6}" destId="{95AF5AE7-7CE7-4ED4-9E77-F628C0F1320A}" srcOrd="5" destOrd="0" presId="urn:microsoft.com/office/officeart/2018/5/layout/IconLeafLabelList"/>
    <dgm:cxn modelId="{A0A61040-F75B-4233-867D-25FA89A61913}" type="presParOf" srcId="{B9735510-9693-465A-861F-4ECC3D0E2BB6}" destId="{0B8F462E-BBB5-4BD0-86B7-D6BF2E1D4C9E}" srcOrd="6" destOrd="0" presId="urn:microsoft.com/office/officeart/2018/5/layout/IconLeafLabelList"/>
    <dgm:cxn modelId="{DB57C985-433F-4EF7-BC59-53D9CE3F78E1}" type="presParOf" srcId="{0B8F462E-BBB5-4BD0-86B7-D6BF2E1D4C9E}" destId="{C8163827-CB02-475E-8492-98AEACF5BE81}" srcOrd="0" destOrd="0" presId="urn:microsoft.com/office/officeart/2018/5/layout/IconLeafLabelList"/>
    <dgm:cxn modelId="{20DD212E-2DAB-4254-A638-2CAA14A829F9}" type="presParOf" srcId="{0B8F462E-BBB5-4BD0-86B7-D6BF2E1D4C9E}" destId="{6D155CC1-FCA8-47B2-95E7-2C973770F59A}" srcOrd="1" destOrd="0" presId="urn:microsoft.com/office/officeart/2018/5/layout/IconLeafLabelList"/>
    <dgm:cxn modelId="{CDA5E95F-5A5E-43FB-BA26-38A79E9DE830}" type="presParOf" srcId="{0B8F462E-BBB5-4BD0-86B7-D6BF2E1D4C9E}" destId="{20EE21CD-F3E6-4D93-B5F5-484DFFAE057C}" srcOrd="2" destOrd="0" presId="urn:microsoft.com/office/officeart/2018/5/layout/IconLeafLabelList"/>
    <dgm:cxn modelId="{B1457312-DD94-46C6-945B-FDD5BB0785F9}" type="presParOf" srcId="{0B8F462E-BBB5-4BD0-86B7-D6BF2E1D4C9E}" destId="{9CCF85E7-5937-4171-AD47-B9821E8B38D4}" srcOrd="3" destOrd="0" presId="urn:microsoft.com/office/officeart/2018/5/layout/IconLeafLabelList"/>
    <dgm:cxn modelId="{6FF208F7-C885-4112-A1F3-AD1F1F52167E}" type="presParOf" srcId="{B9735510-9693-465A-861F-4ECC3D0E2BB6}" destId="{2133D7FE-F193-4F25-9ED4-34D117BD9805}" srcOrd="7" destOrd="0" presId="urn:microsoft.com/office/officeart/2018/5/layout/IconLeafLabelList"/>
    <dgm:cxn modelId="{C441ECBE-604C-498F-BEBD-CCAC14926A38}" type="presParOf" srcId="{B9735510-9693-465A-861F-4ECC3D0E2BB6}" destId="{96E840B3-4AFE-42C6-B832-F0EF0729ED87}" srcOrd="8" destOrd="0" presId="urn:microsoft.com/office/officeart/2018/5/layout/IconLeafLabelList"/>
    <dgm:cxn modelId="{B052B3FB-08E0-490D-936E-7EE0C505FECE}" type="presParOf" srcId="{96E840B3-4AFE-42C6-B832-F0EF0729ED87}" destId="{F592C42D-FA76-44D5-99F6-998AB64CE626}" srcOrd="0" destOrd="0" presId="urn:microsoft.com/office/officeart/2018/5/layout/IconLeafLabelList"/>
    <dgm:cxn modelId="{4BD1BA38-DE0C-4089-AE86-B91ADCA1128D}" type="presParOf" srcId="{96E840B3-4AFE-42C6-B832-F0EF0729ED87}" destId="{96CA2F9E-EC61-4D0E-8D22-FAF25962A1ED}" srcOrd="1" destOrd="0" presId="urn:microsoft.com/office/officeart/2018/5/layout/IconLeafLabelList"/>
    <dgm:cxn modelId="{9D1C0C83-80BE-480C-9068-3DB12ACFB820}" type="presParOf" srcId="{96E840B3-4AFE-42C6-B832-F0EF0729ED87}" destId="{F6AEECC4-89B3-4789-B6A6-E7E35FF76765}" srcOrd="2" destOrd="0" presId="urn:microsoft.com/office/officeart/2018/5/layout/IconLeafLabelList"/>
    <dgm:cxn modelId="{B45E9E69-AE85-42DF-86C4-588BBFE90581}" type="presParOf" srcId="{96E840B3-4AFE-42C6-B832-F0EF0729ED87}" destId="{BE377AA8-E0C5-4459-8916-18F36B398D21}" srcOrd="3" destOrd="0" presId="urn:microsoft.com/office/officeart/2018/5/layout/IconLeafLabelList"/>
    <dgm:cxn modelId="{BD48C5A6-9F76-43AA-94C6-0D651992FC24}" type="presParOf" srcId="{B9735510-9693-465A-861F-4ECC3D0E2BB6}" destId="{38F8C94E-5B77-4FCA-8105-B875ECF092DC}" srcOrd="9" destOrd="0" presId="urn:microsoft.com/office/officeart/2018/5/layout/IconLeafLabelList"/>
    <dgm:cxn modelId="{28D839D0-01F1-4C0D-BF08-F681C8A9FD0C}" type="presParOf" srcId="{B9735510-9693-465A-861F-4ECC3D0E2BB6}" destId="{D9052103-2821-4045-88EF-09BB3761C7CB}" srcOrd="10" destOrd="0" presId="urn:microsoft.com/office/officeart/2018/5/layout/IconLeafLabelList"/>
    <dgm:cxn modelId="{C949BC5E-EC6B-416B-8A99-1D4189F4A0A9}" type="presParOf" srcId="{D9052103-2821-4045-88EF-09BB3761C7CB}" destId="{87D67041-DEC8-485E-BF19-57428C1E6BE3}" srcOrd="0" destOrd="0" presId="urn:microsoft.com/office/officeart/2018/5/layout/IconLeafLabelList"/>
    <dgm:cxn modelId="{C371FDA1-5D7F-40D3-BF95-144E85305FFF}" type="presParOf" srcId="{D9052103-2821-4045-88EF-09BB3761C7CB}" destId="{2DF2BDB5-560F-4D3B-BB8E-1E2B2C6A4B55}" srcOrd="1" destOrd="0" presId="urn:microsoft.com/office/officeart/2018/5/layout/IconLeafLabelList"/>
    <dgm:cxn modelId="{707B9F7A-7D73-4F57-9815-D35FA7508325}" type="presParOf" srcId="{D9052103-2821-4045-88EF-09BB3761C7CB}" destId="{6C057458-1B4C-46E3-9631-EAF0F29E3C07}" srcOrd="2" destOrd="0" presId="urn:microsoft.com/office/officeart/2018/5/layout/IconLeafLabelList"/>
    <dgm:cxn modelId="{AAE4E031-0244-4A20-9368-D203FAF54908}" type="presParOf" srcId="{D9052103-2821-4045-88EF-09BB3761C7CB}" destId="{39F4B578-9BD8-4092-BC0A-CA355B5D7398}"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0DCE4-BD4A-4B0A-B7B4-8ACABD9709B9}">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47ABB-47E2-44D8-B277-ED5588156020}">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Students are depending on California Community Colleges for education, career training, and social mobility.</a:t>
          </a:r>
        </a:p>
      </dsp:txBody>
      <dsp:txXfrm>
        <a:off x="678914" y="525899"/>
        <a:ext cx="4067491" cy="2525499"/>
      </dsp:txXfrm>
    </dsp:sp>
    <dsp:sp modelId="{ED8AC661-DBC6-4DEC-A8D8-D94DA01E5229}">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00AE8-C51A-462D-895A-8E8FBB3E69EB}">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 State of California is depending on California Community Colleges for economic improvement and </a:t>
          </a:r>
          <a:br>
            <a:rPr lang="en-US" sz="2600" kern="1200"/>
          </a:br>
          <a:r>
            <a:rPr lang="en-US" sz="2600" kern="1200"/>
            <a:t>to close the skill gap- with a focus on equity.</a:t>
          </a:r>
        </a:p>
      </dsp:txBody>
      <dsp:txXfrm>
        <a:off x="5842357" y="525899"/>
        <a:ext cx="4067491" cy="2525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E368A-3410-41A8-A433-692C026DD471}">
      <dsp:nvSpPr>
        <dsp:cNvPr id="0" name=""/>
        <dsp:cNvSpPr/>
      </dsp:nvSpPr>
      <dsp:spPr>
        <a:xfrm>
          <a:off x="296632" y="514136"/>
          <a:ext cx="917859" cy="91785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DD070-97F7-4C24-AB07-72FEC1918174}">
      <dsp:nvSpPr>
        <dsp:cNvPr id="0" name=""/>
        <dsp:cNvSpPr/>
      </dsp:nvSpPr>
      <dsp:spPr>
        <a:xfrm>
          <a:off x="492242" y="709745"/>
          <a:ext cx="526640" cy="52664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600988-427F-43A6-B5E6-68EB61130B1A}">
      <dsp:nvSpPr>
        <dsp:cNvPr id="0" name=""/>
        <dsp:cNvSpPr/>
      </dsp:nvSpPr>
      <dsp:spPr>
        <a:xfrm>
          <a:off x="3218" y="1639095"/>
          <a:ext cx="1504687" cy="189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Who are our students?</a:t>
          </a:r>
        </a:p>
      </dsp:txBody>
      <dsp:txXfrm>
        <a:off x="3218" y="1639095"/>
        <a:ext cx="1504687" cy="1892673"/>
      </dsp:txXfrm>
    </dsp:sp>
    <dsp:sp modelId="{50B37763-C684-47A2-BEFC-67679877D7C5}">
      <dsp:nvSpPr>
        <dsp:cNvPr id="0" name=""/>
        <dsp:cNvSpPr/>
      </dsp:nvSpPr>
      <dsp:spPr>
        <a:xfrm>
          <a:off x="2064640" y="526004"/>
          <a:ext cx="917859" cy="917859"/>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8F0E0-B7C5-463E-91F8-063E1D29B56A}">
      <dsp:nvSpPr>
        <dsp:cNvPr id="0" name=""/>
        <dsp:cNvSpPr/>
      </dsp:nvSpPr>
      <dsp:spPr>
        <a:xfrm>
          <a:off x="2260250" y="721613"/>
          <a:ext cx="526640" cy="52664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CEB755-9FB7-4EE1-9C86-8931CAF67289}">
      <dsp:nvSpPr>
        <dsp:cNvPr id="0" name=""/>
        <dsp:cNvSpPr/>
      </dsp:nvSpPr>
      <dsp:spPr>
        <a:xfrm>
          <a:off x="1771226" y="1674699"/>
          <a:ext cx="1504687" cy="184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What are our goals?</a:t>
          </a:r>
        </a:p>
      </dsp:txBody>
      <dsp:txXfrm>
        <a:off x="1771226" y="1674699"/>
        <a:ext cx="1504687" cy="1845201"/>
      </dsp:txXfrm>
    </dsp:sp>
    <dsp:sp modelId="{623B5D18-2283-4421-BCD6-1052561D97F2}">
      <dsp:nvSpPr>
        <dsp:cNvPr id="0" name=""/>
        <dsp:cNvSpPr/>
      </dsp:nvSpPr>
      <dsp:spPr>
        <a:xfrm>
          <a:off x="4058915" y="410572"/>
          <a:ext cx="917859" cy="917859"/>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526EC-8FCD-4B29-B31C-B9358631C513}">
      <dsp:nvSpPr>
        <dsp:cNvPr id="0" name=""/>
        <dsp:cNvSpPr/>
      </dsp:nvSpPr>
      <dsp:spPr>
        <a:xfrm>
          <a:off x="4254525" y="606182"/>
          <a:ext cx="526640" cy="52664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D4686-6798-44CD-B563-7D17BAF089E7}">
      <dsp:nvSpPr>
        <dsp:cNvPr id="0" name=""/>
        <dsp:cNvSpPr/>
      </dsp:nvSpPr>
      <dsp:spPr>
        <a:xfrm>
          <a:off x="3539234" y="1328405"/>
          <a:ext cx="1957222" cy="230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endParaRPr lang="en-US" sz="1600" kern="1200" dirty="0"/>
        </a:p>
        <a:p>
          <a:pPr marL="0" lvl="0" indent="0" algn="ctr" defTabSz="711200">
            <a:lnSpc>
              <a:spcPct val="100000"/>
            </a:lnSpc>
            <a:spcBef>
              <a:spcPct val="0"/>
            </a:spcBef>
            <a:spcAft>
              <a:spcPct val="35000"/>
            </a:spcAft>
            <a:buNone/>
            <a:defRPr cap="all"/>
          </a:pPr>
          <a:r>
            <a:rPr lang="en-US" sz="1600" kern="1200" dirty="0"/>
            <a:t>What data sources are needed to ensure progress on the Vision for success through Guided pathways redesign?</a:t>
          </a:r>
        </a:p>
      </dsp:txBody>
      <dsp:txXfrm>
        <a:off x="3539234" y="1328405"/>
        <a:ext cx="1957222" cy="2306927"/>
      </dsp:txXfrm>
    </dsp:sp>
    <dsp:sp modelId="{C8163827-CB02-475E-8492-98AEACF5BE81}">
      <dsp:nvSpPr>
        <dsp:cNvPr id="0" name=""/>
        <dsp:cNvSpPr/>
      </dsp:nvSpPr>
      <dsp:spPr>
        <a:xfrm>
          <a:off x="6053191" y="379753"/>
          <a:ext cx="917859" cy="917859"/>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55CC1-FCA8-47B2-95E7-2C973770F59A}">
      <dsp:nvSpPr>
        <dsp:cNvPr id="0" name=""/>
        <dsp:cNvSpPr/>
      </dsp:nvSpPr>
      <dsp:spPr>
        <a:xfrm>
          <a:off x="6248800" y="575362"/>
          <a:ext cx="526640" cy="52664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F85E7-5937-4171-AD47-B9821E8B38D4}">
      <dsp:nvSpPr>
        <dsp:cNvPr id="0" name=""/>
        <dsp:cNvSpPr/>
      </dsp:nvSpPr>
      <dsp:spPr>
        <a:xfrm>
          <a:off x="5759777" y="1235946"/>
          <a:ext cx="1504687" cy="2430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endParaRPr lang="en-US" sz="1600" kern="1200" dirty="0"/>
        </a:p>
        <a:p>
          <a:pPr marL="0" lvl="0" indent="0" algn="ctr" defTabSz="711200">
            <a:lnSpc>
              <a:spcPct val="100000"/>
            </a:lnSpc>
            <a:spcBef>
              <a:spcPct val="0"/>
            </a:spcBef>
            <a:spcAft>
              <a:spcPct val="35000"/>
            </a:spcAft>
            <a:buNone/>
            <a:defRPr cap="all"/>
          </a:pPr>
          <a:r>
            <a:rPr lang="en-US" sz="1600" kern="1200" dirty="0"/>
            <a:t>How will we ensure data literacy  effectiveness of data on decision-making be assessed?</a:t>
          </a:r>
        </a:p>
      </dsp:txBody>
      <dsp:txXfrm>
        <a:off x="5759777" y="1235946"/>
        <a:ext cx="1504687" cy="2430205"/>
      </dsp:txXfrm>
    </dsp:sp>
    <dsp:sp modelId="{F592C42D-FA76-44D5-99F6-998AB64CE626}">
      <dsp:nvSpPr>
        <dsp:cNvPr id="0" name=""/>
        <dsp:cNvSpPr/>
      </dsp:nvSpPr>
      <dsp:spPr>
        <a:xfrm>
          <a:off x="7821198" y="382520"/>
          <a:ext cx="917859" cy="917859"/>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A2F9E-EC61-4D0E-8D22-FAF25962A1ED}">
      <dsp:nvSpPr>
        <dsp:cNvPr id="0" name=""/>
        <dsp:cNvSpPr/>
      </dsp:nvSpPr>
      <dsp:spPr>
        <a:xfrm>
          <a:off x="8016808" y="578130"/>
          <a:ext cx="526640" cy="52664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377AA8-E0C5-4459-8916-18F36B398D21}">
      <dsp:nvSpPr>
        <dsp:cNvPr id="0" name=""/>
        <dsp:cNvSpPr/>
      </dsp:nvSpPr>
      <dsp:spPr>
        <a:xfrm>
          <a:off x="7527784" y="1244249"/>
          <a:ext cx="1504687" cy="2419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endParaRPr lang="en-US" sz="1600" kern="1200" dirty="0"/>
        </a:p>
        <a:p>
          <a:pPr marL="0" lvl="0" indent="0" algn="ctr" defTabSz="711200">
            <a:lnSpc>
              <a:spcPct val="100000"/>
            </a:lnSpc>
            <a:spcBef>
              <a:spcPct val="0"/>
            </a:spcBef>
            <a:spcAft>
              <a:spcPct val="35000"/>
            </a:spcAft>
            <a:buNone/>
            <a:defRPr cap="all"/>
          </a:pPr>
          <a:r>
            <a:rPr lang="en-US" sz="1600" kern="1200" dirty="0"/>
            <a:t>What are the implications of data on any decision or policy? </a:t>
          </a:r>
        </a:p>
      </dsp:txBody>
      <dsp:txXfrm>
        <a:off x="7527784" y="1244249"/>
        <a:ext cx="1504687" cy="2419135"/>
      </dsp:txXfrm>
    </dsp:sp>
    <dsp:sp modelId="{87D67041-DEC8-485E-BF19-57428C1E6BE3}">
      <dsp:nvSpPr>
        <dsp:cNvPr id="0" name=""/>
        <dsp:cNvSpPr/>
      </dsp:nvSpPr>
      <dsp:spPr>
        <a:xfrm>
          <a:off x="9589206" y="382277"/>
          <a:ext cx="917859" cy="917859"/>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2BDB5-560F-4D3B-BB8E-1E2B2C6A4B55}">
      <dsp:nvSpPr>
        <dsp:cNvPr id="0" name=""/>
        <dsp:cNvSpPr/>
      </dsp:nvSpPr>
      <dsp:spPr>
        <a:xfrm>
          <a:off x="9784816" y="577887"/>
          <a:ext cx="526640" cy="526640"/>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4B578-9BD8-4092-BC0A-CA355B5D7398}">
      <dsp:nvSpPr>
        <dsp:cNvPr id="0" name=""/>
        <dsp:cNvSpPr/>
      </dsp:nvSpPr>
      <dsp:spPr>
        <a:xfrm>
          <a:off x="9295792" y="1243520"/>
          <a:ext cx="1504687" cy="2420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endParaRPr lang="en-US" sz="1600" kern="1200" dirty="0"/>
        </a:p>
        <a:p>
          <a:pPr marL="0" lvl="0" indent="0" algn="ctr" defTabSz="711200">
            <a:lnSpc>
              <a:spcPct val="100000"/>
            </a:lnSpc>
            <a:spcBef>
              <a:spcPct val="0"/>
            </a:spcBef>
            <a:spcAft>
              <a:spcPct val="35000"/>
            </a:spcAft>
            <a:buNone/>
            <a:defRPr cap="all"/>
          </a:pPr>
          <a:r>
            <a:rPr lang="en-US" sz="1600" kern="1200" dirty="0"/>
            <a:t>What unintended consequences might be considered?</a:t>
          </a:r>
        </a:p>
      </dsp:txBody>
      <dsp:txXfrm>
        <a:off x="9295792" y="1243520"/>
        <a:ext cx="1504687" cy="24201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7D5285E-831F-4A9D-A538-3683355118E7}" type="datetimeFigureOut">
              <a:rPr lang="en-US" smtClean="0"/>
              <a:t>4/4/2019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6E77EC7-3D42-4340-B5F7-26BCB61F7111}" type="slidenum">
              <a:rPr lang="en-US" smtClean="0"/>
              <a:t>‹#›</a:t>
            </a:fld>
            <a:endParaRPr lang="en-US" dirty="0"/>
          </a:p>
        </p:txBody>
      </p:sp>
    </p:spTree>
    <p:extLst>
      <p:ext uri="{BB962C8B-B14F-4D97-AF65-F5344CB8AC3E}">
        <p14:creationId xmlns:p14="http://schemas.microsoft.com/office/powerpoint/2010/main" val="20539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76E77EC7-3D42-4340-B5F7-26BCB61F7111}" type="slidenum">
              <a:rPr lang="en-US" smtClean="0"/>
              <a:t>1</a:t>
            </a:fld>
            <a:endParaRPr lang="en-US" dirty="0"/>
          </a:p>
        </p:txBody>
      </p:sp>
    </p:spTree>
    <p:extLst>
      <p:ext uri="{BB962C8B-B14F-4D97-AF65-F5344CB8AC3E}">
        <p14:creationId xmlns:p14="http://schemas.microsoft.com/office/powerpoint/2010/main" val="83590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JEFFREY</a:t>
            </a:r>
          </a:p>
          <a:p>
            <a:pPr marL="228600" indent="-228600">
              <a:buAutoNum type="arabicPeriod"/>
            </a:pPr>
            <a:r>
              <a:rPr lang="en-US" dirty="0"/>
              <a:t>Not a snapshot view</a:t>
            </a:r>
          </a:p>
          <a:p>
            <a:pPr marL="228600" indent="-228600">
              <a:buAutoNum type="arabicPeriod"/>
            </a:pPr>
            <a:r>
              <a:rPr lang="en-US" dirty="0"/>
              <a:t>Data literacy</a:t>
            </a:r>
          </a:p>
          <a:p>
            <a:pPr marL="228600" indent="-228600">
              <a:buAutoNum type="arabicPeriod"/>
            </a:pPr>
            <a:r>
              <a:rPr lang="en-US" dirty="0"/>
              <a:t>Variables, variables, variables…</a:t>
            </a:r>
          </a:p>
          <a:p>
            <a:pPr marL="228600" indent="-228600">
              <a:buAutoNum type="arabicPeriod"/>
            </a:pPr>
            <a:r>
              <a:rPr lang="en-US" dirty="0"/>
              <a:t>Correlation vs. Causation</a:t>
            </a:r>
          </a:p>
          <a:p>
            <a:pPr marL="228600" indent="-228600">
              <a:buAutoNum type="arabicPeriod"/>
            </a:pPr>
            <a:r>
              <a:rPr lang="en-US" dirty="0"/>
              <a:t>Begin with the end in mind</a:t>
            </a:r>
          </a:p>
          <a:p>
            <a:pPr marL="228600" indent="-228600">
              <a:buAutoNum type="arabicPeriod"/>
            </a:pPr>
            <a:r>
              <a:rPr lang="en-US" dirty="0"/>
              <a:t>You say, I say…</a:t>
            </a:r>
          </a:p>
          <a:p>
            <a:pPr marL="228600" indent="-228600">
              <a:buAutoNum type="arabicPeriod"/>
            </a:pPr>
            <a:r>
              <a:rPr lang="en-US" dirty="0"/>
              <a:t>Evidence based decision-making</a:t>
            </a:r>
          </a:p>
          <a:p>
            <a:pPr marL="228600" indent="-228600">
              <a:buAutoNum type="arabicPeriod"/>
            </a:pPr>
            <a:r>
              <a:rPr lang="en-US" dirty="0"/>
              <a:t>Your expertise, please!</a:t>
            </a:r>
          </a:p>
          <a:p>
            <a:pPr marL="228600" indent="-228600">
              <a:buAutoNum type="arabicPeriod"/>
            </a:pPr>
            <a:r>
              <a:rPr lang="en-US" dirty="0"/>
              <a:t>What’s next?</a:t>
            </a:r>
          </a:p>
          <a:p>
            <a:pPr marL="228600" indent="-228600">
              <a:buAutoNum type="arabicPeriod"/>
            </a:pPr>
            <a:r>
              <a:rPr lang="en-US" dirty="0"/>
              <a:t>Yep- “what if!”</a:t>
            </a:r>
          </a:p>
        </p:txBody>
      </p:sp>
      <p:sp>
        <p:nvSpPr>
          <p:cNvPr id="4" name="Slide Number Placeholder 3"/>
          <p:cNvSpPr>
            <a:spLocks noGrp="1"/>
          </p:cNvSpPr>
          <p:nvPr>
            <p:ph type="sldNum" sz="quarter" idx="5"/>
          </p:nvPr>
        </p:nvSpPr>
        <p:spPr/>
        <p:txBody>
          <a:bodyPr/>
          <a:lstStyle/>
          <a:p>
            <a:fld id="{76E77EC7-3D42-4340-B5F7-26BCB61F7111}" type="slidenum">
              <a:rPr lang="en-US" smtClean="0"/>
              <a:t>10</a:t>
            </a:fld>
            <a:endParaRPr lang="en-US" dirty="0"/>
          </a:p>
        </p:txBody>
      </p:sp>
    </p:spTree>
    <p:extLst>
      <p:ext uri="{BB962C8B-B14F-4D97-AF65-F5344CB8AC3E}">
        <p14:creationId xmlns:p14="http://schemas.microsoft.com/office/powerpoint/2010/main" val="455165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JEFFREY</a:t>
            </a:r>
          </a:p>
        </p:txBody>
      </p:sp>
      <p:sp>
        <p:nvSpPr>
          <p:cNvPr id="4" name="Slide Number Placeholder 3"/>
          <p:cNvSpPr>
            <a:spLocks noGrp="1"/>
          </p:cNvSpPr>
          <p:nvPr>
            <p:ph type="sldNum" sz="quarter" idx="5"/>
          </p:nvPr>
        </p:nvSpPr>
        <p:spPr/>
        <p:txBody>
          <a:bodyPr/>
          <a:lstStyle/>
          <a:p>
            <a:fld id="{76E77EC7-3D42-4340-B5F7-26BCB61F7111}" type="slidenum">
              <a:rPr lang="en-US" smtClean="0"/>
              <a:t>11</a:t>
            </a:fld>
            <a:endParaRPr lang="en-US" dirty="0"/>
          </a:p>
        </p:txBody>
      </p:sp>
    </p:spTree>
    <p:extLst>
      <p:ext uri="{BB962C8B-B14F-4D97-AF65-F5344CB8AC3E}">
        <p14:creationId xmlns:p14="http://schemas.microsoft.com/office/powerpoint/2010/main" val="374993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imes New Roman"/>
              </a:rPr>
              <a:t>JEFFREY</a:t>
            </a:r>
          </a:p>
          <a:p>
            <a:r>
              <a:rPr lang="en-US">
                <a:solidFill>
                  <a:srgbClr val="000000"/>
                </a:solidFill>
                <a:latin typeface="Times New Roman"/>
              </a:rPr>
              <a:t>Mock </a:t>
            </a:r>
            <a:r>
              <a:rPr lang="en-US" dirty="0">
                <a:solidFill>
                  <a:srgbClr val="000000"/>
                </a:solidFill>
                <a:latin typeface="Times New Roman"/>
              </a:rPr>
              <a:t>case study—with three decision choices:</a:t>
            </a:r>
          </a:p>
          <a:p>
            <a:r>
              <a:rPr lang="en-US" dirty="0">
                <a:solidFill>
                  <a:srgbClr val="000000"/>
                </a:solidFill>
                <a:latin typeface="Times New Roman"/>
              </a:rPr>
              <a:t>* default of some change that some feel is too much but is still below VS</a:t>
            </a:r>
          </a:p>
          <a:p>
            <a:r>
              <a:rPr lang="en-US" dirty="0">
                <a:solidFill>
                  <a:srgbClr val="000000"/>
                </a:solidFill>
                <a:latin typeface="Times New Roman"/>
              </a:rPr>
              <a:t>* most popular, very slight change</a:t>
            </a:r>
          </a:p>
          <a:p>
            <a:pPr marL="0" indent="0">
              <a:buFont typeface="Arial" panose="020B0604020202020204" pitchFamily="34" charset="0"/>
              <a:buNone/>
            </a:pPr>
            <a:r>
              <a:rPr lang="en-US" dirty="0">
                <a:solidFill>
                  <a:srgbClr val="000000"/>
                </a:solidFill>
                <a:latin typeface="Times New Roman"/>
              </a:rPr>
              <a:t>* equity minded, align fully with VS, raises questions</a:t>
            </a:r>
          </a:p>
          <a:p>
            <a:pPr marL="0" indent="0">
              <a:buFont typeface="Arial" panose="020B0604020202020204" pitchFamily="34" charset="0"/>
              <a:buNone/>
            </a:pPr>
            <a:r>
              <a:rPr lang="en-US" dirty="0">
                <a:solidFill>
                  <a:srgbClr val="000000"/>
                </a:solidFill>
                <a:latin typeface="Times New Roman"/>
              </a:rPr>
              <a:t>Present what is the target for disaggregated students to align w/VS</a:t>
            </a:r>
          </a:p>
        </p:txBody>
      </p:sp>
      <p:sp>
        <p:nvSpPr>
          <p:cNvPr id="4" name="Slide Number Placeholder 3"/>
          <p:cNvSpPr>
            <a:spLocks noGrp="1"/>
          </p:cNvSpPr>
          <p:nvPr>
            <p:ph type="sldNum" sz="quarter" idx="5"/>
          </p:nvPr>
        </p:nvSpPr>
        <p:spPr/>
        <p:txBody>
          <a:bodyPr/>
          <a:lstStyle/>
          <a:p>
            <a:fld id="{76E77EC7-3D42-4340-B5F7-26BCB61F7111}" type="slidenum">
              <a:rPr lang="en-US" smtClean="0"/>
              <a:t>12</a:t>
            </a:fld>
            <a:endParaRPr lang="en-US" dirty="0"/>
          </a:p>
        </p:txBody>
      </p:sp>
    </p:spTree>
    <p:extLst>
      <p:ext uri="{BB962C8B-B14F-4D97-AF65-F5344CB8AC3E}">
        <p14:creationId xmlns:p14="http://schemas.microsoft.com/office/powerpoint/2010/main" val="38792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imes New Roman"/>
              </a:rPr>
              <a:t>JEFFREY</a:t>
            </a:r>
          </a:p>
        </p:txBody>
      </p:sp>
      <p:sp>
        <p:nvSpPr>
          <p:cNvPr id="4" name="Slide Number Placeholder 3"/>
          <p:cNvSpPr>
            <a:spLocks noGrp="1"/>
          </p:cNvSpPr>
          <p:nvPr>
            <p:ph type="sldNum" sz="quarter" idx="5"/>
          </p:nvPr>
        </p:nvSpPr>
        <p:spPr/>
        <p:txBody>
          <a:bodyPr/>
          <a:lstStyle/>
          <a:p>
            <a:fld id="{76E77EC7-3D42-4340-B5F7-26BCB61F7111}" type="slidenum">
              <a:rPr lang="en-US" smtClean="0"/>
              <a:t>13</a:t>
            </a:fld>
            <a:endParaRPr lang="en-US" dirty="0"/>
          </a:p>
        </p:txBody>
      </p:sp>
    </p:spTree>
    <p:extLst>
      <p:ext uri="{BB962C8B-B14F-4D97-AF65-F5344CB8AC3E}">
        <p14:creationId xmlns:p14="http://schemas.microsoft.com/office/powerpoint/2010/main" val="61368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r>
              <a:rPr lang="en-US" dirty="0"/>
              <a:t>Butte College</a:t>
            </a:r>
          </a:p>
          <a:p>
            <a:r>
              <a:rPr lang="en-US" dirty="0"/>
              <a:t>Average change</a:t>
            </a:r>
            <a:r>
              <a:rPr lang="en-US" baseline="0" dirty="0"/>
              <a:t> in # of students transferring to a four year is 2% drop in the last three years.</a:t>
            </a:r>
          </a:p>
          <a:p>
            <a:r>
              <a:rPr lang="en-US" baseline="0" dirty="0"/>
              <a:t>Planning purposes – if this college set their goal to a 5% increase,  how many students would they need to transfer in the 2017-2018 target year?</a:t>
            </a:r>
          </a:p>
          <a:p>
            <a:r>
              <a:rPr lang="en-US" baseline="0" dirty="0"/>
              <a:t>52 more students – that is the college would need to aim for transferring 1,092 students.</a:t>
            </a:r>
          </a:p>
          <a:p>
            <a:endParaRPr lang="en-US" baseline="0" dirty="0"/>
          </a:p>
          <a:p>
            <a:r>
              <a:rPr lang="en-US" baseline="0" dirty="0"/>
              <a:t>So how can the college get there – focused on a GP lens? </a:t>
            </a:r>
          </a:p>
          <a:p>
            <a:endParaRPr lang="en-US" dirty="0"/>
          </a:p>
        </p:txBody>
      </p:sp>
      <p:sp>
        <p:nvSpPr>
          <p:cNvPr id="4" name="Slide Number Placeholder 3"/>
          <p:cNvSpPr>
            <a:spLocks noGrp="1"/>
          </p:cNvSpPr>
          <p:nvPr>
            <p:ph type="sldNum" sz="quarter" idx="10"/>
          </p:nvPr>
        </p:nvSpPr>
        <p:spPr/>
        <p:txBody>
          <a:bodyPr/>
          <a:lstStyle/>
          <a:p>
            <a:fld id="{76E77EC7-3D42-4340-B5F7-26BCB61F7111}" type="slidenum">
              <a:rPr lang="en-US" smtClean="0"/>
              <a:t>14</a:t>
            </a:fld>
            <a:endParaRPr lang="en-US" dirty="0"/>
          </a:p>
        </p:txBody>
      </p:sp>
    </p:spTree>
    <p:extLst>
      <p:ext uri="{BB962C8B-B14F-4D97-AF65-F5344CB8AC3E}">
        <p14:creationId xmlns:p14="http://schemas.microsoft.com/office/powerpoint/2010/main" val="1558169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JEFFREY</a:t>
            </a:r>
          </a:p>
        </p:txBody>
      </p:sp>
      <p:sp>
        <p:nvSpPr>
          <p:cNvPr id="4" name="Slide Number Placeholder 3"/>
          <p:cNvSpPr>
            <a:spLocks noGrp="1"/>
          </p:cNvSpPr>
          <p:nvPr>
            <p:ph type="sldNum" sz="quarter" idx="5"/>
          </p:nvPr>
        </p:nvSpPr>
        <p:spPr/>
        <p:txBody>
          <a:bodyPr/>
          <a:lstStyle/>
          <a:p>
            <a:fld id="{76E77EC7-3D42-4340-B5F7-26BCB61F7111}" type="slidenum">
              <a:rPr lang="en-US" smtClean="0"/>
              <a:t>15</a:t>
            </a:fld>
            <a:endParaRPr lang="en-US" dirty="0"/>
          </a:p>
        </p:txBody>
      </p:sp>
    </p:spTree>
    <p:extLst>
      <p:ext uri="{BB962C8B-B14F-4D97-AF65-F5344CB8AC3E}">
        <p14:creationId xmlns:p14="http://schemas.microsoft.com/office/powerpoint/2010/main" val="1999402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a:p>
            <a:r>
              <a:rPr lang="en-US" dirty="0"/>
              <a:t>Discussion about partnerships, ongoing communication, and connection to ASCCC!</a:t>
            </a:r>
          </a:p>
        </p:txBody>
      </p:sp>
      <p:sp>
        <p:nvSpPr>
          <p:cNvPr id="4" name="Slide Number Placeholder 3"/>
          <p:cNvSpPr>
            <a:spLocks noGrp="1"/>
          </p:cNvSpPr>
          <p:nvPr>
            <p:ph type="sldNum" sz="quarter" idx="5"/>
          </p:nvPr>
        </p:nvSpPr>
        <p:spPr/>
        <p:txBody>
          <a:bodyPr/>
          <a:lstStyle/>
          <a:p>
            <a:fld id="{76E77EC7-3D42-4340-B5F7-26BCB61F7111}" type="slidenum">
              <a:rPr lang="en-US" smtClean="0"/>
              <a:t>16</a:t>
            </a:fld>
            <a:endParaRPr lang="en-US" dirty="0"/>
          </a:p>
        </p:txBody>
      </p:sp>
    </p:spTree>
    <p:extLst>
      <p:ext uri="{BB962C8B-B14F-4D97-AF65-F5344CB8AC3E}">
        <p14:creationId xmlns:p14="http://schemas.microsoft.com/office/powerpoint/2010/main" val="2724655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5"/>
          </p:nvPr>
        </p:nvSpPr>
        <p:spPr/>
        <p:txBody>
          <a:bodyPr/>
          <a:lstStyle/>
          <a:p>
            <a:fld id="{76E77EC7-3D42-4340-B5F7-26BCB61F7111}" type="slidenum">
              <a:rPr lang="en-US" smtClean="0"/>
              <a:t>2</a:t>
            </a:fld>
            <a:endParaRPr lang="en-US" dirty="0"/>
          </a:p>
        </p:txBody>
      </p:sp>
    </p:spTree>
    <p:extLst>
      <p:ext uri="{BB962C8B-B14F-4D97-AF65-F5344CB8AC3E}">
        <p14:creationId xmlns:p14="http://schemas.microsoft.com/office/powerpoint/2010/main" val="70125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a:p>
            <a:r>
              <a:rPr lang="en-US" dirty="0"/>
              <a:t>Scrutiny of higher education and our responsibility </a:t>
            </a:r>
          </a:p>
        </p:txBody>
      </p:sp>
      <p:sp>
        <p:nvSpPr>
          <p:cNvPr id="4" name="Slide Number Placeholder 3"/>
          <p:cNvSpPr>
            <a:spLocks noGrp="1"/>
          </p:cNvSpPr>
          <p:nvPr>
            <p:ph type="sldNum" sz="quarter" idx="5"/>
          </p:nvPr>
        </p:nvSpPr>
        <p:spPr/>
        <p:txBody>
          <a:bodyPr/>
          <a:lstStyle/>
          <a:p>
            <a:fld id="{76E77EC7-3D42-4340-B5F7-26BCB61F7111}" type="slidenum">
              <a:rPr lang="en-US" smtClean="0"/>
              <a:t>3</a:t>
            </a:fld>
            <a:endParaRPr lang="en-US"/>
          </a:p>
        </p:txBody>
      </p:sp>
    </p:spTree>
    <p:extLst>
      <p:ext uri="{BB962C8B-B14F-4D97-AF65-F5344CB8AC3E}">
        <p14:creationId xmlns:p14="http://schemas.microsoft.com/office/powerpoint/2010/main" val="8471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a:p>
            <a:r>
              <a:rPr lang="en-US" dirty="0"/>
              <a:t>STATE OF THE SYSTEM: </a:t>
            </a:r>
            <a:r>
              <a:rPr lang="en-US" sz="1200" b="0" i="0" kern="1200" dirty="0">
                <a:solidFill>
                  <a:schemeClr val="tx1"/>
                </a:solidFill>
                <a:effectLst/>
                <a:latin typeface="+mn-lt"/>
                <a:ea typeface="+mn-ea"/>
                <a:cs typeface="+mn-cs"/>
              </a:rPr>
              <a:t>existing and emerging community college policies and initiatives that impact students</a:t>
            </a:r>
            <a:endParaRPr lang="en-US" i="0" dirty="0"/>
          </a:p>
          <a:p>
            <a:r>
              <a:rPr lang="en-US" dirty="0"/>
              <a:t>CURRENT DYNAMIC- Chancellor Eloy Oakley and the CCCCO</a:t>
            </a:r>
          </a:p>
          <a:p>
            <a:r>
              <a:rPr lang="en-US" dirty="0"/>
              <a:t>Unprecedented time of fiscal support</a:t>
            </a:r>
          </a:p>
        </p:txBody>
      </p:sp>
      <p:sp>
        <p:nvSpPr>
          <p:cNvPr id="4" name="Slide Number Placeholder 3"/>
          <p:cNvSpPr>
            <a:spLocks noGrp="1"/>
          </p:cNvSpPr>
          <p:nvPr>
            <p:ph type="sldNum" sz="quarter" idx="5"/>
          </p:nvPr>
        </p:nvSpPr>
        <p:spPr/>
        <p:txBody>
          <a:bodyPr/>
          <a:lstStyle/>
          <a:p>
            <a:fld id="{76E77EC7-3D42-4340-B5F7-26BCB61F7111}" type="slidenum">
              <a:rPr lang="en-US" smtClean="0"/>
              <a:t>4</a:t>
            </a:fld>
            <a:endParaRPr lang="en-US" dirty="0"/>
          </a:p>
        </p:txBody>
      </p:sp>
    </p:spTree>
    <p:extLst>
      <p:ext uri="{BB962C8B-B14F-4D97-AF65-F5344CB8AC3E}">
        <p14:creationId xmlns:p14="http://schemas.microsoft.com/office/powerpoint/2010/main" val="405360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a:p>
            <a:r>
              <a:rPr lang="en-US" dirty="0"/>
              <a:t>High stakes… ambitious goals </a:t>
            </a:r>
          </a:p>
        </p:txBody>
      </p:sp>
      <p:sp>
        <p:nvSpPr>
          <p:cNvPr id="4" name="Slide Number Placeholder 3"/>
          <p:cNvSpPr>
            <a:spLocks noGrp="1"/>
          </p:cNvSpPr>
          <p:nvPr>
            <p:ph type="sldNum" sz="quarter" idx="5"/>
          </p:nvPr>
        </p:nvSpPr>
        <p:spPr/>
        <p:txBody>
          <a:bodyPr/>
          <a:lstStyle/>
          <a:p>
            <a:fld id="{76E77EC7-3D42-4340-B5F7-26BCB61F7111}" type="slidenum">
              <a:rPr lang="en-US" smtClean="0"/>
              <a:t>5</a:t>
            </a:fld>
            <a:endParaRPr lang="en-US" dirty="0"/>
          </a:p>
        </p:txBody>
      </p:sp>
    </p:spTree>
    <p:extLst>
      <p:ext uri="{BB962C8B-B14F-4D97-AF65-F5344CB8AC3E}">
        <p14:creationId xmlns:p14="http://schemas.microsoft.com/office/powerpoint/2010/main" val="335029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r>
              <a:rPr lang="en-US" dirty="0"/>
              <a:t>Completion</a:t>
            </a:r>
            <a:r>
              <a:rPr lang="en-US" baseline="0" dirty="0"/>
              <a:t> rates have dismal in our system, with the last five years hovering around 48%!</a:t>
            </a:r>
          </a:p>
          <a:p>
            <a:r>
              <a:rPr lang="en-US" baseline="0" dirty="0"/>
              <a:t>Trends have pointed to the fact that less than half of our FT entering students (who completed at least 6 units and attempted Math or English within the first three years --- a proxy for a goal that looks like completion) complete with XXXX within six years!!</a:t>
            </a:r>
          </a:p>
          <a:p>
            <a:r>
              <a:rPr lang="en-US" baseline="0" dirty="0"/>
              <a:t>And this rate is for the overall student population --- look at what these rates are for our URM groups. AA and Hispanic students,  have consistently and historically have had much lower rates of completion, displaying a clear equity gap in completion year after year. </a:t>
            </a:r>
            <a:endParaRPr lang="en-US" dirty="0"/>
          </a:p>
        </p:txBody>
      </p:sp>
      <p:sp>
        <p:nvSpPr>
          <p:cNvPr id="4" name="Slide Number Placeholder 3"/>
          <p:cNvSpPr>
            <a:spLocks noGrp="1"/>
          </p:cNvSpPr>
          <p:nvPr>
            <p:ph type="sldNum" sz="quarter" idx="10"/>
          </p:nvPr>
        </p:nvSpPr>
        <p:spPr/>
        <p:txBody>
          <a:bodyPr/>
          <a:lstStyle/>
          <a:p>
            <a:fld id="{76E77EC7-3D42-4340-B5F7-26BCB61F7111}" type="slidenum">
              <a:rPr lang="en-US" smtClean="0"/>
              <a:t>6</a:t>
            </a:fld>
            <a:endParaRPr lang="en-US" dirty="0"/>
          </a:p>
        </p:txBody>
      </p:sp>
    </p:spTree>
    <p:extLst>
      <p:ext uri="{BB962C8B-B14F-4D97-AF65-F5344CB8AC3E}">
        <p14:creationId xmlns:p14="http://schemas.microsoft.com/office/powerpoint/2010/main" val="344972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r>
              <a:rPr lang="en-US" dirty="0"/>
              <a:t>AB1809 (SCFF</a:t>
            </a:r>
            <a:r>
              <a:rPr lang="en-US" baseline="0" dirty="0"/>
              <a:t> requires local goal setting)</a:t>
            </a:r>
            <a:endParaRPr lang="en-US" dirty="0"/>
          </a:p>
          <a:p>
            <a:r>
              <a:rPr lang="en-US" dirty="0"/>
              <a:t>Will look different at 114 colleges… </a:t>
            </a:r>
          </a:p>
          <a:p>
            <a:r>
              <a:rPr lang="en-US" dirty="0"/>
              <a:t>*Areas of focus from college self assessment and workplan for initial GP funding</a:t>
            </a:r>
          </a:p>
          <a:p>
            <a:r>
              <a:rPr lang="en-US" dirty="0"/>
              <a:t>*Focus on desired outcomes </a:t>
            </a:r>
            <a:r>
              <a:rPr lang="en-US" i="1" dirty="0"/>
              <a:t>through</a:t>
            </a:r>
            <a:r>
              <a:rPr lang="en-US" dirty="0"/>
              <a:t> the process</a:t>
            </a:r>
          </a:p>
          <a:p>
            <a:pPr>
              <a:lnSpc>
                <a:spcPct val="80000"/>
              </a:lnSpc>
            </a:pPr>
            <a:r>
              <a:rPr lang="en-US" dirty="0"/>
              <a:t>BOT: Colleges lead the process and keep Trustees involved - Assures goals are aligned with district needs and priorities - Invite them to conversations with stakeholders</a:t>
            </a:r>
          </a:p>
          <a:p>
            <a:r>
              <a:rPr lang="en-US" dirty="0"/>
              <a:t>BASELINE DATA: Use the new Student Success Metrics available on the </a:t>
            </a:r>
            <a:r>
              <a:rPr lang="en-US" dirty="0" err="1"/>
              <a:t>Launchboard</a:t>
            </a:r>
            <a:r>
              <a:rPr lang="en-US" dirty="0"/>
              <a:t> Available early November</a:t>
            </a:r>
          </a:p>
          <a:p>
            <a:r>
              <a:rPr lang="en-US" b="1" dirty="0"/>
              <a:t>Completion Indicators </a:t>
            </a:r>
            <a:r>
              <a:rPr lang="en-US" dirty="0"/>
              <a:t>(unduplicated by award)Completed associate degrees Completed CCCCO-approved certificates</a:t>
            </a:r>
          </a:p>
          <a:p>
            <a:r>
              <a:rPr lang="en-US" b="1" dirty="0"/>
              <a:t>Transfer Indicators </a:t>
            </a:r>
            <a:r>
              <a:rPr lang="en-US" dirty="0"/>
              <a:t>(unduplicated) : Completed ADT degrees - Transfers to UC/CSU</a:t>
            </a:r>
          </a:p>
          <a:p>
            <a:r>
              <a:rPr lang="en-US" dirty="0"/>
              <a:t>REVIEW EXISTING:</a:t>
            </a:r>
          </a:p>
          <a:p>
            <a:r>
              <a:rPr lang="en-US" b="1" dirty="0"/>
              <a:t>Unit accumulation indicator </a:t>
            </a:r>
            <a:r>
              <a:rPr lang="en-US" dirty="0"/>
              <a:t>Average units earned per completed associate degree</a:t>
            </a:r>
          </a:p>
          <a:p>
            <a:r>
              <a:rPr lang="en-US" b="1" dirty="0"/>
              <a:t>Workforce indicators </a:t>
            </a:r>
            <a:r>
              <a:rPr lang="en-US" dirty="0"/>
              <a:t>Median annual earnings of exiting students - Change in median earnings of exiting students - Percent of exiting students earning a living wage- Number of exiting CTE students who report being employed in their field of study</a:t>
            </a:r>
          </a:p>
          <a:p>
            <a:r>
              <a:rPr lang="en-US" b="1" dirty="0"/>
              <a:t>Equity indicators </a:t>
            </a:r>
            <a:r>
              <a:rPr lang="en-US" dirty="0"/>
              <a:t>All of the above indicators, disaggregated for those student groups identified as disproportionately impacted in your annual Equity Plan and for whom data is available in the Student Success Metrics</a:t>
            </a:r>
          </a:p>
          <a:p>
            <a:r>
              <a:rPr lang="en-US" dirty="0"/>
              <a:t>EXISTING GOALS: Are they measurable? - Do they align with the </a:t>
            </a:r>
            <a:r>
              <a:rPr lang="en-US" i="1" dirty="0"/>
              <a:t>Vision for Success </a:t>
            </a:r>
            <a:r>
              <a:rPr lang="en-US" dirty="0"/>
              <a:t>goals? - Compare to current baseline data</a:t>
            </a:r>
          </a:p>
          <a:p>
            <a:r>
              <a:rPr lang="en-US" dirty="0"/>
              <a:t>Community dialogue about college priorities - Community forums - Student focus groups - Standard consultative practices - Leverage existing processes and forums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GOALS: Start with existing plans: Strategic Plan, Educational Master Plan</a:t>
            </a:r>
          </a:p>
          <a:p>
            <a:r>
              <a:rPr lang="en-US" dirty="0"/>
              <a:t>ADOPT/REPORT: Add goals to board agenda for formal adoption - Finalized goals - Timeline to achieve by 2021-22 - Explain how goals align with </a:t>
            </a:r>
            <a:r>
              <a:rPr lang="en-US" i="1" dirty="0"/>
              <a:t>Vision for Success</a:t>
            </a:r>
            <a:r>
              <a:rPr lang="en-US" dirty="0"/>
              <a:t> goals - Districts submit adopted local goals to Chancellor’s Office </a:t>
            </a:r>
            <a:r>
              <a:rPr lang="en-US" i="1" dirty="0"/>
              <a:t>Required by May 31, 2019</a:t>
            </a:r>
            <a:endParaRPr lang="en-US" dirty="0"/>
          </a:p>
          <a:p>
            <a:endParaRPr lang="en-US" dirty="0"/>
          </a:p>
        </p:txBody>
      </p:sp>
      <p:sp>
        <p:nvSpPr>
          <p:cNvPr id="4" name="Slide Number Placeholder 3"/>
          <p:cNvSpPr>
            <a:spLocks noGrp="1"/>
          </p:cNvSpPr>
          <p:nvPr>
            <p:ph type="sldNum" sz="quarter" idx="5"/>
          </p:nvPr>
        </p:nvSpPr>
        <p:spPr/>
        <p:txBody>
          <a:bodyPr/>
          <a:lstStyle/>
          <a:p>
            <a:fld id="{76E77EC7-3D42-4340-B5F7-26BCB61F7111}" type="slidenum">
              <a:rPr lang="en-US" smtClean="0"/>
              <a:t>7</a:t>
            </a:fld>
            <a:endParaRPr lang="en-US" dirty="0"/>
          </a:p>
        </p:txBody>
      </p:sp>
    </p:spTree>
    <p:extLst>
      <p:ext uri="{BB962C8B-B14F-4D97-AF65-F5344CB8AC3E}">
        <p14:creationId xmlns:p14="http://schemas.microsoft.com/office/powerpoint/2010/main" val="299154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a:t>
            </a:r>
          </a:p>
          <a:p>
            <a:r>
              <a:rPr lang="en-US" dirty="0"/>
              <a:t>Remember, doing things well! But…</a:t>
            </a:r>
          </a:p>
        </p:txBody>
      </p:sp>
      <p:sp>
        <p:nvSpPr>
          <p:cNvPr id="4" name="Slide Number Placeholder 3"/>
          <p:cNvSpPr>
            <a:spLocks noGrp="1"/>
          </p:cNvSpPr>
          <p:nvPr>
            <p:ph type="sldNum" sz="quarter" idx="5"/>
          </p:nvPr>
        </p:nvSpPr>
        <p:spPr/>
        <p:txBody>
          <a:bodyPr/>
          <a:lstStyle/>
          <a:p>
            <a:fld id="{76E77EC7-3D42-4340-B5F7-26BCB61F7111}" type="slidenum">
              <a:rPr lang="en-US" smtClean="0"/>
              <a:t>8</a:t>
            </a:fld>
            <a:endParaRPr lang="en-US" dirty="0"/>
          </a:p>
        </p:txBody>
      </p:sp>
    </p:spTree>
    <p:extLst>
      <p:ext uri="{BB962C8B-B14F-4D97-AF65-F5344CB8AC3E}">
        <p14:creationId xmlns:p14="http://schemas.microsoft.com/office/powerpoint/2010/main" val="340027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JEFFREY</a:t>
            </a:r>
          </a:p>
        </p:txBody>
      </p:sp>
      <p:sp>
        <p:nvSpPr>
          <p:cNvPr id="4" name="Slide Number Placeholder 3"/>
          <p:cNvSpPr>
            <a:spLocks noGrp="1"/>
          </p:cNvSpPr>
          <p:nvPr>
            <p:ph type="sldNum" sz="quarter" idx="5"/>
          </p:nvPr>
        </p:nvSpPr>
        <p:spPr/>
        <p:txBody>
          <a:bodyPr/>
          <a:lstStyle/>
          <a:p>
            <a:fld id="{76E77EC7-3D42-4340-B5F7-26BCB61F7111}" type="slidenum">
              <a:rPr lang="en-US" smtClean="0"/>
              <a:t>9</a:t>
            </a:fld>
            <a:endParaRPr lang="en-US" dirty="0"/>
          </a:p>
        </p:txBody>
      </p:sp>
    </p:spTree>
    <p:extLst>
      <p:ext uri="{BB962C8B-B14F-4D97-AF65-F5344CB8AC3E}">
        <p14:creationId xmlns:p14="http://schemas.microsoft.com/office/powerpoint/2010/main" val="246367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5432-A2C9-4681-ADB3-F935DCFFDE9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2A1CBD4-A225-4D52-A392-F816AB3AE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6AC0996-4B48-4745-A5CF-5650BBD2433A}"/>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5" name="Footer Placeholder 4">
            <a:extLst>
              <a:ext uri="{FF2B5EF4-FFF2-40B4-BE49-F238E27FC236}">
                <a16:creationId xmlns:a16="http://schemas.microsoft.com/office/drawing/2014/main" id="{2D0678DB-F0A3-4310-A13A-5E27B15EE0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4A46F3-F6C1-4A8D-A4E3-61B3752CD5D9}"/>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55580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DA5D-AD20-4B6C-AB29-DADEC95DCA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CF893-09CB-4772-81B9-A909FD6DCE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F60C8-E112-4D3F-9726-F2594D504E79}"/>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5" name="Footer Placeholder 4">
            <a:extLst>
              <a:ext uri="{FF2B5EF4-FFF2-40B4-BE49-F238E27FC236}">
                <a16:creationId xmlns:a16="http://schemas.microsoft.com/office/drawing/2014/main" id="{219B7B42-C77F-4059-96AB-CD388134EC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0C4E21-3A7C-436D-9B09-4866D0136573}"/>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166541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24A40E-0CED-4CE5-ADF3-41BAE94569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FF8E40-D9EC-494F-B8F5-7D71A39F2C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943F0-0F03-44FA-B8E8-768BFCFB9515}"/>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5" name="Footer Placeholder 4">
            <a:extLst>
              <a:ext uri="{FF2B5EF4-FFF2-40B4-BE49-F238E27FC236}">
                <a16:creationId xmlns:a16="http://schemas.microsoft.com/office/drawing/2014/main" id="{42C8A48A-5BF0-4BF5-A299-176AE593D1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5FA170-883B-41FC-ADEB-87F6D8A07C27}"/>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40788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BDC0-31D1-42C2-9CA3-6DFA1033E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0D35C-FC76-447F-9A5E-D7967B52E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F94DAF-C458-4EFA-8B36-014805F1B176}"/>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5" name="Footer Placeholder 4">
            <a:extLst>
              <a:ext uri="{FF2B5EF4-FFF2-40B4-BE49-F238E27FC236}">
                <a16:creationId xmlns:a16="http://schemas.microsoft.com/office/drawing/2014/main" id="{DCFE4C90-4236-47E6-A931-77E035AB87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18628C7-0449-4465-B6B6-9B7AF8AB8E01}"/>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44674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F86A-EF67-4810-B2A2-6F2804E36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7887E-700B-4571-AF8B-28A9CBA390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485B5-89BA-40AF-939B-7C1C525A6C66}"/>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5" name="Footer Placeholder 4">
            <a:extLst>
              <a:ext uri="{FF2B5EF4-FFF2-40B4-BE49-F238E27FC236}">
                <a16:creationId xmlns:a16="http://schemas.microsoft.com/office/drawing/2014/main" id="{735EDD49-FEF3-4BA8-9E6D-471AAEB463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D52BC8-01DE-43E9-816D-06D1723D2A85}"/>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1669607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4AF5-65A6-4679-B816-605AB3E96E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A0B5F-CF54-43F2-84B0-4B1D94BFCC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159764-07F7-425C-A450-D924D2D3BEFE}"/>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5" name="Footer Placeholder 4">
            <a:extLst>
              <a:ext uri="{FF2B5EF4-FFF2-40B4-BE49-F238E27FC236}">
                <a16:creationId xmlns:a16="http://schemas.microsoft.com/office/drawing/2014/main" id="{07A8EE47-19B4-44F4-A957-9759EA966D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F58DCA-EAD3-4CF0-9F5C-77D0EBCD57BB}"/>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3839608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B44E-E02E-457D-A336-44030D99C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0800A-D1AA-46E0-9233-03C35E71A20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26162-3DD5-42B0-B09F-F6254EE028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5ED670-E2C2-4C54-BB6A-18A8C22A8F41}"/>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6" name="Footer Placeholder 5">
            <a:extLst>
              <a:ext uri="{FF2B5EF4-FFF2-40B4-BE49-F238E27FC236}">
                <a16:creationId xmlns:a16="http://schemas.microsoft.com/office/drawing/2014/main" id="{D483787E-D9D7-49A1-9F9C-78CBA2AE9C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622272-9E61-4222-B2BC-27D500807102}"/>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68930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1E185-3443-4FB5-8891-B6887D9E0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C81D53-96FF-46CD-B49D-59405E13F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11E263-1ED3-442D-9E6E-AF7E85A55B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FD75FB-3C76-4655-90E2-B765E529A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94DB57-2C63-4CC2-848F-4464C06BFF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884328-89DD-44FF-844C-23AA2D3E8911}"/>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8" name="Footer Placeholder 7">
            <a:extLst>
              <a:ext uri="{FF2B5EF4-FFF2-40B4-BE49-F238E27FC236}">
                <a16:creationId xmlns:a16="http://schemas.microsoft.com/office/drawing/2014/main" id="{18CF2614-36F4-403B-8E4D-2D87BC04027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860B46-3DD4-416A-979D-C9B8B2C4E4E7}"/>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1606937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0AFC-6A6F-448A-8DEB-08C1830706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4F00B6-CA46-44E1-8256-4FEA5746F914}"/>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4" name="Footer Placeholder 3">
            <a:extLst>
              <a:ext uri="{FF2B5EF4-FFF2-40B4-BE49-F238E27FC236}">
                <a16:creationId xmlns:a16="http://schemas.microsoft.com/office/drawing/2014/main" id="{717BE942-E111-4071-AC71-CE76E7994F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3CE00A-FDA2-40A2-9EB8-5B1A1C81F073}"/>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813787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7811D-CE65-484B-849C-4EB17C87F659}"/>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3" name="Footer Placeholder 2">
            <a:extLst>
              <a:ext uri="{FF2B5EF4-FFF2-40B4-BE49-F238E27FC236}">
                <a16:creationId xmlns:a16="http://schemas.microsoft.com/office/drawing/2014/main" id="{C0B850EC-F306-4800-A66F-7ECD0A9B30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637778-C5C9-487F-86DB-500883F61104}"/>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065506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743B-DB49-442D-9C40-46AA9D976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07009D-D975-462C-B706-38413E4AAF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6D9EC-9D58-4A2B-B082-160F321FC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73E2E5-65AC-4654-8A66-A071854720F3}"/>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6" name="Footer Placeholder 5">
            <a:extLst>
              <a:ext uri="{FF2B5EF4-FFF2-40B4-BE49-F238E27FC236}">
                <a16:creationId xmlns:a16="http://schemas.microsoft.com/office/drawing/2014/main" id="{3DF0736C-0043-4F4F-8C8A-51656AE3F9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7D97B3-07D6-4E29-8167-C04A6BBFE04D}"/>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74358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17A3-9278-4233-817F-E7C4A19C1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560C0-8CEB-44DD-BAC9-41D681CB0A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45559-785D-42CF-AFFF-7412C1AB978C}"/>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5" name="Footer Placeholder 4">
            <a:extLst>
              <a:ext uri="{FF2B5EF4-FFF2-40B4-BE49-F238E27FC236}">
                <a16:creationId xmlns:a16="http://schemas.microsoft.com/office/drawing/2014/main" id="{7E5C33A6-1167-4CA2-BE8E-E8A4886E22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EB5C8C-7D44-4BF5-80DB-91B74A4927A0}"/>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958617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36F7-4852-42D5-9F4C-518541686E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5D761A-3386-42DB-AE1A-09F33602F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ED28DFA-8DC4-4084-9F8B-FB0AE5C76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F0A495-BE54-4996-99BF-0604B9155C7D}"/>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6" name="Footer Placeholder 5">
            <a:extLst>
              <a:ext uri="{FF2B5EF4-FFF2-40B4-BE49-F238E27FC236}">
                <a16:creationId xmlns:a16="http://schemas.microsoft.com/office/drawing/2014/main" id="{0715CF5C-3684-4128-AF45-D086201BC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F3353E3-6896-4013-82F4-642FBD5917EA}"/>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992540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EDFC-5B91-4EF0-BAC7-A1673066D7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EE3BEB-D0B4-445C-89A2-8A87B5794A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E7A4-B0F8-41F0-8CCA-4BAD1EECFF48}"/>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5" name="Footer Placeholder 4">
            <a:extLst>
              <a:ext uri="{FF2B5EF4-FFF2-40B4-BE49-F238E27FC236}">
                <a16:creationId xmlns:a16="http://schemas.microsoft.com/office/drawing/2014/main" id="{541B267A-334C-4021-83F5-156B1FD649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104751-B020-4A89-B4E6-F413A0377EE6}"/>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57794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6AAAD-60E6-4ABE-B39E-DE64E32A81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C771AB-A95A-4D80-8043-F1DFB71619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E81F7-4694-47A6-8922-5104CDF4BF17}"/>
              </a:ext>
            </a:extLst>
          </p:cNvPr>
          <p:cNvSpPr>
            <a:spLocks noGrp="1"/>
          </p:cNvSpPr>
          <p:nvPr>
            <p:ph type="dt" sz="half" idx="10"/>
          </p:nvPr>
        </p:nvSpPr>
        <p:spPr/>
        <p:txBody>
          <a:bodyPr/>
          <a:lstStyle/>
          <a:p>
            <a:fld id="{F96415C9-C67A-42F8-A35F-2A29EA2B79AB}" type="datetimeFigureOut">
              <a:rPr lang="en-US" smtClean="0"/>
              <a:t>4/4/2019</a:t>
            </a:fld>
            <a:endParaRPr lang="en-US" dirty="0"/>
          </a:p>
        </p:txBody>
      </p:sp>
      <p:sp>
        <p:nvSpPr>
          <p:cNvPr id="5" name="Footer Placeholder 4">
            <a:extLst>
              <a:ext uri="{FF2B5EF4-FFF2-40B4-BE49-F238E27FC236}">
                <a16:creationId xmlns:a16="http://schemas.microsoft.com/office/drawing/2014/main" id="{C716EF5A-AA8D-4200-82D6-16C7DA5852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14CD82-E974-4A27-AC46-AB67DD342886}"/>
              </a:ext>
            </a:extLst>
          </p:cNvPr>
          <p:cNvSpPr>
            <a:spLocks noGrp="1"/>
          </p:cNvSpPr>
          <p:nvPr>
            <p:ph type="sldNum" sz="quarter" idx="12"/>
          </p:nvPr>
        </p:nvSpPr>
        <p:spPr/>
        <p:txBody>
          <a:bodyPr/>
          <a:lstStyle/>
          <a:p>
            <a:fld id="{EDC08245-2D03-42CB-AD80-5BC42FDFEE62}" type="slidenum">
              <a:rPr lang="en-US" smtClean="0"/>
              <a:t>‹#›</a:t>
            </a:fld>
            <a:endParaRPr lang="en-US" dirty="0"/>
          </a:p>
        </p:txBody>
      </p:sp>
    </p:spTree>
    <p:extLst>
      <p:ext uri="{BB962C8B-B14F-4D97-AF65-F5344CB8AC3E}">
        <p14:creationId xmlns:p14="http://schemas.microsoft.com/office/powerpoint/2010/main" val="284271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7A72-67A3-4B3E-BFDA-357DA051FA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975D6F-F42E-47B9-8896-DB653E61F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3E18AB-BBC1-4939-A1AB-C9F65B4B0BD6}"/>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5" name="Footer Placeholder 4">
            <a:extLst>
              <a:ext uri="{FF2B5EF4-FFF2-40B4-BE49-F238E27FC236}">
                <a16:creationId xmlns:a16="http://schemas.microsoft.com/office/drawing/2014/main" id="{D851EDEF-ED86-43E1-8883-9F2FEFE09B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CA21B1-47AB-464B-A819-FDEC67FDAC15}"/>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19925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F01A-5131-44FE-A0C7-3798CC7B7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65F1F-C7F5-41AF-9306-31A76975004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84C760-9533-48BC-85A9-73FC5624D1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B3E93-7F0C-4462-9380-F7CDB37FEEE5}"/>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6" name="Footer Placeholder 5">
            <a:extLst>
              <a:ext uri="{FF2B5EF4-FFF2-40B4-BE49-F238E27FC236}">
                <a16:creationId xmlns:a16="http://schemas.microsoft.com/office/drawing/2014/main" id="{44BD99F4-0078-4FA2-A034-67CD28164C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9E6DD08-0C0B-4F03-B32C-D7AF0C80CB99}"/>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1163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F3C4-47BF-4380-9188-20FD01047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E94253-DA4D-4C1A-8B40-1EC55FBD0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1885D0-50C7-408A-84AC-A07245D626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40A13-A182-4DD8-9503-7B3DA34B3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49ECB1-3AC3-4625-AD61-FE18E6DBB8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8A11E-6506-4230-B6EA-1316DD94C637}"/>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8" name="Footer Placeholder 7">
            <a:extLst>
              <a:ext uri="{FF2B5EF4-FFF2-40B4-BE49-F238E27FC236}">
                <a16:creationId xmlns:a16="http://schemas.microsoft.com/office/drawing/2014/main" id="{7AD4A51F-56F6-4463-ABAF-45BA000D20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913926-57E7-4FD8-A7DD-8AB95E587D86}"/>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52169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1511E-A340-4267-9B03-AEC94D52CB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D466A3-1EE7-46C5-96E1-EE52CDE0943B}"/>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4" name="Footer Placeholder 3">
            <a:extLst>
              <a:ext uri="{FF2B5EF4-FFF2-40B4-BE49-F238E27FC236}">
                <a16:creationId xmlns:a16="http://schemas.microsoft.com/office/drawing/2014/main" id="{4F1DBB2D-4FBA-4EBE-B3E8-D6A95DDAA8C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18C0E8-4F0C-4DE8-BD29-FB1F0F1A5981}"/>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407826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83E08B-DC85-42A3-8F63-CA242AB932B6}"/>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3" name="Footer Placeholder 2">
            <a:extLst>
              <a:ext uri="{FF2B5EF4-FFF2-40B4-BE49-F238E27FC236}">
                <a16:creationId xmlns:a16="http://schemas.microsoft.com/office/drawing/2014/main" id="{9F6324B2-AD75-4F1B-8C0B-23E9866BA0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1789C6-F5A3-4294-AE1B-876A1916F855}"/>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08821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142B-D62A-4731-A2F6-8D303787D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49A6DD-7FA6-47FC-9BAD-D801EE3F5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F5D8C9-37A4-42D0-B332-3ABA0D38A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833317-FA27-40E0-8F35-BE120179350A}"/>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6" name="Footer Placeholder 5">
            <a:extLst>
              <a:ext uri="{FF2B5EF4-FFF2-40B4-BE49-F238E27FC236}">
                <a16:creationId xmlns:a16="http://schemas.microsoft.com/office/drawing/2014/main" id="{B5EFB300-3272-4EEC-82F0-FDB8ED3FB9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4F5619-832A-4117-BCA3-400EC5291BF4}"/>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201394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ADE8-54AB-400E-846B-6C7F49199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51D9D-3019-4664-B888-3B73DB12D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F9018B0-AE2B-443D-A32A-E2F87626A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4C37EC-339E-42E6-83C6-132C0AB19057}"/>
              </a:ext>
            </a:extLst>
          </p:cNvPr>
          <p:cNvSpPr>
            <a:spLocks noGrp="1"/>
          </p:cNvSpPr>
          <p:nvPr>
            <p:ph type="dt" sz="half" idx="10"/>
          </p:nvPr>
        </p:nvSpPr>
        <p:spPr/>
        <p:txBody>
          <a:bodyPr/>
          <a:lstStyle/>
          <a:p>
            <a:fld id="{E8E1A31A-3A86-4590-91A9-0B1F87ED658A}" type="datetimeFigureOut">
              <a:rPr lang="en-US" smtClean="0"/>
              <a:t>4/4/2019</a:t>
            </a:fld>
            <a:endParaRPr lang="en-US" dirty="0"/>
          </a:p>
        </p:txBody>
      </p:sp>
      <p:sp>
        <p:nvSpPr>
          <p:cNvPr id="6" name="Footer Placeholder 5">
            <a:extLst>
              <a:ext uri="{FF2B5EF4-FFF2-40B4-BE49-F238E27FC236}">
                <a16:creationId xmlns:a16="http://schemas.microsoft.com/office/drawing/2014/main" id="{F8715BDF-8935-48F7-BF43-DED639E73B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8FBE63-FC3B-4D63-8F2C-5227F9F35E17}"/>
              </a:ext>
            </a:extLst>
          </p:cNvPr>
          <p:cNvSpPr>
            <a:spLocks noGrp="1"/>
          </p:cNvSpPr>
          <p:nvPr>
            <p:ph type="sldNum" sz="quarter" idx="12"/>
          </p:nvPr>
        </p:nvSpPr>
        <p:spPr/>
        <p:txBody>
          <a:bodyPr/>
          <a:lstStyle/>
          <a:p>
            <a:fld id="{95D79656-3A9F-4E53-B1D6-8BBDDEF62FB7}" type="slidenum">
              <a:rPr lang="en-US" smtClean="0"/>
              <a:t>‹#›</a:t>
            </a:fld>
            <a:endParaRPr lang="en-US" dirty="0"/>
          </a:p>
        </p:txBody>
      </p:sp>
    </p:spTree>
    <p:extLst>
      <p:ext uri="{BB962C8B-B14F-4D97-AF65-F5344CB8AC3E}">
        <p14:creationId xmlns:p14="http://schemas.microsoft.com/office/powerpoint/2010/main" val="365131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C4FB7-20F9-4E67-96BA-6AAEC4343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5C87DC-6187-4E74-87C5-F8CBA31E7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0E71A-AF44-4871-AE4B-80783B3FA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1A31A-3A86-4590-91A9-0B1F87ED658A}" type="datetimeFigureOut">
              <a:rPr lang="en-US" smtClean="0"/>
              <a:t>4/4/2019</a:t>
            </a:fld>
            <a:endParaRPr lang="en-US" dirty="0"/>
          </a:p>
        </p:txBody>
      </p:sp>
      <p:sp>
        <p:nvSpPr>
          <p:cNvPr id="5" name="Footer Placeholder 4">
            <a:extLst>
              <a:ext uri="{FF2B5EF4-FFF2-40B4-BE49-F238E27FC236}">
                <a16:creationId xmlns:a16="http://schemas.microsoft.com/office/drawing/2014/main" id="{FADB78C6-7437-45BE-900E-22077D9A8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450CA2-0251-41B1-8ED5-83D400893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79656-3A9F-4E53-B1D6-8BBDDEF62FB7}" type="slidenum">
              <a:rPr lang="en-US" smtClean="0"/>
              <a:t>‹#›</a:t>
            </a:fld>
            <a:endParaRPr lang="en-US" dirty="0"/>
          </a:p>
        </p:txBody>
      </p:sp>
    </p:spTree>
    <p:extLst>
      <p:ext uri="{BB962C8B-B14F-4D97-AF65-F5344CB8AC3E}">
        <p14:creationId xmlns:p14="http://schemas.microsoft.com/office/powerpoint/2010/main" val="3204371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84A35-81DD-49D0-8FC6-A0914DED3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A168EA-5640-42B3-B38A-242589B73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21B1E-8FA4-4BAE-8EBD-F4FACC09C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415C9-C67A-42F8-A35F-2A29EA2B79AB}" type="datetimeFigureOut">
              <a:rPr lang="en-US" smtClean="0"/>
              <a:t>4/4/2019</a:t>
            </a:fld>
            <a:endParaRPr lang="en-US" dirty="0"/>
          </a:p>
        </p:txBody>
      </p:sp>
      <p:sp>
        <p:nvSpPr>
          <p:cNvPr id="5" name="Footer Placeholder 4">
            <a:extLst>
              <a:ext uri="{FF2B5EF4-FFF2-40B4-BE49-F238E27FC236}">
                <a16:creationId xmlns:a16="http://schemas.microsoft.com/office/drawing/2014/main" id="{82376A53-C9F8-4AD1-9E77-A0D084E77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F80E25-B6D5-44DC-8447-1339FA42B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08245-2D03-42CB-AD80-5BC42FDFEE62}" type="slidenum">
              <a:rPr lang="en-US" smtClean="0"/>
              <a:t>‹#›</a:t>
            </a:fld>
            <a:endParaRPr lang="en-US" dirty="0"/>
          </a:p>
        </p:txBody>
      </p:sp>
    </p:spTree>
    <p:extLst>
      <p:ext uri="{BB962C8B-B14F-4D97-AF65-F5344CB8AC3E}">
        <p14:creationId xmlns:p14="http://schemas.microsoft.com/office/powerpoint/2010/main" val="3528970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calpassplus.org/LaunchBoard/Student-Success-Metrics.aspx"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ww.asccc.org/" TargetMode="External"/><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visionresourcecenter.cccco.edu/" TargetMode="External"/><Relationship Id="rId5" Type="http://schemas.openxmlformats.org/officeDocument/2006/relationships/hyperlink" Target="mailto:info@rpgroup.org" TargetMode="External"/><Relationship Id="rId4" Type="http://schemas.openxmlformats.org/officeDocument/2006/relationships/hyperlink" Target="mailto:info@ascc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corecard.cccco.edu/scorecardrates.aspx?CollegeID=000#ho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asccc.org/sites/default/files/publications/Data101Feb2010_0.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63C6AA0-103C-41EE-8125-CACD1300DECD}"/>
              </a:ext>
            </a:extLst>
          </p:cNvPr>
          <p:cNvSpPr>
            <a:spLocks noGrp="1"/>
          </p:cNvSpPr>
          <p:nvPr>
            <p:ph type="subTitle" idx="1"/>
          </p:nvPr>
        </p:nvSpPr>
        <p:spPr>
          <a:xfrm>
            <a:off x="262270" y="4493359"/>
            <a:ext cx="8839199" cy="1877810"/>
          </a:xfrm>
        </p:spPr>
        <p:txBody>
          <a:bodyPr vert="horz" lIns="91440" tIns="45720" rIns="91440" bIns="45720" rtlCol="0" anchor="ctr">
            <a:normAutofit/>
          </a:bodyPr>
          <a:lstStyle/>
          <a:p>
            <a:pPr algn="l">
              <a:lnSpc>
                <a:spcPct val="100000"/>
              </a:lnSpc>
            </a:pPr>
            <a:r>
              <a:rPr lang="en-US" sz="2000" b="1" spc="-100" dirty="0">
                <a:solidFill>
                  <a:srgbClr val="000000"/>
                </a:solidFill>
                <a:latin typeface="Arial" panose="020B0604020202020204" pitchFamily="34" charset="0"/>
                <a:cs typeface="Arial" panose="020B0604020202020204" pitchFamily="34" charset="0"/>
              </a:rPr>
              <a:t>Alyssa T. Nguyen, </a:t>
            </a:r>
            <a:r>
              <a:rPr lang="en-US" sz="2000" spc="-100" dirty="0">
                <a:solidFill>
                  <a:srgbClr val="000000"/>
                </a:solidFill>
                <a:latin typeface="Arial" panose="020B0604020202020204" pitchFamily="34" charset="0"/>
                <a:cs typeface="Arial" panose="020B0604020202020204" pitchFamily="34" charset="0"/>
              </a:rPr>
              <a:t>Director of Research and Evaluation, The RP Group</a:t>
            </a:r>
          </a:p>
          <a:p>
            <a:pPr algn="l">
              <a:lnSpc>
                <a:spcPct val="100000"/>
              </a:lnSpc>
            </a:pPr>
            <a:r>
              <a:rPr lang="en-US" sz="2000" b="1" spc="-100" dirty="0">
                <a:solidFill>
                  <a:srgbClr val="000000"/>
                </a:solidFill>
                <a:latin typeface="Arial" panose="020B0604020202020204" pitchFamily="34" charset="0"/>
                <a:cs typeface="Arial" panose="020B0604020202020204" pitchFamily="34" charset="0"/>
              </a:rPr>
              <a:t>Jeffrey Hernandez, </a:t>
            </a:r>
            <a:r>
              <a:rPr lang="en-US" sz="2000" spc="-100" dirty="0">
                <a:solidFill>
                  <a:srgbClr val="000000"/>
                </a:solidFill>
                <a:latin typeface="Arial" panose="020B0604020202020204" pitchFamily="34" charset="0"/>
                <a:cs typeface="Arial" panose="020B0604020202020204" pitchFamily="34" charset="0"/>
              </a:rPr>
              <a:t>East LA College, Guided Pathways Task Force</a:t>
            </a:r>
          </a:p>
          <a:p>
            <a:pPr algn="l">
              <a:lnSpc>
                <a:spcPct val="100000"/>
              </a:lnSpc>
            </a:pPr>
            <a:r>
              <a:rPr lang="en-US" sz="2000" b="1" spc="-100" dirty="0">
                <a:solidFill>
                  <a:srgbClr val="000000"/>
                </a:solidFill>
                <a:latin typeface="Arial" panose="020B0604020202020204" pitchFamily="34" charset="0"/>
                <a:cs typeface="Arial" panose="020B0604020202020204" pitchFamily="34" charset="0"/>
              </a:rPr>
              <a:t>Carrie Roberson, </a:t>
            </a:r>
            <a:r>
              <a:rPr lang="en-US" sz="2000" spc="-100" dirty="0">
                <a:solidFill>
                  <a:srgbClr val="000000"/>
                </a:solidFill>
                <a:latin typeface="Arial" panose="020B0604020202020204" pitchFamily="34" charset="0"/>
                <a:cs typeface="Arial" panose="020B0604020202020204" pitchFamily="34" charset="0"/>
              </a:rPr>
              <a:t>ASCCC North Representative, Guided Pathways Task Force Chair</a:t>
            </a:r>
            <a:endParaRPr lang="en-US" spc="-100" dirty="0">
              <a:solidFill>
                <a:srgbClr val="1B1B1B"/>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84" y="99854"/>
            <a:ext cx="11566537" cy="2675147"/>
          </a:xfrm>
          <a:prstGeom prst="rect">
            <a:avLst/>
          </a:prstGeom>
        </p:spPr>
      </p:pic>
      <p:sp>
        <p:nvSpPr>
          <p:cNvPr id="4" name="TextBox 3"/>
          <p:cNvSpPr txBox="1"/>
          <p:nvPr/>
        </p:nvSpPr>
        <p:spPr>
          <a:xfrm>
            <a:off x="180184" y="2911710"/>
            <a:ext cx="11913845" cy="646331"/>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 </a:t>
            </a:r>
            <a:r>
              <a:rPr lang="en-US" sz="3600" b="1" kern="1000" spc="-10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Unblurring</a:t>
            </a:r>
            <a:r>
              <a:rPr lang="en-US" sz="3600" b="1" kern="1000" spc="-1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for the Vision for Success Metrics</a:t>
            </a:r>
          </a:p>
        </p:txBody>
      </p:sp>
      <p:cxnSp>
        <p:nvCxnSpPr>
          <p:cNvPr id="6" name="Straight Connector 5"/>
          <p:cNvCxnSpPr/>
          <p:nvPr/>
        </p:nvCxnSpPr>
        <p:spPr>
          <a:xfrm>
            <a:off x="180184" y="3558041"/>
            <a:ext cx="11913845" cy="0"/>
          </a:xfrm>
          <a:prstGeom prst="line">
            <a:avLst/>
          </a:prstGeom>
          <a:ln w="19050"/>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85520C8-9B55-4465-9246-BFAF04F83879}"/>
              </a:ext>
            </a:extLst>
          </p:cNvPr>
          <p:cNvSpPr txBox="1"/>
          <p:nvPr/>
        </p:nvSpPr>
        <p:spPr>
          <a:xfrm>
            <a:off x="9264502" y="3898605"/>
            <a:ext cx="2482219" cy="2031325"/>
          </a:xfrm>
          <a:prstGeom prst="rect">
            <a:avLst/>
          </a:prstGeom>
          <a:noFill/>
        </p:spPr>
        <p:txBody>
          <a:bodyPr wrap="square" rtlCol="0">
            <a:spAutoFit/>
          </a:bodyPr>
          <a:lstStyle/>
          <a:p>
            <a:pPr algn="ctr"/>
            <a:r>
              <a:rPr lang="en-US" dirty="0"/>
              <a:t>ASCCC Plenary</a:t>
            </a:r>
          </a:p>
          <a:p>
            <a:pPr algn="ctr"/>
            <a:r>
              <a:rPr lang="en-US" dirty="0"/>
              <a:t>Spring 2019</a:t>
            </a:r>
          </a:p>
          <a:p>
            <a:pPr algn="ctr"/>
            <a:r>
              <a:rPr lang="en-US" dirty="0"/>
              <a:t>Thursday April 11th, 2019</a:t>
            </a:r>
          </a:p>
          <a:p>
            <a:pPr algn="ctr"/>
            <a:r>
              <a:rPr lang="en-US" dirty="0"/>
              <a:t>4:15 p.m. to 5:30 p.m. THIRD BREAKOUT SESSION</a:t>
            </a:r>
          </a:p>
        </p:txBody>
      </p:sp>
    </p:spTree>
    <p:extLst>
      <p:ext uri="{BB962C8B-B14F-4D97-AF65-F5344CB8AC3E}">
        <p14:creationId xmlns:p14="http://schemas.microsoft.com/office/powerpoint/2010/main" val="16915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686" y="212726"/>
            <a:ext cx="11734800" cy="810532"/>
          </a:xfrm>
        </p:spPr>
        <p:txBody>
          <a:bodyPr>
            <a:normAutofit/>
          </a:bodyPr>
          <a:lstStyle/>
          <a:p>
            <a:r>
              <a:rPr lang="en-US" sz="3600" b="1" kern="1000" spc="-10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Unblurring</a:t>
            </a:r>
            <a:r>
              <a:rPr lang="en-US" sz="3600" b="1" kern="1000" spc="-1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for the Vision for Success Metri</a:t>
            </a:r>
            <a:r>
              <a:rPr lang="en-US" sz="3600" b="1" kern="1000" spc="-100" dirty="0">
                <a:solidFill>
                  <a:srgbClr val="000000"/>
                </a:solidFill>
                <a:latin typeface="Arial" panose="020B0604020202020204" pitchFamily="34" charset="0"/>
                <a:cs typeface="Arial" panose="020B0604020202020204" pitchFamily="34" charset="0"/>
              </a:rPr>
              <a:t>cs</a:t>
            </a:r>
            <a:endParaRPr lang="en-US" sz="3600" dirty="0"/>
          </a:p>
        </p:txBody>
      </p:sp>
      <p:sp>
        <p:nvSpPr>
          <p:cNvPr id="7" name="Content Placeholder 6"/>
          <p:cNvSpPr>
            <a:spLocks noGrp="1"/>
          </p:cNvSpPr>
          <p:nvPr>
            <p:ph idx="1"/>
          </p:nvPr>
        </p:nvSpPr>
        <p:spPr>
          <a:xfrm>
            <a:off x="631370" y="1066800"/>
            <a:ext cx="10896601" cy="5521025"/>
          </a:xfrm>
        </p:spPr>
        <p:txBody>
          <a:bodyPr>
            <a:normAutofit fontScale="55000" lnSpcReduction="20000"/>
          </a:bodyPr>
          <a:lstStyle/>
          <a:p>
            <a:pPr marL="0" indent="0">
              <a:lnSpc>
                <a:spcPct val="120000"/>
              </a:lnSpc>
              <a:buNone/>
            </a:pPr>
            <a:r>
              <a:rPr lang="en-US" sz="3800" dirty="0">
                <a:solidFill>
                  <a:srgbClr val="000000"/>
                </a:solidFill>
                <a:latin typeface="Arial" panose="020B0604020202020204" pitchFamily="34" charset="0"/>
                <a:cs typeface="Arial" panose="020B0604020202020204" pitchFamily="34" charset="0"/>
              </a:rPr>
              <a:t>First, give some thought to implications of the data on decisions or policies. Next, assess the usefulness of the data by considering the following principles:</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Use longitudinal data when possible.</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Use data in context.</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Look for both direct and indirect data.</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Do not oversimplify cause and effect of data.</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Use appropriate levels of data for appropriate levels of decisions.</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Perception is the reality within which people operate, and must be addressed.</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Use of data should be transparent.</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Consider carefully when to aggregate or disaggregate data.</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Focus on data that is actionable.</a:t>
            </a:r>
          </a:p>
          <a:p>
            <a:pPr marL="514350" indent="-514350">
              <a:lnSpc>
                <a:spcPct val="120000"/>
              </a:lnSpc>
              <a:buFont typeface="+mj-lt"/>
              <a:buAutoNum type="arabicPeriod"/>
            </a:pPr>
            <a:r>
              <a:rPr lang="en-US" sz="3400" dirty="0">
                <a:solidFill>
                  <a:srgbClr val="000000"/>
                </a:solidFill>
                <a:latin typeface="Arial" panose="020B0604020202020204" pitchFamily="34" charset="0"/>
                <a:cs typeface="Arial" panose="020B0604020202020204" pitchFamily="34" charset="0"/>
              </a:rPr>
              <a:t>Consider the implications and the “What if?”</a:t>
            </a:r>
          </a:p>
          <a:p>
            <a:pPr marL="0" indent="0">
              <a:lnSpc>
                <a:spcPct val="120000"/>
              </a:lnSpc>
              <a:buNone/>
            </a:pPr>
            <a:r>
              <a:rPr lang="en-US" sz="2200" i="1" dirty="0">
                <a:solidFill>
                  <a:srgbClr val="000000"/>
                </a:solidFill>
                <a:latin typeface="Arial" panose="020B0604020202020204" pitchFamily="34" charset="0"/>
                <a:cs typeface="Arial" panose="020B0604020202020204" pitchFamily="34" charset="0"/>
              </a:rPr>
              <a:t>Data 101: Guiding Principles for Faculty</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(2010) by the Academic Senate Executive Committee with special thanks to Janet </a:t>
            </a:r>
            <a:r>
              <a:rPr lang="en-US" sz="2200" dirty="0" err="1">
                <a:latin typeface="Arial" panose="020B0604020202020204" pitchFamily="34" charset="0"/>
                <a:cs typeface="Arial" panose="020B0604020202020204" pitchFamily="34" charset="0"/>
              </a:rPr>
              <a:t>Fulks</a:t>
            </a:r>
            <a:r>
              <a:rPr lang="en-US" sz="2200" dirty="0">
                <a:latin typeface="Arial" panose="020B0604020202020204" pitchFamily="34" charset="0"/>
                <a:cs typeface="Arial" panose="020B0604020202020204" pitchFamily="34" charset="0"/>
              </a:rPr>
              <a:t> and David Morse</a:t>
            </a:r>
            <a:endParaRPr lang="en-US"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4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686" y="212726"/>
            <a:ext cx="11734800" cy="810532"/>
          </a:xfrm>
        </p:spPr>
        <p:txBody>
          <a:bodyPr>
            <a:normAutofit/>
          </a:bodyPr>
          <a:lstStyle/>
          <a:p>
            <a:r>
              <a:rPr lang="en-US" sz="3600" b="1" kern="1000" spc="-10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Unblurring</a:t>
            </a:r>
            <a:r>
              <a:rPr lang="en-US" sz="3600" b="1" kern="1000" spc="-1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for the Vision for Success Metri</a:t>
            </a:r>
            <a:r>
              <a:rPr lang="en-US" sz="3600" b="1" kern="1000" spc="-100" dirty="0">
                <a:solidFill>
                  <a:srgbClr val="000000"/>
                </a:solidFill>
                <a:latin typeface="Arial" panose="020B0604020202020204" pitchFamily="34" charset="0"/>
                <a:cs typeface="Arial" panose="020B0604020202020204" pitchFamily="34" charset="0"/>
              </a:rPr>
              <a:t>cs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3875848"/>
              </p:ext>
            </p:extLst>
          </p:nvPr>
        </p:nvGraphicFramePr>
        <p:xfrm>
          <a:off x="511630" y="925287"/>
          <a:ext cx="10983684" cy="5460746"/>
        </p:xfrm>
        <a:graphic>
          <a:graphicData uri="http://schemas.openxmlformats.org/drawingml/2006/table">
            <a:tbl>
              <a:tblPr firstRow="1" firstCol="1" bandRow="1">
                <a:tableStyleId>{5940675A-B579-460E-94D1-54222C63F5DA}</a:tableStyleId>
              </a:tblPr>
              <a:tblGrid>
                <a:gridCol w="3957200">
                  <a:extLst>
                    <a:ext uri="{9D8B030D-6E8A-4147-A177-3AD203B41FA5}">
                      <a16:colId xmlns:a16="http://schemas.microsoft.com/office/drawing/2014/main" val="20000"/>
                    </a:ext>
                  </a:extLst>
                </a:gridCol>
                <a:gridCol w="2541656">
                  <a:extLst>
                    <a:ext uri="{9D8B030D-6E8A-4147-A177-3AD203B41FA5}">
                      <a16:colId xmlns:a16="http://schemas.microsoft.com/office/drawing/2014/main" val="20001"/>
                    </a:ext>
                  </a:extLst>
                </a:gridCol>
                <a:gridCol w="4484828">
                  <a:extLst>
                    <a:ext uri="{9D8B030D-6E8A-4147-A177-3AD203B41FA5}">
                      <a16:colId xmlns:a16="http://schemas.microsoft.com/office/drawing/2014/main" val="20002"/>
                    </a:ext>
                  </a:extLst>
                </a:gridCol>
              </a:tblGrid>
              <a:tr h="218988">
                <a:tc>
                  <a:txBody>
                    <a:bodyPr/>
                    <a:lstStyle/>
                    <a:p>
                      <a:pPr marL="0" marR="0">
                        <a:lnSpc>
                          <a:spcPct val="115000"/>
                        </a:lnSpc>
                        <a:spcBef>
                          <a:spcPts val="0"/>
                        </a:spcBef>
                        <a:spcAft>
                          <a:spcPts val="300"/>
                        </a:spcAft>
                      </a:pPr>
                      <a:r>
                        <a:rPr lang="en-US" sz="1600" dirty="0">
                          <a:effectLst/>
                        </a:rPr>
                        <a:t>Vision for Success</a:t>
                      </a:r>
                      <a:endParaRPr lang="en-US" sz="1600" dirty="0">
                        <a:effectLst/>
                        <a:latin typeface="Calibri"/>
                        <a:ea typeface="Calibri"/>
                        <a:cs typeface="Times New Roman"/>
                      </a:endParaRPr>
                    </a:p>
                  </a:txBody>
                  <a:tcPr marL="57768" marR="57768" marT="0" marB="0"/>
                </a:tc>
                <a:tc>
                  <a:txBody>
                    <a:bodyPr/>
                    <a:lstStyle/>
                    <a:p>
                      <a:pPr marL="0" marR="0">
                        <a:lnSpc>
                          <a:spcPct val="115000"/>
                        </a:lnSpc>
                        <a:spcBef>
                          <a:spcPts val="0"/>
                        </a:spcBef>
                        <a:spcAft>
                          <a:spcPts val="300"/>
                        </a:spcAft>
                      </a:pPr>
                      <a:r>
                        <a:rPr lang="en-US" sz="1600" dirty="0">
                          <a:effectLst/>
                        </a:rPr>
                        <a:t>Unblurred</a:t>
                      </a:r>
                      <a:endParaRPr lang="en-US" sz="1600" dirty="0">
                        <a:effectLst/>
                        <a:latin typeface="Calibri"/>
                        <a:ea typeface="Calibri"/>
                        <a:cs typeface="Times New Roman"/>
                      </a:endParaRPr>
                    </a:p>
                  </a:txBody>
                  <a:tcPr marL="57768" marR="57768" marT="0" marB="0"/>
                </a:tc>
                <a:tc>
                  <a:txBody>
                    <a:bodyPr/>
                    <a:lstStyle/>
                    <a:p>
                      <a:pPr marL="0" marR="0">
                        <a:lnSpc>
                          <a:spcPct val="115000"/>
                        </a:lnSpc>
                        <a:spcBef>
                          <a:spcPts val="0"/>
                        </a:spcBef>
                        <a:spcAft>
                          <a:spcPts val="300"/>
                        </a:spcAft>
                      </a:pPr>
                      <a:r>
                        <a:rPr lang="en-US" sz="1600" dirty="0">
                          <a:effectLst/>
                        </a:rPr>
                        <a:t>Use commitments</a:t>
                      </a:r>
                      <a:r>
                        <a:rPr lang="en-US" sz="1600" baseline="0" dirty="0">
                          <a:effectLst/>
                        </a:rPr>
                        <a:t> </a:t>
                      </a:r>
                      <a:r>
                        <a:rPr lang="en-US" sz="1600" dirty="0">
                          <a:effectLst/>
                        </a:rPr>
                        <a:t>by system as guiding</a:t>
                      </a:r>
                      <a:r>
                        <a:rPr lang="en-US" sz="1600" baseline="0" dirty="0">
                          <a:effectLst/>
                        </a:rPr>
                        <a:t> principles</a:t>
                      </a:r>
                      <a:endParaRPr lang="en-US" sz="1600" dirty="0">
                        <a:effectLst/>
                        <a:latin typeface="Calibri"/>
                        <a:ea typeface="Calibri"/>
                        <a:cs typeface="Times New Roman"/>
                      </a:endParaRPr>
                    </a:p>
                  </a:txBody>
                  <a:tcPr marL="57768" marR="57768" marT="0" marB="0"/>
                </a:tc>
                <a:extLst>
                  <a:ext uri="{0D108BD9-81ED-4DB2-BD59-A6C34878D82A}">
                    <a16:rowId xmlns:a16="http://schemas.microsoft.com/office/drawing/2014/main" val="10000"/>
                  </a:ext>
                </a:extLst>
              </a:tr>
              <a:tr h="4407439">
                <a:tc>
                  <a:txBody>
                    <a:bodyPr/>
                    <a:lstStyle/>
                    <a:p>
                      <a:pPr marL="0" marR="0">
                        <a:lnSpc>
                          <a:spcPct val="100000"/>
                        </a:lnSpc>
                        <a:spcBef>
                          <a:spcPts val="0"/>
                        </a:spcBef>
                        <a:spcAft>
                          <a:spcPts val="300"/>
                        </a:spcAft>
                      </a:pPr>
                      <a:r>
                        <a:rPr lang="en-US" sz="1400" dirty="0">
                          <a:effectLst/>
                        </a:rPr>
                        <a:t>LOOKING AHEAD: GOALS FOR MEETING CALIFORNIA’S NEEDS achieve by 2022: </a:t>
                      </a:r>
                    </a:p>
                    <a:p>
                      <a:pPr marL="0" marR="0">
                        <a:lnSpc>
                          <a:spcPct val="100000"/>
                        </a:lnSpc>
                        <a:spcBef>
                          <a:spcPts val="0"/>
                        </a:spcBef>
                        <a:spcAft>
                          <a:spcPts val="300"/>
                        </a:spcAft>
                      </a:pPr>
                      <a:r>
                        <a:rPr lang="en-US" sz="1400" dirty="0">
                          <a:effectLst/>
                        </a:rPr>
                        <a:t>• Increase by at least 20% CCC students annually who acquire associates degrees, credentials, certificates, or specific skill sets that prepare them for an in-demand job. </a:t>
                      </a:r>
                    </a:p>
                    <a:p>
                      <a:pPr marL="0" marR="0">
                        <a:lnSpc>
                          <a:spcPct val="100000"/>
                        </a:lnSpc>
                        <a:spcBef>
                          <a:spcPts val="0"/>
                        </a:spcBef>
                        <a:spcAft>
                          <a:spcPts val="300"/>
                        </a:spcAft>
                      </a:pPr>
                      <a:r>
                        <a:rPr lang="en-US" sz="1400" dirty="0">
                          <a:effectLst/>
                        </a:rPr>
                        <a:t>• Increase by 35% CCC students transferring annually to UC/ CSU</a:t>
                      </a:r>
                    </a:p>
                    <a:p>
                      <a:pPr marL="0" marR="0">
                        <a:lnSpc>
                          <a:spcPct val="100000"/>
                        </a:lnSpc>
                        <a:spcBef>
                          <a:spcPts val="0"/>
                        </a:spcBef>
                        <a:spcAft>
                          <a:spcPts val="300"/>
                        </a:spcAft>
                      </a:pPr>
                      <a:r>
                        <a:rPr lang="en-US" sz="1400" dirty="0">
                          <a:effectLst/>
                        </a:rPr>
                        <a:t>• decrease the average number of units accumulated by CCC, from 87 total units to 79 </a:t>
                      </a:r>
                    </a:p>
                    <a:p>
                      <a:pPr marL="0" marR="0">
                        <a:lnSpc>
                          <a:spcPct val="100000"/>
                        </a:lnSpc>
                        <a:spcBef>
                          <a:spcPts val="0"/>
                        </a:spcBef>
                        <a:spcAft>
                          <a:spcPts val="300"/>
                        </a:spcAft>
                      </a:pPr>
                      <a:r>
                        <a:rPr lang="en-US" sz="1400" dirty="0">
                          <a:effectLst/>
                        </a:rPr>
                        <a:t> • Increase the percent of exiting CTE students who report being employed in their field of study, from 60% to 69%</a:t>
                      </a:r>
                    </a:p>
                    <a:p>
                      <a:pPr marL="0" marR="0">
                        <a:lnSpc>
                          <a:spcPct val="100000"/>
                        </a:lnSpc>
                        <a:spcBef>
                          <a:spcPts val="0"/>
                        </a:spcBef>
                        <a:spcAft>
                          <a:spcPts val="300"/>
                        </a:spcAft>
                      </a:pPr>
                      <a:r>
                        <a:rPr lang="en-US" sz="1400" dirty="0">
                          <a:effectLst/>
                        </a:rPr>
                        <a:t>• Reduce equity gaps by 40 percent within 5 years and fully within 10 years.</a:t>
                      </a:r>
                    </a:p>
                    <a:p>
                      <a:pPr marL="0" marR="0">
                        <a:lnSpc>
                          <a:spcPct val="100000"/>
                        </a:lnSpc>
                        <a:spcBef>
                          <a:spcPts val="0"/>
                        </a:spcBef>
                        <a:spcAft>
                          <a:spcPts val="300"/>
                        </a:spcAft>
                      </a:pPr>
                      <a:r>
                        <a:rPr lang="en-US" sz="1400" dirty="0">
                          <a:effectLst/>
                        </a:rPr>
                        <a:t>• Reduce regional achievement gaps within 10 years across all of the above measures through faster improvements among colleges located in regions with the lowest educational attainment of adults.</a:t>
                      </a:r>
                      <a:endParaRPr lang="en-US" sz="1400" b="1" dirty="0">
                        <a:effectLst/>
                        <a:latin typeface="Calibri"/>
                        <a:ea typeface="Calibri"/>
                        <a:cs typeface="Times New Roman"/>
                      </a:endParaRPr>
                    </a:p>
                  </a:txBody>
                  <a:tcPr marL="57768" marR="57768" marT="0" marB="0"/>
                </a:tc>
                <a:tc>
                  <a:txBody>
                    <a:bodyPr/>
                    <a:lstStyle/>
                    <a:p>
                      <a:pPr marL="0" marR="0">
                        <a:lnSpc>
                          <a:spcPct val="100000"/>
                        </a:lnSpc>
                        <a:spcBef>
                          <a:spcPts val="0"/>
                        </a:spcBef>
                        <a:spcAft>
                          <a:spcPts val="300"/>
                        </a:spcAft>
                      </a:pPr>
                      <a:r>
                        <a:rPr lang="en-US" sz="1400" dirty="0">
                          <a:effectLst/>
                        </a:rPr>
                        <a:t>Is this work already happening at your college?</a:t>
                      </a:r>
                    </a:p>
                    <a:p>
                      <a:pPr marL="0" marR="0">
                        <a:lnSpc>
                          <a:spcPct val="100000"/>
                        </a:lnSpc>
                        <a:spcBef>
                          <a:spcPts val="0"/>
                        </a:spcBef>
                        <a:spcAft>
                          <a:spcPts val="300"/>
                        </a:spcAft>
                      </a:pPr>
                      <a:endParaRPr lang="en-US" sz="1400" dirty="0">
                        <a:effectLst/>
                      </a:endParaRPr>
                    </a:p>
                    <a:p>
                      <a:pPr marL="0" marR="0">
                        <a:lnSpc>
                          <a:spcPct val="100000"/>
                        </a:lnSpc>
                        <a:spcBef>
                          <a:spcPts val="0"/>
                        </a:spcBef>
                        <a:spcAft>
                          <a:spcPts val="300"/>
                        </a:spcAft>
                      </a:pPr>
                      <a:r>
                        <a:rPr lang="en-US" sz="1400" dirty="0">
                          <a:effectLst/>
                        </a:rPr>
                        <a:t>Increased certificates and degrees? </a:t>
                      </a:r>
                    </a:p>
                    <a:p>
                      <a:pPr marL="0" marR="0">
                        <a:lnSpc>
                          <a:spcPct val="100000"/>
                        </a:lnSpc>
                        <a:spcBef>
                          <a:spcPts val="0"/>
                        </a:spcBef>
                        <a:spcAft>
                          <a:spcPts val="300"/>
                        </a:spcAft>
                      </a:pPr>
                      <a:br>
                        <a:rPr lang="en-US" sz="1400" dirty="0">
                          <a:effectLst/>
                        </a:rPr>
                      </a:br>
                      <a:r>
                        <a:rPr lang="en-US" sz="1400" dirty="0">
                          <a:effectLst/>
                        </a:rPr>
                        <a:t>Increased Transfer?</a:t>
                      </a:r>
                    </a:p>
                    <a:p>
                      <a:pPr marL="0" marR="0">
                        <a:lnSpc>
                          <a:spcPct val="100000"/>
                        </a:lnSpc>
                        <a:spcBef>
                          <a:spcPts val="0"/>
                        </a:spcBef>
                        <a:spcAft>
                          <a:spcPts val="300"/>
                        </a:spcAft>
                      </a:pPr>
                      <a:r>
                        <a:rPr lang="en-US" sz="1400" dirty="0">
                          <a:effectLst/>
                        </a:rPr>
                        <a:t> </a:t>
                      </a:r>
                      <a:br>
                        <a:rPr lang="en-US" sz="1400" dirty="0">
                          <a:effectLst/>
                        </a:rPr>
                      </a:br>
                      <a:r>
                        <a:rPr lang="en-US" sz="1400" dirty="0">
                          <a:effectLst/>
                        </a:rPr>
                        <a:t>Decreased units?</a:t>
                      </a:r>
                    </a:p>
                    <a:p>
                      <a:pPr marL="0" marR="0">
                        <a:lnSpc>
                          <a:spcPct val="100000"/>
                        </a:lnSpc>
                        <a:spcBef>
                          <a:spcPts val="0"/>
                        </a:spcBef>
                        <a:spcAft>
                          <a:spcPts val="300"/>
                        </a:spcAft>
                      </a:pPr>
                      <a:br>
                        <a:rPr lang="en-US" sz="1400" dirty="0">
                          <a:effectLst/>
                        </a:rPr>
                      </a:br>
                      <a:r>
                        <a:rPr lang="en-US" sz="1400" dirty="0">
                          <a:effectLst/>
                        </a:rPr>
                        <a:t>Career students employed in area of education?</a:t>
                      </a:r>
                    </a:p>
                    <a:p>
                      <a:pPr marL="0" marR="0">
                        <a:lnSpc>
                          <a:spcPct val="100000"/>
                        </a:lnSpc>
                        <a:spcBef>
                          <a:spcPts val="0"/>
                        </a:spcBef>
                        <a:spcAft>
                          <a:spcPts val="300"/>
                        </a:spcAft>
                      </a:pPr>
                      <a:br>
                        <a:rPr lang="en-US" sz="1400" dirty="0">
                          <a:effectLst/>
                        </a:rPr>
                      </a:br>
                      <a:r>
                        <a:rPr lang="en-US" sz="1400" dirty="0">
                          <a:effectLst/>
                        </a:rPr>
                        <a:t>Reducing equity gaps?</a:t>
                      </a:r>
                    </a:p>
                    <a:p>
                      <a:pPr marL="0" marR="0">
                        <a:lnSpc>
                          <a:spcPct val="100000"/>
                        </a:lnSpc>
                        <a:spcBef>
                          <a:spcPts val="0"/>
                        </a:spcBef>
                        <a:spcAft>
                          <a:spcPts val="300"/>
                        </a:spcAft>
                      </a:pPr>
                      <a:r>
                        <a:rPr lang="en-US" sz="1400" dirty="0">
                          <a:effectLst/>
                        </a:rPr>
                        <a:t> </a:t>
                      </a:r>
                      <a:br>
                        <a:rPr lang="en-US" sz="1400" dirty="0">
                          <a:effectLst/>
                        </a:rPr>
                      </a:br>
                      <a:r>
                        <a:rPr lang="en-US" sz="1400" dirty="0">
                          <a:effectLst/>
                        </a:rPr>
                        <a:t>Addressing regional achievement gaps?</a:t>
                      </a:r>
                    </a:p>
                    <a:p>
                      <a:pPr marL="0" marR="0">
                        <a:lnSpc>
                          <a:spcPct val="100000"/>
                        </a:lnSpc>
                        <a:spcBef>
                          <a:spcPts val="0"/>
                        </a:spcBef>
                        <a:spcAft>
                          <a:spcPts val="300"/>
                        </a:spcAft>
                      </a:pPr>
                      <a:r>
                        <a:rPr lang="en-US" sz="1400" dirty="0">
                          <a:effectLst/>
                        </a:rPr>
                        <a:t> </a:t>
                      </a:r>
                    </a:p>
                    <a:p>
                      <a:pPr marL="0" marR="0">
                        <a:lnSpc>
                          <a:spcPct val="100000"/>
                        </a:lnSpc>
                        <a:spcBef>
                          <a:spcPts val="0"/>
                        </a:spcBef>
                        <a:spcAft>
                          <a:spcPts val="300"/>
                        </a:spcAft>
                      </a:pPr>
                      <a:r>
                        <a:rPr lang="en-US" sz="1400" dirty="0">
                          <a:effectLst/>
                        </a:rPr>
                        <a:t> </a:t>
                      </a:r>
                    </a:p>
                    <a:p>
                      <a:pPr marL="0" marR="0">
                        <a:lnSpc>
                          <a:spcPct val="100000"/>
                        </a:lnSpc>
                        <a:spcBef>
                          <a:spcPts val="0"/>
                        </a:spcBef>
                        <a:spcAft>
                          <a:spcPts val="300"/>
                        </a:spcAft>
                      </a:pPr>
                      <a:r>
                        <a:rPr lang="en-US" sz="1400" dirty="0">
                          <a:effectLst/>
                        </a:rPr>
                        <a:t> </a:t>
                      </a:r>
                      <a:endParaRPr lang="en-US" sz="1400" dirty="0">
                        <a:effectLst/>
                        <a:latin typeface="Calibri"/>
                        <a:ea typeface="Calibri"/>
                        <a:cs typeface="Times New Roman"/>
                      </a:endParaRPr>
                    </a:p>
                  </a:txBody>
                  <a:tcPr marL="57768" marR="57768" marT="0" marB="0"/>
                </a:tc>
                <a:tc>
                  <a:txBody>
                    <a:bodyPr/>
                    <a:lstStyle/>
                    <a:p>
                      <a:pPr marL="0" marR="0">
                        <a:lnSpc>
                          <a:spcPct val="100000"/>
                        </a:lnSpc>
                        <a:spcBef>
                          <a:spcPts val="0"/>
                        </a:spcBef>
                        <a:spcAft>
                          <a:spcPts val="300"/>
                        </a:spcAft>
                      </a:pPr>
                      <a:r>
                        <a:rPr lang="en-US" sz="1400" dirty="0">
                          <a:effectLst/>
                        </a:rPr>
                        <a:t>1. Focus relentlessly on students’ end goals. More than just offering courses, colleges need to be offering pathways and providing supports until completion. </a:t>
                      </a:r>
                    </a:p>
                    <a:p>
                      <a:pPr marL="0" marR="0">
                        <a:lnSpc>
                          <a:spcPct val="100000"/>
                        </a:lnSpc>
                        <a:spcBef>
                          <a:spcPts val="0"/>
                        </a:spcBef>
                        <a:spcAft>
                          <a:spcPts val="300"/>
                        </a:spcAft>
                      </a:pPr>
                      <a:r>
                        <a:rPr lang="en-US" sz="1400" dirty="0">
                          <a:effectLst/>
                        </a:rPr>
                        <a:t>2. Always design and decide with the student in mind. </a:t>
                      </a:r>
                    </a:p>
                    <a:p>
                      <a:pPr marL="0" marR="0">
                        <a:lnSpc>
                          <a:spcPct val="100000"/>
                        </a:lnSpc>
                        <a:spcBef>
                          <a:spcPts val="0"/>
                        </a:spcBef>
                        <a:spcAft>
                          <a:spcPts val="300"/>
                        </a:spcAft>
                      </a:pPr>
                      <a:r>
                        <a:rPr lang="en-US" sz="1400" dirty="0">
                          <a:effectLst/>
                        </a:rPr>
                        <a:t>3. Pair high expectations with high support. Assessment and placement practices reformed so students are placed at the highest appropriate course level, with supports to succeed. </a:t>
                      </a:r>
                    </a:p>
                    <a:p>
                      <a:pPr marL="0" marR="0">
                        <a:lnSpc>
                          <a:spcPct val="100000"/>
                        </a:lnSpc>
                        <a:spcBef>
                          <a:spcPts val="0"/>
                        </a:spcBef>
                        <a:spcAft>
                          <a:spcPts val="300"/>
                        </a:spcAft>
                      </a:pPr>
                      <a:r>
                        <a:rPr lang="en-US" sz="1400" dirty="0">
                          <a:effectLst/>
                        </a:rPr>
                        <a:t>4. Foster the use of data, inquiry, and evidence. Data analysis should be a regular practice used for improving services at all levels, not a compliance activity.</a:t>
                      </a:r>
                    </a:p>
                    <a:p>
                      <a:pPr marL="0" marR="0">
                        <a:lnSpc>
                          <a:spcPct val="100000"/>
                        </a:lnSpc>
                        <a:spcBef>
                          <a:spcPts val="0"/>
                        </a:spcBef>
                        <a:spcAft>
                          <a:spcPts val="300"/>
                        </a:spcAft>
                      </a:pPr>
                      <a:r>
                        <a:rPr lang="en-US" sz="1400" dirty="0">
                          <a:effectLst/>
                        </a:rPr>
                        <a:t>5. Take ownership of goals and performance. Goals should be used to motivate and provide direction, not punish.</a:t>
                      </a:r>
                    </a:p>
                    <a:p>
                      <a:pPr marL="0" marR="0">
                        <a:lnSpc>
                          <a:spcPct val="100000"/>
                        </a:lnSpc>
                        <a:spcBef>
                          <a:spcPts val="0"/>
                        </a:spcBef>
                        <a:spcAft>
                          <a:spcPts val="300"/>
                        </a:spcAft>
                      </a:pPr>
                      <a:r>
                        <a:rPr lang="en-US" sz="1400" dirty="0">
                          <a:effectLst/>
                        </a:rPr>
                        <a:t>6.Enable action and thoughtful innovation. Moving the needle on student outcomes will require calculated risk, careful monitoring, and acceptance that failures; results should be tracked early and often. </a:t>
                      </a:r>
                    </a:p>
                    <a:p>
                      <a:pPr marL="0" marR="0">
                        <a:lnSpc>
                          <a:spcPct val="100000"/>
                        </a:lnSpc>
                        <a:spcBef>
                          <a:spcPts val="0"/>
                        </a:spcBef>
                        <a:spcAft>
                          <a:spcPts val="300"/>
                        </a:spcAft>
                      </a:pPr>
                      <a:r>
                        <a:rPr lang="en-US" sz="1400" dirty="0">
                          <a:effectLst/>
                        </a:rPr>
                        <a:t>7. Lead the work of partnering across systems. Working together to strengthen pathways for students and improve results.</a:t>
                      </a:r>
                      <a:endParaRPr lang="en-US" sz="1400" dirty="0">
                        <a:effectLst/>
                        <a:latin typeface="Calibri"/>
                        <a:ea typeface="Calibri"/>
                        <a:cs typeface="Times New Roman"/>
                      </a:endParaRPr>
                    </a:p>
                  </a:txBody>
                  <a:tcPr marL="57768" marR="57768" marT="0" marB="0"/>
                </a:tc>
                <a:extLst>
                  <a:ext uri="{0D108BD9-81ED-4DB2-BD59-A6C34878D82A}">
                    <a16:rowId xmlns:a16="http://schemas.microsoft.com/office/drawing/2014/main" val="10001"/>
                  </a:ext>
                </a:extLst>
              </a:tr>
              <a:tr h="548640">
                <a:tc gridSpan="3">
                  <a:txBody>
                    <a:bodyPr/>
                    <a:lstStyle/>
                    <a:p>
                      <a:pPr marL="0" marR="0" algn="ctr">
                        <a:lnSpc>
                          <a:spcPct val="100000"/>
                        </a:lnSpc>
                        <a:spcBef>
                          <a:spcPts val="0"/>
                        </a:spcBef>
                        <a:spcAft>
                          <a:spcPts val="300"/>
                        </a:spcAft>
                      </a:pPr>
                      <a:r>
                        <a:rPr lang="en-US" sz="2400" b="1" spc="300" dirty="0">
                          <a:effectLst/>
                          <a:latin typeface="Calibri"/>
                          <a:ea typeface="Calibri"/>
                          <a:cs typeface="Times New Roman"/>
                        </a:rPr>
                        <a:t>HOW CAN YOUR COLLEGE ALIGN?</a:t>
                      </a:r>
                    </a:p>
                  </a:txBody>
                  <a:tcPr marL="57768" marR="57768" marT="0" marB="0"/>
                </a:tc>
                <a:tc hMerge="1">
                  <a:txBody>
                    <a:bodyPr/>
                    <a:lstStyle/>
                    <a:p>
                      <a:pPr marL="0" marR="0">
                        <a:lnSpc>
                          <a:spcPct val="100000"/>
                        </a:lnSpc>
                        <a:spcBef>
                          <a:spcPts val="0"/>
                        </a:spcBef>
                        <a:spcAft>
                          <a:spcPts val="300"/>
                        </a:spcAft>
                      </a:pPr>
                      <a:endParaRPr lang="en-US" sz="1400" dirty="0">
                        <a:effectLst/>
                        <a:latin typeface="Calibri"/>
                        <a:ea typeface="Calibri"/>
                        <a:cs typeface="Times New Roman"/>
                      </a:endParaRPr>
                    </a:p>
                  </a:txBody>
                  <a:tcPr marL="57768" marR="57768" marT="0" marB="0"/>
                </a:tc>
                <a:tc hMerge="1">
                  <a:txBody>
                    <a:bodyPr/>
                    <a:lstStyle/>
                    <a:p>
                      <a:pPr marL="0" marR="0">
                        <a:lnSpc>
                          <a:spcPct val="100000"/>
                        </a:lnSpc>
                        <a:spcBef>
                          <a:spcPts val="0"/>
                        </a:spcBef>
                        <a:spcAft>
                          <a:spcPts val="300"/>
                        </a:spcAft>
                      </a:pPr>
                      <a:endParaRPr lang="en-US" sz="1400" dirty="0">
                        <a:effectLst/>
                        <a:latin typeface="Calibri"/>
                        <a:ea typeface="Calibri"/>
                        <a:cs typeface="Times New Roman"/>
                      </a:endParaRPr>
                    </a:p>
                  </a:txBody>
                  <a:tcPr marL="57768" marR="57768"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644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4" t="6814" r="948" b="4707"/>
          <a:stretch/>
        </p:blipFill>
        <p:spPr bwMode="auto">
          <a:xfrm>
            <a:off x="999351" y="1785257"/>
            <a:ext cx="9942935" cy="215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a:xfrm>
            <a:off x="315686" y="212726"/>
            <a:ext cx="11734800" cy="810532"/>
          </a:xfrm>
        </p:spPr>
        <p:txBody>
          <a:bodyPr>
            <a:normAutofit/>
          </a:bodyPr>
          <a:lstStyle/>
          <a:p>
            <a:r>
              <a:rPr lang="en-US" sz="3600" b="1" kern="1000" spc="-10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Unblurring</a:t>
            </a:r>
            <a:r>
              <a:rPr lang="en-US" sz="3600" b="1" kern="1000" spc="-1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for the Vision for Success Metri</a:t>
            </a:r>
            <a:r>
              <a:rPr lang="en-US" sz="3600" b="1" kern="1000" spc="-100" dirty="0">
                <a:solidFill>
                  <a:srgbClr val="000000"/>
                </a:solidFill>
                <a:latin typeface="Arial" panose="020B0604020202020204" pitchFamily="34" charset="0"/>
                <a:cs typeface="Arial" panose="020B0604020202020204" pitchFamily="34" charset="0"/>
              </a:rPr>
              <a:t>cs</a:t>
            </a:r>
            <a:endParaRPr lang="en-US" sz="3600" dirty="0"/>
          </a:p>
        </p:txBody>
      </p:sp>
      <p:sp>
        <p:nvSpPr>
          <p:cNvPr id="7" name="Content Placeholder 6"/>
          <p:cNvSpPr>
            <a:spLocks noGrp="1"/>
          </p:cNvSpPr>
          <p:nvPr>
            <p:ph idx="1"/>
          </p:nvPr>
        </p:nvSpPr>
        <p:spPr>
          <a:xfrm>
            <a:off x="413658" y="947058"/>
            <a:ext cx="11451771" cy="5640768"/>
          </a:xfrm>
        </p:spPr>
        <p:txBody>
          <a:bodyPr>
            <a:normAutofit/>
          </a:bodyPr>
          <a:lstStyle/>
          <a:p>
            <a:pPr marL="0" indent="0">
              <a:lnSpc>
                <a:spcPct val="120000"/>
              </a:lnSpc>
              <a:spcBef>
                <a:spcPts val="600"/>
              </a:spcBef>
              <a:buNone/>
            </a:pPr>
            <a:r>
              <a:rPr lang="en-US" sz="2400" dirty="0">
                <a:solidFill>
                  <a:srgbClr val="000000"/>
                </a:solidFill>
                <a:latin typeface="Arial" panose="020B0604020202020204" pitchFamily="34" charset="0"/>
                <a:cs typeface="Arial" panose="020B0604020202020204" pitchFamily="34" charset="0"/>
              </a:rPr>
              <a:t>Consider the following mock scenario for assessing how to close the equity gap</a:t>
            </a:r>
          </a:p>
          <a:p>
            <a:pPr marL="0" indent="0" algn="ctr">
              <a:lnSpc>
                <a:spcPct val="120000"/>
              </a:lnSpc>
              <a:spcBef>
                <a:spcPts val="300"/>
              </a:spcBef>
              <a:buNone/>
            </a:pPr>
            <a:r>
              <a:rPr lang="en-US" sz="2400" b="1" dirty="0">
                <a:solidFill>
                  <a:srgbClr val="000000"/>
                </a:solidFill>
                <a:latin typeface="Arial" panose="020B0604020202020204" pitchFamily="34" charset="0"/>
                <a:cs typeface="Arial" panose="020B0604020202020204" pitchFamily="34" charset="0"/>
              </a:rPr>
              <a:t>Vision for Success – Goal Setting Scenario</a:t>
            </a: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726"/>
          <a:stretch/>
        </p:blipFill>
        <p:spPr bwMode="auto">
          <a:xfrm>
            <a:off x="5970818" y="3918076"/>
            <a:ext cx="4572001" cy="275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0483" y="5711048"/>
            <a:ext cx="4376057" cy="430887"/>
          </a:xfrm>
          <a:prstGeom prst="rect">
            <a:avLst/>
          </a:prstGeom>
          <a:noFill/>
        </p:spPr>
        <p:txBody>
          <a:bodyPr wrap="square" rtlCol="0">
            <a:spAutoFit/>
          </a:bodyPr>
          <a:lstStyle/>
          <a:p>
            <a:r>
              <a:rPr lang="en-US" sz="1100" dirty="0"/>
              <a:t>Source: ELAC Office of Institutional Effectiveness and Advancement</a:t>
            </a:r>
          </a:p>
          <a:p>
            <a:r>
              <a:rPr lang="en-US" sz="1100" dirty="0"/>
              <a:t>Updated 03/20/2019</a:t>
            </a:r>
          </a:p>
        </p:txBody>
      </p:sp>
    </p:spTree>
    <p:extLst>
      <p:ext uri="{BB962C8B-B14F-4D97-AF65-F5344CB8AC3E}">
        <p14:creationId xmlns:p14="http://schemas.microsoft.com/office/powerpoint/2010/main" val="268899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686" y="212726"/>
            <a:ext cx="11734800" cy="810532"/>
          </a:xfrm>
        </p:spPr>
        <p:txBody>
          <a:bodyPr>
            <a:normAutofit/>
          </a:bodyPr>
          <a:lstStyle/>
          <a:p>
            <a:r>
              <a:rPr lang="en-US" sz="3600" b="1" kern="1000" spc="-10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Unblurring</a:t>
            </a:r>
            <a:r>
              <a:rPr lang="en-US" sz="3600" b="1" kern="1000" spc="-1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for the Vision for Success Metri</a:t>
            </a:r>
            <a:r>
              <a:rPr lang="en-US" sz="3600" b="1" kern="1000" spc="-100" dirty="0">
                <a:solidFill>
                  <a:srgbClr val="000000"/>
                </a:solidFill>
                <a:latin typeface="Arial" panose="020B0604020202020204" pitchFamily="34" charset="0"/>
                <a:cs typeface="Arial" panose="020B0604020202020204" pitchFamily="34" charset="0"/>
              </a:rPr>
              <a:t>cs</a:t>
            </a:r>
            <a:endParaRPr lang="en-US" sz="3600" dirty="0"/>
          </a:p>
        </p:txBody>
      </p:sp>
      <p:sp>
        <p:nvSpPr>
          <p:cNvPr id="7" name="Content Placeholder 6"/>
          <p:cNvSpPr>
            <a:spLocks noGrp="1"/>
          </p:cNvSpPr>
          <p:nvPr>
            <p:ph idx="1"/>
          </p:nvPr>
        </p:nvSpPr>
        <p:spPr>
          <a:xfrm>
            <a:off x="631370" y="1277655"/>
            <a:ext cx="10896601" cy="5310170"/>
          </a:xfrm>
        </p:spPr>
        <p:txBody>
          <a:bodyPr>
            <a:normAutofit/>
          </a:bodyPr>
          <a:lstStyle/>
          <a:p>
            <a:r>
              <a:rPr lang="en-US" sz="2400" dirty="0">
                <a:solidFill>
                  <a:srgbClr val="000000"/>
                </a:solidFill>
              </a:rPr>
              <a:t>What would advise this mock college on setting equity goals?</a:t>
            </a:r>
          </a:p>
          <a:p>
            <a:r>
              <a:rPr lang="en-US" sz="2400" dirty="0">
                <a:solidFill>
                  <a:srgbClr val="000000"/>
                </a:solidFill>
              </a:rPr>
              <a:t>How might this apply to your college?</a:t>
            </a:r>
          </a:p>
          <a:p>
            <a:r>
              <a:rPr lang="en-US" sz="2400" dirty="0">
                <a:solidFill>
                  <a:srgbClr val="000000"/>
                </a:solidFill>
              </a:rPr>
              <a:t>Who needs to be part of the conversation?</a:t>
            </a:r>
          </a:p>
          <a:p>
            <a:r>
              <a:rPr lang="en-US" sz="2400" dirty="0">
                <a:solidFill>
                  <a:srgbClr val="000000"/>
                </a:solidFill>
              </a:rPr>
              <a:t>Does choosing a higher goal set mandate for equity improvement?</a:t>
            </a:r>
          </a:p>
          <a:p>
            <a:r>
              <a:rPr lang="en-US" sz="2400" dirty="0">
                <a:solidFill>
                  <a:srgbClr val="000000"/>
                </a:solidFill>
              </a:rPr>
              <a:t>What are your initial thoughts on that?</a:t>
            </a:r>
          </a:p>
          <a:p>
            <a:pPr marL="0" indent="0">
              <a:buNone/>
            </a:pPr>
            <a:endParaRPr lang="en-US" sz="2400" dirty="0">
              <a:solidFill>
                <a:srgbClr val="000000"/>
              </a:solidFill>
            </a:endParaRPr>
          </a:p>
          <a:p>
            <a:pPr marL="0" indent="0">
              <a:buNone/>
            </a:pPr>
            <a:r>
              <a:rPr lang="en-US" sz="2400" b="1" dirty="0">
                <a:solidFill>
                  <a:srgbClr val="000000"/>
                </a:solidFill>
              </a:rPr>
              <a:t>Exercise:</a:t>
            </a:r>
          </a:p>
          <a:p>
            <a:r>
              <a:rPr lang="en-US" sz="2400" dirty="0">
                <a:solidFill>
                  <a:srgbClr val="000000"/>
                </a:solidFill>
              </a:rPr>
              <a:t>start individual thoughts on index cards</a:t>
            </a:r>
          </a:p>
          <a:p>
            <a:r>
              <a:rPr lang="en-US" sz="2400" dirty="0">
                <a:solidFill>
                  <a:srgbClr val="000000"/>
                </a:solidFill>
              </a:rPr>
              <a:t>share concepts with partner</a:t>
            </a:r>
          </a:p>
          <a:p>
            <a:r>
              <a:rPr lang="en-US" sz="2400" dirty="0">
                <a:solidFill>
                  <a:srgbClr val="000000"/>
                </a:solidFill>
              </a:rPr>
              <a:t>add ideas to post-it notes for report out</a:t>
            </a:r>
          </a:p>
          <a:p>
            <a:pPr marL="0" indent="0">
              <a:lnSpc>
                <a:spcPct val="120000"/>
              </a:lnSpc>
              <a:buNone/>
            </a:pPr>
            <a:endParaRPr lang="en-US" sz="2200" dirty="0">
              <a:solidFill>
                <a:srgbClr val="000000"/>
              </a:solidFill>
              <a:latin typeface="Arial" panose="020B0604020202020204" pitchFamily="34" charset="0"/>
              <a:cs typeface="Arial" panose="020B0604020202020204" pitchFamily="34" charset="0"/>
            </a:endParaRPr>
          </a:p>
        </p:txBody>
      </p:sp>
      <p:cxnSp>
        <p:nvCxnSpPr>
          <p:cNvPr id="3" name="Straight Connector 2"/>
          <p:cNvCxnSpPr/>
          <p:nvPr/>
        </p:nvCxnSpPr>
        <p:spPr>
          <a:xfrm>
            <a:off x="870858" y="3635830"/>
            <a:ext cx="8098971" cy="49066"/>
          </a:xfrm>
          <a:prstGeom prst="line">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02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 calcmode="lin" valueType="num">
                                      <p:cBhvr>
                                        <p:cTn id="34"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6"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7" dur="1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1000"/>
                                        <p:tgtEl>
                                          <p:spTgt spid="7">
                                            <p:txEl>
                                              <p:pRg st="7" end="7"/>
                                            </p:txEl>
                                          </p:spTgt>
                                        </p:tgtEl>
                                      </p:cBhvr>
                                    </p:animEffect>
                                    <p:anim calcmode="lin" valueType="num">
                                      <p:cBhvr>
                                        <p:cTn id="4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1000"/>
                                        <p:tgtEl>
                                          <p:spTgt spid="7">
                                            <p:txEl>
                                              <p:pRg st="8" end="8"/>
                                            </p:txEl>
                                          </p:spTgt>
                                        </p:tgtEl>
                                      </p:cBhvr>
                                    </p:animEffect>
                                    <p:anim calcmode="lin" valueType="num">
                                      <p:cBhvr>
                                        <p:cTn id="5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8" end="8"/>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1000"/>
                                        <p:tgtEl>
                                          <p:spTgt spid="7">
                                            <p:txEl>
                                              <p:pRg st="9" end="9"/>
                                            </p:txEl>
                                          </p:spTgt>
                                        </p:tgtEl>
                                      </p:cBhvr>
                                    </p:animEffect>
                                    <p:anim calcmode="lin" valueType="num">
                                      <p:cBhvr>
                                        <p:cTn id="58"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PLANNING:  Goal 3 - Transfers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06766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06496" y="6311900"/>
            <a:ext cx="9965636" cy="369332"/>
          </a:xfrm>
          <a:prstGeom prst="rect">
            <a:avLst/>
          </a:prstGeom>
          <a:noFill/>
        </p:spPr>
        <p:txBody>
          <a:bodyPr wrap="square" rtlCol="0">
            <a:spAutoFit/>
          </a:bodyPr>
          <a:lstStyle/>
          <a:p>
            <a:r>
              <a:rPr lang="en-US" i="1" dirty="0"/>
              <a:t>Source</a:t>
            </a:r>
            <a:r>
              <a:rPr lang="en-US" dirty="0"/>
              <a:t>: </a:t>
            </a:r>
            <a:r>
              <a:rPr lang="en-US" dirty="0">
                <a:hlinkClick r:id="rId4"/>
              </a:rPr>
              <a:t>https://www.calpassplus.org/LaunchBoard/Student-Success-Metrics.aspx</a:t>
            </a:r>
            <a:endParaRPr lang="en-US" dirty="0"/>
          </a:p>
        </p:txBody>
      </p:sp>
    </p:spTree>
    <p:extLst>
      <p:ext uri="{BB962C8B-B14F-4D97-AF65-F5344CB8AC3E}">
        <p14:creationId xmlns:p14="http://schemas.microsoft.com/office/powerpoint/2010/main" val="3408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7"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13" dur="500" fill="hold"/>
                                        <p:tgtEl>
                                          <p:spTgt spid="6">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chart seriesIdx="0" categoryIdx="1" bldStep="ptInSeries"/>
                                            </p:graphicEl>
                                          </p:spTgt>
                                        </p:tgtEl>
                                        <p:attrNameLst>
                                          <p:attrName>style.visibility</p:attrName>
                                        </p:attrNameLst>
                                      </p:cBhvr>
                                      <p:to>
                                        <p:strVal val="visible"/>
                                      </p:to>
                                    </p:set>
                                    <p:anim calcmode="lin" valueType="num">
                                      <p:cBhvr additive="base">
                                        <p:cTn id="19" dur="500" fill="hold"/>
                                        <p:tgtEl>
                                          <p:spTgt spid="6">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chart seriesIdx="0"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chart seriesIdx="0" categoryIdx="2" bldStep="ptInSeries"/>
                                            </p:graphicEl>
                                          </p:spTgt>
                                        </p:tgtEl>
                                        <p:attrNameLst>
                                          <p:attrName>style.visibility</p:attrName>
                                        </p:attrNameLst>
                                      </p:cBhvr>
                                      <p:to>
                                        <p:strVal val="visible"/>
                                      </p:to>
                                    </p:set>
                                    <p:anim calcmode="lin" valueType="num">
                                      <p:cBhvr additive="base">
                                        <p:cTn id="25" dur="500" fill="hold"/>
                                        <p:tgtEl>
                                          <p:spTgt spid="6">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chart seriesIdx="0"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31"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6">
                                            <p:graphicEl>
                                              <a:chart seriesIdx="0" categoryIdx="0" bldStep="ptInSeries"/>
                                            </p:graphicEl>
                                          </p:spTgt>
                                        </p:tgtEl>
                                        <p:attrNameLst>
                                          <p:attrName>style.visibility</p:attrName>
                                        </p:attrNameLst>
                                      </p:cBhvr>
                                      <p:to>
                                        <p:strVal val="visible"/>
                                      </p:to>
                                    </p:set>
                                    <p:anim calcmode="lin" valueType="num">
                                      <p:cBhvr additive="base">
                                        <p:cTn id="37" dur="500" fill="hold"/>
                                        <p:tgtEl>
                                          <p:spTgt spid="6">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chart seriesIdx="0" categoryIdx="0"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6">
                                            <p:graphicEl>
                                              <a:chart seriesIdx="0" categoryIdx="1" bldStep="ptInSeries"/>
                                            </p:graphicEl>
                                          </p:spTgt>
                                        </p:tgtEl>
                                        <p:attrNameLst>
                                          <p:attrName>style.visibility</p:attrName>
                                        </p:attrNameLst>
                                      </p:cBhvr>
                                      <p:to>
                                        <p:strVal val="visible"/>
                                      </p:to>
                                    </p:set>
                                    <p:anim calcmode="lin" valueType="num">
                                      <p:cBhvr additive="base">
                                        <p:cTn id="43" dur="500" fill="hold"/>
                                        <p:tgtEl>
                                          <p:spTgt spid="6">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chart seriesIdx="0" categoryIdx="1" bldStep="ptInSeries"/>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6">
                                            <p:graphicEl>
                                              <a:chart seriesIdx="0" categoryIdx="2" bldStep="ptInSeries"/>
                                            </p:graphicEl>
                                          </p:spTgt>
                                        </p:tgtEl>
                                        <p:attrNameLst>
                                          <p:attrName>style.visibility</p:attrName>
                                        </p:attrNameLst>
                                      </p:cBhvr>
                                      <p:to>
                                        <p:strVal val="visible"/>
                                      </p:to>
                                    </p:set>
                                    <p:anim calcmode="lin" valueType="num">
                                      <p:cBhvr additive="base">
                                        <p:cTn id="49" dur="500" fill="hold"/>
                                        <p:tgtEl>
                                          <p:spTgt spid="6">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graphicEl>
                                              <a:chart seriesIdx="0" categoryIdx="2" bldStep="ptInSeries"/>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El"/>
        </p:bldSub>
      </p:bldGraphic>
      <p:bldGraphic spid="6" grpId="1">
        <p:bldSub>
          <a:bldChart bld="series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879B69-CD8B-41A9-A827-E1A231EB9C36}"/>
              </a:ext>
            </a:extLst>
          </p:cNvPr>
          <p:cNvSpPr>
            <a:spLocks noGrp="1"/>
          </p:cNvSpPr>
          <p:nvPr>
            <p:ph type="title"/>
          </p:nvPr>
        </p:nvSpPr>
        <p:spPr>
          <a:xfrm>
            <a:off x="1179226" y="826680"/>
            <a:ext cx="9833548" cy="1325563"/>
          </a:xfrm>
        </p:spPr>
        <p:txBody>
          <a:bodyPr>
            <a:normAutofit/>
          </a:bodyPr>
          <a:lstStyle/>
          <a:p>
            <a:pPr algn="ctr"/>
            <a:r>
              <a:rPr lang="en-US" sz="4000" b="1">
                <a:solidFill>
                  <a:srgbClr val="FFFFFF"/>
                </a:solidFill>
                <a:effectLst>
                  <a:outerShdw blurRad="38100" dist="38100" dir="2700000" algn="tl">
                    <a:srgbClr val="000000">
                      <a:alpha val="43137"/>
                    </a:srgbClr>
                  </a:outerShdw>
                </a:effectLst>
              </a:rPr>
              <a:t>QUESTIONS to ask…</a:t>
            </a:r>
          </a:p>
        </p:txBody>
      </p:sp>
      <p:graphicFrame>
        <p:nvGraphicFramePr>
          <p:cNvPr id="16" name="Content Placeholder 2">
            <a:extLst>
              <a:ext uri="{FF2B5EF4-FFF2-40B4-BE49-F238E27FC236}">
                <a16:creationId xmlns:a16="http://schemas.microsoft.com/office/drawing/2014/main" id="{42126501-877D-4FA4-8E46-305A8F00351E}"/>
              </a:ext>
            </a:extLst>
          </p:cNvPr>
          <p:cNvGraphicFramePr>
            <a:graphicFrameLocks noGrp="1"/>
          </p:cNvGraphicFramePr>
          <p:nvPr>
            <p:ph idx="1"/>
            <p:extLst>
              <p:ext uri="{D42A27DB-BD31-4B8C-83A1-F6EECF244321}">
                <p14:modId xmlns:p14="http://schemas.microsoft.com/office/powerpoint/2010/main" val="2041224091"/>
              </p:ext>
            </p:extLst>
          </p:nvPr>
        </p:nvGraphicFramePr>
        <p:xfrm>
          <a:off x="638827" y="2542784"/>
          <a:ext cx="10803699" cy="4045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984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7" name="Freeform: Shape 136">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1C32C4-0CDC-43D7-A3FF-1A51034D4FE4}"/>
              </a:ext>
            </a:extLst>
          </p:cNvPr>
          <p:cNvSpPr>
            <a:spLocks noGrp="1"/>
          </p:cNvSpPr>
          <p:nvPr>
            <p:ph idx="1"/>
          </p:nvPr>
        </p:nvSpPr>
        <p:spPr>
          <a:xfrm>
            <a:off x="7298774" y="2139193"/>
            <a:ext cx="4807631" cy="4468285"/>
          </a:xfrm>
        </p:spPr>
        <p:txBody>
          <a:bodyPr anchor="ctr">
            <a:noAutofit/>
          </a:bodyPr>
          <a:lstStyle/>
          <a:p>
            <a:pPr marL="0" indent="0" algn="ctr">
              <a:buClr>
                <a:schemeClr val="accent1"/>
              </a:buClr>
              <a:buNone/>
            </a:pPr>
            <a:r>
              <a:rPr lang="en-US" sz="3200" b="1" dirty="0">
                <a:solidFill>
                  <a:srgbClr val="C00000"/>
                </a:solidFill>
                <a:hlinkClick r:id="rId3">
                  <a:extLst>
                    <a:ext uri="{A12FA001-AC4F-418D-AE19-62706E023703}">
                      <ahyp:hlinkClr xmlns:ahyp="http://schemas.microsoft.com/office/drawing/2018/hyperlinkcolor" val="tx"/>
                    </a:ext>
                  </a:extLst>
                </a:hlinkClick>
              </a:rPr>
              <a:t>ASCCC.ORG</a:t>
            </a:r>
            <a:endParaRPr lang="en-US" sz="3200" b="1" dirty="0">
              <a:solidFill>
                <a:srgbClr val="C00000"/>
              </a:solidFill>
            </a:endParaRPr>
          </a:p>
          <a:p>
            <a:pPr marL="0" indent="0" algn="ctr">
              <a:buClr>
                <a:schemeClr val="accent1"/>
              </a:buClr>
              <a:buNone/>
            </a:pPr>
            <a:r>
              <a:rPr lang="en-US" sz="3200" b="1" dirty="0">
                <a:solidFill>
                  <a:srgbClr val="C00000"/>
                </a:solidFill>
                <a:hlinkClick r:id="rId4">
                  <a:extLst>
                    <a:ext uri="{A12FA001-AC4F-418D-AE19-62706E023703}">
                      <ahyp:hlinkClr xmlns:ahyp="http://schemas.microsoft.com/office/drawing/2018/hyperlinkcolor" val="tx"/>
                    </a:ext>
                  </a:extLst>
                </a:hlinkClick>
              </a:rPr>
              <a:t>info@asccc.org</a:t>
            </a:r>
            <a:endParaRPr lang="en-US" sz="3200" b="1" dirty="0">
              <a:solidFill>
                <a:srgbClr val="C00000"/>
              </a:solidFill>
            </a:endParaRPr>
          </a:p>
          <a:p>
            <a:pPr marL="0" indent="0" algn="ctr">
              <a:buClr>
                <a:schemeClr val="accent1"/>
              </a:buClr>
              <a:buNone/>
            </a:pPr>
            <a:r>
              <a:rPr lang="en-US" sz="2400" b="1" dirty="0"/>
              <a:t>~~~~</a:t>
            </a:r>
          </a:p>
          <a:p>
            <a:pPr marL="0" indent="0" algn="ctr">
              <a:buClr>
                <a:schemeClr val="accent1"/>
              </a:buClr>
              <a:buNone/>
            </a:pPr>
            <a:r>
              <a:rPr lang="en-US" sz="3200" b="1" dirty="0">
                <a:solidFill>
                  <a:srgbClr val="C00000"/>
                </a:solidFill>
              </a:rPr>
              <a:t>RP Group</a:t>
            </a:r>
            <a:br>
              <a:rPr lang="en-US" sz="3200" b="1" dirty="0">
                <a:solidFill>
                  <a:srgbClr val="C00000"/>
                </a:solidFill>
              </a:rPr>
            </a:br>
            <a:r>
              <a:rPr lang="en-US" sz="3200" b="1" dirty="0">
                <a:solidFill>
                  <a:srgbClr val="C00000"/>
                </a:solidFill>
                <a:hlinkClick r:id="rId5">
                  <a:extLst>
                    <a:ext uri="{A12FA001-AC4F-418D-AE19-62706E023703}">
                      <ahyp:hlinkClr xmlns:ahyp="http://schemas.microsoft.com/office/drawing/2018/hyperlinkcolor" val="tx"/>
                    </a:ext>
                  </a:extLst>
                </a:hlinkClick>
              </a:rPr>
              <a:t>info@rpgroup.org</a:t>
            </a:r>
            <a:endParaRPr lang="en-US" sz="3200" b="1" dirty="0">
              <a:solidFill>
                <a:srgbClr val="C00000"/>
              </a:solidFill>
            </a:endParaRPr>
          </a:p>
          <a:p>
            <a:pPr marL="0" indent="0" algn="ctr">
              <a:buClr>
                <a:schemeClr val="accent1"/>
              </a:buClr>
              <a:buNone/>
            </a:pPr>
            <a:r>
              <a:rPr lang="en-US" sz="2400" b="1" dirty="0"/>
              <a:t>~~~~~</a:t>
            </a:r>
          </a:p>
          <a:p>
            <a:pPr marL="0" indent="0" algn="ctr">
              <a:buClr>
                <a:schemeClr val="accent1"/>
              </a:buClr>
              <a:buNone/>
            </a:pPr>
            <a:r>
              <a:rPr lang="en-US" sz="3200" b="1" dirty="0">
                <a:solidFill>
                  <a:srgbClr val="C00000"/>
                </a:solidFill>
                <a:hlinkClick r:id="rId6">
                  <a:extLst>
                    <a:ext uri="{A12FA001-AC4F-418D-AE19-62706E023703}">
                      <ahyp:hlinkClr xmlns:ahyp="http://schemas.microsoft.com/office/drawing/2018/hyperlinkcolor" val="tx"/>
                    </a:ext>
                  </a:extLst>
                </a:hlinkClick>
              </a:rPr>
              <a:t>Vision Resource Center</a:t>
            </a:r>
            <a:endParaRPr lang="en-US" sz="3200" b="1" dirty="0">
              <a:solidFill>
                <a:srgbClr val="C00000"/>
              </a:solidFill>
            </a:endParaRPr>
          </a:p>
          <a:p>
            <a:pPr marL="0" indent="0" algn="ctr">
              <a:buClr>
                <a:schemeClr val="accent1"/>
              </a:buClr>
              <a:buNone/>
            </a:pPr>
            <a:endParaRPr lang="en-US" sz="3200" b="1" dirty="0">
              <a:solidFill>
                <a:srgbClr val="C00000"/>
              </a:solidFill>
            </a:endParaRPr>
          </a:p>
          <a:p>
            <a:pPr marL="0" indent="0" algn="ctr">
              <a:buClr>
                <a:schemeClr val="accent1"/>
              </a:buClr>
              <a:buNone/>
            </a:pPr>
            <a:endParaRPr lang="en-US" sz="2400" b="1" dirty="0"/>
          </a:p>
        </p:txBody>
      </p:sp>
      <p:pic>
        <p:nvPicPr>
          <p:cNvPr id="6" name="Picture 6" descr="http://www.patents4life.com/wp-content/uploads/2014/07/iStock_000041330984_Small.jpg">
            <a:extLst>
              <a:ext uri="{FF2B5EF4-FFF2-40B4-BE49-F238E27FC236}">
                <a16:creationId xmlns:a16="http://schemas.microsoft.com/office/drawing/2014/main" id="{3C278FE6-B20D-42EF-BAE5-12D4530BF7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015" r="1" b="14784"/>
          <a:stretch/>
        </p:blipFill>
        <p:spPr bwMode="auto">
          <a:xfrm>
            <a:off x="1404439" y="2665736"/>
            <a:ext cx="5302766" cy="2547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8847" y="0"/>
            <a:ext cx="7869534" cy="1820092"/>
          </a:xfrm>
          <a:prstGeom prst="rect">
            <a:avLst/>
          </a:prstGeom>
        </p:spPr>
      </p:pic>
    </p:spTree>
    <p:extLst>
      <p:ext uri="{BB962C8B-B14F-4D97-AF65-F5344CB8AC3E}">
        <p14:creationId xmlns:p14="http://schemas.microsoft.com/office/powerpoint/2010/main" val="73861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456F-41EE-4070-8712-1E77239CA15B}"/>
              </a:ext>
            </a:extLst>
          </p:cNvPr>
          <p:cNvSpPr>
            <a:spLocks noGrp="1"/>
          </p:cNvSpPr>
          <p:nvPr>
            <p:ph type="title"/>
          </p:nvPr>
        </p:nvSpPr>
        <p:spPr/>
        <p:txBody>
          <a:bodyPr/>
          <a:lstStyle/>
          <a:p>
            <a:r>
              <a:rPr lang="en-US" b="1" dirty="0"/>
              <a:t>TODAY!</a:t>
            </a:r>
          </a:p>
        </p:txBody>
      </p:sp>
      <p:sp>
        <p:nvSpPr>
          <p:cNvPr id="3" name="Content Placeholder 2">
            <a:extLst>
              <a:ext uri="{FF2B5EF4-FFF2-40B4-BE49-F238E27FC236}">
                <a16:creationId xmlns:a16="http://schemas.microsoft.com/office/drawing/2014/main" id="{7E9EF8A7-301A-4A2E-B980-D1D1EB1DE3AE}"/>
              </a:ext>
            </a:extLst>
          </p:cNvPr>
          <p:cNvSpPr>
            <a:spLocks noGrp="1"/>
          </p:cNvSpPr>
          <p:nvPr>
            <p:ph sz="half" idx="1"/>
          </p:nvPr>
        </p:nvSpPr>
        <p:spPr>
          <a:xfrm>
            <a:off x="601249" y="1690688"/>
            <a:ext cx="4697261" cy="4486275"/>
          </a:xfrm>
        </p:spPr>
        <p:txBody>
          <a:bodyPr/>
          <a:lstStyle/>
          <a:p>
            <a:r>
              <a:rPr lang="en-US" dirty="0"/>
              <a:t>Current legislation…</a:t>
            </a:r>
          </a:p>
          <a:p>
            <a:r>
              <a:rPr lang="en-US" dirty="0"/>
              <a:t>High stakes, ambitious goals</a:t>
            </a:r>
          </a:p>
          <a:p>
            <a:r>
              <a:rPr lang="en-US" dirty="0"/>
              <a:t>Process of local goal setting</a:t>
            </a:r>
          </a:p>
          <a:p>
            <a:r>
              <a:rPr lang="en-US" dirty="0"/>
              <a:t>Principles of DATA</a:t>
            </a:r>
          </a:p>
          <a:p>
            <a:r>
              <a:rPr lang="en-US" dirty="0"/>
              <a:t>Aligning goals- focus on the student!</a:t>
            </a:r>
          </a:p>
          <a:p>
            <a:r>
              <a:rPr lang="en-US" dirty="0"/>
              <a:t>Scenario</a:t>
            </a:r>
          </a:p>
          <a:p>
            <a:r>
              <a:rPr lang="en-US" dirty="0"/>
              <a:t>What now, what next?</a:t>
            </a:r>
          </a:p>
          <a:p>
            <a:endParaRPr lang="en-US" dirty="0"/>
          </a:p>
        </p:txBody>
      </p:sp>
      <p:pic>
        <p:nvPicPr>
          <p:cNvPr id="10" name="Content Placeholder 9" descr="A picture containing writing implement, pencil, stationary&#10;&#10;Description automatically generated">
            <a:extLst>
              <a:ext uri="{FF2B5EF4-FFF2-40B4-BE49-F238E27FC236}">
                <a16:creationId xmlns:a16="http://schemas.microsoft.com/office/drawing/2014/main" id="{ADFD92AB-4772-4300-BEC7-E4C39F1E796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92871" y="1239798"/>
            <a:ext cx="6474364" cy="4603743"/>
          </a:xfrm>
        </p:spPr>
      </p:pic>
    </p:spTree>
    <p:extLst>
      <p:ext uri="{BB962C8B-B14F-4D97-AF65-F5344CB8AC3E}">
        <p14:creationId xmlns:p14="http://schemas.microsoft.com/office/powerpoint/2010/main" val="225890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9AB67BC-BB88-4545-9D1F-737C18CD90D8}"/>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b="1" kern="1200">
                <a:solidFill>
                  <a:srgbClr val="FFFFFF"/>
                </a:solidFill>
                <a:latin typeface="+mj-lt"/>
                <a:ea typeface="+mj-ea"/>
                <a:cs typeface="+mj-cs"/>
              </a:rPr>
              <a:t>Opportunity: Here &amp; Now!</a:t>
            </a:r>
          </a:p>
        </p:txBody>
      </p:sp>
      <p:graphicFrame>
        <p:nvGraphicFramePr>
          <p:cNvPr id="18" name="Content Placeholder 4">
            <a:extLst>
              <a:ext uri="{FF2B5EF4-FFF2-40B4-BE49-F238E27FC236}">
                <a16:creationId xmlns:a16="http://schemas.microsoft.com/office/drawing/2014/main" id="{F4D5C8B6-0771-40F6-8C0E-6F7A088F6742}"/>
              </a:ext>
            </a:extLst>
          </p:cNvPr>
          <p:cNvGraphicFramePr>
            <a:graphicFrameLocks noGrp="1"/>
          </p:cNvGraphicFramePr>
          <p:nvPr>
            <p:ph sz="half" idx="1"/>
            <p:extLst>
              <p:ext uri="{D42A27DB-BD31-4B8C-83A1-F6EECF244321}">
                <p14:modId xmlns:p14="http://schemas.microsoft.com/office/powerpoint/2010/main" val="216462707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559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E25C50-0403-4D56-8DD0-44875F390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608" y="190082"/>
            <a:ext cx="9895562" cy="6576389"/>
          </a:xfrm>
          <a:prstGeom prst="rect">
            <a:avLst/>
          </a:prstGeom>
        </p:spPr>
      </p:pic>
    </p:spTree>
    <p:extLst>
      <p:ext uri="{BB962C8B-B14F-4D97-AF65-F5344CB8AC3E}">
        <p14:creationId xmlns:p14="http://schemas.microsoft.com/office/powerpoint/2010/main" val="409022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1B73-B078-448F-851D-876EB3A46575}"/>
              </a:ext>
            </a:extLst>
          </p:cNvPr>
          <p:cNvSpPr txBox="1">
            <a:spLocks/>
          </p:cNvSpPr>
          <p:nvPr/>
        </p:nvSpPr>
        <p:spPr>
          <a:xfrm>
            <a:off x="275725" y="880286"/>
            <a:ext cx="1842783" cy="64032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34" b="1" dirty="0">
                <a:solidFill>
                  <a:srgbClr val="002060"/>
                </a:solidFill>
                <a:latin typeface="Rockwell" panose="02060603020205020403" pitchFamily="18" charset="0"/>
              </a:rPr>
              <a:t>Goal 1:</a:t>
            </a:r>
          </a:p>
        </p:txBody>
      </p:sp>
      <p:sp>
        <p:nvSpPr>
          <p:cNvPr id="3" name="Title 1">
            <a:extLst>
              <a:ext uri="{FF2B5EF4-FFF2-40B4-BE49-F238E27FC236}">
                <a16:creationId xmlns:a16="http://schemas.microsoft.com/office/drawing/2014/main" id="{DEA21B73-B078-448F-851D-876EB3A46575}"/>
              </a:ext>
            </a:extLst>
          </p:cNvPr>
          <p:cNvSpPr txBox="1">
            <a:spLocks/>
          </p:cNvSpPr>
          <p:nvPr/>
        </p:nvSpPr>
        <p:spPr>
          <a:xfrm>
            <a:off x="275725" y="2844552"/>
            <a:ext cx="1842783" cy="9320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34" b="1" dirty="0">
                <a:solidFill>
                  <a:srgbClr val="002060"/>
                </a:solidFill>
                <a:latin typeface="Rockwell" panose="02060603020205020403" pitchFamily="18" charset="0"/>
              </a:rPr>
              <a:t>Goal 2:</a:t>
            </a:r>
          </a:p>
        </p:txBody>
      </p:sp>
      <p:sp>
        <p:nvSpPr>
          <p:cNvPr id="4" name="Title 1">
            <a:extLst>
              <a:ext uri="{FF2B5EF4-FFF2-40B4-BE49-F238E27FC236}">
                <a16:creationId xmlns:a16="http://schemas.microsoft.com/office/drawing/2014/main" id="{DEA21B73-B078-448F-851D-876EB3A46575}"/>
              </a:ext>
            </a:extLst>
          </p:cNvPr>
          <p:cNvSpPr txBox="1">
            <a:spLocks/>
          </p:cNvSpPr>
          <p:nvPr/>
        </p:nvSpPr>
        <p:spPr>
          <a:xfrm>
            <a:off x="275728" y="4785780"/>
            <a:ext cx="1842779" cy="9320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34" b="1" dirty="0">
                <a:solidFill>
                  <a:srgbClr val="002060"/>
                </a:solidFill>
                <a:latin typeface="Rockwell" panose="02060603020205020403" pitchFamily="18" charset="0"/>
              </a:rPr>
              <a:t>Goal 3:</a:t>
            </a:r>
          </a:p>
        </p:txBody>
      </p:sp>
      <p:sp>
        <p:nvSpPr>
          <p:cNvPr id="5" name="Title 1">
            <a:extLst>
              <a:ext uri="{FF2B5EF4-FFF2-40B4-BE49-F238E27FC236}">
                <a16:creationId xmlns:a16="http://schemas.microsoft.com/office/drawing/2014/main" id="{DEA21B73-B078-448F-851D-876EB3A46575}"/>
              </a:ext>
            </a:extLst>
          </p:cNvPr>
          <p:cNvSpPr txBox="1">
            <a:spLocks/>
          </p:cNvSpPr>
          <p:nvPr/>
        </p:nvSpPr>
        <p:spPr>
          <a:xfrm>
            <a:off x="10349221" y="691205"/>
            <a:ext cx="1842779" cy="9320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34" b="1">
                <a:solidFill>
                  <a:srgbClr val="002060"/>
                </a:solidFill>
                <a:latin typeface="Rockwell" panose="02060603020205020403" pitchFamily="18" charset="0"/>
              </a:rPr>
              <a:t>Goal 4:</a:t>
            </a:r>
            <a:endParaRPr lang="en-US" sz="3234" b="1" dirty="0">
              <a:solidFill>
                <a:srgbClr val="002060"/>
              </a:solidFill>
              <a:latin typeface="Rockwell" panose="02060603020205020403" pitchFamily="18" charset="0"/>
            </a:endParaRPr>
          </a:p>
        </p:txBody>
      </p:sp>
      <p:sp>
        <p:nvSpPr>
          <p:cNvPr id="6" name="Title 1">
            <a:extLst>
              <a:ext uri="{FF2B5EF4-FFF2-40B4-BE49-F238E27FC236}">
                <a16:creationId xmlns:a16="http://schemas.microsoft.com/office/drawing/2014/main" id="{DEA21B73-B078-448F-851D-876EB3A46575}"/>
              </a:ext>
            </a:extLst>
          </p:cNvPr>
          <p:cNvSpPr txBox="1">
            <a:spLocks/>
          </p:cNvSpPr>
          <p:nvPr/>
        </p:nvSpPr>
        <p:spPr>
          <a:xfrm>
            <a:off x="10310258" y="2810993"/>
            <a:ext cx="1842779" cy="9320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34" b="1" dirty="0">
                <a:solidFill>
                  <a:srgbClr val="002060"/>
                </a:solidFill>
                <a:latin typeface="Rockwell" panose="02060603020205020403" pitchFamily="18" charset="0"/>
              </a:rPr>
              <a:t>Goal 5:</a:t>
            </a:r>
          </a:p>
        </p:txBody>
      </p:sp>
      <p:sp>
        <p:nvSpPr>
          <p:cNvPr id="7" name="Title 1">
            <a:extLst>
              <a:ext uri="{FF2B5EF4-FFF2-40B4-BE49-F238E27FC236}">
                <a16:creationId xmlns:a16="http://schemas.microsoft.com/office/drawing/2014/main" id="{DEA21B73-B078-448F-851D-876EB3A46575}"/>
              </a:ext>
            </a:extLst>
          </p:cNvPr>
          <p:cNvSpPr txBox="1">
            <a:spLocks/>
          </p:cNvSpPr>
          <p:nvPr/>
        </p:nvSpPr>
        <p:spPr>
          <a:xfrm>
            <a:off x="10310257" y="4785780"/>
            <a:ext cx="1842779" cy="93203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34" b="1" dirty="0">
                <a:solidFill>
                  <a:srgbClr val="002060"/>
                </a:solidFill>
                <a:latin typeface="Rockwell" panose="02060603020205020403" pitchFamily="18" charset="0"/>
              </a:rPr>
              <a:t>Goal 6:</a:t>
            </a:r>
          </a:p>
        </p:txBody>
      </p:sp>
      <p:sp>
        <p:nvSpPr>
          <p:cNvPr id="8" name="TextBox 7">
            <a:extLst>
              <a:ext uri="{FF2B5EF4-FFF2-40B4-BE49-F238E27FC236}">
                <a16:creationId xmlns:a16="http://schemas.microsoft.com/office/drawing/2014/main" id="{3C121DC5-34DD-4264-AB71-C43E00E127A3}"/>
              </a:ext>
            </a:extLst>
          </p:cNvPr>
          <p:cNvSpPr txBox="1"/>
          <p:nvPr/>
        </p:nvSpPr>
        <p:spPr>
          <a:xfrm>
            <a:off x="2866073" y="203853"/>
            <a:ext cx="6493340" cy="769441"/>
          </a:xfrm>
          <a:prstGeom prst="rect">
            <a:avLst/>
          </a:prstGeom>
          <a:noFill/>
        </p:spPr>
        <p:txBody>
          <a:bodyPr wrap="square" rtlCol="0">
            <a:spAutoFit/>
          </a:bodyPr>
          <a:lstStyle/>
          <a:p>
            <a:r>
              <a:rPr lang="en-US" sz="4400" dirty="0">
                <a:solidFill>
                  <a:schemeClr val="accent1">
                    <a:lumMod val="75000"/>
                  </a:schemeClr>
                </a:solidFill>
                <a:latin typeface="Rockwell" panose="02060603020205020403" pitchFamily="18" charset="0"/>
              </a:rPr>
              <a:t>Vision for Success Goals</a:t>
            </a:r>
          </a:p>
        </p:txBody>
      </p:sp>
      <p:pic>
        <p:nvPicPr>
          <p:cNvPr id="9" name="Graphic 3">
            <a:extLst>
              <a:ext uri="{FF2B5EF4-FFF2-40B4-BE49-F238E27FC236}">
                <a16:creationId xmlns:a16="http://schemas.microsoft.com/office/drawing/2014/main" id="{065B5649-3D34-42A3-BD80-88B846166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1648" y="2511554"/>
            <a:ext cx="2522301" cy="2544790"/>
          </a:xfrm>
          <a:prstGeom prst="rect">
            <a:avLst/>
          </a:prstGeom>
        </p:spPr>
      </p:pic>
      <p:sp>
        <p:nvSpPr>
          <p:cNvPr id="10" name="Rectangle 9"/>
          <p:cNvSpPr/>
          <p:nvPr/>
        </p:nvSpPr>
        <p:spPr>
          <a:xfrm rot="10800000" flipV="1">
            <a:off x="275725" y="1279908"/>
            <a:ext cx="5180693" cy="1165023"/>
          </a:xfrm>
          <a:prstGeom prst="rect">
            <a:avLst/>
          </a:prstGeom>
        </p:spPr>
        <p:txBody>
          <a:bodyPr wrap="square">
            <a:spAutoFit/>
          </a:bodyPr>
          <a:lstStyle/>
          <a:p>
            <a:r>
              <a:rPr lang="en-US" sz="1758" dirty="0">
                <a:latin typeface="Rockwell" panose="02060603020205020403" pitchFamily="18" charset="0"/>
              </a:rPr>
              <a:t>Increase by at least 20 percent the number of CCC students annually who acquire associates degrees, credentials, certificates, or specific skill sets that prepare them for an in-demand job.</a:t>
            </a:r>
          </a:p>
        </p:txBody>
      </p:sp>
      <p:sp>
        <p:nvSpPr>
          <p:cNvPr id="11" name="Content Placeholder 2">
            <a:extLst>
              <a:ext uri="{FF2B5EF4-FFF2-40B4-BE49-F238E27FC236}">
                <a16:creationId xmlns:a16="http://schemas.microsoft.com/office/drawing/2014/main" id="{87B2A0BA-B921-4307-B4FA-64BB6FBA28A6}"/>
              </a:ext>
            </a:extLst>
          </p:cNvPr>
          <p:cNvSpPr txBox="1">
            <a:spLocks/>
          </p:cNvSpPr>
          <p:nvPr/>
        </p:nvSpPr>
        <p:spPr>
          <a:xfrm rot="10800000" flipV="1">
            <a:off x="275727" y="3314141"/>
            <a:ext cx="4176352" cy="1382815"/>
          </a:xfrm>
          <a:prstGeom prst="rect">
            <a:avLst/>
          </a:prstGeom>
        </p:spPr>
        <p:txBody>
          <a:bodyPr vert="horz" lIns="64294" tIns="32147" rIns="64294" bIns="3214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58" dirty="0">
                <a:solidFill>
                  <a:schemeClr val="tx1"/>
                </a:solidFill>
                <a:latin typeface="Rockwell" panose="02060603020205020403" pitchFamily="18" charset="0"/>
              </a:rPr>
              <a:t>Increase by 35 percent the number of CCC students system-wide transferring annually to a CSU or UC, necessary to meet the state’s needs for workers with baccalaureate degrees.</a:t>
            </a:r>
          </a:p>
        </p:txBody>
      </p:sp>
      <p:sp>
        <p:nvSpPr>
          <p:cNvPr id="12" name="Rectangle 11"/>
          <p:cNvSpPr/>
          <p:nvPr/>
        </p:nvSpPr>
        <p:spPr>
          <a:xfrm>
            <a:off x="275727" y="5233991"/>
            <a:ext cx="5630397" cy="1715470"/>
          </a:xfrm>
          <a:prstGeom prst="rect">
            <a:avLst/>
          </a:prstGeom>
        </p:spPr>
        <p:txBody>
          <a:bodyPr wrap="square">
            <a:spAutoFit/>
          </a:bodyPr>
          <a:lstStyle/>
          <a:p>
            <a:pPr algn="l"/>
            <a:r>
              <a:rPr lang="en-US" sz="1758" dirty="0">
                <a:latin typeface="Rockwell" panose="02060603020205020403" pitchFamily="18" charset="0"/>
              </a:rPr>
              <a:t>Decrease the average number of units accumulated by CCC students earning associates degrees from approximately 87 to 79 total units—the average among the top 5th of colleges showing the strongest performance on this measure.</a:t>
            </a:r>
          </a:p>
          <a:p>
            <a:pPr algn="l"/>
            <a:endParaRPr lang="en-US" sz="1758" dirty="0">
              <a:latin typeface="Rockwell" panose="02060603020205020403" pitchFamily="18" charset="0"/>
            </a:endParaRPr>
          </a:p>
        </p:txBody>
      </p:sp>
      <p:sp>
        <p:nvSpPr>
          <p:cNvPr id="13" name="Rectangle 12"/>
          <p:cNvSpPr/>
          <p:nvPr/>
        </p:nvSpPr>
        <p:spPr>
          <a:xfrm>
            <a:off x="6625652" y="1129082"/>
            <a:ext cx="5326221" cy="1444947"/>
          </a:xfrm>
          <a:prstGeom prst="rect">
            <a:avLst/>
          </a:prstGeom>
        </p:spPr>
        <p:txBody>
          <a:bodyPr wrap="square">
            <a:spAutoFit/>
          </a:bodyPr>
          <a:lstStyle/>
          <a:p>
            <a:pPr algn="r"/>
            <a:r>
              <a:rPr lang="en-US" sz="1758" dirty="0">
                <a:latin typeface="Rockwell" panose="02060603020205020403" pitchFamily="18" charset="0"/>
              </a:rPr>
              <a:t>Increase the percentage of exiting CTE students who report being employed in their field of study, from the statewide average of 60% to 69%--the average among the top 5</a:t>
            </a:r>
            <a:r>
              <a:rPr lang="en-US" sz="1758" baseline="30000" dirty="0">
                <a:latin typeface="Rockwell" panose="02060603020205020403" pitchFamily="18" charset="0"/>
              </a:rPr>
              <a:t>th</a:t>
            </a:r>
            <a:r>
              <a:rPr lang="en-US" sz="1758" dirty="0">
                <a:latin typeface="Rockwell" panose="02060603020205020403" pitchFamily="18" charset="0"/>
              </a:rPr>
              <a:t> of colleges showing the strongest performance on this measure.</a:t>
            </a:r>
          </a:p>
        </p:txBody>
      </p:sp>
      <p:sp>
        <p:nvSpPr>
          <p:cNvPr id="14" name="Content Placeholder 2">
            <a:extLst>
              <a:ext uri="{FF2B5EF4-FFF2-40B4-BE49-F238E27FC236}">
                <a16:creationId xmlns:a16="http://schemas.microsoft.com/office/drawing/2014/main" id="{87B2A0BA-B921-4307-B4FA-64BB6FBA28A6}"/>
              </a:ext>
            </a:extLst>
          </p:cNvPr>
          <p:cNvSpPr txBox="1">
            <a:spLocks/>
          </p:cNvSpPr>
          <p:nvPr/>
        </p:nvSpPr>
        <p:spPr>
          <a:xfrm>
            <a:off x="7285220" y="3238666"/>
            <a:ext cx="4590083" cy="1472116"/>
          </a:xfrm>
          <a:prstGeom prst="rect">
            <a:avLst/>
          </a:prstGeom>
        </p:spPr>
        <p:txBody>
          <a:bodyPr vert="horz" lIns="64294" tIns="32147" rIns="64294" bIns="32147"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758" dirty="0">
                <a:solidFill>
                  <a:schemeClr val="tx1"/>
                </a:solidFill>
                <a:latin typeface="Rockwell" panose="02060603020205020403" pitchFamily="18" charset="0"/>
              </a:rPr>
              <a:t>Reduce equity gaps by 40% across all of the previous measures through faster improvements among traditionally underrepresented students, closing the gap within 10 years.</a:t>
            </a:r>
          </a:p>
        </p:txBody>
      </p:sp>
      <p:sp>
        <p:nvSpPr>
          <p:cNvPr id="15" name="Rectangle 14"/>
          <p:cNvSpPr/>
          <p:nvPr/>
        </p:nvSpPr>
        <p:spPr>
          <a:xfrm>
            <a:off x="6297296" y="5219295"/>
            <a:ext cx="5654577" cy="1715470"/>
          </a:xfrm>
          <a:prstGeom prst="rect">
            <a:avLst/>
          </a:prstGeom>
        </p:spPr>
        <p:txBody>
          <a:bodyPr wrap="square">
            <a:spAutoFit/>
          </a:bodyPr>
          <a:lstStyle/>
          <a:p>
            <a:pPr algn="r"/>
            <a:r>
              <a:rPr lang="en-US" sz="1758" dirty="0">
                <a:latin typeface="Rockwell" panose="02060603020205020403" pitchFamily="18" charset="0"/>
              </a:rPr>
              <a:t>Reduce regional achievement gaps across the previous measures through faster improvements among colleges located in regions with the lowest educational attainment of adults, with the goal of closing the gap within 10 years.</a:t>
            </a:r>
          </a:p>
          <a:p>
            <a:pPr algn="l"/>
            <a:endParaRPr lang="en-US" sz="1758" dirty="0">
              <a:latin typeface="Rockwell" panose="02060603020205020403" pitchFamily="18" charset="0"/>
            </a:endParaRPr>
          </a:p>
        </p:txBody>
      </p:sp>
    </p:spTree>
    <p:extLst>
      <p:ext uri="{BB962C8B-B14F-4D97-AF65-F5344CB8AC3E}">
        <p14:creationId xmlns:p14="http://schemas.microsoft.com/office/powerpoint/2010/main" val="164202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121DC5-34DD-4264-AB71-C43E00E127A3}"/>
              </a:ext>
            </a:extLst>
          </p:cNvPr>
          <p:cNvSpPr txBox="1"/>
          <p:nvPr/>
        </p:nvSpPr>
        <p:spPr>
          <a:xfrm>
            <a:off x="3575064" y="170723"/>
            <a:ext cx="6493340" cy="769441"/>
          </a:xfrm>
          <a:prstGeom prst="rect">
            <a:avLst/>
          </a:prstGeom>
          <a:noFill/>
        </p:spPr>
        <p:txBody>
          <a:bodyPr wrap="square" rtlCol="0">
            <a:spAutoFit/>
          </a:bodyPr>
          <a:lstStyle/>
          <a:p>
            <a:r>
              <a:rPr lang="en-US" sz="4400" dirty="0">
                <a:solidFill>
                  <a:schemeClr val="accent1">
                    <a:lumMod val="75000"/>
                  </a:schemeClr>
                </a:solidFill>
                <a:latin typeface="Rockwell" panose="02060603020205020403" pitchFamily="18" charset="0"/>
              </a:rPr>
              <a:t>Why these goals? </a:t>
            </a:r>
          </a:p>
        </p:txBody>
      </p:sp>
      <p:graphicFrame>
        <p:nvGraphicFramePr>
          <p:cNvPr id="5" name="Chart 4"/>
          <p:cNvGraphicFramePr/>
          <p:nvPr>
            <p:extLst>
              <p:ext uri="{D42A27DB-BD31-4B8C-83A1-F6EECF244321}">
                <p14:modId xmlns:p14="http://schemas.microsoft.com/office/powerpoint/2010/main" val="3148664140"/>
              </p:ext>
            </p:extLst>
          </p:nvPr>
        </p:nvGraphicFramePr>
        <p:xfrm>
          <a:off x="1795670" y="940164"/>
          <a:ext cx="8772938" cy="50888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21564" y="6091103"/>
            <a:ext cx="9965636" cy="369332"/>
          </a:xfrm>
          <a:prstGeom prst="rect">
            <a:avLst/>
          </a:prstGeom>
          <a:noFill/>
        </p:spPr>
        <p:txBody>
          <a:bodyPr wrap="square" rtlCol="0">
            <a:spAutoFit/>
          </a:bodyPr>
          <a:lstStyle/>
          <a:p>
            <a:r>
              <a:rPr lang="en-US" i="1" dirty="0"/>
              <a:t>Source</a:t>
            </a:r>
            <a:r>
              <a:rPr lang="en-US" dirty="0"/>
              <a:t>: CCCCO Scorecard, </a:t>
            </a:r>
            <a:r>
              <a:rPr lang="en-US" dirty="0">
                <a:hlinkClick r:id="rId4"/>
              </a:rPr>
              <a:t>https://scorecard.cccco.edu/scorecardrates.aspx?CollegeID=000#home</a:t>
            </a:r>
            <a:r>
              <a:rPr lang="en-US" dirty="0"/>
              <a:t> </a:t>
            </a:r>
          </a:p>
        </p:txBody>
      </p:sp>
    </p:spTree>
    <p:extLst>
      <p:ext uri="{BB962C8B-B14F-4D97-AF65-F5344CB8AC3E}">
        <p14:creationId xmlns:p14="http://schemas.microsoft.com/office/powerpoint/2010/main" val="42083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3623" y="1878904"/>
            <a:ext cx="3477909" cy="487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p:cNvPr>
          <p:cNvSpPr>
            <a:spLocks noGrp="1"/>
          </p:cNvSpPr>
          <p:nvPr>
            <p:ph type="title"/>
          </p:nvPr>
        </p:nvSpPr>
        <p:spPr>
          <a:xfrm>
            <a:off x="713984" y="150312"/>
            <a:ext cx="4254209" cy="2172087"/>
          </a:xfrm>
        </p:spPr>
        <p:txBody>
          <a:bodyPr rtlCol="0">
            <a:normAutofit/>
          </a:bodyPr>
          <a:lstStyle/>
          <a:p>
            <a:pPr fontAlgn="auto">
              <a:spcAft>
                <a:spcPts val="0"/>
              </a:spcAft>
              <a:defRPr/>
            </a:pPr>
            <a:r>
              <a:rPr lang="en-US" sz="3600" b="1" dirty="0">
                <a:solidFill>
                  <a:srgbClr val="002F6D"/>
                </a:solidFill>
                <a:latin typeface="Arial" panose="020B0604020202020204" pitchFamily="34" charset="0"/>
                <a:cs typeface="Arial" panose="020B0604020202020204" pitchFamily="34" charset="0"/>
              </a:rPr>
              <a:t>Process for Local Goal Setting</a:t>
            </a:r>
          </a:p>
        </p:txBody>
      </p:sp>
      <p:sp>
        <p:nvSpPr>
          <p:cNvPr id="7" name="Title 1">
            <a:extLst/>
          </p:cNvPr>
          <p:cNvSpPr txBox="1">
            <a:spLocks/>
          </p:cNvSpPr>
          <p:nvPr/>
        </p:nvSpPr>
        <p:spPr>
          <a:xfrm>
            <a:off x="6199187" y="2134961"/>
            <a:ext cx="3228975" cy="91916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fontAlgn="auto">
              <a:spcAft>
                <a:spcPts val="0"/>
              </a:spcAft>
              <a:defRPr/>
            </a:pPr>
            <a:r>
              <a:rPr lang="en-US" sz="2000" dirty="0">
                <a:latin typeface="Arial" panose="020B0604020202020204" pitchFamily="34" charset="0"/>
                <a:cs typeface="Arial" panose="020B0604020202020204" pitchFamily="34" charset="0"/>
              </a:rPr>
              <a:t>Plan to Involve Board of Trustees</a:t>
            </a:r>
          </a:p>
        </p:txBody>
      </p:sp>
      <p:sp>
        <p:nvSpPr>
          <p:cNvPr id="8" name="Title 1">
            <a:extLst/>
          </p:cNvPr>
          <p:cNvSpPr txBox="1">
            <a:spLocks/>
          </p:cNvSpPr>
          <p:nvPr/>
        </p:nvSpPr>
        <p:spPr>
          <a:xfrm>
            <a:off x="1841274" y="3143704"/>
            <a:ext cx="3323318" cy="91916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fontAlgn="auto">
              <a:spcAft>
                <a:spcPts val="0"/>
              </a:spcAft>
              <a:defRPr/>
            </a:pPr>
            <a:r>
              <a:rPr lang="en-US" sz="2000" dirty="0">
                <a:latin typeface="Arial" panose="020B0604020202020204" pitchFamily="34" charset="0"/>
                <a:cs typeface="Arial" panose="020B0604020202020204" pitchFamily="34" charset="0"/>
              </a:rPr>
              <a:t>Review Baseline Data</a:t>
            </a:r>
          </a:p>
          <a:p>
            <a:pPr fontAlgn="auto">
              <a:spcAft>
                <a:spcPts val="0"/>
              </a:spcAft>
              <a:defRPr/>
            </a:pPr>
            <a:r>
              <a:rPr lang="en-US" sz="2000" dirty="0">
                <a:latin typeface="Arial" panose="020B0604020202020204" pitchFamily="34" charset="0"/>
                <a:cs typeface="Arial" panose="020B0604020202020204" pitchFamily="34" charset="0"/>
              </a:rPr>
              <a:t>and Report Goals Development Process</a:t>
            </a:r>
          </a:p>
        </p:txBody>
      </p:sp>
      <p:sp>
        <p:nvSpPr>
          <p:cNvPr id="9" name="Title 1">
            <a:extLst/>
          </p:cNvPr>
          <p:cNvSpPr txBox="1">
            <a:spLocks/>
          </p:cNvSpPr>
          <p:nvPr/>
        </p:nvSpPr>
        <p:spPr>
          <a:xfrm>
            <a:off x="6199187" y="3983264"/>
            <a:ext cx="3116263" cy="91916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fontAlgn="auto">
              <a:spcAft>
                <a:spcPts val="0"/>
              </a:spcAft>
              <a:defRPr/>
            </a:pPr>
            <a:r>
              <a:rPr lang="en-US" sz="2000" dirty="0">
                <a:latin typeface="Arial" panose="020B0604020202020204" pitchFamily="34" charset="0"/>
                <a:cs typeface="Arial" panose="020B0604020202020204" pitchFamily="34" charset="0"/>
              </a:rPr>
              <a:t>Review Existing</a:t>
            </a:r>
          </a:p>
          <a:p>
            <a:pPr fontAlgn="auto">
              <a:spcAft>
                <a:spcPts val="0"/>
              </a:spcAft>
              <a:defRPr/>
            </a:pPr>
            <a:r>
              <a:rPr lang="en-US" sz="2000" dirty="0">
                <a:latin typeface="Arial" panose="020B0604020202020204" pitchFamily="34" charset="0"/>
                <a:cs typeface="Arial" panose="020B0604020202020204" pitchFamily="34" charset="0"/>
              </a:rPr>
              <a:t>Plans and Priorities</a:t>
            </a:r>
          </a:p>
        </p:txBody>
      </p:sp>
      <p:sp>
        <p:nvSpPr>
          <p:cNvPr id="10" name="Title 1">
            <a:extLst/>
          </p:cNvPr>
          <p:cNvSpPr txBox="1">
            <a:spLocks/>
          </p:cNvSpPr>
          <p:nvPr/>
        </p:nvSpPr>
        <p:spPr>
          <a:xfrm>
            <a:off x="2471057" y="4821465"/>
            <a:ext cx="2758849" cy="919163"/>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fontAlgn="auto">
              <a:spcAft>
                <a:spcPts val="0"/>
              </a:spcAft>
              <a:defRPr/>
            </a:pPr>
            <a:r>
              <a:rPr lang="en-US" sz="2000" dirty="0">
                <a:latin typeface="Arial" panose="020B0604020202020204" pitchFamily="34" charset="0"/>
                <a:cs typeface="Arial" panose="020B0604020202020204" pitchFamily="34" charset="0"/>
              </a:rPr>
              <a:t>Set Local Goals</a:t>
            </a:r>
          </a:p>
        </p:txBody>
      </p:sp>
      <p:sp>
        <p:nvSpPr>
          <p:cNvPr id="11" name="Title 1">
            <a:extLst/>
          </p:cNvPr>
          <p:cNvSpPr txBox="1">
            <a:spLocks/>
          </p:cNvSpPr>
          <p:nvPr/>
        </p:nvSpPr>
        <p:spPr>
          <a:xfrm>
            <a:off x="6271532" y="5740628"/>
            <a:ext cx="3228975" cy="919162"/>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fontAlgn="auto">
              <a:spcAft>
                <a:spcPts val="0"/>
              </a:spcAft>
              <a:defRPr/>
            </a:pPr>
            <a:r>
              <a:rPr lang="en-US" sz="2000" dirty="0">
                <a:latin typeface="Arial" panose="020B0604020202020204" pitchFamily="34" charset="0"/>
                <a:cs typeface="Arial" panose="020B0604020202020204" pitchFamily="34" charset="0"/>
              </a:rPr>
              <a:t>Adopt and Report</a:t>
            </a:r>
          </a:p>
          <a:p>
            <a:pPr fontAlgn="auto">
              <a:spcAft>
                <a:spcPts val="0"/>
              </a:spcAft>
              <a:defRPr/>
            </a:pPr>
            <a:r>
              <a:rPr lang="en-US" sz="2000" dirty="0">
                <a:latin typeface="Arial" panose="020B0604020202020204" pitchFamily="34" charset="0"/>
                <a:cs typeface="Arial" panose="020B0604020202020204" pitchFamily="34" charset="0"/>
              </a:rPr>
              <a:t>Local Goals</a:t>
            </a:r>
          </a:p>
        </p:txBody>
      </p:sp>
    </p:spTree>
    <p:extLst>
      <p:ext uri="{BB962C8B-B14F-4D97-AF65-F5344CB8AC3E}">
        <p14:creationId xmlns:p14="http://schemas.microsoft.com/office/powerpoint/2010/main" val="217968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686" y="365126"/>
            <a:ext cx="11734800" cy="810532"/>
          </a:xfrm>
        </p:spPr>
        <p:txBody>
          <a:bodyPr>
            <a:normAutofit/>
          </a:bodyPr>
          <a:lstStyle/>
          <a:p>
            <a:r>
              <a:rPr lang="en-US" sz="3600" b="1" kern="1000" spc="-10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Unblurring</a:t>
            </a:r>
            <a:r>
              <a:rPr lang="en-US" sz="3600" b="1" kern="1000" spc="-1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for the Vision for Success Metri</a:t>
            </a:r>
            <a:r>
              <a:rPr lang="en-US" sz="3600" b="1" kern="1000" spc="-100" dirty="0">
                <a:solidFill>
                  <a:srgbClr val="000000"/>
                </a:solidFill>
                <a:latin typeface="Arial" panose="020B0604020202020204" pitchFamily="34" charset="0"/>
                <a:cs typeface="Arial" panose="020B0604020202020204" pitchFamily="34" charset="0"/>
              </a:rPr>
              <a:t>cs</a:t>
            </a:r>
            <a:endParaRPr lang="en-US" sz="3600" dirty="0"/>
          </a:p>
        </p:txBody>
      </p:sp>
      <p:sp>
        <p:nvSpPr>
          <p:cNvPr id="7" name="Content Placeholder 6"/>
          <p:cNvSpPr>
            <a:spLocks noGrp="1"/>
          </p:cNvSpPr>
          <p:nvPr>
            <p:ph idx="1"/>
          </p:nvPr>
        </p:nvSpPr>
        <p:spPr>
          <a:xfrm>
            <a:off x="6570978" y="1306810"/>
            <a:ext cx="5479508" cy="4946877"/>
          </a:xfrm>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0" indent="0">
              <a:lnSpc>
                <a:spcPct val="120000"/>
              </a:lnSpc>
              <a:buNone/>
            </a:pPr>
            <a:r>
              <a:rPr lang="en-US" dirty="0">
                <a:solidFill>
                  <a:srgbClr val="000000"/>
                </a:solidFill>
                <a:latin typeface="Arial" panose="020B0604020202020204" pitchFamily="34" charset="0"/>
                <a:cs typeface="Arial" panose="020B0604020202020204" pitchFamily="34" charset="0"/>
              </a:rPr>
              <a:t>But, are the data really telling the story of your college's student success?</a:t>
            </a:r>
          </a:p>
          <a:p>
            <a:pPr>
              <a:lnSpc>
                <a:spcPct val="120000"/>
              </a:lnSpc>
            </a:pPr>
            <a:r>
              <a:rPr lang="en-US" dirty="0">
                <a:solidFill>
                  <a:srgbClr val="000000"/>
                </a:solidFill>
                <a:latin typeface="Arial" panose="020B0604020202020204" pitchFamily="34" charset="0"/>
                <a:cs typeface="Arial" panose="020B0604020202020204" pitchFamily="34" charset="0"/>
              </a:rPr>
              <a:t>Current legislation has directly or indirectly amplified the significance of accurate metrics to communicate success and progress in the California community colleges system and these efforts have created high stakes for correctly working with data associated with these mandates. </a:t>
            </a:r>
          </a:p>
          <a:p>
            <a:pPr>
              <a:lnSpc>
                <a:spcPct val="120000"/>
              </a:lnSpc>
            </a:pPr>
            <a:r>
              <a:rPr lang="en-US" dirty="0">
                <a:solidFill>
                  <a:srgbClr val="000000"/>
                </a:solidFill>
                <a:latin typeface="Arial" panose="020B0604020202020204" pitchFamily="34" charset="0"/>
                <a:cs typeface="Arial" panose="020B0604020202020204" pitchFamily="34" charset="0"/>
              </a:rPr>
              <a:t>Colleges have the opportunity to provide a holistic picture of the realities, so come explore with us as we take a principled approach to explain what it all means and what needs to change.</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8" y="1132397"/>
            <a:ext cx="6167255" cy="519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8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5686" y="365126"/>
            <a:ext cx="11734800" cy="810532"/>
          </a:xfrm>
        </p:spPr>
        <p:txBody>
          <a:bodyPr>
            <a:normAutofit/>
          </a:bodyPr>
          <a:lstStyle/>
          <a:p>
            <a:r>
              <a:rPr lang="en-US" sz="3600" b="1" kern="1000" spc="-100" dirty="0" err="1">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Unblurring</a:t>
            </a:r>
            <a:r>
              <a:rPr lang="en-US" sz="3600" b="1" kern="1000" spc="-10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Data for the Vision for Success Metri</a:t>
            </a:r>
            <a:r>
              <a:rPr lang="en-US" sz="3600" b="1" kern="1000" spc="-100" dirty="0">
                <a:solidFill>
                  <a:srgbClr val="000000"/>
                </a:solidFill>
                <a:latin typeface="Arial" panose="020B0604020202020204" pitchFamily="34" charset="0"/>
                <a:cs typeface="Arial" panose="020B0604020202020204" pitchFamily="34" charset="0"/>
              </a:rPr>
              <a:t>cs</a:t>
            </a:r>
            <a:endParaRPr lang="en-US" sz="3600" dirty="0"/>
          </a:p>
        </p:txBody>
      </p:sp>
      <p:sp>
        <p:nvSpPr>
          <p:cNvPr id="7" name="Content Placeholder 6"/>
          <p:cNvSpPr>
            <a:spLocks noGrp="1"/>
          </p:cNvSpPr>
          <p:nvPr>
            <p:ph idx="1"/>
          </p:nvPr>
        </p:nvSpPr>
        <p:spPr>
          <a:xfrm>
            <a:off x="435429" y="1240971"/>
            <a:ext cx="10250931" cy="5325082"/>
          </a:xfrm>
        </p:spPr>
        <p:txBody>
          <a:bodyPr>
            <a:normAutofit fontScale="92500" lnSpcReduction="20000"/>
          </a:bodyPr>
          <a:lstStyle/>
          <a:p>
            <a:pPr marL="0" indent="0">
              <a:lnSpc>
                <a:spcPct val="120000"/>
              </a:lnSpc>
              <a:buNone/>
            </a:pPr>
            <a:r>
              <a:rPr lang="en-US" dirty="0">
                <a:solidFill>
                  <a:srgbClr val="000000"/>
                </a:solidFill>
                <a:latin typeface="Arial" panose="020B0604020202020204" pitchFamily="34" charset="0"/>
                <a:cs typeface="Arial" panose="020B0604020202020204" pitchFamily="34" charset="0"/>
              </a:rPr>
              <a:t>What do we want (and need!) from the data?</a:t>
            </a:r>
          </a:p>
          <a:p>
            <a:pPr>
              <a:lnSpc>
                <a:spcPct val="120000"/>
              </a:lnSpc>
            </a:pPr>
            <a:r>
              <a:rPr lang="en-US" dirty="0">
                <a:solidFill>
                  <a:srgbClr val="000000"/>
                </a:solidFill>
                <a:latin typeface="Arial" panose="020B0604020202020204" pitchFamily="34" charset="0"/>
                <a:cs typeface="Arial" panose="020B0604020202020204" pitchFamily="34" charset="0"/>
              </a:rPr>
              <a:t>Presumably, we want to be informed about strategies or practices that can help us boost student success. However, with so many variables affecting education, it is important to begin by asking some questions.</a:t>
            </a:r>
          </a:p>
          <a:p>
            <a:pPr>
              <a:lnSpc>
                <a:spcPct val="120000"/>
              </a:lnSpc>
            </a:pPr>
            <a:r>
              <a:rPr lang="en-US" dirty="0">
                <a:solidFill>
                  <a:srgbClr val="000000"/>
                </a:solidFill>
                <a:latin typeface="Arial" panose="020B0604020202020204" pitchFamily="34" charset="0"/>
                <a:cs typeface="Arial" panose="020B0604020202020204" pitchFamily="34" charset="0"/>
              </a:rPr>
              <a:t>An effective practice for figuring out what we want from data is to use guiding principles for our inquiry.</a:t>
            </a:r>
          </a:p>
          <a:p>
            <a:pPr>
              <a:lnSpc>
                <a:spcPct val="120000"/>
              </a:lnSpc>
            </a:pPr>
            <a:r>
              <a:rPr lang="en-US" dirty="0">
                <a:solidFill>
                  <a:srgbClr val="000000"/>
                </a:solidFill>
                <a:latin typeface="Arial" panose="020B0604020202020204" pitchFamily="34" charset="0"/>
                <a:cs typeface="Arial" panose="020B0604020202020204" pitchFamily="34" charset="0"/>
              </a:rPr>
              <a:t>A 2010 white paper from the ASCCC titled </a:t>
            </a:r>
            <a:r>
              <a:rPr lang="en-US" i="1" dirty="0">
                <a:solidFill>
                  <a:srgbClr val="000000"/>
                </a:solidFill>
                <a:latin typeface="Arial" panose="020B0604020202020204" pitchFamily="34" charset="0"/>
                <a:cs typeface="Arial" panose="020B0604020202020204" pitchFamily="34" charset="0"/>
                <a:hlinkClick r:id="rId3"/>
              </a:rPr>
              <a:t>Data 101: Guiding Principles for Faculty</a:t>
            </a:r>
            <a:r>
              <a:rPr lang="en-US" dirty="0">
                <a:solidFill>
                  <a:srgbClr val="000000"/>
                </a:solidFill>
                <a:latin typeface="Arial" panose="020B0604020202020204" pitchFamily="34" charset="0"/>
                <a:cs typeface="Arial" panose="020B0604020202020204" pitchFamily="34" charset="0"/>
              </a:rPr>
              <a:t>* is particularly relevant for learning “to engage the data with a critical and analytical eye in order to interpret and apply it appropriately.”</a:t>
            </a:r>
          </a:p>
          <a:p>
            <a:pPr lvl="1">
              <a:lnSpc>
                <a:spcPct val="120000"/>
              </a:lnSpc>
              <a:buFont typeface="Calibri" panose="020F0502020204030204" pitchFamily="34" charset="0"/>
              <a:buChar char="*"/>
            </a:pPr>
            <a:r>
              <a:rPr lang="en-US" sz="1600" i="1" dirty="0"/>
              <a:t> A White Paper by the Academic Senate Executive Committee with special thanks to Janet Fulks and David Morse</a:t>
            </a:r>
          </a:p>
        </p:txBody>
      </p:sp>
    </p:spTree>
    <p:extLst>
      <p:ext uri="{BB962C8B-B14F-4D97-AF65-F5344CB8AC3E}">
        <p14:creationId xmlns:p14="http://schemas.microsoft.com/office/powerpoint/2010/main" val="27767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4927</TotalTime>
  <Words>2048</Words>
  <Application>Microsoft Office PowerPoint</Application>
  <PresentationFormat>Widescreen</PresentationFormat>
  <Paragraphs>212</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Rockwell</vt:lpstr>
      <vt:lpstr>Times New Roman</vt:lpstr>
      <vt:lpstr>Office Theme</vt:lpstr>
      <vt:lpstr>Custom Design</vt:lpstr>
      <vt:lpstr>PowerPoint Presentation</vt:lpstr>
      <vt:lpstr>TODAY!</vt:lpstr>
      <vt:lpstr>Opportunity: Here &amp; Now!</vt:lpstr>
      <vt:lpstr>PowerPoint Presentation</vt:lpstr>
      <vt:lpstr>PowerPoint Presentation</vt:lpstr>
      <vt:lpstr>PowerPoint Presentation</vt:lpstr>
      <vt:lpstr>Process for Local Goal Setting</vt:lpstr>
      <vt:lpstr>Unblurring the Data for the Vision for Success Metrics</vt:lpstr>
      <vt:lpstr>Unblurring the Data for the Vision for Success Metrics</vt:lpstr>
      <vt:lpstr>Unblurring the Data for the Vision for Success Metrics</vt:lpstr>
      <vt:lpstr>Unblurring the Data for the Vision for Success Metrics</vt:lpstr>
      <vt:lpstr>Unblurring the Data for the Vision for Success Metrics</vt:lpstr>
      <vt:lpstr>Unblurring the Data for the Vision for Success Metrics</vt:lpstr>
      <vt:lpstr>ACTION PLANNING:  Goal 3 - Transfers</vt:lpstr>
      <vt:lpstr>QUESTIONS to ask…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Roberson</dc:creator>
  <cp:lastModifiedBy>Carrie Roberson</cp:lastModifiedBy>
  <cp:revision>18</cp:revision>
  <dcterms:created xsi:type="dcterms:W3CDTF">2019-03-26T19:15:38Z</dcterms:created>
  <dcterms:modified xsi:type="dcterms:W3CDTF">2019-04-04T23:02:20Z</dcterms:modified>
</cp:coreProperties>
</file>