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03" r:id="rId2"/>
    <p:sldId id="258" r:id="rId3"/>
    <p:sldId id="289" r:id="rId4"/>
    <p:sldId id="294" r:id="rId5"/>
    <p:sldId id="298" r:id="rId6"/>
    <p:sldId id="261" r:id="rId7"/>
    <p:sldId id="302" r:id="rId8"/>
    <p:sldId id="301"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286" autoAdjust="0"/>
  </p:normalViewPr>
  <p:slideViewPr>
    <p:cSldViewPr snapToGrid="0">
      <p:cViewPr varScale="1">
        <p:scale>
          <a:sx n="52" d="100"/>
          <a:sy n="52" d="100"/>
        </p:scale>
        <p:origin x="734" y="29"/>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2/21/2019</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2/21/2019</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2/21/2019</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2/21/2019</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2/21/2019</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2/21/2019</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2/21/2019</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2/21/2019</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2/21/2019</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2/21/2019</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2/21/2019</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2/21/2019</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2/21/2019</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1.next.westlaw.com/Link/Document/FullText?findType=L&amp;originatingContext=document&amp;transitionType=DocumentItem&amp;pubNum=1000205&amp;refType=LQ&amp;originatingDoc=I9175209002a211e8b56bce6a55073ece&amp;cite=CAEDS87604" TargetMode="External"/><Relationship Id="rId1" Type="http://schemas.openxmlformats.org/officeDocument/2006/relationships/slideLayout" Target="../slideLayouts/slideLayout8.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524000" y="1800520"/>
            <a:ext cx="8621864" cy="1517715"/>
          </a:xfrm>
        </p:spPr>
        <p:txBody>
          <a:bodyPr>
            <a:normAutofit fontScale="90000"/>
          </a:bodyPr>
          <a:lstStyle/>
          <a:p>
            <a:br>
              <a:rPr lang="en-US" sz="2000" b="1" i="1" dirty="0">
                <a:latin typeface="Bodoni MT Black" panose="02070A03080606020203" pitchFamily="18" charset="0"/>
              </a:rPr>
            </a:br>
            <a:br>
              <a:rPr lang="en-US" sz="2000" dirty="0"/>
            </a:br>
            <a:r>
              <a:rPr lang="en-US" sz="3300" b="1" i="1" dirty="0">
                <a:latin typeface="Bodoni MT Black" panose="02070A03080606020203" pitchFamily="18" charset="0"/>
              </a:rPr>
              <a:t>Unique Challenges and Opportunities for Part Time Faculty of Color</a:t>
            </a:r>
            <a:br>
              <a:rPr lang="en-US" sz="3300" b="1" dirty="0">
                <a:latin typeface="Times New Roman" panose="02020603050405020304" pitchFamily="18" charset="0"/>
                <a:cs typeface="Times New Roman" panose="02020603050405020304" pitchFamily="18" charset="0"/>
              </a:rPr>
            </a:br>
            <a:endParaRPr lang="en-US" sz="3300" dirty="0">
              <a:latin typeface="Times New Roman" panose="02020603050405020304" pitchFamily="18" charset="0"/>
              <a:cs typeface="Times New Roman" panose="02020603050405020304" pitchFamily="18" charset="0"/>
            </a:endParaRPr>
          </a:p>
        </p:txBody>
      </p:sp>
      <p:sp>
        <p:nvSpPr>
          <p:cNvPr id="1048587" name="Subtitle 2"/>
          <p:cNvSpPr>
            <a:spLocks noGrp="1"/>
          </p:cNvSpPr>
          <p:nvPr>
            <p:ph type="subTitle" idx="1"/>
          </p:nvPr>
        </p:nvSpPr>
        <p:spPr>
          <a:xfrm>
            <a:off x="527900" y="3421930"/>
            <a:ext cx="9617963" cy="3054284"/>
          </a:xfrm>
        </p:spPr>
        <p:txBody>
          <a:bodyPr>
            <a:normAutofit fontScale="25000" lnSpcReduction="20000"/>
          </a:bodyPr>
          <a:lstStyle/>
          <a:p>
            <a:r>
              <a:rPr lang="en-US" sz="11200" i="1" dirty="0">
                <a:latin typeface="Times New Roman" panose="02020603050405020304" pitchFamily="18" charset="0"/>
                <a:cs typeface="Times New Roman" panose="02020603050405020304" pitchFamily="18" charset="0"/>
              </a:rPr>
              <a:t>Silvester Henderson, ASCCC At-Large Representative</a:t>
            </a:r>
            <a:br>
              <a:rPr lang="en-US" sz="11200" i="1" dirty="0">
                <a:latin typeface="Times New Roman" panose="02020603050405020304" pitchFamily="18" charset="0"/>
                <a:cs typeface="Times New Roman" panose="02020603050405020304" pitchFamily="18" charset="0"/>
              </a:rPr>
            </a:br>
            <a:r>
              <a:rPr lang="en-US" sz="11200" i="1" dirty="0">
                <a:latin typeface="Times New Roman" panose="02020603050405020304" pitchFamily="18" charset="0"/>
                <a:cs typeface="Times New Roman" panose="02020603050405020304" pitchFamily="18" charset="0"/>
              </a:rPr>
              <a:t>Don Hopkins, ASCCC Part-Time Committee, Folsom Lake College</a:t>
            </a:r>
          </a:p>
          <a:p>
            <a:endParaRPr lang="en-US" sz="11200" i="1" dirty="0">
              <a:latin typeface="Times New Roman" panose="02020603050405020304" pitchFamily="18" charset="0"/>
              <a:cs typeface="Times New Roman" panose="02020603050405020304" pitchFamily="18" charset="0"/>
            </a:endParaRPr>
          </a:p>
          <a:p>
            <a:r>
              <a:rPr lang="en-US" sz="11200" b="1" dirty="0">
                <a:solidFill>
                  <a:schemeClr val="accent1"/>
                </a:solidFill>
                <a:latin typeface="Times New Roman" panose="02020603050405020304" pitchFamily="18" charset="0"/>
                <a:cs typeface="Times New Roman" panose="02020603050405020304" pitchFamily="18" charset="0"/>
              </a:rPr>
              <a:t>Newport Beach Marriot Hotel</a:t>
            </a:r>
          </a:p>
          <a:p>
            <a:r>
              <a:rPr lang="en-US" sz="11200" b="1" dirty="0">
                <a:solidFill>
                  <a:schemeClr val="accent1"/>
                </a:solidFill>
                <a:latin typeface="Times New Roman" panose="02020603050405020304" pitchFamily="18" charset="0"/>
                <a:cs typeface="Times New Roman" panose="02020603050405020304" pitchFamily="18" charset="0"/>
              </a:rPr>
              <a:t>900 Newport Center Drive</a:t>
            </a:r>
            <a:br>
              <a:rPr lang="en-US" sz="11200" b="1" dirty="0">
                <a:solidFill>
                  <a:schemeClr val="accent1"/>
                </a:solidFill>
                <a:latin typeface="Times New Roman" panose="02020603050405020304" pitchFamily="18" charset="0"/>
                <a:cs typeface="Times New Roman" panose="02020603050405020304" pitchFamily="18" charset="0"/>
              </a:rPr>
            </a:br>
            <a:r>
              <a:rPr lang="en-US" sz="11200" b="1" dirty="0">
                <a:solidFill>
                  <a:schemeClr val="accent1"/>
                </a:solidFill>
                <a:latin typeface="Times New Roman" panose="02020603050405020304" pitchFamily="18" charset="0"/>
                <a:cs typeface="Times New Roman" panose="02020603050405020304" pitchFamily="18" charset="0"/>
              </a:rPr>
              <a:t>Newport Beach, Ca 92660</a:t>
            </a:r>
          </a:p>
          <a:p>
            <a:r>
              <a:rPr lang="en-US" sz="11200" b="1" dirty="0">
                <a:solidFill>
                  <a:schemeClr val="accent1"/>
                </a:solidFill>
                <a:latin typeface="Times New Roman" panose="02020603050405020304" pitchFamily="18" charset="0"/>
                <a:cs typeface="Times New Roman" panose="02020603050405020304" pitchFamily="18" charset="0"/>
              </a:rPr>
              <a:t>February 21-23, 2019</a:t>
            </a:r>
          </a:p>
          <a:p>
            <a:br>
              <a:rPr lang="en-US" dirty="0"/>
            </a:br>
            <a:endParaRPr lang="en-US" dirty="0"/>
          </a:p>
          <a:p>
            <a:r>
              <a:rPr lang="en-US" dirty="0"/>
              <a:t> </a:t>
            </a:r>
          </a:p>
          <a:p>
            <a:pPr algn="r"/>
            <a:r>
              <a:rPr lang="en-US" dirty="0"/>
              <a:t>,</a:t>
            </a:r>
          </a:p>
          <a:p>
            <a:pPr algn="r"/>
            <a:endParaRPr lang="en-US" dirty="0"/>
          </a:p>
          <a:p>
            <a:pPr algn="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329179"/>
          </a:xfrm>
          <a:prstGeom prst="rect">
            <a:avLst/>
          </a:prstGeom>
        </p:spPr>
      </p:pic>
    </p:spTree>
    <p:extLst>
      <p:ext uri="{BB962C8B-B14F-4D97-AF65-F5344CB8AC3E}">
        <p14:creationId xmlns:p14="http://schemas.microsoft.com/office/powerpoint/2010/main" val="46040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838200" y="0"/>
            <a:ext cx="10515600" cy="1325563"/>
          </a:xfrm>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762786" y="1121134"/>
            <a:ext cx="10515600" cy="5430742"/>
          </a:xfrm>
        </p:spPr>
        <p:txBody>
          <a:bodyPr>
            <a:noAutofit/>
          </a:bodyPr>
          <a:lstStyle/>
          <a:p>
            <a:pPr marL="0" indent="0">
              <a:buNone/>
            </a:pPr>
            <a:endParaRPr lang="en-US" sz="2400" dirty="0"/>
          </a:p>
          <a:p>
            <a:r>
              <a:rPr lang="en-US" sz="1750" dirty="0">
                <a:latin typeface="Constantia" panose="02030602050306030303" pitchFamily="18" charset="0"/>
              </a:rPr>
              <a:t>What is the definition of </a:t>
            </a:r>
            <a:r>
              <a:rPr lang="en-US" sz="1750" b="1" dirty="0">
                <a:latin typeface="Constantia" panose="02030602050306030303" pitchFamily="18" charset="0"/>
              </a:rPr>
              <a:t>“</a:t>
            </a:r>
            <a:r>
              <a:rPr lang="en-US" sz="1750" b="1" i="1" dirty="0">
                <a:latin typeface="Constantia" panose="02030602050306030303" pitchFamily="18" charset="0"/>
              </a:rPr>
              <a:t>Part Time Faculty</a:t>
            </a:r>
            <a:r>
              <a:rPr lang="en-US" sz="1750" b="1" dirty="0">
                <a:latin typeface="Constantia" panose="02030602050306030303" pitchFamily="18" charset="0"/>
              </a:rPr>
              <a:t>? </a:t>
            </a:r>
            <a:r>
              <a:rPr lang="en-US" sz="1750" dirty="0">
                <a:latin typeface="Constantia" panose="02030602050306030303" pitchFamily="18" charset="0"/>
              </a:rPr>
              <a:t> </a:t>
            </a:r>
            <a:br>
              <a:rPr lang="en-US" sz="1750" dirty="0">
                <a:latin typeface="Constantia" panose="02030602050306030303" pitchFamily="18" charset="0"/>
              </a:rPr>
            </a:br>
            <a:endParaRPr lang="en-US" sz="1750" dirty="0">
              <a:latin typeface="Constantia" panose="02030602050306030303" pitchFamily="18" charset="0"/>
            </a:endParaRPr>
          </a:p>
          <a:p>
            <a:r>
              <a:rPr lang="en-US" sz="1750" dirty="0">
                <a:latin typeface="Constantia" panose="02030602050306030303" pitchFamily="18" charset="0"/>
              </a:rPr>
              <a:t>Racial Diversity </a:t>
            </a:r>
            <a:r>
              <a:rPr lang="en-US" sz="1750" b="1" dirty="0">
                <a:latin typeface="Constantia" panose="02030602050306030303" pitchFamily="18" charset="0"/>
              </a:rPr>
              <a:t>(Faculty of Color) </a:t>
            </a:r>
            <a:r>
              <a:rPr lang="en-US" sz="1750" dirty="0">
                <a:latin typeface="Constantia" panose="02030602050306030303" pitchFamily="18" charset="0"/>
              </a:rPr>
              <a:t>versus Representative Diversity. </a:t>
            </a:r>
          </a:p>
          <a:p>
            <a:pPr marL="0" indent="0">
              <a:buNone/>
            </a:pPr>
            <a:endParaRPr lang="en-US" sz="1750" b="1" dirty="0">
              <a:latin typeface="Constantia" panose="02030602050306030303" pitchFamily="18" charset="0"/>
            </a:endParaRPr>
          </a:p>
          <a:p>
            <a:r>
              <a:rPr lang="en-US" sz="1750" dirty="0">
                <a:latin typeface="Constantia" panose="02030602050306030303" pitchFamily="18" charset="0"/>
              </a:rPr>
              <a:t>Are Faculty of Color professionally marginalized? If so, how can this narrative be changed?</a:t>
            </a:r>
            <a:br>
              <a:rPr lang="en-US" sz="1750" dirty="0">
                <a:latin typeface="Constantia" panose="02030602050306030303" pitchFamily="18" charset="0"/>
              </a:rPr>
            </a:br>
            <a:endParaRPr lang="en-US" sz="1750" dirty="0">
              <a:latin typeface="Constantia" panose="02030602050306030303" pitchFamily="18" charset="0"/>
            </a:endParaRPr>
          </a:p>
          <a:p>
            <a:r>
              <a:rPr lang="en-US" sz="1750" dirty="0">
                <a:latin typeface="Constantia" panose="02030602050306030303" pitchFamily="18" charset="0"/>
              </a:rPr>
              <a:t>Should Part Time Faculty of Color support </a:t>
            </a:r>
            <a:r>
              <a:rPr lang="en-US" sz="1750" b="1" i="1" dirty="0">
                <a:latin typeface="Constantia" panose="02030602050306030303" pitchFamily="18" charset="0"/>
              </a:rPr>
              <a:t>“Cultural Taxation” </a:t>
            </a:r>
            <a:r>
              <a:rPr lang="en-US" sz="1750" i="1" dirty="0">
                <a:latin typeface="Constantia" panose="02030602050306030303" pitchFamily="18" charset="0"/>
              </a:rPr>
              <a:t>and serve on </a:t>
            </a:r>
            <a:r>
              <a:rPr lang="en-US" sz="1750" dirty="0">
                <a:latin typeface="Constantia" panose="02030602050306030303" pitchFamily="18" charset="0"/>
              </a:rPr>
              <a:t>campus committees and campus governance structures, for the good of the institution and the students? </a:t>
            </a:r>
          </a:p>
          <a:p>
            <a:pPr marL="0" indent="0">
              <a:buNone/>
            </a:pPr>
            <a:endParaRPr lang="en-US" sz="1750" dirty="0">
              <a:latin typeface="Constantia" panose="02030602050306030303" pitchFamily="18" charset="0"/>
            </a:endParaRPr>
          </a:p>
          <a:p>
            <a:r>
              <a:rPr lang="en-US" sz="1750" dirty="0">
                <a:latin typeface="Constantia" panose="02030602050306030303" pitchFamily="18" charset="0"/>
              </a:rPr>
              <a:t>Could innovative </a:t>
            </a:r>
            <a:r>
              <a:rPr lang="en-US" sz="1750" b="1" i="1" dirty="0">
                <a:latin typeface="Constantia" panose="02030602050306030303" pitchFamily="18" charset="0"/>
              </a:rPr>
              <a:t>“</a:t>
            </a:r>
            <a:r>
              <a:rPr lang="en-US" sz="1750" b="1" i="1" dirty="0" err="1">
                <a:latin typeface="Constantia" panose="02030602050306030303" pitchFamily="18" charset="0"/>
              </a:rPr>
              <a:t>Ethno</a:t>
            </a:r>
            <a:r>
              <a:rPr lang="en-US" sz="1750" b="1" i="1" dirty="0">
                <a:latin typeface="Constantia" panose="02030602050306030303" pitchFamily="18" charset="0"/>
              </a:rPr>
              <a:t> – Relativist</a:t>
            </a:r>
            <a:r>
              <a:rPr lang="en-US" sz="1750" i="1" dirty="0">
                <a:latin typeface="Constantia" panose="02030602050306030303" pitchFamily="18" charset="0"/>
              </a:rPr>
              <a:t>” </a:t>
            </a:r>
            <a:r>
              <a:rPr lang="en-US" sz="1750" dirty="0">
                <a:latin typeface="Constantia" panose="02030602050306030303" pitchFamily="18" charset="0"/>
              </a:rPr>
              <a:t>curricular structures improve intercultural sensitivity while creating academic employment for Part Time Faculty of Color?  If so, how </a:t>
            </a:r>
          </a:p>
          <a:p>
            <a:endParaRPr lang="en-US" sz="1750" dirty="0">
              <a:latin typeface="Constantia" panose="02030602050306030303" pitchFamily="18" charset="0"/>
            </a:endParaRPr>
          </a:p>
          <a:p>
            <a:r>
              <a:rPr lang="en-US" sz="1750" dirty="0">
                <a:latin typeface="Constantia" panose="02030602050306030303" pitchFamily="18" charset="0"/>
              </a:rPr>
              <a:t>Strategies for “Rethinking”, “Reshaping”, and “Redesigning” success for Part Time Faculty of Colors.</a:t>
            </a:r>
          </a:p>
          <a:p>
            <a:endParaRPr lang="en-US" sz="1750" dirty="0">
              <a:latin typeface="Constantia" panose="02030602050306030303" pitchFamily="18" charset="0"/>
            </a:endParaRPr>
          </a:p>
          <a:p>
            <a:r>
              <a:rPr lang="en-US" sz="1750" dirty="0">
                <a:latin typeface="Constantia" panose="02030602050306030303" pitchFamily="18" charset="0"/>
              </a:rPr>
              <a:t>Questions and Comments?</a:t>
            </a:r>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828800" y="230587"/>
            <a:ext cx="7911547" cy="683813"/>
          </a:xfrm>
        </p:spPr>
        <p:txBody>
          <a:bodyPr>
            <a:noAutofit/>
          </a:bodyPr>
          <a:lstStyle/>
          <a:p>
            <a:pPr algn="ctr"/>
            <a:br>
              <a:rPr lang="en-US" sz="2800" b="1" dirty="0">
                <a:solidFill>
                  <a:schemeClr val="tx2"/>
                </a:solidFill>
                <a:latin typeface="+mn-lt"/>
              </a:rPr>
            </a:br>
            <a:r>
              <a:rPr lang="en-US" sz="2500" dirty="0">
                <a:latin typeface="Bodoni MT Black" panose="02070A03080606020203" pitchFamily="18" charset="0"/>
              </a:rPr>
              <a:t>What is the definition of </a:t>
            </a:r>
            <a:r>
              <a:rPr lang="en-US" sz="2500" b="1" dirty="0">
                <a:latin typeface="Bodoni MT Black" panose="02070A03080606020203" pitchFamily="18" charset="0"/>
              </a:rPr>
              <a:t>“</a:t>
            </a:r>
            <a:r>
              <a:rPr lang="en-US" sz="2500" b="1" i="1" dirty="0">
                <a:latin typeface="Bodoni MT Black" panose="02070A03080606020203" pitchFamily="18" charset="0"/>
              </a:rPr>
              <a:t>Part Time Faculty</a:t>
            </a:r>
            <a:r>
              <a:rPr lang="en-US" sz="2500" b="1" dirty="0">
                <a:latin typeface="Bodoni MT Black" panose="02070A03080606020203" pitchFamily="18" charset="0"/>
              </a:rPr>
              <a:t>?</a:t>
            </a:r>
            <a:endParaRPr lang="en-US" sz="2500" b="1" dirty="0">
              <a:solidFill>
                <a:schemeClr val="tx2"/>
              </a:solidFill>
              <a:latin typeface="Bodoni MT Black" panose="02070A03080606020203" pitchFamily="18" charset="0"/>
            </a:endParaRPr>
          </a:p>
        </p:txBody>
      </p:sp>
      <p:sp>
        <p:nvSpPr>
          <p:cNvPr id="8" name="Content Placeholder 7"/>
          <p:cNvSpPr>
            <a:spLocks noGrp="1"/>
          </p:cNvSpPr>
          <p:nvPr>
            <p:ph idx="1"/>
          </p:nvPr>
        </p:nvSpPr>
        <p:spPr>
          <a:xfrm>
            <a:off x="5444445" y="1256306"/>
            <a:ext cx="6172200" cy="3116911"/>
          </a:xfrm>
        </p:spPr>
        <p:txBody>
          <a:bodyPr>
            <a:normAutofit fontScale="70000" lnSpcReduction="20000"/>
          </a:bodyPr>
          <a:lstStyle/>
          <a:p>
            <a:r>
              <a:rPr lang="en-US" b="1" dirty="0"/>
              <a:t>California Code, Education Code - EDC § 87482.5</a:t>
            </a:r>
          </a:p>
          <a:p>
            <a:pPr marL="0" indent="0">
              <a:buNone/>
            </a:pPr>
            <a:endParaRPr lang="en-US" dirty="0"/>
          </a:p>
          <a:p>
            <a:r>
              <a:rPr lang="en-US" dirty="0"/>
              <a:t>Notwithstanding any other law, a person who is employed to teach adult or community college classes for not more than 67 percent of the hours per week considered a full-time assignment for regular employees having comparable duties shall be classified as a temporary employee, and shall not become a contract employee under </a:t>
            </a:r>
            <a:r>
              <a:rPr lang="en-US" dirty="0">
                <a:hlinkClick r:id="rId2" tooltip="Section 87604"/>
              </a:rPr>
              <a:t>Section 87604</a:t>
            </a:r>
            <a:r>
              <a:rPr lang="en-US" dirty="0"/>
              <a:t> .</a:t>
            </a:r>
          </a:p>
          <a:p>
            <a:r>
              <a:rPr lang="en-US" dirty="0"/>
              <a:t>Discussion</a:t>
            </a:r>
          </a:p>
          <a:p>
            <a:pPr marL="0" indent="0">
              <a:buNone/>
            </a:pPr>
            <a:endParaRPr lang="en-US" dirty="0"/>
          </a:p>
        </p:txBody>
      </p:sp>
      <p:sp>
        <p:nvSpPr>
          <p:cNvPr id="9" name="Text Placeholder 8"/>
          <p:cNvSpPr>
            <a:spLocks noGrp="1"/>
          </p:cNvSpPr>
          <p:nvPr>
            <p:ph type="body" sz="half" idx="2"/>
          </p:nvPr>
        </p:nvSpPr>
        <p:spPr/>
        <p:txBody>
          <a:bodyPr/>
          <a:lstStyle/>
          <a:p>
            <a:endParaRPr lang="en-US" dirty="0"/>
          </a:p>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3069" y="1256307"/>
            <a:ext cx="3176832" cy="1884458"/>
          </a:xfrm>
          <a:prstGeom prst="rect">
            <a:avLst/>
          </a:prstGeom>
        </p:spPr>
      </p:pic>
      <p:sp>
        <p:nvSpPr>
          <p:cNvPr id="4" name="Rectangle 3"/>
          <p:cNvSpPr/>
          <p:nvPr/>
        </p:nvSpPr>
        <p:spPr>
          <a:xfrm>
            <a:off x="2736695" y="5868988"/>
            <a:ext cx="6096000" cy="707886"/>
          </a:xfrm>
          <a:prstGeom prst="rect">
            <a:avLst/>
          </a:prstGeom>
        </p:spPr>
        <p:txBody>
          <a:bodyPr>
            <a:spAutoFit/>
          </a:bodyPr>
          <a:lstStyle/>
          <a:p>
            <a:r>
              <a:rPr lang="en-US" sz="2000" b="1" dirty="0"/>
              <a:t>https://codes.findlaw.com/ca/education-code/edc-sect-87482-5.html</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3070" y="3339961"/>
            <a:ext cx="3253230" cy="2436782"/>
          </a:xfrm>
          <a:prstGeom prst="rect">
            <a:avLst/>
          </a:prstGeom>
        </p:spPr>
      </p:pic>
    </p:spTree>
    <p:extLst>
      <p:ext uri="{BB962C8B-B14F-4D97-AF65-F5344CB8AC3E}">
        <p14:creationId xmlns:p14="http://schemas.microsoft.com/office/powerpoint/2010/main" val="3574823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6409" y="159026"/>
            <a:ext cx="10786284" cy="1065475"/>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4400" dirty="0">
                <a:solidFill>
                  <a:schemeClr val="tx2"/>
                </a:solidFill>
                <a:latin typeface="Tw Cen MT" panose="020B0602020104020603" pitchFamily="34" charset="0"/>
              </a:rPr>
              <a:t>What is “Representative Diversity”</a:t>
            </a: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000" b="1" dirty="0">
                <a:latin typeface="Bodoni MT Black" panose="02070A03080606020203" pitchFamily="18" charset="0"/>
              </a:rPr>
              <a:t>Race (faculty of color) versus representative diversity</a:t>
            </a:r>
            <a:br>
              <a:rPr lang="en-US" sz="2500" dirty="0"/>
            </a:br>
            <a:endParaRPr lang="en-US" sz="25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14115" y="1389491"/>
            <a:ext cx="6172200" cy="5864416"/>
          </a:xfrm>
        </p:spPr>
        <p:txBody>
          <a:bodyPr>
            <a:normAutofit/>
          </a:bodyPr>
          <a:lstStyle/>
          <a:p>
            <a:pPr marL="0" indent="0">
              <a:buNone/>
            </a:pPr>
            <a:r>
              <a:rPr lang="en-US" sz="2800" dirty="0"/>
              <a:t>University of Cambridge – </a:t>
            </a:r>
            <a:r>
              <a:rPr lang="en-US" sz="2800" b="1" dirty="0"/>
              <a:t>“Race” </a:t>
            </a:r>
            <a:r>
              <a:rPr lang="en-US" sz="2800" dirty="0"/>
              <a:t>is a protected characteristic that refers to an individual's race, </a:t>
            </a:r>
            <a:r>
              <a:rPr lang="en-US" sz="2800" dirty="0" err="1"/>
              <a:t>colour</a:t>
            </a:r>
            <a:r>
              <a:rPr lang="en-US" sz="2800" dirty="0"/>
              <a:t>, nationality and ethnic or national origins</a:t>
            </a:r>
            <a:r>
              <a:rPr lang="en-US" sz="2200" dirty="0"/>
              <a:t>.</a:t>
            </a:r>
          </a:p>
          <a:p>
            <a:pPr marL="0" indent="0">
              <a:buNone/>
            </a:pPr>
            <a:endParaRPr lang="en-US" sz="2000" i="1" dirty="0"/>
          </a:p>
          <a:p>
            <a:pPr marL="0" indent="0">
              <a:buNone/>
            </a:pPr>
            <a:r>
              <a:rPr lang="en-US" sz="2400" i="1" dirty="0"/>
              <a:t>National Education Association</a:t>
            </a:r>
            <a:r>
              <a:rPr lang="en-US" sz="2400" dirty="0"/>
              <a:t> -</a:t>
            </a:r>
            <a:r>
              <a:rPr lang="en-US" sz="2400" b="1" i="1" dirty="0"/>
              <a:t>“Representative Diversity” </a:t>
            </a:r>
            <a:r>
              <a:rPr lang="en-US" sz="2400" dirty="0"/>
              <a:t>can be defined as the sum of the ways that people are both alike and different. The dimensions of diversity include race, ethnicity, gender, sexual orientation, language, culture, religion, mental and physical ability, class, and immigration status”</a:t>
            </a:r>
          </a:p>
        </p:txBody>
      </p:sp>
      <p:sp>
        <p:nvSpPr>
          <p:cNvPr id="9" name="Text Placeholder 8"/>
          <p:cNvSpPr>
            <a:spLocks noGrp="1"/>
          </p:cNvSpPr>
          <p:nvPr>
            <p:ph type="body" sz="half" idx="2"/>
          </p:nvPr>
        </p:nvSpPr>
        <p:spPr/>
        <p:txBody>
          <a:bodyPr/>
          <a:lstStyle/>
          <a:p>
            <a:endParaRPr lang="en-US" dirty="0"/>
          </a:p>
          <a:p>
            <a:endParaRPr lang="en-US" dirty="0"/>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stretch>
            <a:fillRect/>
          </a:stretch>
        </p:blipFill>
        <p:spPr>
          <a:xfrm>
            <a:off x="703953" y="3581400"/>
            <a:ext cx="4293020" cy="2246895"/>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706" y="1389491"/>
            <a:ext cx="4216400" cy="1930400"/>
          </a:xfrm>
          <a:prstGeom prst="rect">
            <a:avLst/>
          </a:prstGeom>
        </p:spPr>
      </p:pic>
    </p:spTree>
    <p:extLst>
      <p:ext uri="{BB962C8B-B14F-4D97-AF65-F5344CB8AC3E}">
        <p14:creationId xmlns:p14="http://schemas.microsoft.com/office/powerpoint/2010/main" val="330546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601" y="160257"/>
            <a:ext cx="10515600" cy="1443706"/>
          </a:xfrm>
        </p:spPr>
        <p:txBody>
          <a:bodyPr>
            <a:normAutofit fontScale="90000"/>
          </a:bodyPr>
          <a:lstStyle/>
          <a:p>
            <a:br>
              <a:rPr lang="en-US" b="1" dirty="0">
                <a:solidFill>
                  <a:schemeClr val="tx2"/>
                </a:solidFill>
                <a:latin typeface="Tw Cen MT" panose="020B0602020104020603" pitchFamily="34" charset="0"/>
              </a:rPr>
            </a:br>
            <a:r>
              <a:rPr lang="en-US" sz="3100" b="1" dirty="0">
                <a:latin typeface="Bodoni MT Black" panose="02070A03080606020203" pitchFamily="18" charset="0"/>
              </a:rPr>
              <a:t>Are Faculty of Color professionally marginalized? If so, how can this narrative be changed?</a:t>
            </a:r>
            <a:br>
              <a:rPr lang="en-US" sz="3100" dirty="0"/>
            </a:br>
            <a:endParaRPr lang="en-US" sz="3100" dirty="0"/>
          </a:p>
        </p:txBody>
      </p:sp>
      <p:sp>
        <p:nvSpPr>
          <p:cNvPr id="5" name="Text Placeholder 4"/>
          <p:cNvSpPr>
            <a:spLocks noGrp="1"/>
          </p:cNvSpPr>
          <p:nvPr>
            <p:ph type="body" idx="1"/>
          </p:nvPr>
        </p:nvSpPr>
        <p:spPr>
          <a:xfrm>
            <a:off x="839786" y="1470581"/>
            <a:ext cx="5157787" cy="395926"/>
          </a:xfrm>
        </p:spPr>
        <p:txBody>
          <a:bodyPr>
            <a:noAutofit/>
          </a:bodyPr>
          <a:lstStyle/>
          <a:p>
            <a:pPr algn="ctr"/>
            <a:r>
              <a:rPr lang="en-US" sz="2500" dirty="0"/>
              <a:t>Academic Realities</a:t>
            </a:r>
          </a:p>
        </p:txBody>
      </p:sp>
      <p:sp>
        <p:nvSpPr>
          <p:cNvPr id="6" name="Content Placeholder 5"/>
          <p:cNvSpPr>
            <a:spLocks noGrp="1"/>
          </p:cNvSpPr>
          <p:nvPr>
            <p:ph sz="half" idx="2"/>
          </p:nvPr>
        </p:nvSpPr>
        <p:spPr>
          <a:xfrm>
            <a:off x="6623519" y="1943329"/>
            <a:ext cx="4528389" cy="1921662"/>
          </a:xfrm>
          <a:solidFill>
            <a:schemeClr val="accent1">
              <a:lumMod val="60000"/>
              <a:lumOff val="40000"/>
            </a:schemeClr>
          </a:solidFill>
        </p:spPr>
        <p:txBody>
          <a:bodyPr>
            <a:normAutofit fontScale="25000" lnSpcReduction="20000"/>
          </a:bodyPr>
          <a:lstStyle/>
          <a:p>
            <a:pPr algn="ctr"/>
            <a:r>
              <a:rPr lang="en-US" sz="6400" b="1" dirty="0"/>
              <a:t>Communication – (Dean – Department Chair)</a:t>
            </a:r>
          </a:p>
          <a:p>
            <a:pPr algn="ctr"/>
            <a:r>
              <a:rPr lang="en-US" sz="6400" b="1" dirty="0"/>
              <a:t>Ask your Dean/Chair for a space to meet with students in “Private”</a:t>
            </a:r>
          </a:p>
          <a:p>
            <a:pPr algn="ctr"/>
            <a:r>
              <a:rPr lang="en-US" sz="6400" b="1" dirty="0"/>
              <a:t>Express desire to offer additional involvement upon funding available</a:t>
            </a:r>
          </a:p>
          <a:p>
            <a:pPr algn="ctr"/>
            <a:r>
              <a:rPr lang="en-US" sz="6400" b="1" dirty="0"/>
              <a:t>Support “Student Success” – (Advising, Counseling, Mentorship, Office Hours)</a:t>
            </a:r>
          </a:p>
          <a:p>
            <a:pPr algn="ctr"/>
            <a:r>
              <a:rPr lang="en-US" sz="6400" b="1" dirty="0"/>
              <a:t>Know your Employment Contract!</a:t>
            </a:r>
          </a:p>
          <a:p>
            <a:endParaRPr lang="en-US" dirty="0"/>
          </a:p>
          <a:p>
            <a:endParaRPr lang="en-US" dirty="0"/>
          </a:p>
          <a:p>
            <a:endParaRPr lang="en-US" dirty="0"/>
          </a:p>
        </p:txBody>
      </p:sp>
      <p:sp>
        <p:nvSpPr>
          <p:cNvPr id="7" name="Text Placeholder 6"/>
          <p:cNvSpPr>
            <a:spLocks noGrp="1"/>
          </p:cNvSpPr>
          <p:nvPr>
            <p:ph type="body" sz="quarter" idx="3"/>
          </p:nvPr>
        </p:nvSpPr>
        <p:spPr>
          <a:xfrm>
            <a:off x="6172200" y="1470582"/>
            <a:ext cx="5183188" cy="395925"/>
          </a:xfrm>
        </p:spPr>
        <p:txBody>
          <a:bodyPr>
            <a:noAutofit/>
          </a:bodyPr>
          <a:lstStyle/>
          <a:p>
            <a:pPr algn="ctr"/>
            <a:r>
              <a:rPr lang="en-US" sz="2500" dirty="0"/>
              <a:t>Professional Considerations</a:t>
            </a:r>
          </a:p>
        </p:txBody>
      </p:sp>
      <p:sp>
        <p:nvSpPr>
          <p:cNvPr id="8" name="Content Placeholder 7"/>
          <p:cNvSpPr>
            <a:spLocks noGrp="1"/>
          </p:cNvSpPr>
          <p:nvPr>
            <p:ph sz="quarter" idx="4"/>
          </p:nvPr>
        </p:nvSpPr>
        <p:spPr>
          <a:xfrm flipH="1">
            <a:off x="1480007" y="1943329"/>
            <a:ext cx="4692191" cy="1921662"/>
          </a:xfrm>
          <a:solidFill>
            <a:schemeClr val="accent1">
              <a:lumMod val="60000"/>
              <a:lumOff val="40000"/>
            </a:schemeClr>
          </a:solidFill>
        </p:spPr>
        <p:txBody>
          <a:bodyPr>
            <a:normAutofit fontScale="25000" lnSpcReduction="20000"/>
          </a:bodyPr>
          <a:lstStyle/>
          <a:p>
            <a:pPr algn="ctr"/>
            <a:endParaRPr lang="en-US" sz="7200" dirty="0"/>
          </a:p>
          <a:p>
            <a:pPr algn="ctr"/>
            <a:r>
              <a:rPr lang="en-US" sz="8000" dirty="0"/>
              <a:t>Employment Instability</a:t>
            </a:r>
          </a:p>
          <a:p>
            <a:pPr algn="ctr"/>
            <a:r>
              <a:rPr lang="en-US" sz="8000" dirty="0"/>
              <a:t>Full Time Faculty – “</a:t>
            </a:r>
            <a:r>
              <a:rPr lang="en-US" sz="8000" b="1" dirty="0"/>
              <a:t>Right of Schedule</a:t>
            </a:r>
            <a:r>
              <a:rPr lang="en-US" sz="8000" dirty="0"/>
              <a:t>”</a:t>
            </a:r>
          </a:p>
          <a:p>
            <a:pPr algn="ctr"/>
            <a:r>
              <a:rPr lang="en-US" sz="8000" dirty="0"/>
              <a:t>Office Space – Lack of Student “Privacy”</a:t>
            </a:r>
          </a:p>
          <a:p>
            <a:pPr algn="ctr"/>
            <a:r>
              <a:rPr lang="en-US" sz="8000" dirty="0"/>
              <a:t>Cultural Mentorship Expectations”</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8679" y="4042200"/>
            <a:ext cx="6123151" cy="2707392"/>
          </a:xfrm>
          <a:prstGeom prst="rect">
            <a:avLst/>
          </a:prstGeom>
        </p:spPr>
      </p:pic>
    </p:spTree>
    <p:extLst>
      <p:ext uri="{BB962C8B-B14F-4D97-AF65-F5344CB8AC3E}">
        <p14:creationId xmlns:p14="http://schemas.microsoft.com/office/powerpoint/2010/main" val="348139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1602557"/>
            <a:ext cx="10515600" cy="339365"/>
          </a:xfrm>
        </p:spPr>
        <p:txBody>
          <a:bodyPr>
            <a:normAutofit fontScale="90000"/>
          </a:bodyPr>
          <a:lstStyle/>
          <a:p>
            <a:r>
              <a:rPr lang="en-US" sz="3100" dirty="0">
                <a:latin typeface="Bodoni MT Black" panose="02070A03080606020203" pitchFamily="18" charset="0"/>
              </a:rPr>
              <a:t>Should Part Time Faculty of Color support </a:t>
            </a:r>
            <a:r>
              <a:rPr lang="en-US" sz="3100" b="1" i="1" dirty="0">
                <a:latin typeface="Bodoni MT Black" panose="02070A03080606020203" pitchFamily="18" charset="0"/>
              </a:rPr>
              <a:t>“Cultural Taxation” </a:t>
            </a:r>
            <a:r>
              <a:rPr lang="en-US" sz="3100" i="1" dirty="0">
                <a:latin typeface="Bodoni MT Black" panose="02070A03080606020203" pitchFamily="18" charset="0"/>
              </a:rPr>
              <a:t>and serve on </a:t>
            </a:r>
            <a:r>
              <a:rPr lang="en-US" sz="3100" dirty="0">
                <a:latin typeface="Bodoni MT Black" panose="02070A03080606020203" pitchFamily="18" charset="0"/>
              </a:rPr>
              <a:t>campus committees and campus governance structures, for the good of the institution and the students? </a:t>
            </a: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7" y="2290713"/>
            <a:ext cx="6010522" cy="3324960"/>
          </a:xfrm>
        </p:spPr>
        <p:txBody>
          <a:bodyPr>
            <a:normAutofit fontScale="25000" lnSpcReduction="20000"/>
          </a:bodyPr>
          <a:lstStyle/>
          <a:p>
            <a:pPr marL="0" indent="0">
              <a:buNone/>
            </a:pPr>
            <a:endParaRPr lang="en-US" sz="2400" i="1" dirty="0"/>
          </a:p>
          <a:p>
            <a:r>
              <a:rPr lang="en-US" sz="7200" b="1" dirty="0"/>
              <a:t>“Cultural Taxation” </a:t>
            </a:r>
            <a:r>
              <a:rPr lang="en-US" sz="7200" dirty="0"/>
              <a:t>is a term coined by Amado Padilla in 1994 as a way of describing the unique burden placed on ethnic minority faculty in carrying out their responsibility to service the university.</a:t>
            </a:r>
          </a:p>
          <a:p>
            <a:endParaRPr lang="en-US" sz="7200" dirty="0"/>
          </a:p>
          <a:p>
            <a:r>
              <a:rPr lang="en-US" sz="7200" dirty="0"/>
              <a:t>Amado Padilla - </a:t>
            </a:r>
            <a:r>
              <a:rPr lang="en-US" sz="7200" b="1" i="1" dirty="0"/>
              <a:t>“Cultural Taxation” </a:t>
            </a:r>
            <a:r>
              <a:rPr lang="en-US" sz="7200" dirty="0"/>
              <a:t>is the obligation to show good citizenship towards the institution by serving its needs for ethnic representation on committees, or to demonstrate knowledge and commitment to a cultural group, which, though it may bring accolades to the institution, is not usually rewarded by the institution on whose behalf the service was performed.</a:t>
            </a:r>
          </a:p>
          <a:p>
            <a:r>
              <a:rPr lang="en-US" sz="7200" b="1" dirty="0"/>
              <a:t>Discussion</a:t>
            </a:r>
          </a:p>
          <a:p>
            <a:pPr marL="0" indent="0">
              <a:buNone/>
            </a:pPr>
            <a:endParaRPr lang="en-US" sz="4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379367"/>
            <a:ext cx="3956437" cy="2224438"/>
          </a:xfrm>
          <a:prstGeom prst="rect">
            <a:avLst/>
          </a:prstGeom>
        </p:spPr>
      </p:pic>
      <p:sp>
        <p:nvSpPr>
          <p:cNvPr id="8" name="Rectangle 7"/>
          <p:cNvSpPr/>
          <p:nvPr/>
        </p:nvSpPr>
        <p:spPr>
          <a:xfrm>
            <a:off x="2000250" y="5615673"/>
            <a:ext cx="6096000" cy="646331"/>
          </a:xfrm>
          <a:prstGeom prst="rect">
            <a:avLst/>
          </a:prstGeom>
        </p:spPr>
        <p:txBody>
          <a:bodyPr>
            <a:spAutoFit/>
          </a:bodyPr>
          <a:lstStyle/>
          <a:p>
            <a:r>
              <a:rPr lang="en-US" b="1" dirty="0"/>
              <a:t>https://www.calfac.org/magazine-article/cultural-taxation-faculty-color-academy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485030"/>
            <a:ext cx="10515600" cy="1184744"/>
          </a:xfrm>
        </p:spPr>
        <p:txBody>
          <a:bodyPr>
            <a:normAutofit fontScale="90000"/>
          </a:bodyPr>
          <a:lstStyle/>
          <a:p>
            <a:br>
              <a:rPr lang="en-US" sz="3200" dirty="0"/>
            </a:br>
            <a:br>
              <a:rPr lang="en-US" sz="3200" dirty="0"/>
            </a:br>
            <a:br>
              <a:rPr lang="en-US" dirty="0">
                <a:latin typeface="Bodoni MT Black" panose="02070A03080606020203" pitchFamily="18" charset="0"/>
              </a:rPr>
            </a:br>
            <a:r>
              <a:rPr lang="en-US" sz="2700" dirty="0">
                <a:latin typeface="Bodoni MT Black" panose="02070A03080606020203" pitchFamily="18" charset="0"/>
              </a:rPr>
              <a:t>Could innovative </a:t>
            </a:r>
            <a:r>
              <a:rPr lang="en-US" sz="2700" i="1" dirty="0">
                <a:latin typeface="Bodoni MT Black" panose="02070A03080606020203" pitchFamily="18" charset="0"/>
              </a:rPr>
              <a:t>“</a:t>
            </a:r>
            <a:r>
              <a:rPr lang="en-US" sz="2700" i="1" dirty="0" err="1">
                <a:latin typeface="Bodoni MT Black" panose="02070A03080606020203" pitchFamily="18" charset="0"/>
              </a:rPr>
              <a:t>Ethno</a:t>
            </a:r>
            <a:r>
              <a:rPr lang="en-US" sz="2700" i="1" dirty="0">
                <a:latin typeface="Bodoni MT Black" panose="02070A03080606020203" pitchFamily="18" charset="0"/>
              </a:rPr>
              <a:t> – Relativist” </a:t>
            </a:r>
            <a:r>
              <a:rPr lang="en-US" sz="2700" dirty="0">
                <a:latin typeface="Bodoni MT Black" panose="02070A03080606020203" pitchFamily="18" charset="0"/>
              </a:rPr>
              <a:t>curricular structures improve intercultural sensitivity while creating academic employment for Part Time Faculty of Color?  If so, how?</a:t>
            </a:r>
            <a:br>
              <a:rPr lang="en-US" sz="27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7" y="1900362"/>
            <a:ext cx="6010522" cy="4365266"/>
          </a:xfrm>
        </p:spPr>
        <p:txBody>
          <a:bodyPr>
            <a:normAutofit fontScale="25000" lnSpcReduction="20000"/>
          </a:bodyPr>
          <a:lstStyle/>
          <a:p>
            <a:pPr marL="0" indent="0">
              <a:buNone/>
            </a:pPr>
            <a:endParaRPr lang="en-US" sz="2400" i="1" dirty="0"/>
          </a:p>
          <a:p>
            <a:r>
              <a:rPr lang="en-US" sz="8000" b="1" dirty="0"/>
              <a:t>Curriculum</a:t>
            </a:r>
            <a:r>
              <a:rPr lang="en-US" sz="8000" dirty="0"/>
              <a:t> -The term </a:t>
            </a:r>
            <a:r>
              <a:rPr lang="en-US" sz="8000" i="1" dirty="0"/>
              <a:t>curriculum</a:t>
            </a:r>
            <a:r>
              <a:rPr lang="en-US" sz="8000" dirty="0"/>
              <a:t> refers to the lessons and academic content taught in a school or in a specific course or program. In dictionaries, </a:t>
            </a:r>
            <a:r>
              <a:rPr lang="en-US" sz="8000" i="1" dirty="0"/>
              <a:t>curriculum</a:t>
            </a:r>
            <a:r>
              <a:rPr lang="en-US" sz="8000" dirty="0"/>
              <a:t> is often defined as the courses offered by a school, but it is rarely used in such a general sense in schools.</a:t>
            </a:r>
          </a:p>
          <a:p>
            <a:pPr marL="0" indent="0">
              <a:buNone/>
            </a:pPr>
            <a:r>
              <a:rPr lang="en-US" sz="8000" b="1" i="1" dirty="0"/>
              <a:t>               https://www.edglossary.org/curriculum/</a:t>
            </a:r>
          </a:p>
          <a:p>
            <a:endParaRPr lang="en-US" sz="7200" b="1" i="1" dirty="0"/>
          </a:p>
          <a:p>
            <a:r>
              <a:rPr lang="en-US" sz="8000" b="1" i="1" dirty="0"/>
              <a:t>Ethno-relativism</a:t>
            </a:r>
            <a:r>
              <a:rPr lang="en-US" sz="8000" dirty="0"/>
              <a:t> - A belief that all groups, cultures, or subcultures are inherently equal. Based on deep and heart-felt respect for other</a:t>
            </a:r>
            <a:r>
              <a:rPr lang="en-US" sz="7200" dirty="0">
                <a:latin typeface="Constantia" panose="02030602050306030303" pitchFamily="18" charset="0"/>
              </a:rPr>
              <a:t>.</a:t>
            </a:r>
          </a:p>
          <a:p>
            <a:pPr marL="0" indent="0" algn="ctr">
              <a:buNone/>
            </a:pPr>
            <a:r>
              <a:rPr lang="en-US" sz="7200" dirty="0">
                <a:latin typeface="Constantia" panose="02030602050306030303" pitchFamily="18" charset="0"/>
              </a:rPr>
              <a:t>https://prezi.com/cdg0mff5m0ua/ethnorelativism/</a:t>
            </a:r>
          </a:p>
          <a:p>
            <a:endParaRPr lang="en-US" sz="7200" dirty="0"/>
          </a:p>
          <a:p>
            <a:r>
              <a:rPr lang="en-US" sz="7200" b="1" dirty="0"/>
              <a:t>Discussion</a:t>
            </a:r>
          </a:p>
          <a:p>
            <a:endParaRPr lang="en-US" sz="7200" dirty="0"/>
          </a:p>
          <a:p>
            <a:pPr marL="0" indent="0">
              <a:buNone/>
            </a:pPr>
            <a:endParaRPr lang="en-US" sz="4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364" y="1900362"/>
            <a:ext cx="5004701" cy="4365266"/>
          </a:xfrm>
          <a:prstGeom prst="rect">
            <a:avLst/>
          </a:prstGeom>
        </p:spPr>
      </p:pic>
    </p:spTree>
    <p:extLst>
      <p:ext uri="{BB962C8B-B14F-4D97-AF65-F5344CB8AC3E}">
        <p14:creationId xmlns:p14="http://schemas.microsoft.com/office/powerpoint/2010/main" val="169681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1325563"/>
          </a:xfrm>
        </p:spPr>
        <p:txBody>
          <a:bodyPr>
            <a:normAutofit fontScale="90000"/>
          </a:bodyPr>
          <a:lstStyle/>
          <a:p>
            <a:r>
              <a:rPr lang="en-US" sz="3000" dirty="0">
                <a:latin typeface="Bodoni MT Black" panose="02070A03080606020203" pitchFamily="18" charset="0"/>
              </a:rPr>
              <a:t>Strategies for “Rethinking”, “Reshaping”, and “Redesigning” success for Part Time Faculty of Colors</a:t>
            </a:r>
          </a:p>
        </p:txBody>
      </p:sp>
      <p:pic>
        <p:nvPicPr>
          <p:cNvPr id="2" name="Content Placeholder 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199" y="1781667"/>
            <a:ext cx="5210359" cy="2215298"/>
          </a:xfrm>
        </p:spPr>
      </p:pic>
      <p:sp>
        <p:nvSpPr>
          <p:cNvPr id="9" name="Content Placeholder 8"/>
          <p:cNvSpPr>
            <a:spLocks noGrp="1"/>
          </p:cNvSpPr>
          <p:nvPr>
            <p:ph sz="half" idx="2"/>
          </p:nvPr>
        </p:nvSpPr>
        <p:spPr>
          <a:xfrm>
            <a:off x="6172200" y="1781667"/>
            <a:ext cx="5181600" cy="4395295"/>
          </a:xfrm>
        </p:spPr>
        <p:txBody>
          <a:bodyPr>
            <a:normAutofit fontScale="40000" lnSpcReduction="20000"/>
          </a:bodyPr>
          <a:lstStyle/>
          <a:p>
            <a:pPr>
              <a:lnSpc>
                <a:spcPct val="100000"/>
              </a:lnSpc>
              <a:spcBef>
                <a:spcPts val="0"/>
              </a:spcBef>
            </a:pPr>
            <a:r>
              <a:rPr lang="en-US" sz="4800" b="1" i="1" dirty="0"/>
              <a:t>“Rethink” </a:t>
            </a:r>
            <a:r>
              <a:rPr lang="en-US" sz="4800" dirty="0"/>
              <a:t>– expand the curricular representation; offer to create innovative courses that promotes </a:t>
            </a:r>
            <a:r>
              <a:rPr lang="en-US" sz="4800" b="1" dirty="0"/>
              <a:t>“Intercultural Sensitivity”.</a:t>
            </a:r>
          </a:p>
          <a:p>
            <a:pPr>
              <a:lnSpc>
                <a:spcPct val="100000"/>
              </a:lnSpc>
              <a:spcBef>
                <a:spcPts val="0"/>
              </a:spcBef>
            </a:pPr>
            <a:endParaRPr lang="en-US" sz="4800" dirty="0"/>
          </a:p>
          <a:p>
            <a:pPr>
              <a:lnSpc>
                <a:spcPct val="100000"/>
              </a:lnSpc>
              <a:spcBef>
                <a:spcPts val="0"/>
              </a:spcBef>
            </a:pPr>
            <a:r>
              <a:rPr lang="en-US" sz="4800" b="1" dirty="0"/>
              <a:t>“Reshape”</a:t>
            </a:r>
            <a:r>
              <a:rPr lang="en-US" sz="4800" dirty="0"/>
              <a:t> – create new specialize courses that will bring positive exposure to your department and your college. </a:t>
            </a:r>
            <a:r>
              <a:rPr lang="en-US" sz="4800" b="1" dirty="0"/>
              <a:t>Example: “The Cell Phone” (Stem – CTE &amp; Humanity Faculty)</a:t>
            </a:r>
          </a:p>
          <a:p>
            <a:pPr marL="0" indent="0">
              <a:lnSpc>
                <a:spcPct val="100000"/>
              </a:lnSpc>
              <a:spcBef>
                <a:spcPts val="0"/>
              </a:spcBef>
              <a:buNone/>
            </a:pPr>
            <a:endParaRPr lang="en-US" sz="4800" dirty="0"/>
          </a:p>
          <a:p>
            <a:pPr>
              <a:lnSpc>
                <a:spcPct val="100000"/>
              </a:lnSpc>
              <a:spcBef>
                <a:spcPts val="0"/>
              </a:spcBef>
            </a:pPr>
            <a:r>
              <a:rPr lang="en-US" sz="4800" b="1" dirty="0"/>
              <a:t>Redesign</a:t>
            </a:r>
            <a:r>
              <a:rPr lang="en-US" sz="4800" dirty="0"/>
              <a:t>: - corporatize/own the same course/program at various community colleges and districts. Become an </a:t>
            </a:r>
            <a:r>
              <a:rPr lang="en-US" sz="4800" b="1" i="1" dirty="0"/>
              <a:t>“Innovative Curricular Specialist &amp; Expert”. </a:t>
            </a:r>
          </a:p>
          <a:p>
            <a:pPr marL="0" indent="0">
              <a:lnSpc>
                <a:spcPct val="100000"/>
              </a:lnSpc>
              <a:spcBef>
                <a:spcPts val="0"/>
              </a:spcBef>
              <a:buNone/>
            </a:pPr>
            <a:endParaRPr lang="en-US" sz="4800" b="1" i="1" dirty="0"/>
          </a:p>
          <a:p>
            <a:pPr>
              <a:lnSpc>
                <a:spcPct val="100000"/>
              </a:lnSpc>
              <a:spcBef>
                <a:spcPts val="0"/>
              </a:spcBef>
            </a:pPr>
            <a:r>
              <a:rPr lang="en-US" sz="4800" b="1" i="1" dirty="0"/>
              <a:t>Create your own Academic Journey!</a:t>
            </a:r>
          </a:p>
          <a:p>
            <a:pPr marL="0" indent="0">
              <a:lnSpc>
                <a:spcPct val="100000"/>
              </a:lnSpc>
              <a:spcBef>
                <a:spcPts val="0"/>
              </a:spcBef>
              <a:buNone/>
            </a:pPr>
            <a:endParaRPr lang="en-US" sz="4800" b="1" i="1" dirty="0"/>
          </a:p>
          <a:p>
            <a:pPr>
              <a:lnSpc>
                <a:spcPct val="100000"/>
              </a:lnSpc>
              <a:spcBef>
                <a:spcPts val="0"/>
              </a:spcBef>
            </a:pPr>
            <a:r>
              <a:rPr lang="en-US" sz="4800" b="1" i="1" dirty="0"/>
              <a:t>Remain Grateful!</a:t>
            </a:r>
          </a:p>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236611"/>
            <a:ext cx="5210358" cy="2059828"/>
          </a:xfrm>
          <a:prstGeom prst="rect">
            <a:avLst/>
          </a:prstGeom>
        </p:spPr>
      </p:pic>
    </p:spTree>
    <p:extLst>
      <p:ext uri="{BB962C8B-B14F-4D97-AF65-F5344CB8AC3E}">
        <p14:creationId xmlns:p14="http://schemas.microsoft.com/office/powerpoint/2010/main" val="124118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838200" y="1366887"/>
            <a:ext cx="10515600" cy="716437"/>
          </a:xfrm>
        </p:spPr>
        <p:txBody>
          <a:bodyPr>
            <a:normAutofit/>
          </a:bodyPr>
          <a:lstStyle/>
          <a:p>
            <a:pPr algn="ctr"/>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838200" y="2592371"/>
            <a:ext cx="4811486" cy="3129699"/>
          </a:xfrm>
        </p:spPr>
        <p:txBody>
          <a:bodyPr>
            <a:normAutofit fontScale="62500" lnSpcReduction="20000"/>
          </a:bodyPr>
          <a:lstStyle/>
          <a:p>
            <a:pPr marL="0" indent="0">
              <a:buNone/>
            </a:pPr>
            <a:r>
              <a:rPr lang="en-US" sz="4000" b="1" i="1" dirty="0">
                <a:latin typeface="Californian FB" panose="0207040306080B030204" pitchFamily="18" charset="0"/>
              </a:rPr>
              <a:t>Please feel free to contact each of us for more information</a:t>
            </a:r>
            <a:r>
              <a:rPr lang="en-US" sz="4000" dirty="0"/>
              <a:t>.</a:t>
            </a:r>
          </a:p>
          <a:p>
            <a:pPr marL="0" indent="0">
              <a:buNone/>
            </a:pPr>
            <a:endParaRPr lang="en-US" sz="3300" dirty="0"/>
          </a:p>
          <a:p>
            <a:pPr marL="0" indent="0">
              <a:buNone/>
            </a:pPr>
            <a:r>
              <a:rPr lang="en-US" sz="4000" dirty="0"/>
              <a:t>Silvester Henderson  </a:t>
            </a:r>
            <a:br>
              <a:rPr lang="en-US" sz="4000" dirty="0"/>
            </a:br>
            <a:r>
              <a:rPr lang="en-US" sz="4000" dirty="0"/>
              <a:t>shenderson@losmedanos.edu</a:t>
            </a:r>
            <a:br>
              <a:rPr lang="en-US" sz="4000" dirty="0"/>
            </a:br>
            <a:br>
              <a:rPr lang="en-US" sz="4000" dirty="0"/>
            </a:br>
            <a:r>
              <a:rPr lang="en-US" sz="4000" dirty="0"/>
              <a:t>Don Hopkins </a:t>
            </a:r>
            <a:br>
              <a:rPr lang="en-US" sz="4000" dirty="0"/>
            </a:br>
            <a:r>
              <a:rPr lang="en-US" sz="4000" dirty="0"/>
              <a:t>hopkind@flc.losrios.edu</a:t>
            </a:r>
          </a:p>
          <a:p>
            <a:pPr marL="0" indent="0">
              <a:buNone/>
            </a:pPr>
            <a:r>
              <a:rPr lang="en-US" sz="3300" dirty="0"/>
              <a:t> </a:t>
            </a:r>
            <a:br>
              <a:rPr lang="en-US" dirty="0"/>
            </a:br>
            <a:endParaRPr lang="en-US" dirty="0"/>
          </a:p>
          <a:p>
            <a:pPr marL="0" indent="0">
              <a:buNone/>
            </a:pPr>
            <a:endParaRPr lang="en-US" dirty="0"/>
          </a:p>
          <a:p>
            <a:pPr marL="0" indent="0">
              <a:buNone/>
            </a:pPr>
            <a:endParaRPr lang="en-US" dirty="0"/>
          </a:p>
          <a:p>
            <a:pPr marL="0" indent="0">
              <a:buNone/>
            </a:pPr>
            <a:endParaRPr lang="en-US"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02949" y="2837468"/>
            <a:ext cx="4834393" cy="3201825"/>
          </a:xfr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06522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1565</TotalTime>
  <Words>633</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Bodoni MT Black</vt:lpstr>
      <vt:lpstr>Calibri</vt:lpstr>
      <vt:lpstr>Calibri Light</vt:lpstr>
      <vt:lpstr>Californian FB</vt:lpstr>
      <vt:lpstr>Constantia</vt:lpstr>
      <vt:lpstr>Times New Roman</vt:lpstr>
      <vt:lpstr>Tw Cen MT</vt:lpstr>
      <vt:lpstr>Office Theme</vt:lpstr>
      <vt:lpstr>  Unique Challenges and Opportunities for Part Time Faculty of Color </vt:lpstr>
      <vt:lpstr>Presentation Highlights</vt:lpstr>
      <vt:lpstr> What is the definition of “Part Time Faculty?</vt:lpstr>
      <vt:lpstr>  What is “Representative Diversity”    Race (faculty of color) versus representative diversity </vt:lpstr>
      <vt:lpstr> Are Faculty of Color professionally marginalized? If so, how can this narrative be changed? </vt:lpstr>
      <vt:lpstr>Should Part Time Faculty of Color support “Cultural Taxation” and serve on campus committees and campus governance structures, for the good of the institution and the students?    </vt:lpstr>
      <vt:lpstr>   Could innovative “Ethno – Relativist” curricular structures improve intercultural sensitivity while creating academic employment for Part Time Faculty of Color?  If so, how?  </vt:lpstr>
      <vt:lpstr>Strategies for “Rethinking”, “Reshaping”, and “Redesigning” success for Part Time Faculty of Colors</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Henderson, Silvester</cp:lastModifiedBy>
  <cp:revision>122</cp:revision>
  <cp:lastPrinted>2018-05-30T21:54:36Z</cp:lastPrinted>
  <dcterms:created xsi:type="dcterms:W3CDTF">2016-12-09T16:12:34Z</dcterms:created>
  <dcterms:modified xsi:type="dcterms:W3CDTF">2019-02-22T07:11:22Z</dcterms:modified>
</cp:coreProperties>
</file>