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750" r:id="rId1"/>
  </p:sldMasterIdLst>
  <p:notesMasterIdLst>
    <p:notesMasterId r:id="rId27"/>
  </p:notesMasterIdLst>
  <p:sldIdLst>
    <p:sldId id="315" r:id="rId2"/>
    <p:sldId id="316" r:id="rId3"/>
    <p:sldId id="273" r:id="rId4"/>
    <p:sldId id="299" r:id="rId5"/>
    <p:sldId id="317" r:id="rId6"/>
    <p:sldId id="309" r:id="rId7"/>
    <p:sldId id="311" r:id="rId8"/>
    <p:sldId id="314" r:id="rId9"/>
    <p:sldId id="258" r:id="rId10"/>
    <p:sldId id="318" r:id="rId11"/>
    <p:sldId id="325" r:id="rId12"/>
    <p:sldId id="297" r:id="rId13"/>
    <p:sldId id="336" r:id="rId14"/>
    <p:sldId id="335" r:id="rId15"/>
    <p:sldId id="319" r:id="rId16"/>
    <p:sldId id="328" r:id="rId17"/>
    <p:sldId id="321" r:id="rId18"/>
    <p:sldId id="326" r:id="rId19"/>
    <p:sldId id="332" r:id="rId20"/>
    <p:sldId id="329" r:id="rId21"/>
    <p:sldId id="330" r:id="rId22"/>
    <p:sldId id="333" r:id="rId23"/>
    <p:sldId id="331" r:id="rId24"/>
    <p:sldId id="334" r:id="rId25"/>
    <p:sldId id="327"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D04"/>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09"/>
    <p:restoredTop sz="88996" autoAdjust="0"/>
  </p:normalViewPr>
  <p:slideViewPr>
    <p:cSldViewPr>
      <p:cViewPr>
        <p:scale>
          <a:sx n="73" d="100"/>
          <a:sy n="73" d="100"/>
        </p:scale>
        <p:origin x="-1640" y="-144"/>
      </p:cViewPr>
      <p:guideLst>
        <p:guide orient="horz" pos="2160"/>
        <p:guide pos="2880"/>
      </p:guideLst>
    </p:cSldViewPr>
  </p:slideViewPr>
  <p:notesTextViewPr>
    <p:cViewPr>
      <p:scale>
        <a:sx n="1" d="1"/>
        <a:sy n="1" d="1"/>
      </p:scale>
      <p:origin x="0" y="0"/>
    </p:cViewPr>
  </p:notesTextViewPr>
  <p:sorterViewPr>
    <p:cViewPr>
      <p:scale>
        <a:sx n="66" d="100"/>
        <a:sy n="66" d="100"/>
      </p:scale>
      <p:origin x="0" y="797"/>
    </p:cViewPr>
  </p:sorterViewPr>
  <p:notesViewPr>
    <p:cSldViewPr>
      <p:cViewPr varScale="1">
        <p:scale>
          <a:sx n="38" d="100"/>
          <a:sy n="38" d="100"/>
        </p:scale>
        <p:origin x="-2328"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14460294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5533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2593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231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92744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02311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26245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16836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6136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63202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57194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0769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Tree>
    <p:extLst>
      <p:ext uri="{BB962C8B-B14F-4D97-AF65-F5344CB8AC3E}">
        <p14:creationId xmlns:p14="http://schemas.microsoft.com/office/powerpoint/2010/main" val="148833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1010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265301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Tree>
    <p:extLst>
      <p:ext uri="{BB962C8B-B14F-4D97-AF65-F5344CB8AC3E}">
        <p14:creationId xmlns:p14="http://schemas.microsoft.com/office/powerpoint/2010/main" val="96399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4507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13653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dirty="0"/>
              <a:t> </a:t>
            </a:r>
          </a:p>
        </p:txBody>
      </p:sp>
    </p:spTree>
    <p:extLst>
      <p:ext uri="{BB962C8B-B14F-4D97-AF65-F5344CB8AC3E}">
        <p14:creationId xmlns:p14="http://schemas.microsoft.com/office/powerpoint/2010/main" val="105055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3147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94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4752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3460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7826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68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4963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5062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2218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22366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endParaRPr lang="en-US" dirty="0"/>
          </a:p>
        </p:txBody>
      </p:sp>
    </p:spTree>
    <p:extLst>
      <p:ext uri="{BB962C8B-B14F-4D97-AF65-F5344CB8AC3E}">
        <p14:creationId xmlns:p14="http://schemas.microsoft.com/office/powerpoint/2010/main" val="176144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172171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15251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hyperlink" Target="http://www.coolfored.org/" TargetMode="External"/><Relationship Id="rId4" Type="http://schemas.openxmlformats.org/officeDocument/2006/relationships/hyperlink" Target="http://www.cool4ed.org/" TargetMode="Externa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jp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mailto:caschenbach@lassencollege.edu" TargetMode="External"/><Relationship Id="rId4" Type="http://schemas.openxmlformats.org/officeDocument/2006/relationships/hyperlink" Target="mailto:crumpd@arc.losrios.edu" TargetMode="External"/><Relationship Id="rId5" Type="http://schemas.openxmlformats.org/officeDocument/2006/relationships/hyperlink" Target="mailto:davisondolores@fhda.edu" TargetMode="External"/><Relationship Id="rId6" Type="http://schemas.openxmlformats.org/officeDocument/2006/relationships/hyperlink" Target="mailto:info@asccc.org" TargetMode="External"/><Relationship Id="rId7" Type="http://schemas.openxmlformats.org/officeDocument/2006/relationships/hyperlink" Target="mailto:cool4ed@cdl.edu" TargetMode="External"/><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www.oercommon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467600" cy="1545102"/>
          </a:xfrm>
        </p:spPr>
        <p:txBody>
          <a:bodyPr>
            <a:noAutofit/>
          </a:bodyPr>
          <a:lstStyle/>
          <a:p>
            <a:r>
              <a:rPr lang="en-US" sz="4800" smtClean="0"/>
              <a:t>Open </a:t>
            </a:r>
            <a:r>
              <a:rPr lang="en-US" sz="4800" dirty="0" smtClean="0"/>
              <a:t>Educational Resources in California</a:t>
            </a:r>
            <a:endParaRPr lang="en-US" sz="4800" dirty="0"/>
          </a:p>
        </p:txBody>
      </p:sp>
      <p:sp>
        <p:nvSpPr>
          <p:cNvPr id="3" name="Subtitle 2"/>
          <p:cNvSpPr>
            <a:spLocks noGrp="1"/>
          </p:cNvSpPr>
          <p:nvPr>
            <p:ph type="subTitle" idx="1"/>
          </p:nvPr>
        </p:nvSpPr>
        <p:spPr>
          <a:xfrm>
            <a:off x="594360" y="2590800"/>
            <a:ext cx="7406640" cy="1752600"/>
          </a:xfrm>
        </p:spPr>
        <p:txBody>
          <a:bodyPr>
            <a:normAutofit/>
          </a:bodyPr>
          <a:lstStyle/>
          <a:p>
            <a:r>
              <a:rPr lang="en-US" dirty="0" smtClean="0"/>
              <a:t>Cheryl Aschenbach, Lassen College</a:t>
            </a:r>
          </a:p>
          <a:p>
            <a:r>
              <a:rPr lang="en-US" dirty="0" smtClean="0"/>
              <a:t>Dan Crump, American River College</a:t>
            </a:r>
          </a:p>
          <a:p>
            <a:r>
              <a:rPr lang="en-US" dirty="0" smtClean="0"/>
              <a:t>Dolores Davison, Foothill College</a:t>
            </a:r>
            <a:endParaRPr lang="en-US" dirty="0"/>
          </a:p>
        </p:txBody>
      </p:sp>
    </p:spTree>
    <p:extLst>
      <p:ext uri="{BB962C8B-B14F-4D97-AF65-F5344CB8AC3E}">
        <p14:creationId xmlns:p14="http://schemas.microsoft.com/office/powerpoint/2010/main" val="3515047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1754327"/>
          </a:xfrm>
          <a:prstGeom prst="rect">
            <a:avLst/>
          </a:prstGeom>
          <a:noFill/>
        </p:spPr>
        <p:txBody>
          <a:bodyPr wrap="square" rtlCol="0">
            <a:spAutoFit/>
          </a:bodyPr>
          <a:lstStyle/>
          <a:p>
            <a:r>
              <a:rPr lang="en-US" sz="3600" dirty="0" smtClean="0"/>
              <a:t>What did SB1052 and 1053 do to change faculty awareness of OER in California?</a:t>
            </a:r>
            <a:endParaRPr lang="en-US" sz="3600" dirty="0"/>
          </a:p>
        </p:txBody>
      </p:sp>
      <p:sp>
        <p:nvSpPr>
          <p:cNvPr id="4" name="TextBox 3"/>
          <p:cNvSpPr txBox="1"/>
          <p:nvPr/>
        </p:nvSpPr>
        <p:spPr>
          <a:xfrm>
            <a:off x="1017691" y="2057400"/>
            <a:ext cx="8153400" cy="3785652"/>
          </a:xfrm>
          <a:prstGeom prst="rect">
            <a:avLst/>
          </a:prstGeom>
          <a:noFill/>
        </p:spPr>
        <p:txBody>
          <a:bodyPr wrap="square" rtlCol="0">
            <a:spAutoFit/>
          </a:bodyPr>
          <a:lstStyle/>
          <a:p>
            <a:pPr marL="285750" indent="-285750">
              <a:buFont typeface="Arial"/>
              <a:buChar char="•"/>
            </a:pPr>
            <a:r>
              <a:rPr lang="en-US" sz="2400" dirty="0" smtClean="0"/>
              <a:t>Selected 50 high impact courses </a:t>
            </a:r>
          </a:p>
          <a:p>
            <a:pPr marL="285750" indent="-285750">
              <a:buFont typeface="Arial"/>
              <a:buChar char="•"/>
            </a:pPr>
            <a:endParaRPr lang="en-US" sz="2400" dirty="0" smtClean="0"/>
          </a:p>
          <a:p>
            <a:pPr marL="285750" indent="-285750">
              <a:buFont typeface="Arial"/>
              <a:buChar char="•"/>
            </a:pPr>
            <a:r>
              <a:rPr lang="en-US" sz="2400" dirty="0" smtClean="0"/>
              <a:t>Identified available free and open </a:t>
            </a:r>
            <a:r>
              <a:rPr lang="en-US" sz="2400" dirty="0" err="1" smtClean="0"/>
              <a:t>etextbooks</a:t>
            </a:r>
            <a:endParaRPr lang="en-US" sz="2400" dirty="0" smtClean="0"/>
          </a:p>
          <a:p>
            <a:pPr marL="285750" indent="-285750">
              <a:buFont typeface="Arial"/>
              <a:buChar char="•"/>
            </a:pPr>
            <a:endParaRPr lang="en-US" sz="2400" dirty="0" smtClean="0"/>
          </a:p>
          <a:p>
            <a:pPr marL="285750" indent="-285750">
              <a:buFont typeface="Arial"/>
              <a:buChar char="•"/>
            </a:pPr>
            <a:r>
              <a:rPr lang="en-US" sz="2400" dirty="0" smtClean="0"/>
              <a:t>Created and administered a rigorous review process</a:t>
            </a:r>
          </a:p>
          <a:p>
            <a:pPr marL="285750" indent="-285750">
              <a:buFont typeface="Arial"/>
              <a:buChar char="•"/>
            </a:pPr>
            <a:endParaRPr lang="en-US" sz="2400" dirty="0" smtClean="0"/>
          </a:p>
          <a:p>
            <a:pPr marL="285750" indent="-285750">
              <a:buFont typeface="Arial"/>
              <a:buChar char="•"/>
            </a:pPr>
            <a:r>
              <a:rPr lang="en-US" sz="2400" dirty="0" smtClean="0"/>
              <a:t>Established COOL4Ed.org as a repository for free and open </a:t>
            </a:r>
            <a:r>
              <a:rPr lang="en-US" sz="2400" dirty="0" err="1" smtClean="0"/>
              <a:t>etextbooks</a:t>
            </a:r>
            <a:r>
              <a:rPr lang="en-US" sz="2400" dirty="0" smtClean="0"/>
              <a:t> and the reviews </a:t>
            </a:r>
          </a:p>
          <a:p>
            <a:pPr marL="285750" indent="-285750">
              <a:buFont typeface="Arial"/>
              <a:buChar char="•"/>
            </a:pPr>
            <a:endParaRPr lang="en-US" sz="2400" dirty="0" smtClean="0"/>
          </a:p>
          <a:p>
            <a:pPr marL="285750" indent="-285750">
              <a:buFont typeface="Arial"/>
              <a:buChar char="•"/>
            </a:pPr>
            <a:endParaRPr lang="en-US" sz="2400" dirty="0" smtClean="0"/>
          </a:p>
        </p:txBody>
      </p:sp>
    </p:spTree>
    <p:extLst>
      <p:ext uri="{BB962C8B-B14F-4D97-AF65-F5344CB8AC3E}">
        <p14:creationId xmlns:p14="http://schemas.microsoft.com/office/powerpoint/2010/main" val="281225279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646331"/>
          </a:xfrm>
          <a:prstGeom prst="rect">
            <a:avLst/>
          </a:prstGeom>
          <a:noFill/>
        </p:spPr>
        <p:txBody>
          <a:bodyPr wrap="square" rtlCol="0">
            <a:spAutoFit/>
          </a:bodyPr>
          <a:lstStyle/>
          <a:p>
            <a:r>
              <a:rPr lang="en-US" sz="3600" dirty="0" smtClean="0"/>
              <a:t>California Digital Open Source Library</a:t>
            </a:r>
          </a:p>
        </p:txBody>
      </p:sp>
      <p:sp>
        <p:nvSpPr>
          <p:cNvPr id="4" name="TextBox 3"/>
          <p:cNvSpPr txBox="1"/>
          <p:nvPr/>
        </p:nvSpPr>
        <p:spPr>
          <a:xfrm>
            <a:off x="990600" y="1447800"/>
            <a:ext cx="8153400" cy="3785652"/>
          </a:xfrm>
          <a:prstGeom prst="rect">
            <a:avLst/>
          </a:prstGeom>
          <a:noFill/>
        </p:spPr>
        <p:txBody>
          <a:bodyPr wrap="square" rtlCol="0">
            <a:spAutoFit/>
          </a:bodyPr>
          <a:lstStyle/>
          <a:p>
            <a:pPr marL="285750" indent="-285750">
              <a:buFont typeface="Arial"/>
              <a:buChar char="•"/>
            </a:pPr>
            <a:r>
              <a:rPr lang="en-US" sz="2400" dirty="0" smtClean="0">
                <a:hlinkClick r:id="rId3"/>
              </a:rPr>
              <a:t>www.coolfored.org</a:t>
            </a:r>
            <a:r>
              <a:rPr lang="en-US" sz="2400" dirty="0"/>
              <a:t> </a:t>
            </a:r>
            <a:r>
              <a:rPr lang="en-US" sz="2400" dirty="0" smtClean="0"/>
              <a:t> or  </a:t>
            </a:r>
            <a:r>
              <a:rPr lang="en-US" sz="2400" dirty="0" smtClean="0">
                <a:hlinkClick r:id="rId4"/>
              </a:rPr>
              <a:t>www.cool4ed.org</a:t>
            </a:r>
            <a:endParaRPr lang="en-US" sz="2400" dirty="0" smtClean="0"/>
          </a:p>
          <a:p>
            <a:pPr marL="285750" indent="-285750">
              <a:buFont typeface="Arial"/>
              <a:buChar char="•"/>
            </a:pPr>
            <a:r>
              <a:rPr lang="en-US" sz="2400" dirty="0" err="1" smtClean="0"/>
              <a:t>COOLforEd</a:t>
            </a:r>
            <a:r>
              <a:rPr lang="en-US" sz="2400" dirty="0" smtClean="0"/>
              <a:t> = California Open Online Library for Education</a:t>
            </a:r>
          </a:p>
          <a:p>
            <a:pPr marL="285750" indent="-285750">
              <a:buFont typeface="Arial"/>
              <a:buChar char="•"/>
            </a:pPr>
            <a:r>
              <a:rPr lang="en-US" sz="2400" dirty="0" smtClean="0"/>
              <a:t>See courses listed by C-ID number</a:t>
            </a:r>
          </a:p>
          <a:p>
            <a:pPr marL="285750" indent="-285750">
              <a:buFont typeface="Arial"/>
              <a:buChar char="•"/>
            </a:pPr>
            <a:r>
              <a:rPr lang="en-US" sz="2400" dirty="0" smtClean="0"/>
              <a:t>Textbooks reviewed by faculty from all 3 systems</a:t>
            </a:r>
          </a:p>
          <a:p>
            <a:pPr marL="285750" indent="-285750">
              <a:buFont typeface="Arial"/>
              <a:buChar char="•"/>
            </a:pPr>
            <a:r>
              <a:rPr lang="en-US" sz="2400" dirty="0" smtClean="0"/>
              <a:t>Some textbooks noted as highly recommended based on faculty reviews</a:t>
            </a:r>
          </a:p>
          <a:p>
            <a:pPr marL="285750" indent="-285750">
              <a:buFont typeface="Arial"/>
              <a:buChar char="•"/>
            </a:pPr>
            <a:r>
              <a:rPr lang="en-US" sz="2400" dirty="0" smtClean="0"/>
              <a:t>Recommend additional OER </a:t>
            </a:r>
            <a:r>
              <a:rPr lang="en-US" sz="2400" dirty="0" err="1" smtClean="0"/>
              <a:t>etextbooks</a:t>
            </a:r>
            <a:endParaRPr lang="en-US" sz="2400" dirty="0" smtClean="0"/>
          </a:p>
          <a:p>
            <a:pPr marL="285750" indent="-285750">
              <a:buFont typeface="Arial"/>
              <a:buChar char="•"/>
            </a:pPr>
            <a:endParaRPr lang="en-US" sz="2400" dirty="0" smtClean="0"/>
          </a:p>
          <a:p>
            <a:pPr marL="285750" indent="-285750">
              <a:buFont typeface="Arial"/>
              <a:buChar char="•"/>
            </a:pPr>
            <a:endParaRPr lang="en-US" sz="2400" dirty="0" smtClean="0"/>
          </a:p>
        </p:txBody>
      </p:sp>
    </p:spTree>
    <p:extLst>
      <p:ext uri="{BB962C8B-B14F-4D97-AF65-F5344CB8AC3E}">
        <p14:creationId xmlns:p14="http://schemas.microsoft.com/office/powerpoint/2010/main" val="20449361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95" name="Shape 195"/>
          <p:cNvPicPr preferRelativeResize="0"/>
          <p:nvPr/>
        </p:nvPicPr>
        <p:blipFill rotWithShape="1">
          <a:blip r:embed="rId4">
            <a:alphaModFix/>
          </a:blip>
          <a:srcRect/>
          <a:stretch/>
        </p:blipFill>
        <p:spPr>
          <a:xfrm>
            <a:off x="7772400" y="152400"/>
            <a:ext cx="1168400" cy="1168400"/>
          </a:xfrm>
          <a:prstGeom prst="rect">
            <a:avLst/>
          </a:prstGeom>
          <a:noFill/>
          <a:ln w="38100" cap="sq">
            <a:solidFill>
              <a:srgbClr val="000000"/>
            </a:solidFill>
            <a:prstDash val="solid"/>
            <a:miter/>
            <a:headEnd type="none" w="med" len="med"/>
            <a:tailEnd type="none" w="med" len="med"/>
          </a:ln>
        </p:spPr>
      </p:pic>
      <p:sp>
        <p:nvSpPr>
          <p:cNvPr id="196" name="Shape 196"/>
          <p:cNvSpPr/>
          <p:nvPr/>
        </p:nvSpPr>
        <p:spPr>
          <a:xfrm>
            <a:off x="0" y="1524000"/>
            <a:ext cx="9144000" cy="5333999"/>
          </a:xfrm>
          <a:prstGeom prst="rect">
            <a:avLst/>
          </a:prstGeom>
          <a:solidFill>
            <a:schemeClr val="lt1">
              <a:alpha val="89803"/>
            </a:schemeClr>
          </a:solidFill>
          <a:ln w="76200" cap="flat">
            <a:noFill/>
            <a:prstDash val="solid"/>
            <a:round/>
            <a:headEnd type="none" w="med" len="med"/>
            <a:tailEnd type="none" w="med" len="med"/>
          </a:ln>
        </p:spPr>
        <p:txBody>
          <a:bodyPr lIns="274300" tIns="182875" rIns="274300" bIns="182875" anchor="t" anchorCtr="0">
            <a:noAutofit/>
          </a:bodyPr>
          <a:lstStyle/>
          <a:p>
            <a:pPr marL="0" marR="0" lvl="0" indent="127000" algn="l" rtl="0">
              <a:spcBef>
                <a:spcPts val="0"/>
              </a:spcBef>
              <a:buClr>
                <a:schemeClr val="dk1"/>
              </a:buClr>
              <a:buFont typeface="Arial"/>
              <a:buNone/>
            </a:pPr>
            <a:r>
              <a:rPr lang="en-US" sz="2800" b="1" i="0" u="none" strike="noStrike" cap="none" baseline="0" dirty="0" smtClean="0">
                <a:solidFill>
                  <a:schemeClr val="dk1"/>
                </a:solidFill>
                <a:latin typeface="+mj-lt"/>
                <a:ea typeface="Calibri"/>
                <a:cs typeface="Calibri"/>
                <a:sym typeface="Calibri"/>
              </a:rPr>
              <a:t>How can I find the reviews?</a:t>
            </a:r>
          </a:p>
          <a:p>
            <a:pPr marL="0" marR="0" lvl="0" indent="127000" algn="l" rtl="0">
              <a:spcBef>
                <a:spcPts val="0"/>
              </a:spcBef>
              <a:buClr>
                <a:schemeClr val="dk1"/>
              </a:buClr>
              <a:buFont typeface="Arial"/>
              <a:buNone/>
            </a:pPr>
            <a:r>
              <a:rPr lang="en-US" sz="2800" dirty="0" smtClean="0">
                <a:solidFill>
                  <a:schemeClr val="dk1"/>
                </a:solidFill>
                <a:latin typeface="+mj-lt"/>
                <a:ea typeface="Calibri"/>
                <a:cs typeface="Calibri"/>
                <a:sym typeface="Calibri"/>
              </a:rPr>
              <a:t>http</a:t>
            </a:r>
            <a:r>
              <a:rPr lang="en-US" sz="2800" dirty="0">
                <a:solidFill>
                  <a:schemeClr val="dk1"/>
                </a:solidFill>
                <a:latin typeface="+mj-lt"/>
                <a:ea typeface="Calibri"/>
                <a:cs typeface="Calibri"/>
                <a:sym typeface="Calibri"/>
              </a:rPr>
              <a:t>://coolfored.org/courseshowcase.html</a:t>
            </a:r>
            <a:endParaRPr sz="2800" b="0" i="0" u="none" strike="noStrike" cap="none" baseline="0" dirty="0">
              <a:solidFill>
                <a:schemeClr val="dk1"/>
              </a:solidFill>
              <a:latin typeface="+mj-lt"/>
              <a:ea typeface="Calibri"/>
              <a:cs typeface="Calibri"/>
              <a:sym typeface="Calibri"/>
            </a:endParaRPr>
          </a:p>
        </p:txBody>
      </p:sp>
      <p:pic>
        <p:nvPicPr>
          <p:cNvPr id="3" name="Picture 2" descr="Screen Shot 2014-10-08 at 4.19.1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95600"/>
            <a:ext cx="9144000" cy="3722773"/>
          </a:xfrm>
          <a:prstGeom prst="rect">
            <a:avLst/>
          </a:prstGeom>
        </p:spPr>
      </p:pic>
    </p:spTree>
    <p:extLst>
      <p:ext uri="{BB962C8B-B14F-4D97-AF65-F5344CB8AC3E}">
        <p14:creationId xmlns:p14="http://schemas.microsoft.com/office/powerpoint/2010/main" val="356282229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86604"/>
            <a:ext cx="7922876" cy="5733196"/>
          </a:xfrm>
        </p:spPr>
      </p:pic>
    </p:spTree>
    <p:extLst>
      <p:ext uri="{BB962C8B-B14F-4D97-AF65-F5344CB8AC3E}">
        <p14:creationId xmlns:p14="http://schemas.microsoft.com/office/powerpoint/2010/main" val="168861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08796"/>
          </a:xfrm>
        </p:spPr>
        <p:txBody>
          <a:bodyPr>
            <a:normAutofit/>
          </a:bodyPr>
          <a:lstStyle/>
          <a:p>
            <a:r>
              <a:rPr lang="en-US" sz="3600" dirty="0" smtClean="0">
                <a:latin typeface="Arial" charset="0"/>
                <a:ea typeface="Arial" charset="0"/>
                <a:cs typeface="Arial" charset="0"/>
              </a:rPr>
              <a:t>Cool4ed.org - Faculty Showcase</a:t>
            </a:r>
            <a:endParaRPr lang="en-US" sz="3600" dirty="0">
              <a:latin typeface="Arial" charset="0"/>
              <a:ea typeface="Arial" charset="0"/>
              <a:cs typeface="Arial"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196" y="1371600"/>
            <a:ext cx="8784404" cy="4800600"/>
          </a:xfrm>
        </p:spPr>
      </p:pic>
    </p:spTree>
    <p:extLst>
      <p:ext uri="{BB962C8B-B14F-4D97-AF65-F5344CB8AC3E}">
        <p14:creationId xmlns:p14="http://schemas.microsoft.com/office/powerpoint/2010/main" val="1510199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646331"/>
          </a:xfrm>
          <a:prstGeom prst="rect">
            <a:avLst/>
          </a:prstGeom>
          <a:noFill/>
        </p:spPr>
        <p:txBody>
          <a:bodyPr wrap="square" rtlCol="0">
            <a:spAutoFit/>
          </a:bodyPr>
          <a:lstStyle/>
          <a:p>
            <a:r>
              <a:rPr lang="en-US" sz="3600" dirty="0" smtClean="0"/>
              <a:t>Where else can you find OER?</a:t>
            </a:r>
            <a:endParaRPr lang="en-US" sz="3600" dirty="0"/>
          </a:p>
        </p:txBody>
      </p:sp>
      <p:sp>
        <p:nvSpPr>
          <p:cNvPr id="4" name="TextBox 3"/>
          <p:cNvSpPr txBox="1"/>
          <p:nvPr/>
        </p:nvSpPr>
        <p:spPr>
          <a:xfrm>
            <a:off x="1017691" y="1371600"/>
            <a:ext cx="8153400" cy="4154984"/>
          </a:xfrm>
          <a:prstGeom prst="rect">
            <a:avLst/>
          </a:prstGeom>
          <a:noFill/>
        </p:spPr>
        <p:txBody>
          <a:bodyPr wrap="square" rtlCol="0">
            <a:spAutoFit/>
          </a:bodyPr>
          <a:lstStyle/>
          <a:p>
            <a:pPr marL="285750" indent="-285750">
              <a:buFont typeface="Arial"/>
              <a:buChar char="•"/>
            </a:pPr>
            <a:r>
              <a:rPr lang="en-US" sz="2400" dirty="0" smtClean="0"/>
              <a:t>Campus libraries – you may find material in the </a:t>
            </a:r>
            <a:r>
              <a:rPr lang="en-US" sz="2400" dirty="0" err="1" smtClean="0"/>
              <a:t>etextbook</a:t>
            </a:r>
            <a:r>
              <a:rPr lang="en-US" sz="2400" dirty="0" smtClean="0"/>
              <a:t> selections as well as through database subscriptions</a:t>
            </a:r>
            <a:br>
              <a:rPr lang="en-US" sz="2400" dirty="0" smtClean="0"/>
            </a:br>
            <a:endParaRPr lang="en-US" sz="2400" dirty="0" smtClean="0"/>
          </a:p>
          <a:p>
            <a:pPr marL="285750" indent="-285750">
              <a:buFont typeface="Arial"/>
              <a:buChar char="•"/>
            </a:pPr>
            <a:r>
              <a:rPr lang="en-US" sz="2400" dirty="0" smtClean="0"/>
              <a:t>MERLOT (Multimedia Educational Resource for Learning and Online Teaching) - </a:t>
            </a:r>
            <a:r>
              <a:rPr lang="en-US" sz="2400" dirty="0"/>
              <a:t>a curated collection of free and open online teaching, learning, and faculty development services contributed and used by an international education </a:t>
            </a:r>
            <a:r>
              <a:rPr lang="en-US" sz="2400" dirty="0" smtClean="0"/>
              <a:t>community.  A program of the CSU:       </a:t>
            </a:r>
            <a:r>
              <a:rPr lang="en-US" sz="2400" dirty="0" err="1" smtClean="0"/>
              <a:t>merlot.org</a:t>
            </a:r>
            <a:r>
              <a:rPr lang="en-US" sz="2400" dirty="0" smtClean="0"/>
              <a:t/>
            </a:r>
            <a:br>
              <a:rPr lang="en-US" sz="2400" dirty="0" smtClean="0"/>
            </a:br>
            <a:endParaRPr lang="en-US" sz="2400" dirty="0" smtClean="0"/>
          </a:p>
        </p:txBody>
      </p:sp>
    </p:spTree>
    <p:extLst>
      <p:ext uri="{BB962C8B-B14F-4D97-AF65-F5344CB8AC3E}">
        <p14:creationId xmlns:p14="http://schemas.microsoft.com/office/powerpoint/2010/main" val="107250065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646331"/>
          </a:xfrm>
          <a:prstGeom prst="rect">
            <a:avLst/>
          </a:prstGeom>
          <a:noFill/>
        </p:spPr>
        <p:txBody>
          <a:bodyPr wrap="square" rtlCol="0">
            <a:spAutoFit/>
          </a:bodyPr>
          <a:lstStyle/>
          <a:p>
            <a:r>
              <a:rPr lang="en-US" sz="3600" dirty="0" smtClean="0"/>
              <a:t>Where else can you find OER info?</a:t>
            </a:r>
            <a:endParaRPr lang="en-US" sz="3600" dirty="0"/>
          </a:p>
        </p:txBody>
      </p:sp>
      <p:sp>
        <p:nvSpPr>
          <p:cNvPr id="4" name="TextBox 3"/>
          <p:cNvSpPr txBox="1"/>
          <p:nvPr/>
        </p:nvSpPr>
        <p:spPr>
          <a:xfrm>
            <a:off x="1017691" y="1371600"/>
            <a:ext cx="8153400" cy="3416320"/>
          </a:xfrm>
          <a:prstGeom prst="rect">
            <a:avLst/>
          </a:prstGeom>
          <a:noFill/>
        </p:spPr>
        <p:txBody>
          <a:bodyPr wrap="square" rtlCol="0">
            <a:spAutoFit/>
          </a:bodyPr>
          <a:lstStyle/>
          <a:p>
            <a:pPr marL="285750" indent="-285750">
              <a:buFont typeface="Arial"/>
              <a:buChar char="•"/>
            </a:pPr>
            <a:r>
              <a:rPr lang="en-US" sz="2400" dirty="0"/>
              <a:t>OER Commons – Dynamic digital library and network</a:t>
            </a:r>
            <a:br>
              <a:rPr lang="en-US" sz="2400" dirty="0"/>
            </a:br>
            <a:r>
              <a:rPr lang="en-US" sz="2400" dirty="0" err="1"/>
              <a:t>oercommons.org</a:t>
            </a:r>
            <a:endParaRPr lang="en-US" sz="2400" dirty="0"/>
          </a:p>
          <a:p>
            <a:pPr marL="285750" indent="-285750">
              <a:buFont typeface="Arial"/>
              <a:buChar char="•"/>
            </a:pPr>
            <a:endParaRPr lang="en-US" sz="2400" dirty="0" smtClean="0"/>
          </a:p>
          <a:p>
            <a:pPr marL="285750" indent="-285750">
              <a:buFont typeface="Arial"/>
              <a:buChar char="•"/>
            </a:pPr>
            <a:r>
              <a:rPr lang="en-US" sz="2400" dirty="0" smtClean="0"/>
              <a:t>Community College Consortium for Open Educational Resources</a:t>
            </a:r>
          </a:p>
          <a:p>
            <a:pPr lvl="2"/>
            <a:r>
              <a:rPr lang="en-US" sz="2400" dirty="0"/>
              <a:t>	</a:t>
            </a:r>
            <a:r>
              <a:rPr lang="en-US" sz="2400" dirty="0" smtClean="0"/>
              <a:t>Established 2007 by Foothill-</a:t>
            </a:r>
            <a:r>
              <a:rPr lang="en-US" sz="2400" dirty="0" err="1" smtClean="0"/>
              <a:t>DeAnza</a:t>
            </a:r>
            <a:r>
              <a:rPr lang="en-US" sz="2400" dirty="0" smtClean="0"/>
              <a:t> CCD</a:t>
            </a:r>
          </a:p>
          <a:p>
            <a:pPr lvl="2"/>
            <a:r>
              <a:rPr lang="en-US" sz="2400" dirty="0"/>
              <a:t>	</a:t>
            </a:r>
            <a:r>
              <a:rPr lang="en-US" sz="2400" dirty="0" smtClean="0"/>
              <a:t>Mission: expand </a:t>
            </a:r>
            <a:r>
              <a:rPr lang="en-US" sz="2400" dirty="0"/>
              <a:t>access to education by promoting </a:t>
            </a:r>
            <a:endParaRPr lang="en-US" sz="2400" dirty="0" smtClean="0"/>
          </a:p>
          <a:p>
            <a:pPr lvl="2"/>
            <a:r>
              <a:rPr lang="en-US" sz="2400" dirty="0"/>
              <a:t>	</a:t>
            </a:r>
            <a:r>
              <a:rPr lang="en-US" sz="2400" dirty="0" smtClean="0"/>
              <a:t>              awareness </a:t>
            </a:r>
            <a:r>
              <a:rPr lang="en-US" sz="2400" dirty="0"/>
              <a:t>and adoption of </a:t>
            </a:r>
            <a:r>
              <a:rPr lang="en-US" sz="2400" dirty="0" smtClean="0"/>
              <a:t>OER</a:t>
            </a:r>
          </a:p>
          <a:p>
            <a:pPr lvl="2"/>
            <a:r>
              <a:rPr lang="en-US" sz="2400" dirty="0"/>
              <a:t>	http://</a:t>
            </a:r>
            <a:r>
              <a:rPr lang="en-US" sz="2400" dirty="0" err="1" smtClean="0"/>
              <a:t>oerconsortium.org</a:t>
            </a:r>
            <a:r>
              <a:rPr lang="en-US" sz="2400" dirty="0" smtClean="0"/>
              <a:t>/</a:t>
            </a:r>
          </a:p>
        </p:txBody>
      </p:sp>
    </p:spTree>
    <p:extLst>
      <p:ext uri="{BB962C8B-B14F-4D97-AF65-F5344CB8AC3E}">
        <p14:creationId xmlns:p14="http://schemas.microsoft.com/office/powerpoint/2010/main" val="206000221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646331"/>
          </a:xfrm>
          <a:prstGeom prst="rect">
            <a:avLst/>
          </a:prstGeom>
          <a:noFill/>
        </p:spPr>
        <p:txBody>
          <a:bodyPr wrap="square" rtlCol="0">
            <a:spAutoFit/>
          </a:bodyPr>
          <a:lstStyle/>
          <a:p>
            <a:r>
              <a:rPr lang="en-US" sz="3600" dirty="0" smtClean="0"/>
              <a:t>What is next for OER in CA?</a:t>
            </a:r>
            <a:endParaRPr lang="en-US" sz="3600" dirty="0"/>
          </a:p>
        </p:txBody>
      </p:sp>
      <p:sp>
        <p:nvSpPr>
          <p:cNvPr id="4" name="TextBox 3"/>
          <p:cNvSpPr txBox="1"/>
          <p:nvPr/>
        </p:nvSpPr>
        <p:spPr>
          <a:xfrm>
            <a:off x="990600" y="1219200"/>
            <a:ext cx="8153400" cy="3416320"/>
          </a:xfrm>
          <a:prstGeom prst="rect">
            <a:avLst/>
          </a:prstGeom>
          <a:noFill/>
        </p:spPr>
        <p:txBody>
          <a:bodyPr wrap="square" rtlCol="0">
            <a:spAutoFit/>
          </a:bodyPr>
          <a:lstStyle/>
          <a:p>
            <a:pPr marL="285750" indent="-285750">
              <a:buFont typeface="Arial"/>
              <a:buChar char="•"/>
            </a:pPr>
            <a:r>
              <a:rPr lang="en-US" sz="2400" dirty="0" smtClean="0"/>
              <a:t>AB 798 (2015) – grants to implement OER in CSUs and CCCs.  </a:t>
            </a:r>
          </a:p>
          <a:p>
            <a:pPr marL="285750" indent="-285750">
              <a:buFont typeface="Arial"/>
              <a:buChar char="•"/>
            </a:pPr>
            <a:endParaRPr lang="en-US" sz="2400" dirty="0"/>
          </a:p>
          <a:p>
            <a:pPr marL="342900" indent="-342900">
              <a:buFont typeface="Arial"/>
              <a:buChar char="•"/>
            </a:pPr>
            <a:r>
              <a:rPr lang="en-US" sz="2400" dirty="0" smtClean="0"/>
              <a:t>OER funding for CCCs in Governor’s January budget</a:t>
            </a:r>
          </a:p>
          <a:p>
            <a:r>
              <a:rPr lang="en-US" sz="2400" dirty="0" smtClean="0"/>
              <a:t>	$5 million dollars proposed</a:t>
            </a:r>
          </a:p>
          <a:p>
            <a:r>
              <a:rPr lang="en-US" sz="2400" dirty="0"/>
              <a:t>	</a:t>
            </a:r>
            <a:r>
              <a:rPr lang="en-US" sz="2400" dirty="0" smtClean="0"/>
              <a:t>Z-pathways</a:t>
            </a:r>
          </a:p>
          <a:p>
            <a:pPr marL="342900" indent="-342900">
              <a:buFont typeface="Arial"/>
              <a:buChar char="•"/>
            </a:pPr>
            <a:endParaRPr lang="en-US" sz="2400" dirty="0"/>
          </a:p>
          <a:p>
            <a:pPr marL="342900" indent="-342900">
              <a:buFont typeface="Arial"/>
              <a:buChar char="•"/>
            </a:pPr>
            <a:r>
              <a:rPr lang="en-US" sz="2400" dirty="0" smtClean="0"/>
              <a:t>ASCCC Task Force on OER</a:t>
            </a:r>
          </a:p>
          <a:p>
            <a:pPr marL="342900" indent="-342900">
              <a:buFont typeface="Arial"/>
              <a:buChar char="•"/>
            </a:pPr>
            <a:endParaRPr lang="en-US" sz="2400" dirty="0"/>
          </a:p>
        </p:txBody>
      </p:sp>
    </p:spTree>
    <p:extLst>
      <p:ext uri="{BB962C8B-B14F-4D97-AF65-F5344CB8AC3E}">
        <p14:creationId xmlns:p14="http://schemas.microsoft.com/office/powerpoint/2010/main" val="318289512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646331"/>
          </a:xfrm>
          <a:prstGeom prst="rect">
            <a:avLst/>
          </a:prstGeom>
          <a:noFill/>
        </p:spPr>
        <p:txBody>
          <a:bodyPr wrap="square" rtlCol="0">
            <a:spAutoFit/>
          </a:bodyPr>
          <a:lstStyle/>
          <a:p>
            <a:r>
              <a:rPr lang="en-US" sz="3600" dirty="0" smtClean="0"/>
              <a:t>AB798 (Bonilla, 2015)</a:t>
            </a:r>
            <a:endParaRPr lang="en-US" sz="3600" dirty="0"/>
          </a:p>
        </p:txBody>
      </p:sp>
      <p:sp>
        <p:nvSpPr>
          <p:cNvPr id="4" name="TextBox 3"/>
          <p:cNvSpPr txBox="1"/>
          <p:nvPr/>
        </p:nvSpPr>
        <p:spPr>
          <a:xfrm>
            <a:off x="990600" y="1219200"/>
            <a:ext cx="8153400" cy="4524315"/>
          </a:xfrm>
          <a:prstGeom prst="rect">
            <a:avLst/>
          </a:prstGeom>
          <a:noFill/>
        </p:spPr>
        <p:txBody>
          <a:bodyPr wrap="square" rtlCol="0">
            <a:spAutoFit/>
          </a:bodyPr>
          <a:lstStyle/>
          <a:p>
            <a:pPr marL="342900" indent="-342900">
              <a:buFont typeface="Arial"/>
              <a:buChar char="•"/>
            </a:pPr>
            <a:r>
              <a:rPr lang="en-US" sz="2400" dirty="0" smtClean="0"/>
              <a:t>College Textbook Affordability Act of 2015</a:t>
            </a:r>
            <a:br>
              <a:rPr lang="en-US" sz="2400" dirty="0" smtClean="0"/>
            </a:br>
            <a:endParaRPr lang="en-US" sz="2400" dirty="0" smtClean="0"/>
          </a:p>
          <a:p>
            <a:pPr marL="342900" indent="-342900">
              <a:buFont typeface="Arial"/>
              <a:buChar char="•"/>
            </a:pPr>
            <a:r>
              <a:rPr lang="en-US" sz="2400" dirty="0"/>
              <a:t>Establishes the Open Educational Resources Adoption Incentive Program </a:t>
            </a:r>
            <a:r>
              <a:rPr lang="en-US" sz="2400" dirty="0" smtClean="0"/>
              <a:t/>
            </a:r>
            <a:br>
              <a:rPr lang="en-US" sz="2400" dirty="0" smtClean="0"/>
            </a:br>
            <a:endParaRPr lang="en-US" sz="2400" dirty="0" smtClean="0"/>
          </a:p>
          <a:p>
            <a:pPr marL="342900" indent="-342900">
              <a:buFont typeface="Arial"/>
              <a:buChar char="•"/>
            </a:pPr>
            <a:r>
              <a:rPr lang="en-US" sz="2400" dirty="0" smtClean="0"/>
              <a:t>Established to reduce costs to by encouraging faculty to accelerate the adoption of lower cost, high quality, open educational resources</a:t>
            </a:r>
            <a:r>
              <a:rPr lang="en-US" sz="2400" dirty="0"/>
              <a:t/>
            </a:r>
            <a:br>
              <a:rPr lang="en-US" sz="2400" dirty="0"/>
            </a:br>
            <a:endParaRPr lang="en-US" sz="2400" dirty="0" smtClean="0"/>
          </a:p>
          <a:p>
            <a:pPr lvl="4"/>
            <a:endParaRPr lang="en-US" sz="2400" dirty="0" smtClean="0"/>
          </a:p>
          <a:p>
            <a:pPr lvl="4"/>
            <a:r>
              <a:rPr lang="en-US" sz="2400" dirty="0"/>
              <a:t> </a:t>
            </a:r>
            <a:r>
              <a:rPr lang="en-US" sz="2400" dirty="0" smtClean="0"/>
              <a:t>        </a:t>
            </a:r>
          </a:p>
          <a:p>
            <a:pPr marL="342900" indent="-342900">
              <a:buFont typeface="Arial"/>
              <a:buChar char="•"/>
            </a:pPr>
            <a:endParaRPr lang="en-US" sz="2400" dirty="0"/>
          </a:p>
        </p:txBody>
      </p:sp>
    </p:spTree>
    <p:extLst>
      <p:ext uri="{BB962C8B-B14F-4D97-AF65-F5344CB8AC3E}">
        <p14:creationId xmlns:p14="http://schemas.microsoft.com/office/powerpoint/2010/main" val="114687085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646331"/>
          </a:xfrm>
          <a:prstGeom prst="rect">
            <a:avLst/>
          </a:prstGeom>
          <a:noFill/>
        </p:spPr>
        <p:txBody>
          <a:bodyPr wrap="square" rtlCol="0">
            <a:spAutoFit/>
          </a:bodyPr>
          <a:lstStyle/>
          <a:p>
            <a:r>
              <a:rPr lang="en-US" sz="3600" dirty="0" smtClean="0"/>
              <a:t>AB798 (Bonilla, 2015)</a:t>
            </a:r>
            <a:endParaRPr lang="en-US" sz="3600" dirty="0"/>
          </a:p>
        </p:txBody>
      </p:sp>
      <p:sp>
        <p:nvSpPr>
          <p:cNvPr id="4" name="TextBox 3"/>
          <p:cNvSpPr txBox="1"/>
          <p:nvPr/>
        </p:nvSpPr>
        <p:spPr>
          <a:xfrm>
            <a:off x="990600" y="1219200"/>
            <a:ext cx="8153400" cy="5262979"/>
          </a:xfrm>
          <a:prstGeom prst="rect">
            <a:avLst/>
          </a:prstGeom>
          <a:noFill/>
        </p:spPr>
        <p:txBody>
          <a:bodyPr wrap="square" rtlCol="0">
            <a:spAutoFit/>
          </a:bodyPr>
          <a:lstStyle/>
          <a:p>
            <a:pPr marL="342900" indent="-342900">
              <a:buFont typeface="Arial"/>
              <a:buChar char="•"/>
            </a:pPr>
            <a:r>
              <a:rPr lang="en-US" sz="2400" dirty="0" smtClean="0"/>
              <a:t>Section </a:t>
            </a:r>
            <a:r>
              <a:rPr lang="en-US" sz="2400" dirty="0"/>
              <a:t>67423 of California Education Code, as amended by SB 798 (Bonilla, 2015) defines open education resources as </a:t>
            </a:r>
            <a:r>
              <a:rPr lang="en-US" sz="1800" dirty="0"/>
              <a:t>“high-quality teaching, learning, and research resources that reside in the public domain or have been released under an intellectual property license, such as a Creative Commons license, that permits their free use and repurposing by others, and may include other resources that are legally available and free of cost to students. ‘Open educational resources’ include, but are not limited to, full courses, course materials, modules, textbooks, faculty-created content, streaming videos, tests, software, and any other tools, materials, or techniques used to support access to knowledge.”</a:t>
            </a:r>
          </a:p>
          <a:p>
            <a:r>
              <a:rPr lang="en-US" sz="2400" dirty="0"/>
              <a:t/>
            </a:r>
            <a:br>
              <a:rPr lang="en-US" sz="2400" dirty="0"/>
            </a:br>
            <a:endParaRPr lang="en-US" sz="2400" dirty="0" smtClean="0"/>
          </a:p>
          <a:p>
            <a:pPr lvl="4"/>
            <a:endParaRPr lang="en-US" sz="2400" dirty="0" smtClean="0"/>
          </a:p>
          <a:p>
            <a:pPr lvl="4"/>
            <a:r>
              <a:rPr lang="en-US" sz="2400" dirty="0"/>
              <a:t> </a:t>
            </a:r>
            <a:r>
              <a:rPr lang="en-US" sz="2400" dirty="0" smtClean="0"/>
              <a:t>        </a:t>
            </a:r>
          </a:p>
          <a:p>
            <a:pPr marL="342900" indent="-342900">
              <a:buFont typeface="Arial"/>
              <a:buChar char="•"/>
            </a:pPr>
            <a:endParaRPr lang="en-US" sz="2400" dirty="0"/>
          </a:p>
        </p:txBody>
      </p:sp>
    </p:spTree>
    <p:extLst>
      <p:ext uri="{BB962C8B-B14F-4D97-AF65-F5344CB8AC3E}">
        <p14:creationId xmlns:p14="http://schemas.microsoft.com/office/powerpoint/2010/main" val="212984826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normAutofit/>
          </a:bodyPr>
          <a:lstStyle/>
          <a:p>
            <a:pPr marL="82296" indent="0">
              <a:buNone/>
            </a:pPr>
            <a:r>
              <a:rPr lang="en-US" sz="2800" dirty="0" smtClean="0"/>
              <a:t>Attendees will become familiar with OER, the cool4ed.org website, and the AB 798 Textbook Affordability Act as means by which to lower textbook costs to students.</a:t>
            </a:r>
            <a:endParaRPr lang="en-US" sz="2800" dirty="0"/>
          </a:p>
        </p:txBody>
      </p:sp>
    </p:spTree>
    <p:extLst>
      <p:ext uri="{BB962C8B-B14F-4D97-AF65-F5344CB8AC3E}">
        <p14:creationId xmlns:p14="http://schemas.microsoft.com/office/powerpoint/2010/main" val="184091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646331"/>
          </a:xfrm>
          <a:prstGeom prst="rect">
            <a:avLst/>
          </a:prstGeom>
          <a:noFill/>
        </p:spPr>
        <p:txBody>
          <a:bodyPr wrap="square" rtlCol="0">
            <a:spAutoFit/>
          </a:bodyPr>
          <a:lstStyle/>
          <a:p>
            <a:r>
              <a:rPr lang="en-US" sz="3600" dirty="0" smtClean="0"/>
              <a:t>AB798 (Bonilla, 2015)</a:t>
            </a:r>
            <a:endParaRPr lang="en-US" sz="3600" dirty="0"/>
          </a:p>
        </p:txBody>
      </p:sp>
      <p:sp>
        <p:nvSpPr>
          <p:cNvPr id="4" name="TextBox 3"/>
          <p:cNvSpPr txBox="1"/>
          <p:nvPr/>
        </p:nvSpPr>
        <p:spPr>
          <a:xfrm>
            <a:off x="990600" y="1219200"/>
            <a:ext cx="8153400" cy="4524315"/>
          </a:xfrm>
          <a:prstGeom prst="rect">
            <a:avLst/>
          </a:prstGeom>
          <a:noFill/>
        </p:spPr>
        <p:txBody>
          <a:bodyPr wrap="square" rtlCol="0">
            <a:spAutoFit/>
          </a:bodyPr>
          <a:lstStyle/>
          <a:p>
            <a:r>
              <a:rPr lang="en-US" sz="2400" dirty="0" smtClean="0"/>
              <a:t>Up to </a:t>
            </a:r>
            <a:r>
              <a:rPr lang="en-US" sz="2400" dirty="0" smtClean="0"/>
              <a:t>$3 </a:t>
            </a:r>
            <a:r>
              <a:rPr lang="en-US" sz="2400" dirty="0" smtClean="0"/>
              <a:t>million may </a:t>
            </a:r>
            <a:r>
              <a:rPr lang="en-US" sz="2400" dirty="0"/>
              <a:t>be used in CSU and CCCs for the following:</a:t>
            </a:r>
          </a:p>
          <a:p>
            <a:pPr marL="342900" lvl="4" indent="-342900">
              <a:buFont typeface="Arial" charset="0"/>
              <a:buChar char="•"/>
            </a:pPr>
            <a:r>
              <a:rPr lang="en-US" sz="2400" dirty="0"/>
              <a:t>Professional development for faculty; faculty may be compensated for PD</a:t>
            </a:r>
          </a:p>
          <a:p>
            <a:pPr marL="342900" lvl="4" indent="-342900">
              <a:buFont typeface="Arial" charset="0"/>
              <a:buChar char="•"/>
            </a:pPr>
            <a:r>
              <a:rPr lang="en-US" sz="2400" dirty="0"/>
              <a:t>Professional development for staff whose work supports providing students with OER</a:t>
            </a:r>
          </a:p>
          <a:p>
            <a:pPr marL="342900" lvl="4" indent="-342900">
              <a:buFont typeface="Arial" charset="0"/>
              <a:buChar char="•"/>
            </a:pPr>
            <a:r>
              <a:rPr lang="en-US" sz="2400" dirty="0"/>
              <a:t>OER curation activities</a:t>
            </a:r>
          </a:p>
          <a:p>
            <a:pPr marL="342900" lvl="4" indent="-342900">
              <a:buFont typeface="Arial" charset="0"/>
              <a:buChar char="•"/>
            </a:pPr>
            <a:r>
              <a:rPr lang="en-US" sz="2400" dirty="0"/>
              <a:t>Curriculum modification</a:t>
            </a:r>
          </a:p>
          <a:p>
            <a:pPr marL="342900" lvl="4" indent="-342900">
              <a:buFont typeface="Arial" charset="0"/>
              <a:buChar char="•"/>
            </a:pPr>
            <a:r>
              <a:rPr lang="en-US" sz="2400" dirty="0"/>
              <a:t>Technology support for OER adoption efforts</a:t>
            </a:r>
          </a:p>
          <a:p>
            <a:pPr lvl="4"/>
            <a:endParaRPr lang="en-US" sz="2400" dirty="0" smtClean="0"/>
          </a:p>
          <a:p>
            <a:pPr lvl="4"/>
            <a:r>
              <a:rPr lang="en-US" sz="2400" dirty="0"/>
              <a:t> </a:t>
            </a:r>
            <a:r>
              <a:rPr lang="en-US" sz="2400" dirty="0" smtClean="0"/>
              <a:t>        </a:t>
            </a:r>
          </a:p>
          <a:p>
            <a:pPr marL="342900" indent="-342900">
              <a:buFont typeface="Arial"/>
              <a:buChar char="•"/>
            </a:pPr>
            <a:endParaRPr lang="en-US" sz="2400" dirty="0"/>
          </a:p>
        </p:txBody>
      </p:sp>
    </p:spTree>
    <p:extLst>
      <p:ext uri="{BB962C8B-B14F-4D97-AF65-F5344CB8AC3E}">
        <p14:creationId xmlns:p14="http://schemas.microsoft.com/office/powerpoint/2010/main" val="204062236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1200329"/>
          </a:xfrm>
          <a:prstGeom prst="rect">
            <a:avLst/>
          </a:prstGeom>
          <a:noFill/>
        </p:spPr>
        <p:txBody>
          <a:bodyPr wrap="square" rtlCol="0">
            <a:spAutoFit/>
          </a:bodyPr>
          <a:lstStyle/>
          <a:p>
            <a:r>
              <a:rPr lang="en-US" sz="3600" dirty="0" smtClean="0"/>
              <a:t>AB798 (Bonilla, 2015)</a:t>
            </a:r>
          </a:p>
          <a:p>
            <a:r>
              <a:rPr lang="en-US" sz="3600" dirty="0" smtClean="0"/>
              <a:t>Requirements-Senate Role</a:t>
            </a:r>
            <a:endParaRPr lang="en-US" sz="3600" dirty="0"/>
          </a:p>
        </p:txBody>
      </p:sp>
      <p:sp>
        <p:nvSpPr>
          <p:cNvPr id="4" name="TextBox 3"/>
          <p:cNvSpPr txBox="1"/>
          <p:nvPr/>
        </p:nvSpPr>
        <p:spPr>
          <a:xfrm>
            <a:off x="990600" y="1352729"/>
            <a:ext cx="8153400" cy="3046988"/>
          </a:xfrm>
          <a:prstGeom prst="rect">
            <a:avLst/>
          </a:prstGeom>
          <a:noFill/>
        </p:spPr>
        <p:txBody>
          <a:bodyPr wrap="square" rtlCol="0">
            <a:spAutoFit/>
          </a:bodyPr>
          <a:lstStyle/>
          <a:p>
            <a:pPr marL="457200" lvl="4" indent="-457200">
              <a:buAutoNum type="arabicParenBoth"/>
            </a:pPr>
            <a:r>
              <a:rPr lang="en-US" sz="2400" dirty="0" smtClean="0"/>
              <a:t>Approve a local resolution to increase student access to high-quality OER and reduce cost of textbooks and supplies for students in course sections for which OER are to be adopted and </a:t>
            </a:r>
          </a:p>
          <a:p>
            <a:pPr marL="457200" lvl="4" indent="-457200">
              <a:buAutoNum type="arabicParenBoth"/>
            </a:pPr>
            <a:endParaRPr lang="en-US" sz="2400" dirty="0"/>
          </a:p>
          <a:p>
            <a:pPr marL="457200" lvl="4" indent="-457200">
              <a:buAutoNum type="arabicParenBoth"/>
            </a:pPr>
            <a:r>
              <a:rPr lang="en-US" sz="2400" dirty="0" smtClean="0"/>
              <a:t>Approve a plan (in collaboration with students and campus administration) that shows the faculty’s commitment and readiness to use OER</a:t>
            </a:r>
          </a:p>
        </p:txBody>
      </p:sp>
    </p:spTree>
    <p:extLst>
      <p:ext uri="{BB962C8B-B14F-4D97-AF65-F5344CB8AC3E}">
        <p14:creationId xmlns:p14="http://schemas.microsoft.com/office/powerpoint/2010/main" val="33550671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1200329"/>
          </a:xfrm>
          <a:prstGeom prst="rect">
            <a:avLst/>
          </a:prstGeom>
          <a:noFill/>
        </p:spPr>
        <p:txBody>
          <a:bodyPr wrap="square" rtlCol="0">
            <a:spAutoFit/>
          </a:bodyPr>
          <a:lstStyle/>
          <a:p>
            <a:r>
              <a:rPr lang="en-US" sz="3600" dirty="0" smtClean="0"/>
              <a:t>AB798 (Bonilla, 2015)</a:t>
            </a:r>
          </a:p>
          <a:p>
            <a:r>
              <a:rPr lang="en-US" sz="3600" dirty="0" smtClean="0"/>
              <a:t>Requirements-The Plan</a:t>
            </a:r>
            <a:endParaRPr lang="en-US" sz="3600" dirty="0"/>
          </a:p>
        </p:txBody>
      </p:sp>
      <p:sp>
        <p:nvSpPr>
          <p:cNvPr id="4" name="TextBox 3"/>
          <p:cNvSpPr txBox="1"/>
          <p:nvPr/>
        </p:nvSpPr>
        <p:spPr>
          <a:xfrm>
            <a:off x="990600" y="1352729"/>
            <a:ext cx="8153400" cy="4893647"/>
          </a:xfrm>
          <a:prstGeom prst="rect">
            <a:avLst/>
          </a:prstGeom>
          <a:noFill/>
        </p:spPr>
        <p:txBody>
          <a:bodyPr wrap="square" rtlCol="0">
            <a:spAutoFit/>
          </a:bodyPr>
          <a:lstStyle/>
          <a:p>
            <a:pPr marL="342900" indent="-342900">
              <a:buFont typeface="Arial" charset="0"/>
              <a:buChar char="•"/>
            </a:pPr>
            <a:r>
              <a:rPr lang="en-US" sz="2400" dirty="0"/>
              <a:t>D</a:t>
            </a:r>
            <a:r>
              <a:rPr lang="en-US" sz="2400" dirty="0" smtClean="0"/>
              <a:t>etail </a:t>
            </a:r>
            <a:r>
              <a:rPr lang="en-US" sz="2400" dirty="0"/>
              <a:t>technological or staff support to increase adoption</a:t>
            </a:r>
          </a:p>
          <a:p>
            <a:pPr marL="342900" indent="-342900">
              <a:buFont typeface="Arial"/>
              <a:buChar char="•"/>
            </a:pPr>
            <a:r>
              <a:rPr lang="en-US" sz="2400" dirty="0" smtClean="0"/>
              <a:t>Describe how </a:t>
            </a:r>
            <a:r>
              <a:rPr lang="en-US" sz="2400" dirty="0"/>
              <a:t>the faculty will learn about </a:t>
            </a:r>
            <a:r>
              <a:rPr lang="en-US" sz="2400" dirty="0" err="1"/>
              <a:t>COOLforEd.org</a:t>
            </a:r>
            <a:r>
              <a:rPr lang="en-US" sz="2400" dirty="0"/>
              <a:t> and other OE </a:t>
            </a:r>
            <a:r>
              <a:rPr lang="en-US" sz="2400" dirty="0" smtClean="0"/>
              <a:t>resources</a:t>
            </a:r>
          </a:p>
          <a:p>
            <a:pPr marL="342900" indent="-342900">
              <a:buFont typeface="Arial"/>
              <a:buChar char="•"/>
            </a:pPr>
            <a:r>
              <a:rPr lang="en-US" sz="2400" dirty="0" smtClean="0"/>
              <a:t>Include </a:t>
            </a:r>
            <a:r>
              <a:rPr lang="en-US" sz="2400" dirty="0"/>
              <a:t>the number of academic departments </a:t>
            </a:r>
            <a:r>
              <a:rPr lang="en-US" sz="2400" dirty="0" smtClean="0"/>
              <a:t>involved and course sections where OER will be adopted</a:t>
            </a:r>
          </a:p>
          <a:p>
            <a:pPr marL="342900" indent="-342900">
              <a:buFont typeface="Arial"/>
              <a:buChar char="•"/>
            </a:pPr>
            <a:r>
              <a:rPr lang="en-US" sz="2400" dirty="0" smtClean="0"/>
              <a:t>Define anticipated percentage of cost </a:t>
            </a:r>
            <a:r>
              <a:rPr lang="en-US" sz="2400" dirty="0"/>
              <a:t>savings </a:t>
            </a:r>
            <a:r>
              <a:rPr lang="en-US" sz="2400" dirty="0" smtClean="0"/>
              <a:t>for students. </a:t>
            </a:r>
          </a:p>
          <a:p>
            <a:pPr marL="342900" indent="-342900">
              <a:buFont typeface="Arial"/>
              <a:buChar char="•"/>
            </a:pPr>
            <a:r>
              <a:rPr lang="en-US" sz="2400" dirty="0" smtClean="0"/>
              <a:t>Describe ways existing faculty professional development plans will be used or enhanced</a:t>
            </a:r>
          </a:p>
          <a:p>
            <a:pPr marL="342900" indent="-342900">
              <a:buFont typeface="Arial"/>
              <a:buChar char="•"/>
            </a:pPr>
            <a:r>
              <a:rPr lang="en-US" sz="2400" dirty="0" smtClean="0"/>
              <a:t>Describe how access to OER will be provided to students – where/how hard copies will be available</a:t>
            </a:r>
          </a:p>
          <a:p>
            <a:pPr marL="342900" indent="-342900">
              <a:buFont typeface="Arial"/>
              <a:buChar char="•"/>
            </a:pPr>
            <a:r>
              <a:rPr lang="en-US" sz="2400" dirty="0" smtClean="0"/>
              <a:t>Plan must have support via signature from academic senates, students, and administrators</a:t>
            </a:r>
          </a:p>
        </p:txBody>
      </p:sp>
    </p:spTree>
    <p:extLst>
      <p:ext uri="{BB962C8B-B14F-4D97-AF65-F5344CB8AC3E}">
        <p14:creationId xmlns:p14="http://schemas.microsoft.com/office/powerpoint/2010/main" val="173952272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1200329"/>
          </a:xfrm>
          <a:prstGeom prst="rect">
            <a:avLst/>
          </a:prstGeom>
          <a:noFill/>
        </p:spPr>
        <p:txBody>
          <a:bodyPr wrap="square" rtlCol="0">
            <a:spAutoFit/>
          </a:bodyPr>
          <a:lstStyle/>
          <a:p>
            <a:r>
              <a:rPr lang="en-US" sz="3600" dirty="0" smtClean="0"/>
              <a:t>AB798 (Bonilla, 2015)</a:t>
            </a:r>
          </a:p>
          <a:p>
            <a:r>
              <a:rPr lang="en-US" sz="3600" dirty="0" smtClean="0"/>
              <a:t>Requirements</a:t>
            </a:r>
            <a:endParaRPr lang="en-US" sz="3600" dirty="0"/>
          </a:p>
        </p:txBody>
      </p:sp>
      <p:sp>
        <p:nvSpPr>
          <p:cNvPr id="4" name="TextBox 3"/>
          <p:cNvSpPr txBox="1"/>
          <p:nvPr/>
        </p:nvSpPr>
        <p:spPr>
          <a:xfrm>
            <a:off x="990600" y="1352729"/>
            <a:ext cx="8153400" cy="3416320"/>
          </a:xfrm>
          <a:prstGeom prst="rect">
            <a:avLst/>
          </a:prstGeom>
          <a:noFill/>
        </p:spPr>
        <p:txBody>
          <a:bodyPr wrap="square" rtlCol="0">
            <a:spAutoFit/>
          </a:bodyPr>
          <a:lstStyle/>
          <a:p>
            <a:pPr marL="342900" lvl="4" indent="-342900">
              <a:buFont typeface="Arial" charset="0"/>
              <a:buChar char="•"/>
            </a:pPr>
            <a:r>
              <a:rPr lang="en-US" sz="2400" dirty="0" smtClean="0"/>
              <a:t>Plans shall commit to at least 30% cost savings in at least 10 course sections and no more than 50 course sections</a:t>
            </a:r>
            <a:br>
              <a:rPr lang="en-US" sz="2400" dirty="0" smtClean="0"/>
            </a:br>
            <a:endParaRPr lang="en-US" sz="2400" dirty="0" smtClean="0"/>
          </a:p>
          <a:p>
            <a:pPr marL="342900" lvl="4" indent="-342900">
              <a:buFont typeface="Arial" charset="0"/>
              <a:buChar char="•"/>
            </a:pPr>
            <a:r>
              <a:rPr lang="en-US" sz="2400" dirty="0" smtClean="0"/>
              <a:t>The grant request shall be equal to, or less than, the number of course sections in which EOR will be adopted and cost savings will be more than 30%, multiplied by $1,000 (max $50,000).</a:t>
            </a:r>
          </a:p>
          <a:p>
            <a:pPr lvl="4"/>
            <a:endParaRPr lang="en-US" sz="2400" dirty="0"/>
          </a:p>
        </p:txBody>
      </p:sp>
    </p:spTree>
    <p:extLst>
      <p:ext uri="{BB962C8B-B14F-4D97-AF65-F5344CB8AC3E}">
        <p14:creationId xmlns:p14="http://schemas.microsoft.com/office/powerpoint/2010/main" val="157899200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1200329"/>
          </a:xfrm>
          <a:prstGeom prst="rect">
            <a:avLst/>
          </a:prstGeom>
          <a:noFill/>
        </p:spPr>
        <p:txBody>
          <a:bodyPr wrap="square" rtlCol="0">
            <a:spAutoFit/>
          </a:bodyPr>
          <a:lstStyle/>
          <a:p>
            <a:r>
              <a:rPr lang="en-US" sz="3600" dirty="0" smtClean="0"/>
              <a:t>AB798 (Bonilla, 2015)</a:t>
            </a:r>
          </a:p>
          <a:p>
            <a:r>
              <a:rPr lang="en-US" sz="3600" dirty="0" smtClean="0"/>
              <a:t>Requirements</a:t>
            </a:r>
            <a:endParaRPr lang="en-US" sz="3600" dirty="0"/>
          </a:p>
        </p:txBody>
      </p:sp>
      <p:sp>
        <p:nvSpPr>
          <p:cNvPr id="4" name="TextBox 3"/>
          <p:cNvSpPr txBox="1"/>
          <p:nvPr/>
        </p:nvSpPr>
        <p:spPr>
          <a:xfrm>
            <a:off x="990600" y="1352729"/>
            <a:ext cx="8153400" cy="1569660"/>
          </a:xfrm>
          <a:prstGeom prst="rect">
            <a:avLst/>
          </a:prstGeom>
          <a:noFill/>
        </p:spPr>
        <p:txBody>
          <a:bodyPr wrap="square" rtlCol="0">
            <a:spAutoFit/>
          </a:bodyPr>
          <a:lstStyle/>
          <a:p>
            <a:pPr marL="342900" lvl="4" indent="-342900">
              <a:buFont typeface="Arial" charset="0"/>
              <a:buChar char="•"/>
            </a:pPr>
            <a:r>
              <a:rPr lang="en-US" sz="2400" dirty="0" smtClean="0"/>
              <a:t>RFP available at cool4ed.org</a:t>
            </a:r>
          </a:p>
          <a:p>
            <a:pPr marL="342900" lvl="4" indent="-342900">
              <a:buFont typeface="Arial" charset="0"/>
              <a:buChar char="•"/>
            </a:pPr>
            <a:r>
              <a:rPr lang="en-US" sz="2400" dirty="0" smtClean="0"/>
              <a:t>June 30, 2016 application deadline</a:t>
            </a:r>
          </a:p>
          <a:p>
            <a:pPr marL="342900" lvl="4" indent="-342900">
              <a:buFont typeface="Arial" charset="0"/>
              <a:buChar char="•"/>
            </a:pPr>
            <a:r>
              <a:rPr lang="en-US" sz="2400" dirty="0" smtClean="0"/>
              <a:t>Toolkits will be made available by COERC, as will webinars and other outreach and assistance efforts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922954"/>
            <a:ext cx="8077200" cy="3935046"/>
          </a:xfrm>
          <a:prstGeom prst="rect">
            <a:avLst/>
          </a:prstGeom>
        </p:spPr>
      </p:pic>
    </p:spTree>
    <p:extLst>
      <p:ext uri="{BB962C8B-B14F-4D97-AF65-F5344CB8AC3E}">
        <p14:creationId xmlns:p14="http://schemas.microsoft.com/office/powerpoint/2010/main" val="97368254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646331"/>
          </a:xfrm>
          <a:prstGeom prst="rect">
            <a:avLst/>
          </a:prstGeom>
          <a:noFill/>
        </p:spPr>
        <p:txBody>
          <a:bodyPr wrap="square" rtlCol="0">
            <a:spAutoFit/>
          </a:bodyPr>
          <a:lstStyle/>
          <a:p>
            <a:r>
              <a:rPr lang="en-US" sz="3600" dirty="0" smtClean="0"/>
              <a:t>Questions?</a:t>
            </a:r>
            <a:endParaRPr lang="en-US" sz="3600" dirty="0"/>
          </a:p>
        </p:txBody>
      </p:sp>
      <p:sp>
        <p:nvSpPr>
          <p:cNvPr id="4" name="TextBox 3"/>
          <p:cNvSpPr txBox="1"/>
          <p:nvPr/>
        </p:nvSpPr>
        <p:spPr>
          <a:xfrm>
            <a:off x="990600" y="1219200"/>
            <a:ext cx="8153400" cy="6001643"/>
          </a:xfrm>
          <a:prstGeom prst="rect">
            <a:avLst/>
          </a:prstGeom>
          <a:noFill/>
        </p:spPr>
        <p:txBody>
          <a:bodyPr wrap="square" rtlCol="0">
            <a:spAutoFit/>
          </a:bodyPr>
          <a:lstStyle/>
          <a:p>
            <a:pPr marL="342900" indent="-342900">
              <a:buFont typeface="Arial"/>
              <a:buChar char="•"/>
            </a:pPr>
            <a:r>
              <a:rPr lang="en-US" sz="2400" dirty="0" smtClean="0"/>
              <a:t>Cheryl </a:t>
            </a:r>
            <a:r>
              <a:rPr lang="en-US" sz="2400" dirty="0" err="1" smtClean="0"/>
              <a:t>Aschenbach</a:t>
            </a:r>
            <a:endParaRPr lang="en-US" sz="2400" dirty="0" smtClean="0"/>
          </a:p>
          <a:p>
            <a:pPr lvl="1"/>
            <a:r>
              <a:rPr lang="en-US" sz="2400" dirty="0" smtClean="0"/>
              <a:t>    </a:t>
            </a:r>
            <a:r>
              <a:rPr lang="en-US" sz="2400" dirty="0" smtClean="0">
                <a:hlinkClick r:id="rId3"/>
              </a:rPr>
              <a:t>caschenbach@lassencollege.edu</a:t>
            </a:r>
            <a:endParaRPr lang="en-US" sz="2400" dirty="0" smtClean="0"/>
          </a:p>
          <a:p>
            <a:pPr marL="342900" lvl="1" indent="-342900">
              <a:buFont typeface="Arial"/>
              <a:buChar char="•"/>
            </a:pPr>
            <a:endParaRPr lang="en-US" sz="2400" dirty="0" smtClean="0"/>
          </a:p>
          <a:p>
            <a:pPr marL="342900" lvl="1" indent="-342900">
              <a:buFont typeface="Arial"/>
              <a:buChar char="•"/>
            </a:pPr>
            <a:r>
              <a:rPr lang="en-US" sz="2400" dirty="0" smtClean="0"/>
              <a:t>Dan Crump</a:t>
            </a:r>
          </a:p>
          <a:p>
            <a:pPr lvl="1"/>
            <a:r>
              <a:rPr lang="en-US" sz="2400" dirty="0" smtClean="0"/>
              <a:t>    </a:t>
            </a:r>
            <a:r>
              <a:rPr lang="en-US" sz="2400" dirty="0" smtClean="0">
                <a:hlinkClick r:id="rId4"/>
              </a:rPr>
              <a:t>crumpd@arc.losrios.edu</a:t>
            </a:r>
            <a:endParaRPr lang="en-US" sz="2400" dirty="0" smtClean="0"/>
          </a:p>
          <a:p>
            <a:pPr marL="342900" lvl="1" indent="-342900">
              <a:buFont typeface="Arial"/>
              <a:buChar char="•"/>
            </a:pPr>
            <a:endParaRPr lang="en-US" sz="2400" dirty="0" smtClean="0"/>
          </a:p>
          <a:p>
            <a:pPr marL="342900" lvl="1" indent="-342900">
              <a:buFont typeface="Arial"/>
              <a:buChar char="•"/>
            </a:pPr>
            <a:r>
              <a:rPr lang="en-US" sz="2400" dirty="0" smtClean="0"/>
              <a:t>Dolores Davison</a:t>
            </a:r>
          </a:p>
          <a:p>
            <a:pPr lvl="1"/>
            <a:r>
              <a:rPr lang="en-US" sz="2400" dirty="0" smtClean="0"/>
              <a:t>    </a:t>
            </a:r>
            <a:r>
              <a:rPr lang="en-US" sz="2400" dirty="0" smtClean="0">
                <a:hlinkClick r:id="rId5"/>
              </a:rPr>
              <a:t>davisondolores@fhda.edu</a:t>
            </a:r>
            <a:endParaRPr lang="en-US" sz="2400" dirty="0" smtClean="0"/>
          </a:p>
          <a:p>
            <a:pPr marL="342900" lvl="1" indent="-342900">
              <a:buFont typeface="Arial"/>
              <a:buChar char="•"/>
            </a:pPr>
            <a:endParaRPr lang="en-US" sz="2400" dirty="0"/>
          </a:p>
          <a:p>
            <a:pPr marL="342900" lvl="1" indent="-342900">
              <a:buFont typeface="Arial"/>
              <a:buChar char="•"/>
            </a:pPr>
            <a:r>
              <a:rPr lang="en-US" sz="2400" dirty="0" smtClean="0">
                <a:hlinkClick r:id="rId6"/>
              </a:rPr>
              <a:t>info@asccc.org</a:t>
            </a:r>
            <a:r>
              <a:rPr lang="en-US" sz="2400" dirty="0" smtClean="0"/>
              <a:t/>
            </a:r>
            <a:br>
              <a:rPr lang="en-US" sz="2400" dirty="0" smtClean="0"/>
            </a:br>
            <a:endParaRPr lang="en-US" sz="2400" dirty="0" smtClean="0"/>
          </a:p>
          <a:p>
            <a:pPr marL="342900" lvl="1" indent="-342900">
              <a:buFont typeface="Arial"/>
              <a:buChar char="•"/>
            </a:pPr>
            <a:r>
              <a:rPr lang="en-US" sz="2400" dirty="0" smtClean="0">
                <a:hlinkClick r:id="rId7"/>
              </a:rPr>
              <a:t>cool4ed@cdl.edu</a:t>
            </a:r>
            <a:endParaRPr lang="en-US" sz="2400" dirty="0" smtClean="0"/>
          </a:p>
          <a:p>
            <a:pPr marL="342900" lvl="1" indent="-342900">
              <a:buFont typeface="Arial"/>
              <a:buChar char="•"/>
            </a:pPr>
            <a:endParaRPr lang="en-US" sz="2400" dirty="0" smtClean="0"/>
          </a:p>
          <a:p>
            <a:pPr marL="342900" lvl="1" indent="-342900">
              <a:buFont typeface="Arial"/>
              <a:buChar char="•"/>
            </a:pPr>
            <a:endParaRPr lang="en-US" sz="2400" dirty="0" smtClean="0"/>
          </a:p>
          <a:p>
            <a:pPr marL="342900" lvl="1" indent="-342900">
              <a:buFont typeface="Arial"/>
              <a:buChar char="•"/>
            </a:pPr>
            <a:endParaRPr lang="en-US" sz="2400" dirty="0" smtClean="0"/>
          </a:p>
          <a:p>
            <a:pPr marL="342900" indent="-342900">
              <a:buFont typeface="Arial"/>
              <a:buChar char="•"/>
            </a:pPr>
            <a:endParaRPr lang="en-US" sz="2400" dirty="0"/>
          </a:p>
        </p:txBody>
      </p:sp>
    </p:spTree>
    <p:extLst>
      <p:ext uri="{BB962C8B-B14F-4D97-AF65-F5344CB8AC3E}">
        <p14:creationId xmlns:p14="http://schemas.microsoft.com/office/powerpoint/2010/main" val="8532631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5029200" cy="646331"/>
          </a:xfrm>
          <a:prstGeom prst="rect">
            <a:avLst/>
          </a:prstGeom>
          <a:noFill/>
        </p:spPr>
        <p:txBody>
          <a:bodyPr wrap="square" rtlCol="0">
            <a:spAutoFit/>
          </a:bodyPr>
          <a:lstStyle/>
          <a:p>
            <a:r>
              <a:rPr lang="en-US" sz="3600" dirty="0" smtClean="0"/>
              <a:t>What is OER?</a:t>
            </a:r>
            <a:endParaRPr lang="en-US" sz="3600" dirty="0"/>
          </a:p>
        </p:txBody>
      </p:sp>
      <p:sp>
        <p:nvSpPr>
          <p:cNvPr id="4" name="TextBox 3"/>
          <p:cNvSpPr txBox="1"/>
          <p:nvPr/>
        </p:nvSpPr>
        <p:spPr>
          <a:xfrm>
            <a:off x="990600" y="990600"/>
            <a:ext cx="8153400" cy="5262979"/>
          </a:xfrm>
          <a:prstGeom prst="rect">
            <a:avLst/>
          </a:prstGeom>
          <a:noFill/>
        </p:spPr>
        <p:txBody>
          <a:bodyPr wrap="square" rtlCol="0">
            <a:spAutoFit/>
          </a:bodyPr>
          <a:lstStyle/>
          <a:p>
            <a:pPr marL="285750" indent="-285750">
              <a:buFont typeface="Arial"/>
              <a:buChar char="•"/>
            </a:pPr>
            <a:r>
              <a:rPr lang="en-US" sz="2400" dirty="0" smtClean="0"/>
              <a:t>Open Education Resources</a:t>
            </a:r>
            <a:br>
              <a:rPr lang="en-US" sz="2400" dirty="0" smtClean="0"/>
            </a:br>
            <a:r>
              <a:rPr lang="en-US" sz="2400" dirty="0" smtClean="0"/>
              <a:t>Teaching and learning materials that are freely available online for everyone to use, whether you are an instructor, student, or self-learner. </a:t>
            </a:r>
            <a:br>
              <a:rPr lang="en-US" sz="2400" dirty="0" smtClean="0"/>
            </a:br>
            <a:endParaRPr lang="en-US" sz="2400" dirty="0" smtClean="0"/>
          </a:p>
          <a:p>
            <a:pPr marL="285750" indent="-285750">
              <a:buFont typeface="Arial"/>
              <a:buChar char="•"/>
            </a:pPr>
            <a:r>
              <a:rPr lang="en-US" sz="2400" dirty="0" smtClean="0"/>
              <a:t>Examples: course modules, syllabi, lectures, homework assignments, lab and classroom activities, pedagogical materials, games, simulations, and many more resources contained in digital media collections from around the world. (as defined by </a:t>
            </a:r>
            <a:r>
              <a:rPr lang="en-US" sz="2400" dirty="0" smtClean="0">
                <a:hlinkClick r:id="rId3"/>
              </a:rPr>
              <a:t>www.oercommons.org</a:t>
            </a:r>
            <a:r>
              <a:rPr lang="en-US" sz="2400" dirty="0" smtClean="0"/>
              <a:t>)</a:t>
            </a:r>
            <a:br>
              <a:rPr lang="en-US" sz="2400" dirty="0" smtClean="0"/>
            </a:br>
            <a:endParaRPr lang="en-US" sz="2400" dirty="0" smtClean="0"/>
          </a:p>
          <a:p>
            <a:pPr marL="285750" indent="-285750">
              <a:buFont typeface="Arial"/>
              <a:buChar char="•"/>
            </a:pPr>
            <a:r>
              <a:rPr lang="en-US" sz="2400" dirty="0" smtClean="0"/>
              <a:t>OER most often refers to open access textbooks and ancillary materials that are available at little or no cost to students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9" name="Shape 179"/>
          <p:cNvSpPr/>
          <p:nvPr/>
        </p:nvSpPr>
        <p:spPr>
          <a:xfrm>
            <a:off x="0" y="0"/>
            <a:ext cx="6858000" cy="6858000"/>
          </a:xfrm>
          <a:prstGeom prst="rect">
            <a:avLst/>
          </a:prstGeom>
          <a:solidFill>
            <a:schemeClr val="lt1">
              <a:alpha val="89803"/>
            </a:schemeClr>
          </a:solidFill>
          <a:ln w="76200" cap="flat">
            <a:noFill/>
            <a:prstDash val="solid"/>
            <a:round/>
            <a:headEnd type="none" w="med" len="med"/>
            <a:tailEnd type="none" w="med" len="med"/>
          </a:ln>
        </p:spPr>
        <p:txBody>
          <a:bodyPr lIns="274300" tIns="182875" rIns="274300" bIns="182875" anchor="t" anchorCtr="0">
            <a:noAutofit/>
          </a:bodyPr>
          <a:lstStyle/>
          <a:p>
            <a:pPr marL="0" marR="0" lvl="0" indent="127000" algn="l" rtl="0">
              <a:spcBef>
                <a:spcPts val="0"/>
              </a:spcBef>
              <a:buClr>
                <a:schemeClr val="dk1"/>
              </a:buClr>
              <a:buFont typeface="Arial"/>
              <a:buNone/>
            </a:pPr>
            <a:endParaRPr sz="2000" b="0" i="0" u="none" strike="noStrike" cap="none" baseline="0" dirty="0">
              <a:solidFill>
                <a:schemeClr val="dk1"/>
              </a:solidFill>
              <a:latin typeface="Calibri"/>
              <a:ea typeface="Calibri"/>
              <a:cs typeface="Calibri"/>
              <a:sym typeface="Calibri"/>
            </a:endParaRPr>
          </a:p>
        </p:txBody>
      </p:sp>
      <p:pic>
        <p:nvPicPr>
          <p:cNvPr id="180" name="Shape 180"/>
          <p:cNvPicPr preferRelativeResize="0"/>
          <p:nvPr/>
        </p:nvPicPr>
        <p:blipFill rotWithShape="1">
          <a:blip r:embed="rId4">
            <a:alphaModFix/>
          </a:blip>
          <a:srcRect/>
          <a:stretch/>
        </p:blipFill>
        <p:spPr>
          <a:xfrm>
            <a:off x="7772400" y="228600"/>
            <a:ext cx="1072367" cy="1168400"/>
          </a:xfrm>
          <a:prstGeom prst="rect">
            <a:avLst/>
          </a:prstGeom>
          <a:noFill/>
          <a:ln w="38100" cap="sq">
            <a:solidFill>
              <a:srgbClr val="000000"/>
            </a:solidFill>
            <a:prstDash val="solid"/>
            <a:miter/>
            <a:headEnd type="none" w="med" len="med"/>
            <a:tailEnd type="none" w="med" len="med"/>
          </a:ln>
        </p:spPr>
      </p:pic>
      <p:sp>
        <p:nvSpPr>
          <p:cNvPr id="12" name="TextBox 11"/>
          <p:cNvSpPr txBox="1"/>
          <p:nvPr/>
        </p:nvSpPr>
        <p:spPr>
          <a:xfrm>
            <a:off x="38100" y="133827"/>
            <a:ext cx="6705600" cy="6647973"/>
          </a:xfrm>
          <a:prstGeom prst="rect">
            <a:avLst/>
          </a:prstGeom>
          <a:noFill/>
        </p:spPr>
        <p:txBody>
          <a:bodyPr wrap="square" rtlCol="0">
            <a:spAutoFit/>
          </a:bodyPr>
          <a:lstStyle/>
          <a:p>
            <a:pPr algn="ctr"/>
            <a:r>
              <a:rPr lang="en-US" sz="2800" b="1" dirty="0" smtClean="0"/>
              <a:t>Why should OER matter to students?</a:t>
            </a:r>
          </a:p>
          <a:p>
            <a:pPr algn="ctr"/>
            <a:endParaRPr lang="en-US" sz="2400" b="1" dirty="0"/>
          </a:p>
          <a:p>
            <a:pPr algn="ctr"/>
            <a:r>
              <a:rPr lang="en-US" sz="2200" b="1" dirty="0" smtClean="0"/>
              <a:t>How much are your textbooks costing students per semester/quarter? </a:t>
            </a:r>
          </a:p>
          <a:p>
            <a:endParaRPr lang="en-US" sz="2200" dirty="0"/>
          </a:p>
          <a:p>
            <a:pPr algn="ctr"/>
            <a:r>
              <a:rPr lang="en-US" sz="2200" b="1" dirty="0" smtClean="0">
                <a:solidFill>
                  <a:srgbClr val="FF0000"/>
                </a:solidFill>
              </a:rPr>
              <a:t>Example</a:t>
            </a:r>
            <a:r>
              <a:rPr lang="en-US" sz="2200" dirty="0" smtClean="0">
                <a:solidFill>
                  <a:srgbClr val="FF0000"/>
                </a:solidFill>
              </a:rPr>
              <a:t> </a:t>
            </a:r>
          </a:p>
          <a:p>
            <a:pPr algn="ctr"/>
            <a:r>
              <a:rPr lang="en-US" sz="2200" b="1" dirty="0" smtClean="0"/>
              <a:t>Introduction to Child Development</a:t>
            </a:r>
          </a:p>
          <a:p>
            <a:pPr algn="ctr"/>
            <a:endParaRPr lang="en-US" sz="2200" dirty="0" smtClean="0"/>
          </a:p>
          <a:p>
            <a:r>
              <a:rPr lang="en-US" sz="2200" dirty="0" smtClean="0"/>
              <a:t>Commercial publishers hold a monopoly on the 2 primary textbooks for this course, with revised editions published every 3 years:</a:t>
            </a:r>
          </a:p>
          <a:p>
            <a:endParaRPr lang="en-US" sz="2200" dirty="0" smtClean="0"/>
          </a:p>
          <a:p>
            <a:pPr marL="342900" indent="-342900">
              <a:buFont typeface="Arial"/>
              <a:buChar char="•"/>
            </a:pPr>
            <a:r>
              <a:rPr lang="en-US" sz="2200" i="1" dirty="0" smtClean="0"/>
              <a:t>Developing </a:t>
            </a:r>
            <a:r>
              <a:rPr lang="en-US" sz="2200" i="1" dirty="0"/>
              <a:t>Person</a:t>
            </a:r>
            <a:r>
              <a:rPr lang="en-US" sz="2200" dirty="0"/>
              <a:t>, pub Worth, </a:t>
            </a:r>
            <a:r>
              <a:rPr lang="en-US" sz="2200" dirty="0">
                <a:solidFill>
                  <a:srgbClr val="FF0000"/>
                </a:solidFill>
              </a:rPr>
              <a:t>$</a:t>
            </a:r>
            <a:r>
              <a:rPr lang="en-US" sz="2200" dirty="0" smtClean="0">
                <a:solidFill>
                  <a:srgbClr val="FF0000"/>
                </a:solidFill>
              </a:rPr>
              <a:t>197</a:t>
            </a:r>
          </a:p>
          <a:p>
            <a:pPr marL="342900" indent="-342900">
              <a:buFont typeface="Arial"/>
              <a:buChar char="•"/>
            </a:pPr>
            <a:r>
              <a:rPr lang="en-US" sz="2200" i="1" dirty="0" smtClean="0"/>
              <a:t>The </a:t>
            </a:r>
            <a:r>
              <a:rPr lang="en-US" sz="2200" i="1" dirty="0"/>
              <a:t>Developing Child</a:t>
            </a:r>
            <a:r>
              <a:rPr lang="en-US" sz="2200" dirty="0"/>
              <a:t>, pub Bee &amp; </a:t>
            </a:r>
            <a:r>
              <a:rPr lang="en-US" sz="2200" dirty="0" smtClean="0"/>
              <a:t>Boyd, </a:t>
            </a:r>
            <a:r>
              <a:rPr lang="en-US" sz="2200" dirty="0" smtClean="0">
                <a:solidFill>
                  <a:srgbClr val="FF0000"/>
                </a:solidFill>
              </a:rPr>
              <a:t>$209</a:t>
            </a:r>
          </a:p>
          <a:p>
            <a:pPr marL="342900" indent="-342900">
              <a:buFont typeface="Arial"/>
              <a:buChar char="•"/>
            </a:pPr>
            <a:endParaRPr lang="en-US" sz="2200" b="1" dirty="0">
              <a:solidFill>
                <a:srgbClr val="FF0000"/>
              </a:solidFill>
            </a:endParaRPr>
          </a:p>
          <a:p>
            <a:r>
              <a:rPr lang="en-US" sz="2200" b="1" dirty="0" smtClean="0">
                <a:solidFill>
                  <a:srgbClr val="FF0000"/>
                </a:solidFill>
              </a:rPr>
              <a:t>In the California Community Colleges alone, more than 1000 students enroll in this course EACH SEMESTER. A low cost OER alternative would save students $100 or more.</a:t>
            </a:r>
            <a:endParaRPr lang="en-US" sz="2200" b="1" dirty="0" smtClean="0">
              <a:solidFill>
                <a:schemeClr val="tx1"/>
              </a:solidFill>
            </a:endParaRPr>
          </a:p>
        </p:txBody>
      </p:sp>
    </p:spTree>
    <p:extLst>
      <p:ext uri="{BB962C8B-B14F-4D97-AF65-F5344CB8AC3E}">
        <p14:creationId xmlns:p14="http://schemas.microsoft.com/office/powerpoint/2010/main" val="211008697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7391400" cy="646331"/>
          </a:xfrm>
          <a:prstGeom prst="rect">
            <a:avLst/>
          </a:prstGeom>
          <a:noFill/>
        </p:spPr>
        <p:txBody>
          <a:bodyPr wrap="square" rtlCol="0">
            <a:spAutoFit/>
          </a:bodyPr>
          <a:lstStyle/>
          <a:p>
            <a:r>
              <a:rPr lang="en-US" sz="3600" dirty="0" smtClean="0"/>
              <a:t>Why aren’t we using OER already?</a:t>
            </a:r>
            <a:endParaRPr lang="en-US" sz="3600" dirty="0"/>
          </a:p>
        </p:txBody>
      </p:sp>
      <p:sp>
        <p:nvSpPr>
          <p:cNvPr id="4" name="TextBox 3"/>
          <p:cNvSpPr txBox="1"/>
          <p:nvPr/>
        </p:nvSpPr>
        <p:spPr>
          <a:xfrm>
            <a:off x="990600" y="1295400"/>
            <a:ext cx="8153400" cy="3046988"/>
          </a:xfrm>
          <a:prstGeom prst="rect">
            <a:avLst/>
          </a:prstGeom>
          <a:noFill/>
        </p:spPr>
        <p:txBody>
          <a:bodyPr wrap="square" rtlCol="0">
            <a:spAutoFit/>
          </a:bodyPr>
          <a:lstStyle/>
          <a:p>
            <a:pPr marL="285750" indent="-285750">
              <a:buFont typeface="Arial"/>
              <a:buChar char="•"/>
            </a:pPr>
            <a:r>
              <a:rPr lang="en-US" sz="2400" dirty="0" smtClean="0"/>
              <a:t>Babson Study 2014 – nationwide survey of over 2,000 teaching faculty on awareness and adoption of OER:</a:t>
            </a:r>
            <a:br>
              <a:rPr lang="en-US" sz="2400" dirty="0" smtClean="0"/>
            </a:br>
            <a:r>
              <a:rPr lang="en-US" sz="2400" dirty="0" smtClean="0"/>
              <a:t/>
            </a:r>
            <a:br>
              <a:rPr lang="en-US" sz="2400" dirty="0" smtClean="0"/>
            </a:br>
            <a:r>
              <a:rPr lang="en-US" sz="2400" b="1" i="1" dirty="0" smtClean="0"/>
              <a:t>Teaching faculty </a:t>
            </a:r>
            <a:r>
              <a:rPr lang="en-US" sz="2400" i="1" dirty="0" smtClean="0"/>
              <a:t>at institutions of higher education remain </a:t>
            </a:r>
            <a:r>
              <a:rPr lang="en-US" sz="2400" b="1" i="1" dirty="0" smtClean="0"/>
              <a:t>largely unaware </a:t>
            </a:r>
            <a:r>
              <a:rPr lang="en-US" sz="2400" i="1" dirty="0" smtClean="0"/>
              <a:t>of open educational resources (OER), but the </a:t>
            </a:r>
            <a:r>
              <a:rPr lang="en-US" sz="2400" b="1" i="1" dirty="0" smtClean="0"/>
              <a:t>potential exists </a:t>
            </a:r>
            <a:r>
              <a:rPr lang="en-US" sz="2400" i="1" dirty="0" smtClean="0"/>
              <a:t>for much wider adoption, according to a new report from Babson Survey Research Group and Pearson. </a:t>
            </a:r>
          </a:p>
        </p:txBody>
      </p:sp>
    </p:spTree>
    <p:extLst>
      <p:ext uri="{BB962C8B-B14F-4D97-AF65-F5344CB8AC3E}">
        <p14:creationId xmlns:p14="http://schemas.microsoft.com/office/powerpoint/2010/main" val="32731370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2-12 at 9.17.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95400"/>
            <a:ext cx="7467600" cy="5156200"/>
          </a:xfrm>
          <a:prstGeom prst="rect">
            <a:avLst/>
          </a:prstGeom>
        </p:spPr>
      </p:pic>
      <p:sp>
        <p:nvSpPr>
          <p:cNvPr id="3" name="TextBox 2"/>
          <p:cNvSpPr txBox="1"/>
          <p:nvPr/>
        </p:nvSpPr>
        <p:spPr>
          <a:xfrm>
            <a:off x="0" y="6477000"/>
            <a:ext cx="9143999" cy="284693"/>
          </a:xfrm>
          <a:prstGeom prst="rect">
            <a:avLst/>
          </a:prstGeom>
          <a:noFill/>
        </p:spPr>
        <p:txBody>
          <a:bodyPr wrap="square" rtlCol="0">
            <a:spAutoFit/>
          </a:bodyPr>
          <a:lstStyle/>
          <a:p>
            <a:pPr algn="ctr"/>
            <a:r>
              <a:rPr lang="en-US" sz="1250" b="1" dirty="0" smtClean="0"/>
              <a:t>Source</a:t>
            </a:r>
            <a:r>
              <a:rPr lang="en-US" sz="1250" dirty="0" smtClean="0"/>
              <a:t>: Phil Hill, “OER Adoption: The Worst of Times and The Best of Times” (Oct 13, 2014) based on Babson Report 2014</a:t>
            </a:r>
            <a:endParaRPr lang="en-US" sz="1250" dirty="0"/>
          </a:p>
        </p:txBody>
      </p:sp>
      <p:sp>
        <p:nvSpPr>
          <p:cNvPr id="4" name="TextBox 3"/>
          <p:cNvSpPr txBox="1"/>
          <p:nvPr/>
        </p:nvSpPr>
        <p:spPr>
          <a:xfrm>
            <a:off x="990600" y="228600"/>
            <a:ext cx="8153401" cy="1015663"/>
          </a:xfrm>
          <a:prstGeom prst="rect">
            <a:avLst/>
          </a:prstGeom>
          <a:noFill/>
        </p:spPr>
        <p:txBody>
          <a:bodyPr wrap="square" rtlCol="0">
            <a:spAutoFit/>
          </a:bodyPr>
          <a:lstStyle/>
          <a:p>
            <a:r>
              <a:rPr lang="en-US" sz="2000" dirty="0" smtClean="0"/>
              <a:t>According to Babson Study, 66% of faculty are unaware of OER in general, while 75% are unaware when including a stricter definition of understanding the licensing issues </a:t>
            </a:r>
            <a:endParaRPr lang="en-US" sz="2000" dirty="0"/>
          </a:p>
        </p:txBody>
      </p:sp>
    </p:spTree>
    <p:extLst>
      <p:ext uri="{BB962C8B-B14F-4D97-AF65-F5344CB8AC3E}">
        <p14:creationId xmlns:p14="http://schemas.microsoft.com/office/powerpoint/2010/main" val="116691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1-13 at 2.19.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0"/>
            <a:ext cx="8149204" cy="6858000"/>
          </a:xfrm>
          <a:prstGeom prst="rect">
            <a:avLst/>
          </a:prstGeom>
        </p:spPr>
      </p:pic>
    </p:spTree>
    <p:extLst>
      <p:ext uri="{BB962C8B-B14F-4D97-AF65-F5344CB8AC3E}">
        <p14:creationId xmlns:p14="http://schemas.microsoft.com/office/powerpoint/2010/main" val="4179187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1-13 at 2.19.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0"/>
            <a:ext cx="8244455" cy="6858000"/>
          </a:xfrm>
          <a:prstGeom prst="rect">
            <a:avLst/>
          </a:prstGeom>
        </p:spPr>
      </p:pic>
    </p:spTree>
    <p:extLst>
      <p:ext uri="{BB962C8B-B14F-4D97-AF65-F5344CB8AC3E}">
        <p14:creationId xmlns:p14="http://schemas.microsoft.com/office/powerpoint/2010/main" val="106711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p:nvPr/>
        </p:nvSpPr>
        <p:spPr>
          <a:xfrm>
            <a:off x="990600" y="1447800"/>
            <a:ext cx="8153400" cy="4724400"/>
          </a:xfrm>
          <a:prstGeom prst="rect">
            <a:avLst/>
          </a:prstGeom>
          <a:solidFill>
            <a:schemeClr val="lt1">
              <a:alpha val="89803"/>
            </a:schemeClr>
          </a:solidFill>
          <a:ln w="76200" cap="flat">
            <a:noFill/>
            <a:prstDash val="solid"/>
            <a:round/>
            <a:headEnd type="none" w="med" len="med"/>
            <a:tailEnd type="none" w="med" len="med"/>
          </a:ln>
        </p:spPr>
        <p:txBody>
          <a:bodyPr lIns="274300" tIns="182875" rIns="274300" bIns="182875" anchor="t" anchorCtr="0">
            <a:noAutofit/>
          </a:bodyPr>
          <a:lstStyle/>
          <a:p>
            <a:pPr marL="457200" indent="-457200">
              <a:buClr>
                <a:schemeClr val="dk1"/>
              </a:buClr>
              <a:buSzPct val="100000"/>
              <a:buFont typeface="Arial"/>
              <a:buChar char="•"/>
            </a:pPr>
            <a:r>
              <a:rPr lang="en-US" sz="2400" dirty="0" smtClean="0">
                <a:solidFill>
                  <a:schemeClr val="tx1"/>
                </a:solidFill>
              </a:rPr>
              <a:t>The </a:t>
            </a:r>
            <a:r>
              <a:rPr lang="en-US" sz="2400" dirty="0">
                <a:solidFill>
                  <a:schemeClr val="tx1"/>
                </a:solidFill>
              </a:rPr>
              <a:t>California State Legislature passed and the Governor signed SB 1052 and SB </a:t>
            </a:r>
            <a:r>
              <a:rPr lang="en-US" sz="2400" dirty="0" smtClean="0">
                <a:solidFill>
                  <a:schemeClr val="tx1"/>
                </a:solidFill>
              </a:rPr>
              <a:t>1053 (Steinberg, 2012) </a:t>
            </a:r>
            <a:r>
              <a:rPr lang="en-US" sz="2400" dirty="0">
                <a:solidFill>
                  <a:schemeClr val="tx1"/>
                </a:solidFill>
              </a:rPr>
              <a:t>for the California public higher education systems to create an online library of open educational resources and open </a:t>
            </a:r>
            <a:r>
              <a:rPr lang="en-US" sz="2400" dirty="0" smtClean="0">
                <a:solidFill>
                  <a:schemeClr val="tx1"/>
                </a:solidFill>
              </a:rPr>
              <a:t>textbooks</a:t>
            </a:r>
          </a:p>
          <a:p>
            <a:pPr marL="457200" indent="-457200">
              <a:buClr>
                <a:schemeClr val="dk1"/>
              </a:buClr>
              <a:buSzPct val="100000"/>
              <a:buFont typeface="Arial"/>
              <a:buChar char="•"/>
            </a:pPr>
            <a:endParaRPr lang="en-US" sz="2400" dirty="0" smtClean="0">
              <a:solidFill>
                <a:schemeClr val="dk1"/>
              </a:solidFill>
              <a:latin typeface="Arial" panose="020B0604020202020204" pitchFamily="34" charset="0"/>
              <a:ea typeface="Calibri"/>
              <a:cs typeface="Arial" panose="020B0604020202020204" pitchFamily="34" charset="0"/>
              <a:sym typeface="Calibri"/>
            </a:endParaRPr>
          </a:p>
          <a:p>
            <a:pPr marL="457200" lvl="0" indent="-457200">
              <a:buClr>
                <a:schemeClr val="dk1"/>
              </a:buClr>
              <a:buSzPct val="100000"/>
              <a:buFont typeface="Arial"/>
              <a:buChar char="•"/>
            </a:pPr>
            <a:r>
              <a:rPr lang="en-US" sz="2400" dirty="0" smtClean="0">
                <a:solidFill>
                  <a:schemeClr val="dk1"/>
                </a:solidFill>
                <a:latin typeface="Arial" panose="020B0604020202020204" pitchFamily="34" charset="0"/>
                <a:ea typeface="Calibri"/>
                <a:cs typeface="Arial" panose="020B0604020202020204" pitchFamily="34" charset="0"/>
                <a:sym typeface="Calibri"/>
              </a:rPr>
              <a:t>SB 1052 </a:t>
            </a:r>
            <a:r>
              <a:rPr lang="en-US" sz="2400" kern="1200" dirty="0" smtClean="0">
                <a:solidFill>
                  <a:schemeClr val="tx1"/>
                </a:solidFill>
              </a:rPr>
              <a:t>authorized </a:t>
            </a:r>
            <a:r>
              <a:rPr lang="en-US" sz="2400" kern="1200" dirty="0">
                <a:solidFill>
                  <a:schemeClr val="tx1"/>
                </a:solidFill>
              </a:rPr>
              <a:t>creation of CA-</a:t>
            </a:r>
            <a:r>
              <a:rPr lang="en-US" sz="2400" kern="1200" dirty="0" smtClean="0">
                <a:solidFill>
                  <a:schemeClr val="tx1"/>
                </a:solidFill>
              </a:rPr>
              <a:t>OER Council with the goal of identifying OER materials for 50 high impact courses across UC, CSU, and CCCs.</a:t>
            </a:r>
          </a:p>
          <a:p>
            <a:pPr marL="457200" lvl="0" indent="-457200">
              <a:buClr>
                <a:schemeClr val="dk1"/>
              </a:buClr>
              <a:buSzPct val="100000"/>
              <a:buFont typeface="Arial"/>
              <a:buChar char="•"/>
            </a:pPr>
            <a:endParaRPr lang="en-US" sz="2400" dirty="0" smtClean="0">
              <a:solidFill>
                <a:schemeClr val="dk1"/>
              </a:solidFill>
              <a:latin typeface="Arial" panose="020B0604020202020204" pitchFamily="34" charset="0"/>
              <a:ea typeface="Calibri"/>
              <a:cs typeface="Arial" panose="020B0604020202020204" pitchFamily="34" charset="0"/>
              <a:sym typeface="Calibri"/>
            </a:endParaRPr>
          </a:p>
          <a:p>
            <a:pPr marL="457200" indent="-457200">
              <a:buClr>
                <a:schemeClr val="dk1"/>
              </a:buClr>
              <a:buSzPct val="100000"/>
              <a:buFont typeface="Arial"/>
              <a:buChar char="•"/>
            </a:pPr>
            <a:r>
              <a:rPr lang="en-US" sz="2400" b="0" i="0" u="none" strike="noStrike" cap="none" baseline="0" dirty="0" smtClean="0">
                <a:solidFill>
                  <a:schemeClr val="dk1"/>
                </a:solidFill>
                <a:latin typeface="Arial" panose="020B0604020202020204" pitchFamily="34" charset="0"/>
                <a:ea typeface="Calibri"/>
                <a:cs typeface="Arial" panose="020B0604020202020204" pitchFamily="34" charset="0"/>
                <a:sym typeface="Calibri"/>
              </a:rPr>
              <a:t>SB1053 </a:t>
            </a:r>
            <a:r>
              <a:rPr lang="en-US" sz="2400" kern="1200" dirty="0" smtClean="0">
                <a:solidFill>
                  <a:schemeClr val="tx1"/>
                </a:solidFill>
              </a:rPr>
              <a:t>authorized development of a </a:t>
            </a:r>
            <a:r>
              <a:rPr lang="en-US" sz="2400" kern="1200" dirty="0">
                <a:solidFill>
                  <a:schemeClr val="tx1"/>
                </a:solidFill>
              </a:rPr>
              <a:t>CA Open Source Digital </a:t>
            </a:r>
            <a:r>
              <a:rPr lang="en-US" sz="2400" kern="1200" dirty="0" smtClean="0">
                <a:solidFill>
                  <a:schemeClr val="tx1"/>
                </a:solidFill>
              </a:rPr>
              <a:t>Library</a:t>
            </a:r>
            <a:endParaRPr lang="en-US" sz="2400" b="0" i="0" u="none" strike="noStrike" cap="none" baseline="0"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rtl="0">
              <a:spcBef>
                <a:spcPts val="0"/>
              </a:spcBef>
              <a:buClr>
                <a:schemeClr val="dk1"/>
              </a:buClr>
              <a:buFont typeface="Arial"/>
              <a:buChar char="•"/>
            </a:pPr>
            <a:endParaRPr sz="2000" b="0" i="0" u="none" strike="noStrike" cap="none" baseline="0" dirty="0">
              <a:solidFill>
                <a:schemeClr val="dk1"/>
              </a:solidFill>
              <a:latin typeface="Calibri"/>
              <a:ea typeface="Calibri"/>
              <a:cs typeface="Calibri"/>
              <a:sym typeface="Calibri"/>
            </a:endParaRPr>
          </a:p>
          <a:p>
            <a:pPr marL="342900" marR="0" lvl="0" indent="-342900" rtl="0">
              <a:spcBef>
                <a:spcPts val="0"/>
              </a:spcBef>
              <a:buClr>
                <a:schemeClr val="dk1"/>
              </a:buClr>
              <a:buFont typeface="Arial"/>
              <a:buChar char="•"/>
            </a:pPr>
            <a:endParaRPr sz="2000" b="0" i="0" u="none" strike="noStrike" cap="none" baseline="0" dirty="0">
              <a:solidFill>
                <a:schemeClr val="dk1"/>
              </a:solidFill>
              <a:latin typeface="Calibri"/>
              <a:ea typeface="Calibri"/>
              <a:cs typeface="Calibri"/>
              <a:sym typeface="Calibri"/>
            </a:endParaRPr>
          </a:p>
        </p:txBody>
      </p:sp>
      <p:sp>
        <p:nvSpPr>
          <p:cNvPr id="2" name="TextBox 1"/>
          <p:cNvSpPr txBox="1"/>
          <p:nvPr/>
        </p:nvSpPr>
        <p:spPr>
          <a:xfrm>
            <a:off x="990600" y="152400"/>
            <a:ext cx="7467600" cy="1200329"/>
          </a:xfrm>
          <a:prstGeom prst="rect">
            <a:avLst/>
          </a:prstGeom>
          <a:noFill/>
        </p:spPr>
        <p:txBody>
          <a:bodyPr wrap="square" rtlCol="0">
            <a:spAutoFit/>
          </a:bodyPr>
          <a:lstStyle/>
          <a:p>
            <a:r>
              <a:rPr lang="en-US" sz="3600" dirty="0" smtClean="0"/>
              <a:t>SB 1052/1053, CA-OER Council, and Open Source Digital Library</a:t>
            </a:r>
            <a:endParaRPr lang="en-US" sz="36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2810</TotalTime>
  <Words>975</Words>
  <Application>Microsoft Macintosh PowerPoint</Application>
  <PresentationFormat>On-screen Show (4:3)</PresentationFormat>
  <Paragraphs>130</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Retrospect</vt:lpstr>
      <vt:lpstr>Open Educational Resources in California</vt:lpstr>
      <vt:lpstr>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Cool4ed.org - Faculty Showcase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Dykes, Theresa</dc:creator>
  <cp:lastModifiedBy>Cheryl Aschenbach</cp:lastModifiedBy>
  <cp:revision>89</cp:revision>
  <dcterms:modified xsi:type="dcterms:W3CDTF">2016-03-17T23:59:19Z</dcterms:modified>
</cp:coreProperties>
</file>