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785" r:id="rId2"/>
    <p:sldId id="786" r:id="rId3"/>
    <p:sldId id="787" r:id="rId4"/>
    <p:sldId id="257" r:id="rId5"/>
    <p:sldId id="782" r:id="rId6"/>
    <p:sldId id="783" r:id="rId7"/>
    <p:sldId id="260" r:id="rId8"/>
    <p:sldId id="784" r:id="rId9"/>
    <p:sldId id="788" r:id="rId10"/>
    <p:sldId id="279" r:id="rId11"/>
    <p:sldId id="768" r:id="rId12"/>
    <p:sldId id="266" r:id="rId13"/>
    <p:sldId id="789" r:id="rId14"/>
    <p:sldId id="790" r:id="rId15"/>
    <p:sldId id="791" r:id="rId16"/>
    <p:sldId id="757" r:id="rId17"/>
    <p:sldId id="258" r:id="rId18"/>
    <p:sldId id="285" r:id="rId19"/>
    <p:sldId id="793" r:id="rId20"/>
    <p:sldId id="792" r:id="rId21"/>
    <p:sldId id="770" r:id="rId22"/>
    <p:sldId id="771" r:id="rId23"/>
    <p:sldId id="772" r:id="rId24"/>
    <p:sldId id="773" r:id="rId25"/>
    <p:sldId id="774" r:id="rId26"/>
    <p:sldId id="775" r:id="rId27"/>
    <p:sldId id="776" r:id="rId28"/>
    <p:sldId id="794" r:id="rId29"/>
    <p:sldId id="795" r:id="rId30"/>
    <p:sldId id="769" r:id="rId31"/>
    <p:sldId id="764" r:id="rId32"/>
    <p:sldId id="7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6F2"/>
    <a:srgbClr val="8366FF"/>
    <a:srgbClr val="9966FF"/>
    <a:srgbClr val="CC66FF"/>
    <a:srgbClr val="6666FF"/>
    <a:srgbClr val="3333FF"/>
    <a:srgbClr val="0000CC"/>
    <a:srgbClr val="6699FF"/>
    <a:srgbClr val="99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7063" autoAdjust="0"/>
  </p:normalViewPr>
  <p:slideViewPr>
    <p:cSldViewPr snapToGrid="0">
      <p:cViewPr varScale="1">
        <p:scale>
          <a:sx n="59" d="100"/>
          <a:sy n="59" d="100"/>
        </p:scale>
        <p:origin x="7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860135141737"/>
          <c:y val="0.20012617184843126"/>
          <c:w val="0.71793985126859139"/>
          <c:h val="0.69827172645086033"/>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No H.S Diploma</c:v>
                </c:pt>
                <c:pt idx="1">
                  <c:v>H.S. Diploma</c:v>
                </c:pt>
                <c:pt idx="2">
                  <c:v>Higher Degree</c:v>
                </c:pt>
              </c:strCache>
            </c:strRef>
          </c:cat>
          <c:val>
            <c:numRef>
              <c:f>Sheet1!$B$2:$B$4</c:f>
              <c:numCache>
                <c:formatCode>0.0%</c:formatCode>
                <c:ptCount val="3"/>
                <c:pt idx="0">
                  <c:v>0.17899999999999999</c:v>
                </c:pt>
                <c:pt idx="1">
                  <c:v>0.42299999999999999</c:v>
                </c:pt>
                <c:pt idx="2">
                  <c:v>0.39800000000000002</c:v>
                </c:pt>
              </c:numCache>
            </c:numRef>
          </c:val>
          <c:extLst>
            <c:ext xmlns:c16="http://schemas.microsoft.com/office/drawing/2014/chart" uri="{C3380CC4-5D6E-409C-BE32-E72D297353CC}">
              <c16:uniqueId val="{00000000-953A-4FD7-9BA9-B6D15BFF859D}"/>
            </c:ext>
          </c:extLst>
        </c:ser>
        <c:dLbls>
          <c:dLblPos val="inEnd"/>
          <c:showLegendKey val="0"/>
          <c:showVal val="1"/>
          <c:showCatName val="0"/>
          <c:showSerName val="0"/>
          <c:showPercent val="0"/>
          <c:showBubbleSize val="0"/>
        </c:dLbls>
        <c:gapWidth val="65"/>
        <c:axId val="444622192"/>
        <c:axId val="444611696"/>
      </c:barChart>
      <c:catAx>
        <c:axId val="4446221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444611696"/>
        <c:crosses val="autoZero"/>
        <c:auto val="1"/>
        <c:lblAlgn val="ctr"/>
        <c:lblOffset val="100"/>
        <c:noMultiLvlLbl val="0"/>
      </c:catAx>
      <c:valAx>
        <c:axId val="4446116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444622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n-US" sz="2000" b="1">
                <a:solidFill>
                  <a:schemeClr val="bg1"/>
                </a:solidFill>
              </a:rPr>
              <a:t>Figure 8: Student Drop Survey</a:t>
            </a:r>
            <a:r>
              <a:rPr lang="en-US" sz="2000" b="1" baseline="0">
                <a:solidFill>
                  <a:schemeClr val="bg1"/>
                </a:solidFill>
              </a:rPr>
              <a:t>-Math, Statistics &amp; English-Fall 2019*</a:t>
            </a:r>
          </a:p>
          <a:p>
            <a:pPr>
              <a:defRPr sz="2000" b="1">
                <a:solidFill>
                  <a:schemeClr val="bg1"/>
                </a:solidFill>
              </a:defRPr>
            </a:pPr>
            <a:r>
              <a:rPr lang="en-US" sz="2000" b="0" baseline="0">
                <a:solidFill>
                  <a:schemeClr val="bg1"/>
                </a:solidFill>
              </a:rPr>
              <a:t>Q: </a:t>
            </a:r>
            <a:r>
              <a:rPr lang="en-US" sz="2000" b="0" i="1" baseline="0">
                <a:solidFill>
                  <a:schemeClr val="bg1"/>
                </a:solidFill>
              </a:rPr>
              <a:t>How could the college support you to succeed in your English or math classes?</a:t>
            </a:r>
            <a:endParaRPr lang="en-US" sz="2000" b="0" i="1">
              <a:solidFill>
                <a:schemeClr val="bg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0005696501746534E-2"/>
          <c:y val="0.1707390541069061"/>
          <c:w val="0.9083256628238946"/>
          <c:h val="0.56005947068537021"/>
        </c:manualLayout>
      </c:layout>
      <c:barChart>
        <c:barDir val="col"/>
        <c:grouping val="clustered"/>
        <c:varyColors val="0"/>
        <c:ser>
          <c:idx val="0"/>
          <c:order val="0"/>
          <c:tx>
            <c:strRef>
              <c:f>Sheet1!$B$1</c:f>
              <c:strCache>
                <c:ptCount val="1"/>
                <c:pt idx="0">
                  <c:v>English</c:v>
                </c:pt>
              </c:strCache>
            </c:strRef>
          </c:tx>
          <c:spPr>
            <a:solidFill>
              <a:schemeClr val="accent5">
                <a:shade val="76000"/>
              </a:schemeClr>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Sheet1!$B$2:$B$12</c:f>
              <c:numCache>
                <c:formatCode>General</c:formatCode>
                <c:ptCount val="11"/>
                <c:pt idx="0">
                  <c:v>34.1</c:v>
                </c:pt>
                <c:pt idx="1">
                  <c:v>27.8</c:v>
                </c:pt>
                <c:pt idx="2">
                  <c:v>20.9</c:v>
                </c:pt>
                <c:pt idx="3">
                  <c:v>16.2</c:v>
                </c:pt>
                <c:pt idx="4">
                  <c:v>19.899999999999999</c:v>
                </c:pt>
                <c:pt idx="5">
                  <c:v>23.8</c:v>
                </c:pt>
                <c:pt idx="6">
                  <c:v>12.6</c:v>
                </c:pt>
                <c:pt idx="7">
                  <c:v>12.9</c:v>
                </c:pt>
                <c:pt idx="8">
                  <c:v>9.3000000000000007</c:v>
                </c:pt>
                <c:pt idx="9">
                  <c:v>6.6</c:v>
                </c:pt>
                <c:pt idx="10">
                  <c:v>10.3</c:v>
                </c:pt>
              </c:numCache>
            </c:numRef>
          </c:val>
          <c:extLst>
            <c:ext xmlns:c16="http://schemas.microsoft.com/office/drawing/2014/chart" uri="{C3380CC4-5D6E-409C-BE32-E72D297353CC}">
              <c16:uniqueId val="{00000000-501E-454E-B1F4-7819FAF5C563}"/>
            </c:ext>
          </c:extLst>
        </c:ser>
        <c:ser>
          <c:idx val="1"/>
          <c:order val="1"/>
          <c:tx>
            <c:strRef>
              <c:f>Sheet1!$C$1</c:f>
              <c:strCache>
                <c:ptCount val="1"/>
                <c:pt idx="0">
                  <c:v>Math</c:v>
                </c:pt>
              </c:strCache>
            </c:strRef>
          </c:tx>
          <c:spPr>
            <a:solidFill>
              <a:schemeClr val="accent5">
                <a:tint val="77000"/>
              </a:schemeClr>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Sheet1!$C$2:$C$12</c:f>
              <c:numCache>
                <c:formatCode>General</c:formatCode>
                <c:ptCount val="11"/>
                <c:pt idx="0">
                  <c:v>50.1</c:v>
                </c:pt>
                <c:pt idx="1">
                  <c:v>32.700000000000003</c:v>
                </c:pt>
                <c:pt idx="2">
                  <c:v>32.700000000000003</c:v>
                </c:pt>
                <c:pt idx="3">
                  <c:v>31.1</c:v>
                </c:pt>
                <c:pt idx="4">
                  <c:v>26.2</c:v>
                </c:pt>
                <c:pt idx="5">
                  <c:v>21.9</c:v>
                </c:pt>
                <c:pt idx="6">
                  <c:v>17.8</c:v>
                </c:pt>
                <c:pt idx="7">
                  <c:v>17.600000000000001</c:v>
                </c:pt>
                <c:pt idx="8">
                  <c:v>17.2</c:v>
                </c:pt>
                <c:pt idx="9">
                  <c:v>12.9</c:v>
                </c:pt>
                <c:pt idx="10">
                  <c:v>11.9</c:v>
                </c:pt>
              </c:numCache>
            </c:numRef>
          </c:val>
          <c:extLst>
            <c:ext xmlns:c16="http://schemas.microsoft.com/office/drawing/2014/chart" uri="{C3380CC4-5D6E-409C-BE32-E72D297353CC}">
              <c16:uniqueId val="{00000001-501E-454E-B1F4-7819FAF5C563}"/>
            </c:ext>
          </c:extLst>
        </c:ser>
        <c:dLbls>
          <c:showLegendKey val="0"/>
          <c:showVal val="0"/>
          <c:showCatName val="0"/>
          <c:showSerName val="0"/>
          <c:showPercent val="0"/>
          <c:showBubbleSize val="0"/>
        </c:dLbls>
        <c:gapWidth val="219"/>
        <c:overlap val="-27"/>
        <c:axId val="103753600"/>
        <c:axId val="103755136"/>
      </c:barChart>
      <c:catAx>
        <c:axId val="10375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5136"/>
        <c:crosses val="autoZero"/>
        <c:auto val="1"/>
        <c:lblAlgn val="ctr"/>
        <c:lblOffset val="100"/>
        <c:noMultiLvlLbl val="0"/>
      </c:catAx>
      <c:valAx>
        <c:axId val="10375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3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Noncredit</a:t>
            </a:r>
            <a:r>
              <a:rPr lang="en-US" baseline="0"/>
              <a:t> Success in meeting outcomes</a:t>
            </a:r>
            <a:endParaRPr lang="en-US"/>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Sheet1!$W$6</c:f>
              <c:strCache>
                <c:ptCount val="1"/>
                <c:pt idx="0">
                  <c:v>percent success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Sheet1!$V$7:$V$26</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Sheet1!$W$7:$W$26</c:f>
              <c:numCache>
                <c:formatCode>0%</c:formatCode>
                <c:ptCount val="20"/>
                <c:pt idx="0">
                  <c:v>0.01</c:v>
                </c:pt>
                <c:pt idx="1">
                  <c:v>0.03</c:v>
                </c:pt>
                <c:pt idx="2">
                  <c:v>0.04</c:v>
                </c:pt>
                <c:pt idx="3">
                  <c:v>0.06</c:v>
                </c:pt>
                <c:pt idx="4">
                  <c:v>0.09</c:v>
                </c:pt>
                <c:pt idx="5">
                  <c:v>0.12</c:v>
                </c:pt>
                <c:pt idx="6">
                  <c:v>0.14000000000000001</c:v>
                </c:pt>
                <c:pt idx="7">
                  <c:v>0.2</c:v>
                </c:pt>
                <c:pt idx="8">
                  <c:v>0.25</c:v>
                </c:pt>
                <c:pt idx="9">
                  <c:v>0.35</c:v>
                </c:pt>
                <c:pt idx="10">
                  <c:v>0.45</c:v>
                </c:pt>
                <c:pt idx="11">
                  <c:v>0.55000000000000004</c:v>
                </c:pt>
                <c:pt idx="12">
                  <c:v>0.65</c:v>
                </c:pt>
                <c:pt idx="13">
                  <c:v>0.7</c:v>
                </c:pt>
                <c:pt idx="14">
                  <c:v>0.75</c:v>
                </c:pt>
                <c:pt idx="15">
                  <c:v>0.85</c:v>
                </c:pt>
                <c:pt idx="16">
                  <c:v>0.87</c:v>
                </c:pt>
                <c:pt idx="17">
                  <c:v>0.9</c:v>
                </c:pt>
                <c:pt idx="18">
                  <c:v>0.92</c:v>
                </c:pt>
                <c:pt idx="19">
                  <c:v>0.95</c:v>
                </c:pt>
              </c:numCache>
            </c:numRef>
          </c:yVal>
          <c:smooth val="0"/>
          <c:extLst>
            <c:ext xmlns:c16="http://schemas.microsoft.com/office/drawing/2014/chart" uri="{C3380CC4-5D6E-409C-BE32-E72D297353CC}">
              <c16:uniqueId val="{00000000-EC58-4925-B08C-035472D9D95D}"/>
            </c:ext>
          </c:extLst>
        </c:ser>
        <c:dLbls>
          <c:showLegendKey val="0"/>
          <c:showVal val="0"/>
          <c:showCatName val="0"/>
          <c:showSerName val="0"/>
          <c:showPercent val="0"/>
          <c:showBubbleSize val="0"/>
        </c:dLbls>
        <c:axId val="785722608"/>
        <c:axId val="781193312"/>
      </c:scatterChart>
      <c:valAx>
        <c:axId val="785722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781193312"/>
        <c:crosses val="autoZero"/>
        <c:crossBetween val="midCat"/>
      </c:valAx>
      <c:valAx>
        <c:axId val="78119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Percent Successful Students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5722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B05E1-D06D-4C4B-B2F4-9E2EAF1B81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968117-5013-4FC5-834B-67BCE62BA420}">
      <dgm:prSet custT="1"/>
      <dgm:spPr/>
      <dgm:t>
        <a:bodyPr/>
        <a:lstStyle/>
        <a:p>
          <a:pPr>
            <a:lnSpc>
              <a:spcPct val="100000"/>
            </a:lnSpc>
          </a:pPr>
          <a:r>
            <a:rPr lang="en-US" sz="2000" dirty="0"/>
            <a:t>Students receive course placement recommendations through college assessment processes – ACCESS </a:t>
          </a:r>
        </a:p>
      </dgm:t>
    </dgm:pt>
    <dgm:pt modelId="{95314951-8C93-4FAC-A015-C4E1036BCE65}" type="parTrans" cxnId="{08023BA7-1F7A-475A-B31C-A82A0BD57FCC}">
      <dgm:prSet/>
      <dgm:spPr/>
      <dgm:t>
        <a:bodyPr/>
        <a:lstStyle/>
        <a:p>
          <a:endParaRPr lang="en-US" sz="1800"/>
        </a:p>
      </dgm:t>
    </dgm:pt>
    <dgm:pt modelId="{4E2A2EE1-8DAC-4883-9A6E-B26D59D3722A}" type="sibTrans" cxnId="{08023BA7-1F7A-475A-B31C-A82A0BD57FCC}">
      <dgm:prSet/>
      <dgm:spPr/>
      <dgm:t>
        <a:bodyPr/>
        <a:lstStyle/>
        <a:p>
          <a:endParaRPr lang="en-US" sz="1800"/>
        </a:p>
      </dgm:t>
    </dgm:pt>
    <dgm:pt modelId="{778AAB1F-DDDA-49C0-8C63-CBD5AED01E54}">
      <dgm:prSet custT="1"/>
      <dgm:spPr/>
      <dgm:t>
        <a:bodyPr/>
        <a:lstStyle/>
        <a:p>
          <a:pPr>
            <a:lnSpc>
              <a:spcPct val="100000"/>
            </a:lnSpc>
          </a:pPr>
          <a:r>
            <a:rPr lang="en-US" sz="1800" dirty="0"/>
            <a:t>Students determine or choose the courses in which they </a:t>
          </a:r>
          <a:r>
            <a:rPr lang="en-US" sz="2000" dirty="0"/>
            <a:t>will</a:t>
          </a:r>
          <a:r>
            <a:rPr lang="en-US" sz="1800" dirty="0"/>
            <a:t> enroll – colleges cannot force students to enroll, but can prohibit enrollment</a:t>
          </a:r>
        </a:p>
      </dgm:t>
    </dgm:pt>
    <dgm:pt modelId="{9C0B1D76-DAAC-4CC3-9B53-6DE04FBFE62B}" type="parTrans" cxnId="{35395E58-2D1A-40C7-A38E-A353CA90F002}">
      <dgm:prSet/>
      <dgm:spPr/>
      <dgm:t>
        <a:bodyPr/>
        <a:lstStyle/>
        <a:p>
          <a:endParaRPr lang="en-US" sz="1800"/>
        </a:p>
      </dgm:t>
    </dgm:pt>
    <dgm:pt modelId="{3E83D085-1F33-41EF-A671-8BB68E35D488}" type="sibTrans" cxnId="{35395E58-2D1A-40C7-A38E-A353CA90F002}">
      <dgm:prSet/>
      <dgm:spPr/>
      <dgm:t>
        <a:bodyPr/>
        <a:lstStyle/>
        <a:p>
          <a:endParaRPr lang="en-US" sz="1800"/>
        </a:p>
      </dgm:t>
    </dgm:pt>
    <dgm:pt modelId="{D2250B05-441B-4871-A072-7E802C745F63}">
      <dgm:prSet custT="1"/>
      <dgm:spPr/>
      <dgm:t>
        <a:bodyPr/>
        <a:lstStyle/>
        <a:p>
          <a:pPr>
            <a:lnSpc>
              <a:spcPct val="100000"/>
            </a:lnSpc>
          </a:pPr>
          <a:r>
            <a:rPr lang="en-US" sz="1800"/>
            <a:t>Students only have access to courses that are offered</a:t>
          </a:r>
        </a:p>
      </dgm:t>
    </dgm:pt>
    <dgm:pt modelId="{99AFA4DB-6C84-4481-A837-80EF34D31B09}" type="parTrans" cxnId="{01C5A962-EE73-464D-831F-80F469C2D17F}">
      <dgm:prSet/>
      <dgm:spPr/>
      <dgm:t>
        <a:bodyPr/>
        <a:lstStyle/>
        <a:p>
          <a:endParaRPr lang="en-US" sz="1800"/>
        </a:p>
      </dgm:t>
    </dgm:pt>
    <dgm:pt modelId="{446BD6DE-5770-42B3-A66A-3925174840E4}" type="sibTrans" cxnId="{01C5A962-EE73-464D-831F-80F469C2D17F}">
      <dgm:prSet/>
      <dgm:spPr/>
      <dgm:t>
        <a:bodyPr/>
        <a:lstStyle/>
        <a:p>
          <a:endParaRPr lang="en-US" sz="1800"/>
        </a:p>
      </dgm:t>
    </dgm:pt>
    <dgm:pt modelId="{6F562D77-0E1A-4A82-94C9-771A81B87DDC}">
      <dgm:prSet custT="1"/>
      <dgm:spPr/>
      <dgm:t>
        <a:bodyPr/>
        <a:lstStyle/>
        <a:p>
          <a:pPr>
            <a:lnSpc>
              <a:spcPct val="100000"/>
            </a:lnSpc>
          </a:pPr>
          <a:r>
            <a:rPr lang="en-US" sz="1800" dirty="0"/>
            <a:t>Many do not </a:t>
          </a:r>
          <a:r>
            <a:rPr lang="en-US" sz="2000" dirty="0"/>
            <a:t>need</a:t>
          </a:r>
          <a:r>
            <a:rPr lang="en-US" sz="1800" dirty="0"/>
            <a:t> pre-transfer/remedial, but some still do</a:t>
          </a:r>
        </a:p>
      </dgm:t>
    </dgm:pt>
    <dgm:pt modelId="{3BAEB4C1-7D03-44BC-B890-7B377978CBD1}" type="parTrans" cxnId="{40C59680-89BF-48DB-91A4-58431D971EE2}">
      <dgm:prSet/>
      <dgm:spPr/>
      <dgm:t>
        <a:bodyPr/>
        <a:lstStyle/>
        <a:p>
          <a:endParaRPr lang="en-US" sz="1800"/>
        </a:p>
      </dgm:t>
    </dgm:pt>
    <dgm:pt modelId="{B387F4D6-FA7B-4C4C-B06E-79ED508324FB}" type="sibTrans" cxnId="{40C59680-89BF-48DB-91A4-58431D971EE2}">
      <dgm:prSet/>
      <dgm:spPr/>
      <dgm:t>
        <a:bodyPr/>
        <a:lstStyle/>
        <a:p>
          <a:endParaRPr lang="en-US" sz="1800"/>
        </a:p>
      </dgm:t>
    </dgm:pt>
    <dgm:pt modelId="{A6CBB13A-DD4B-4D90-B105-2D5AF1C1701A}">
      <dgm:prSet custT="1"/>
      <dgm:spPr/>
      <dgm:t>
        <a:bodyPr/>
        <a:lstStyle/>
        <a:p>
          <a:pPr>
            <a:lnSpc>
              <a:spcPct val="100000"/>
            </a:lnSpc>
          </a:pPr>
          <a:r>
            <a:rPr lang="en-US" sz="2000" dirty="0"/>
            <a:t>Completion</a:t>
          </a:r>
          <a:endParaRPr lang="en-US" sz="1800" dirty="0"/>
        </a:p>
      </dgm:t>
    </dgm:pt>
    <dgm:pt modelId="{2869EF15-BBE6-4E10-B825-42B606BB3F5A}" type="parTrans" cxnId="{DFF2FB5C-066E-46E9-BE3C-B9C505339527}">
      <dgm:prSet/>
      <dgm:spPr/>
      <dgm:t>
        <a:bodyPr/>
        <a:lstStyle/>
        <a:p>
          <a:endParaRPr lang="en-US" sz="1800"/>
        </a:p>
      </dgm:t>
    </dgm:pt>
    <dgm:pt modelId="{3B5D6A79-F430-4EEF-B557-0C2B21FB8774}" type="sibTrans" cxnId="{DFF2FB5C-066E-46E9-BE3C-B9C505339527}">
      <dgm:prSet/>
      <dgm:spPr/>
      <dgm:t>
        <a:bodyPr/>
        <a:lstStyle/>
        <a:p>
          <a:endParaRPr lang="en-US" sz="1800"/>
        </a:p>
      </dgm:t>
    </dgm:pt>
    <dgm:pt modelId="{2D7C191B-E2C9-4977-9A7A-0F4F03BF4CE3}">
      <dgm:prSet custT="1"/>
      <dgm:spPr/>
      <dgm:t>
        <a:bodyPr/>
        <a:lstStyle/>
        <a:p>
          <a:pPr>
            <a:lnSpc>
              <a:spcPct val="100000"/>
            </a:lnSpc>
          </a:pPr>
          <a:r>
            <a:rPr lang="en-US" sz="2000" b="1" dirty="0"/>
            <a:t>What is successful completion</a:t>
          </a:r>
          <a:r>
            <a:rPr lang="en-US" sz="2000" dirty="0"/>
            <a:t>?</a:t>
          </a:r>
        </a:p>
      </dgm:t>
    </dgm:pt>
    <dgm:pt modelId="{54C19FD7-D66C-4C73-93BA-5E81B81882DE}" type="parTrans" cxnId="{6C27252B-610D-4CFC-9AF5-B9FD04820E29}">
      <dgm:prSet/>
      <dgm:spPr/>
      <dgm:t>
        <a:bodyPr/>
        <a:lstStyle/>
        <a:p>
          <a:endParaRPr lang="en-US" sz="1800"/>
        </a:p>
      </dgm:t>
    </dgm:pt>
    <dgm:pt modelId="{81D22ED9-97D1-4CE0-9A57-0AFFA92B6A2A}" type="sibTrans" cxnId="{6C27252B-610D-4CFC-9AF5-B9FD04820E29}">
      <dgm:prSet/>
      <dgm:spPr/>
      <dgm:t>
        <a:bodyPr/>
        <a:lstStyle/>
        <a:p>
          <a:endParaRPr lang="en-US" sz="1800"/>
        </a:p>
      </dgm:t>
    </dgm:pt>
    <dgm:pt modelId="{E350E481-BD8D-49BD-9E75-2BDE13C3D536}" type="pres">
      <dgm:prSet presAssocID="{7E8B05E1-D06D-4C4B-B2F4-9E2EAF1B81D6}" presName="root" presStyleCnt="0">
        <dgm:presLayoutVars>
          <dgm:dir/>
          <dgm:resizeHandles val="exact"/>
        </dgm:presLayoutVars>
      </dgm:prSet>
      <dgm:spPr/>
    </dgm:pt>
    <dgm:pt modelId="{ECE97081-6735-4923-A8A9-9DFC5F52C875}" type="pres">
      <dgm:prSet presAssocID="{A8968117-5013-4FC5-834B-67BCE62BA420}" presName="compNode" presStyleCnt="0"/>
      <dgm:spPr/>
    </dgm:pt>
    <dgm:pt modelId="{833F1035-6D47-467B-AA8D-2E0E304D2FBB}" type="pres">
      <dgm:prSet presAssocID="{A8968117-5013-4FC5-834B-67BCE62BA420}" presName="bgRect" presStyleLbl="bgShp" presStyleIdx="0" presStyleCnt="3"/>
      <dgm:spPr/>
    </dgm:pt>
    <dgm:pt modelId="{93FE136F-060F-4B9A-B3E4-85D7F12F5AB7}" type="pres">
      <dgm:prSet presAssocID="{A8968117-5013-4FC5-834B-67BCE62BA4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85588C04-BD11-455E-91F5-725497BF30CC}" type="pres">
      <dgm:prSet presAssocID="{A8968117-5013-4FC5-834B-67BCE62BA420}" presName="spaceRect" presStyleCnt="0"/>
      <dgm:spPr/>
    </dgm:pt>
    <dgm:pt modelId="{059B974F-4A6E-4BA9-8F64-86E615C0F261}" type="pres">
      <dgm:prSet presAssocID="{A8968117-5013-4FC5-834B-67BCE62BA420}" presName="parTx" presStyleLbl="revTx" presStyleIdx="0" presStyleCnt="5">
        <dgm:presLayoutVars>
          <dgm:chMax val="0"/>
          <dgm:chPref val="0"/>
        </dgm:presLayoutVars>
      </dgm:prSet>
      <dgm:spPr/>
    </dgm:pt>
    <dgm:pt modelId="{4E2EBF5A-3D42-4321-B937-3D248C03E302}" type="pres">
      <dgm:prSet presAssocID="{4E2A2EE1-8DAC-4883-9A6E-B26D59D3722A}" presName="sibTrans" presStyleCnt="0"/>
      <dgm:spPr/>
    </dgm:pt>
    <dgm:pt modelId="{B9924541-6A39-4ED6-AC23-3641ECF21D75}" type="pres">
      <dgm:prSet presAssocID="{778AAB1F-DDDA-49C0-8C63-CBD5AED01E54}" presName="compNode" presStyleCnt="0"/>
      <dgm:spPr/>
    </dgm:pt>
    <dgm:pt modelId="{673341DE-598F-4BA5-B6FF-A5D7EDCE15C8}" type="pres">
      <dgm:prSet presAssocID="{778AAB1F-DDDA-49C0-8C63-CBD5AED01E54}" presName="bgRect" presStyleLbl="bgShp" presStyleIdx="1" presStyleCnt="3"/>
      <dgm:spPr/>
    </dgm:pt>
    <dgm:pt modelId="{97671C5B-EBE0-4F13-A0D1-C7F33596B83B}" type="pres">
      <dgm:prSet presAssocID="{778AAB1F-DDDA-49C0-8C63-CBD5AED01E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78A9F355-093D-4902-A74B-F7C708573EDA}" type="pres">
      <dgm:prSet presAssocID="{778AAB1F-DDDA-49C0-8C63-CBD5AED01E54}" presName="spaceRect" presStyleCnt="0"/>
      <dgm:spPr/>
    </dgm:pt>
    <dgm:pt modelId="{B9BC1B1F-C898-47CB-A8E7-F742E47A9BE2}" type="pres">
      <dgm:prSet presAssocID="{778AAB1F-DDDA-49C0-8C63-CBD5AED01E54}" presName="parTx" presStyleLbl="revTx" presStyleIdx="1" presStyleCnt="5" custScaleX="105011" custLinFactNeighborX="-5795" custLinFactNeighborY="1710">
        <dgm:presLayoutVars>
          <dgm:chMax val="0"/>
          <dgm:chPref val="0"/>
        </dgm:presLayoutVars>
      </dgm:prSet>
      <dgm:spPr/>
    </dgm:pt>
    <dgm:pt modelId="{345FFBB8-147B-4FE1-81CF-CEE9326605E9}" type="pres">
      <dgm:prSet presAssocID="{778AAB1F-DDDA-49C0-8C63-CBD5AED01E54}" presName="desTx" presStyleLbl="revTx" presStyleIdx="2" presStyleCnt="5" custScaleX="116229">
        <dgm:presLayoutVars/>
      </dgm:prSet>
      <dgm:spPr/>
    </dgm:pt>
    <dgm:pt modelId="{7AA0C37E-54FC-4044-8878-50BBF98D54BB}" type="pres">
      <dgm:prSet presAssocID="{3E83D085-1F33-41EF-A671-8BB68E35D488}" presName="sibTrans" presStyleCnt="0"/>
      <dgm:spPr/>
    </dgm:pt>
    <dgm:pt modelId="{77567ED2-BA9E-4D71-99BE-7895E1716D9A}" type="pres">
      <dgm:prSet presAssocID="{A6CBB13A-DD4B-4D90-B105-2D5AF1C1701A}" presName="compNode" presStyleCnt="0"/>
      <dgm:spPr/>
    </dgm:pt>
    <dgm:pt modelId="{60091940-B84D-4C21-AABC-62C3CF2F73C5}" type="pres">
      <dgm:prSet presAssocID="{A6CBB13A-DD4B-4D90-B105-2D5AF1C1701A}" presName="bgRect" presStyleLbl="bgShp" presStyleIdx="2" presStyleCnt="3"/>
      <dgm:spPr/>
    </dgm:pt>
    <dgm:pt modelId="{E6878C26-6FEA-4722-80CF-F7C2535A2AB1}" type="pres">
      <dgm:prSet presAssocID="{A6CBB13A-DD4B-4D90-B105-2D5AF1C170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F4170CC5-036A-4480-98DF-32BCD73CA9B9}" type="pres">
      <dgm:prSet presAssocID="{A6CBB13A-DD4B-4D90-B105-2D5AF1C1701A}" presName="spaceRect" presStyleCnt="0"/>
      <dgm:spPr/>
    </dgm:pt>
    <dgm:pt modelId="{C1F06D40-BB82-4692-8FB0-5B58CE1680BB}" type="pres">
      <dgm:prSet presAssocID="{A6CBB13A-DD4B-4D90-B105-2D5AF1C1701A}" presName="parTx" presStyleLbl="revTx" presStyleIdx="3" presStyleCnt="5">
        <dgm:presLayoutVars>
          <dgm:chMax val="0"/>
          <dgm:chPref val="0"/>
        </dgm:presLayoutVars>
      </dgm:prSet>
      <dgm:spPr/>
    </dgm:pt>
    <dgm:pt modelId="{5B87C2F9-3ED3-4E2E-8140-4353318B5206}" type="pres">
      <dgm:prSet presAssocID="{A6CBB13A-DD4B-4D90-B105-2D5AF1C1701A}" presName="desTx" presStyleLbl="revTx" presStyleIdx="4" presStyleCnt="5" custScaleX="116531">
        <dgm:presLayoutVars/>
      </dgm:prSet>
      <dgm:spPr/>
    </dgm:pt>
  </dgm:ptLst>
  <dgm:cxnLst>
    <dgm:cxn modelId="{6C27252B-610D-4CFC-9AF5-B9FD04820E29}" srcId="{A6CBB13A-DD4B-4D90-B105-2D5AF1C1701A}" destId="{2D7C191B-E2C9-4977-9A7A-0F4F03BF4CE3}" srcOrd="0" destOrd="0" parTransId="{54C19FD7-D66C-4C73-93BA-5E81B81882DE}" sibTransId="{81D22ED9-97D1-4CE0-9A57-0AFFA92B6A2A}"/>
    <dgm:cxn modelId="{E3BF0C38-8591-4F81-B778-B41EA3BC4821}" type="presOf" srcId="{6F562D77-0E1A-4A82-94C9-771A81B87DDC}" destId="{345FFBB8-147B-4FE1-81CF-CEE9326605E9}" srcOrd="0" destOrd="1" presId="urn:microsoft.com/office/officeart/2018/2/layout/IconVerticalSolidList"/>
    <dgm:cxn modelId="{DFF2FB5C-066E-46E9-BE3C-B9C505339527}" srcId="{7E8B05E1-D06D-4C4B-B2F4-9E2EAF1B81D6}" destId="{A6CBB13A-DD4B-4D90-B105-2D5AF1C1701A}" srcOrd="2" destOrd="0" parTransId="{2869EF15-BBE6-4E10-B825-42B606BB3F5A}" sibTransId="{3B5D6A79-F430-4EEF-B557-0C2B21FB8774}"/>
    <dgm:cxn modelId="{01C5A962-EE73-464D-831F-80F469C2D17F}" srcId="{778AAB1F-DDDA-49C0-8C63-CBD5AED01E54}" destId="{D2250B05-441B-4871-A072-7E802C745F63}" srcOrd="0" destOrd="0" parTransId="{99AFA4DB-6C84-4481-A837-80EF34D31B09}" sibTransId="{446BD6DE-5770-42B3-A66A-3925174840E4}"/>
    <dgm:cxn modelId="{85B6456C-F06A-4651-99FD-EA402D45F7B7}" type="presOf" srcId="{2D7C191B-E2C9-4977-9A7A-0F4F03BF4CE3}" destId="{5B87C2F9-3ED3-4E2E-8140-4353318B5206}" srcOrd="0" destOrd="0" presId="urn:microsoft.com/office/officeart/2018/2/layout/IconVerticalSolidList"/>
    <dgm:cxn modelId="{3DE4576E-D606-4C43-8E2B-543D00C2102B}" type="presOf" srcId="{D2250B05-441B-4871-A072-7E802C745F63}" destId="{345FFBB8-147B-4FE1-81CF-CEE9326605E9}" srcOrd="0" destOrd="0" presId="urn:microsoft.com/office/officeart/2018/2/layout/IconVerticalSolidList"/>
    <dgm:cxn modelId="{BCAE0151-917D-4F72-B2D0-7CB26023FEB0}" type="presOf" srcId="{A6CBB13A-DD4B-4D90-B105-2D5AF1C1701A}" destId="{C1F06D40-BB82-4692-8FB0-5B58CE1680BB}" srcOrd="0" destOrd="0" presId="urn:microsoft.com/office/officeart/2018/2/layout/IconVerticalSolidList"/>
    <dgm:cxn modelId="{35395E58-2D1A-40C7-A38E-A353CA90F002}" srcId="{7E8B05E1-D06D-4C4B-B2F4-9E2EAF1B81D6}" destId="{778AAB1F-DDDA-49C0-8C63-CBD5AED01E54}" srcOrd="1" destOrd="0" parTransId="{9C0B1D76-DAAC-4CC3-9B53-6DE04FBFE62B}" sibTransId="{3E83D085-1F33-41EF-A671-8BB68E35D488}"/>
    <dgm:cxn modelId="{40C59680-89BF-48DB-91A4-58431D971EE2}" srcId="{778AAB1F-DDDA-49C0-8C63-CBD5AED01E54}" destId="{6F562D77-0E1A-4A82-94C9-771A81B87DDC}" srcOrd="1" destOrd="0" parTransId="{3BAEB4C1-7D03-44BC-B890-7B377978CBD1}" sibTransId="{B387F4D6-FA7B-4C4C-B06E-79ED508324FB}"/>
    <dgm:cxn modelId="{E2893C9D-0686-43E0-A116-8A23534D8FC7}" type="presOf" srcId="{A8968117-5013-4FC5-834B-67BCE62BA420}" destId="{059B974F-4A6E-4BA9-8F64-86E615C0F261}" srcOrd="0" destOrd="0" presId="urn:microsoft.com/office/officeart/2018/2/layout/IconVerticalSolidList"/>
    <dgm:cxn modelId="{D8A4B1A5-0351-4D6F-87C7-72ACC409D9CF}" type="presOf" srcId="{7E8B05E1-D06D-4C4B-B2F4-9E2EAF1B81D6}" destId="{E350E481-BD8D-49BD-9E75-2BDE13C3D536}" srcOrd="0" destOrd="0" presId="urn:microsoft.com/office/officeart/2018/2/layout/IconVerticalSolidList"/>
    <dgm:cxn modelId="{08023BA7-1F7A-475A-B31C-A82A0BD57FCC}" srcId="{7E8B05E1-D06D-4C4B-B2F4-9E2EAF1B81D6}" destId="{A8968117-5013-4FC5-834B-67BCE62BA420}" srcOrd="0" destOrd="0" parTransId="{95314951-8C93-4FAC-A015-C4E1036BCE65}" sibTransId="{4E2A2EE1-8DAC-4883-9A6E-B26D59D3722A}"/>
    <dgm:cxn modelId="{A23D0EE7-3AF0-48E9-9315-15B63267503A}" type="presOf" srcId="{778AAB1F-DDDA-49C0-8C63-CBD5AED01E54}" destId="{B9BC1B1F-C898-47CB-A8E7-F742E47A9BE2}" srcOrd="0" destOrd="0" presId="urn:microsoft.com/office/officeart/2018/2/layout/IconVerticalSolidList"/>
    <dgm:cxn modelId="{3F1E0BDB-37AD-49FF-AC8C-5975CB2D4579}" type="presParOf" srcId="{E350E481-BD8D-49BD-9E75-2BDE13C3D536}" destId="{ECE97081-6735-4923-A8A9-9DFC5F52C875}" srcOrd="0" destOrd="0" presId="urn:microsoft.com/office/officeart/2018/2/layout/IconVerticalSolidList"/>
    <dgm:cxn modelId="{6D9E602D-84B5-4807-9C7C-DD35F0515FEF}" type="presParOf" srcId="{ECE97081-6735-4923-A8A9-9DFC5F52C875}" destId="{833F1035-6D47-467B-AA8D-2E0E304D2FBB}" srcOrd="0" destOrd="0" presId="urn:microsoft.com/office/officeart/2018/2/layout/IconVerticalSolidList"/>
    <dgm:cxn modelId="{4D0F5DED-9623-4740-8CF4-462C0C4CA695}" type="presParOf" srcId="{ECE97081-6735-4923-A8A9-9DFC5F52C875}" destId="{93FE136F-060F-4B9A-B3E4-85D7F12F5AB7}" srcOrd="1" destOrd="0" presId="urn:microsoft.com/office/officeart/2018/2/layout/IconVerticalSolidList"/>
    <dgm:cxn modelId="{20076736-5656-4D94-9DC4-FE24F99574EC}" type="presParOf" srcId="{ECE97081-6735-4923-A8A9-9DFC5F52C875}" destId="{85588C04-BD11-455E-91F5-725497BF30CC}" srcOrd="2" destOrd="0" presId="urn:microsoft.com/office/officeart/2018/2/layout/IconVerticalSolidList"/>
    <dgm:cxn modelId="{89EAB710-2CF9-4B77-9795-C28EBA8E86D7}" type="presParOf" srcId="{ECE97081-6735-4923-A8A9-9DFC5F52C875}" destId="{059B974F-4A6E-4BA9-8F64-86E615C0F261}" srcOrd="3" destOrd="0" presId="urn:microsoft.com/office/officeart/2018/2/layout/IconVerticalSolidList"/>
    <dgm:cxn modelId="{16F820C4-4D0F-487F-8302-0D65C6117E3C}" type="presParOf" srcId="{E350E481-BD8D-49BD-9E75-2BDE13C3D536}" destId="{4E2EBF5A-3D42-4321-B937-3D248C03E302}" srcOrd="1" destOrd="0" presId="urn:microsoft.com/office/officeart/2018/2/layout/IconVerticalSolidList"/>
    <dgm:cxn modelId="{FF3ABB6A-981F-45D1-8C93-794E4F461BB3}" type="presParOf" srcId="{E350E481-BD8D-49BD-9E75-2BDE13C3D536}" destId="{B9924541-6A39-4ED6-AC23-3641ECF21D75}" srcOrd="2" destOrd="0" presId="urn:microsoft.com/office/officeart/2018/2/layout/IconVerticalSolidList"/>
    <dgm:cxn modelId="{62D41A64-277F-403B-BF4C-76E46E1E908C}" type="presParOf" srcId="{B9924541-6A39-4ED6-AC23-3641ECF21D75}" destId="{673341DE-598F-4BA5-B6FF-A5D7EDCE15C8}" srcOrd="0" destOrd="0" presId="urn:microsoft.com/office/officeart/2018/2/layout/IconVerticalSolidList"/>
    <dgm:cxn modelId="{F40FBE7F-3838-489B-BBE4-322714F99F9D}" type="presParOf" srcId="{B9924541-6A39-4ED6-AC23-3641ECF21D75}" destId="{97671C5B-EBE0-4F13-A0D1-C7F33596B83B}" srcOrd="1" destOrd="0" presId="urn:microsoft.com/office/officeart/2018/2/layout/IconVerticalSolidList"/>
    <dgm:cxn modelId="{0F67282E-4BA6-44F2-9F79-E804B3213038}" type="presParOf" srcId="{B9924541-6A39-4ED6-AC23-3641ECF21D75}" destId="{78A9F355-093D-4902-A74B-F7C708573EDA}" srcOrd="2" destOrd="0" presId="urn:microsoft.com/office/officeart/2018/2/layout/IconVerticalSolidList"/>
    <dgm:cxn modelId="{B751F4CB-C1C5-4B8F-BB5A-A762DCD1BCF2}" type="presParOf" srcId="{B9924541-6A39-4ED6-AC23-3641ECF21D75}" destId="{B9BC1B1F-C898-47CB-A8E7-F742E47A9BE2}" srcOrd="3" destOrd="0" presId="urn:microsoft.com/office/officeart/2018/2/layout/IconVerticalSolidList"/>
    <dgm:cxn modelId="{7F0F0409-F30E-44F0-B9B5-DC2BAD601E19}" type="presParOf" srcId="{B9924541-6A39-4ED6-AC23-3641ECF21D75}" destId="{345FFBB8-147B-4FE1-81CF-CEE9326605E9}" srcOrd="4" destOrd="0" presId="urn:microsoft.com/office/officeart/2018/2/layout/IconVerticalSolidList"/>
    <dgm:cxn modelId="{6C546D92-8EA1-457C-8FBF-FBFF6DFACA66}" type="presParOf" srcId="{E350E481-BD8D-49BD-9E75-2BDE13C3D536}" destId="{7AA0C37E-54FC-4044-8878-50BBF98D54BB}" srcOrd="3" destOrd="0" presId="urn:microsoft.com/office/officeart/2018/2/layout/IconVerticalSolidList"/>
    <dgm:cxn modelId="{19314F88-506B-45D2-A9A6-6076AE292966}" type="presParOf" srcId="{E350E481-BD8D-49BD-9E75-2BDE13C3D536}" destId="{77567ED2-BA9E-4D71-99BE-7895E1716D9A}" srcOrd="4" destOrd="0" presId="urn:microsoft.com/office/officeart/2018/2/layout/IconVerticalSolidList"/>
    <dgm:cxn modelId="{A48DEF10-E6E0-47A9-AEB1-66C6FB5D8C2D}" type="presParOf" srcId="{77567ED2-BA9E-4D71-99BE-7895E1716D9A}" destId="{60091940-B84D-4C21-AABC-62C3CF2F73C5}" srcOrd="0" destOrd="0" presId="urn:microsoft.com/office/officeart/2018/2/layout/IconVerticalSolidList"/>
    <dgm:cxn modelId="{92885E79-5D46-4D00-A4AC-E3509E39194B}" type="presParOf" srcId="{77567ED2-BA9E-4D71-99BE-7895E1716D9A}" destId="{E6878C26-6FEA-4722-80CF-F7C2535A2AB1}" srcOrd="1" destOrd="0" presId="urn:microsoft.com/office/officeart/2018/2/layout/IconVerticalSolidList"/>
    <dgm:cxn modelId="{F6E3FDD3-A0CC-4E2C-81D1-038741600D23}" type="presParOf" srcId="{77567ED2-BA9E-4D71-99BE-7895E1716D9A}" destId="{F4170CC5-036A-4480-98DF-32BCD73CA9B9}" srcOrd="2" destOrd="0" presId="urn:microsoft.com/office/officeart/2018/2/layout/IconVerticalSolidList"/>
    <dgm:cxn modelId="{8212EEA5-3DA7-4B73-AA65-6D3AE3CBCD8F}" type="presParOf" srcId="{77567ED2-BA9E-4D71-99BE-7895E1716D9A}" destId="{C1F06D40-BB82-4692-8FB0-5B58CE1680BB}" srcOrd="3" destOrd="0" presId="urn:microsoft.com/office/officeart/2018/2/layout/IconVerticalSolidList"/>
    <dgm:cxn modelId="{6C2D53DC-F0F6-46FE-9078-A9C5C7781BAE}" type="presParOf" srcId="{77567ED2-BA9E-4D71-99BE-7895E1716D9A}" destId="{5B87C2F9-3ED3-4E2E-8140-4353318B520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4A028-F784-44A6-9FAD-0B765EB7469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86886A0-932C-4CA3-A2F4-CD475A50A293}">
      <dgm:prSet/>
      <dgm:spPr/>
      <dgm:t>
        <a:bodyPr/>
        <a:lstStyle/>
        <a:p>
          <a:r>
            <a:rPr lang="en-US"/>
            <a:t>English as a Second Language (ESL) *</a:t>
          </a:r>
        </a:p>
      </dgm:t>
    </dgm:pt>
    <dgm:pt modelId="{660112FA-B270-446D-86E5-E33FE63835BB}" type="parTrans" cxnId="{279B1069-08DE-4614-BB3C-25CC5819C9C8}">
      <dgm:prSet/>
      <dgm:spPr/>
      <dgm:t>
        <a:bodyPr/>
        <a:lstStyle/>
        <a:p>
          <a:endParaRPr lang="en-US"/>
        </a:p>
      </dgm:t>
    </dgm:pt>
    <dgm:pt modelId="{F974F5F4-EBF6-4ECA-87FB-F8CB8A2666A8}" type="sibTrans" cxnId="{279B1069-08DE-4614-BB3C-25CC5819C9C8}">
      <dgm:prSet/>
      <dgm:spPr/>
      <dgm:t>
        <a:bodyPr/>
        <a:lstStyle/>
        <a:p>
          <a:endParaRPr lang="en-US"/>
        </a:p>
      </dgm:t>
    </dgm:pt>
    <dgm:pt modelId="{40F2232D-9EF5-4C2F-9572-6A1D507779B8}">
      <dgm:prSet/>
      <dgm:spPr/>
      <dgm:t>
        <a:bodyPr/>
        <a:lstStyle/>
        <a:p>
          <a:r>
            <a:rPr lang="en-US"/>
            <a:t>Immigrant Education</a:t>
          </a:r>
        </a:p>
      </dgm:t>
    </dgm:pt>
    <dgm:pt modelId="{72B1465E-7221-4487-B0BF-D92AF7EE0D84}" type="parTrans" cxnId="{78C761FF-AE3F-44EF-B1BD-D84DF11EEFEF}">
      <dgm:prSet/>
      <dgm:spPr/>
      <dgm:t>
        <a:bodyPr/>
        <a:lstStyle/>
        <a:p>
          <a:endParaRPr lang="en-US"/>
        </a:p>
      </dgm:t>
    </dgm:pt>
    <dgm:pt modelId="{3893C51F-8A29-409D-9ADA-B6AF07CD72E5}" type="sibTrans" cxnId="{78C761FF-AE3F-44EF-B1BD-D84DF11EEFEF}">
      <dgm:prSet/>
      <dgm:spPr/>
      <dgm:t>
        <a:bodyPr/>
        <a:lstStyle/>
        <a:p>
          <a:endParaRPr lang="en-US"/>
        </a:p>
      </dgm:t>
    </dgm:pt>
    <dgm:pt modelId="{B0C89259-AE9E-4C69-B0BA-97626A1CA295}">
      <dgm:prSet/>
      <dgm:spPr/>
      <dgm:t>
        <a:bodyPr/>
        <a:lstStyle/>
        <a:p>
          <a:r>
            <a:rPr lang="en-US"/>
            <a:t>Elementary and Secondary Basic Skills*</a:t>
          </a:r>
        </a:p>
      </dgm:t>
    </dgm:pt>
    <dgm:pt modelId="{6197437E-D2DB-495C-AC28-37F45D44EB9F}" type="parTrans" cxnId="{41E4C674-7BB0-4721-A9D1-E7DB356BE58E}">
      <dgm:prSet/>
      <dgm:spPr/>
      <dgm:t>
        <a:bodyPr/>
        <a:lstStyle/>
        <a:p>
          <a:endParaRPr lang="en-US"/>
        </a:p>
      </dgm:t>
    </dgm:pt>
    <dgm:pt modelId="{B520B5B2-F989-4E76-A120-3F6CEE07353E}" type="sibTrans" cxnId="{41E4C674-7BB0-4721-A9D1-E7DB356BE58E}">
      <dgm:prSet/>
      <dgm:spPr/>
      <dgm:t>
        <a:bodyPr/>
        <a:lstStyle/>
        <a:p>
          <a:endParaRPr lang="en-US"/>
        </a:p>
      </dgm:t>
    </dgm:pt>
    <dgm:pt modelId="{73EE349C-F737-4CBB-B2D1-16FB8ADA5263}">
      <dgm:prSet/>
      <dgm:spPr/>
      <dgm:t>
        <a:bodyPr/>
        <a:lstStyle/>
        <a:p>
          <a:r>
            <a:rPr lang="en-US"/>
            <a:t>Health and Safety</a:t>
          </a:r>
        </a:p>
      </dgm:t>
    </dgm:pt>
    <dgm:pt modelId="{33131F1B-A875-4E46-8F61-7A663C2D595D}" type="parTrans" cxnId="{3DC0197D-C295-4C99-9856-B6AA4002C578}">
      <dgm:prSet/>
      <dgm:spPr/>
      <dgm:t>
        <a:bodyPr/>
        <a:lstStyle/>
        <a:p>
          <a:endParaRPr lang="en-US"/>
        </a:p>
      </dgm:t>
    </dgm:pt>
    <dgm:pt modelId="{91826B5D-CCE8-467C-A09F-4E9FA17A4973}" type="sibTrans" cxnId="{3DC0197D-C295-4C99-9856-B6AA4002C578}">
      <dgm:prSet/>
      <dgm:spPr/>
      <dgm:t>
        <a:bodyPr/>
        <a:lstStyle/>
        <a:p>
          <a:endParaRPr lang="en-US"/>
        </a:p>
      </dgm:t>
    </dgm:pt>
    <dgm:pt modelId="{6987601C-4C54-4F00-96ED-033DF4A7E41C}">
      <dgm:prSet/>
      <dgm:spPr/>
      <dgm:t>
        <a:bodyPr/>
        <a:lstStyle/>
        <a:p>
          <a:r>
            <a:rPr lang="en-US"/>
            <a:t>Substantial Disabilities</a:t>
          </a:r>
        </a:p>
      </dgm:t>
    </dgm:pt>
    <dgm:pt modelId="{2C8B1DDB-31BC-4FC9-BF94-6A7F9E322650}" type="parTrans" cxnId="{15D627F3-9441-4BE2-923C-35550855B9DE}">
      <dgm:prSet/>
      <dgm:spPr/>
      <dgm:t>
        <a:bodyPr/>
        <a:lstStyle/>
        <a:p>
          <a:endParaRPr lang="en-US"/>
        </a:p>
      </dgm:t>
    </dgm:pt>
    <dgm:pt modelId="{631B19F8-48B0-4889-A3E6-572C507F89D2}" type="sibTrans" cxnId="{15D627F3-9441-4BE2-923C-35550855B9DE}">
      <dgm:prSet/>
      <dgm:spPr/>
      <dgm:t>
        <a:bodyPr/>
        <a:lstStyle/>
        <a:p>
          <a:endParaRPr lang="en-US"/>
        </a:p>
      </dgm:t>
    </dgm:pt>
    <dgm:pt modelId="{ED175F8C-14C7-4C53-979A-F37C82999E14}">
      <dgm:prSet/>
      <dgm:spPr/>
      <dgm:t>
        <a:bodyPr/>
        <a:lstStyle/>
        <a:p>
          <a:r>
            <a:rPr lang="en-US"/>
            <a:t>Parenting</a:t>
          </a:r>
        </a:p>
      </dgm:t>
    </dgm:pt>
    <dgm:pt modelId="{80C091E2-AE95-44E0-AD1E-DA0F5F2B79C0}" type="parTrans" cxnId="{87436910-8831-4587-8F08-F53C35051569}">
      <dgm:prSet/>
      <dgm:spPr/>
      <dgm:t>
        <a:bodyPr/>
        <a:lstStyle/>
        <a:p>
          <a:endParaRPr lang="en-US"/>
        </a:p>
      </dgm:t>
    </dgm:pt>
    <dgm:pt modelId="{39DA96C6-0F6B-44E9-9F4F-786F44EF0EB9}" type="sibTrans" cxnId="{87436910-8831-4587-8F08-F53C35051569}">
      <dgm:prSet/>
      <dgm:spPr/>
      <dgm:t>
        <a:bodyPr/>
        <a:lstStyle/>
        <a:p>
          <a:endParaRPr lang="en-US"/>
        </a:p>
      </dgm:t>
    </dgm:pt>
    <dgm:pt modelId="{FE85CDD1-73D1-4328-AF9D-AD0A8D261514}">
      <dgm:prSet/>
      <dgm:spPr/>
      <dgm:t>
        <a:bodyPr/>
        <a:lstStyle/>
        <a:p>
          <a:r>
            <a:rPr lang="en-US"/>
            <a:t>Home Economics</a:t>
          </a:r>
        </a:p>
      </dgm:t>
    </dgm:pt>
    <dgm:pt modelId="{2D8FDBA0-3742-4AEB-952D-A5E145858FD7}" type="parTrans" cxnId="{1AEA9A98-2C42-48D7-9CA4-C0226AF070CE}">
      <dgm:prSet/>
      <dgm:spPr/>
      <dgm:t>
        <a:bodyPr/>
        <a:lstStyle/>
        <a:p>
          <a:endParaRPr lang="en-US"/>
        </a:p>
      </dgm:t>
    </dgm:pt>
    <dgm:pt modelId="{61E9B5C1-F06A-4419-A491-BEB2D9B40E43}" type="sibTrans" cxnId="{1AEA9A98-2C42-48D7-9CA4-C0226AF070CE}">
      <dgm:prSet/>
      <dgm:spPr/>
      <dgm:t>
        <a:bodyPr/>
        <a:lstStyle/>
        <a:p>
          <a:endParaRPr lang="en-US"/>
        </a:p>
      </dgm:t>
    </dgm:pt>
    <dgm:pt modelId="{748331E3-1EDA-45A2-BCBE-33332D3FC148}">
      <dgm:prSet/>
      <dgm:spPr/>
      <dgm:t>
        <a:bodyPr/>
        <a:lstStyle/>
        <a:p>
          <a:r>
            <a:rPr lang="en-US"/>
            <a:t>Courses for Older Adults</a:t>
          </a:r>
        </a:p>
      </dgm:t>
    </dgm:pt>
    <dgm:pt modelId="{77A07C31-AADC-4AA2-B27A-776595466390}" type="parTrans" cxnId="{23F0AD30-CC62-40FE-96CD-B5434B8ECC02}">
      <dgm:prSet/>
      <dgm:spPr/>
      <dgm:t>
        <a:bodyPr/>
        <a:lstStyle/>
        <a:p>
          <a:endParaRPr lang="en-US"/>
        </a:p>
      </dgm:t>
    </dgm:pt>
    <dgm:pt modelId="{0E079DBF-9142-4D80-BA72-37387A0798DC}" type="sibTrans" cxnId="{23F0AD30-CC62-40FE-96CD-B5434B8ECC02}">
      <dgm:prSet/>
      <dgm:spPr/>
      <dgm:t>
        <a:bodyPr/>
        <a:lstStyle/>
        <a:p>
          <a:endParaRPr lang="en-US"/>
        </a:p>
      </dgm:t>
    </dgm:pt>
    <dgm:pt modelId="{A6B60888-9661-417E-BB77-9E66E9EC45A6}">
      <dgm:prSet/>
      <dgm:spPr/>
      <dgm:t>
        <a:bodyPr/>
        <a:lstStyle/>
        <a:p>
          <a:r>
            <a:rPr lang="en-US"/>
            <a:t>Short-term Vocational*</a:t>
          </a:r>
        </a:p>
      </dgm:t>
    </dgm:pt>
    <dgm:pt modelId="{2E15975D-C287-48F9-B4C6-7DCC32AE4940}" type="parTrans" cxnId="{49E344BC-DAB8-4E5C-B742-55F8F49B2036}">
      <dgm:prSet/>
      <dgm:spPr/>
      <dgm:t>
        <a:bodyPr/>
        <a:lstStyle/>
        <a:p>
          <a:endParaRPr lang="en-US"/>
        </a:p>
      </dgm:t>
    </dgm:pt>
    <dgm:pt modelId="{5C5641D2-BD9E-440D-8B51-091230623247}" type="sibTrans" cxnId="{49E344BC-DAB8-4E5C-B742-55F8F49B2036}">
      <dgm:prSet/>
      <dgm:spPr/>
      <dgm:t>
        <a:bodyPr/>
        <a:lstStyle/>
        <a:p>
          <a:endParaRPr lang="en-US"/>
        </a:p>
      </dgm:t>
    </dgm:pt>
    <dgm:pt modelId="{5FB4EB74-5E88-4306-AF93-064713E2F609}">
      <dgm:prSet/>
      <dgm:spPr/>
      <dgm:t>
        <a:bodyPr/>
        <a:lstStyle/>
        <a:p>
          <a:r>
            <a:rPr lang="en-US"/>
            <a:t>Workforce Preparation*</a:t>
          </a:r>
        </a:p>
      </dgm:t>
    </dgm:pt>
    <dgm:pt modelId="{122C5486-AB16-4597-A097-CB32D6F108BB}" type="parTrans" cxnId="{F0BCAE7E-46A0-4564-A0A7-4B9CFDDB5852}">
      <dgm:prSet/>
      <dgm:spPr/>
      <dgm:t>
        <a:bodyPr/>
        <a:lstStyle/>
        <a:p>
          <a:endParaRPr lang="en-US"/>
        </a:p>
      </dgm:t>
    </dgm:pt>
    <dgm:pt modelId="{F3A019A2-4ECE-436B-90D0-99C2D5F698A8}" type="sibTrans" cxnId="{F0BCAE7E-46A0-4564-A0A7-4B9CFDDB5852}">
      <dgm:prSet/>
      <dgm:spPr/>
      <dgm:t>
        <a:bodyPr/>
        <a:lstStyle/>
        <a:p>
          <a:endParaRPr lang="en-US"/>
        </a:p>
      </dgm:t>
    </dgm:pt>
    <dgm:pt modelId="{52E7E256-A57B-4689-B7FF-BE82BA01FFB6}" type="pres">
      <dgm:prSet presAssocID="{9B44A028-F784-44A6-9FAD-0B765EB74693}" presName="vert0" presStyleCnt="0">
        <dgm:presLayoutVars>
          <dgm:dir/>
          <dgm:animOne val="branch"/>
          <dgm:animLvl val="lvl"/>
        </dgm:presLayoutVars>
      </dgm:prSet>
      <dgm:spPr/>
    </dgm:pt>
    <dgm:pt modelId="{3BDF32EA-A621-420D-A789-A4A231AE398D}" type="pres">
      <dgm:prSet presAssocID="{486886A0-932C-4CA3-A2F4-CD475A50A293}" presName="thickLine" presStyleLbl="alignNode1" presStyleIdx="0" presStyleCnt="10"/>
      <dgm:spPr/>
    </dgm:pt>
    <dgm:pt modelId="{1EE58C20-8EAC-4106-BD64-067943770B4C}" type="pres">
      <dgm:prSet presAssocID="{486886A0-932C-4CA3-A2F4-CD475A50A293}" presName="horz1" presStyleCnt="0"/>
      <dgm:spPr/>
    </dgm:pt>
    <dgm:pt modelId="{57D9B3EB-D778-46CF-ABD4-0322F1D41D26}" type="pres">
      <dgm:prSet presAssocID="{486886A0-932C-4CA3-A2F4-CD475A50A293}" presName="tx1" presStyleLbl="revTx" presStyleIdx="0" presStyleCnt="10"/>
      <dgm:spPr/>
    </dgm:pt>
    <dgm:pt modelId="{256F7F49-D0C3-436C-895D-F8D50E0A741B}" type="pres">
      <dgm:prSet presAssocID="{486886A0-932C-4CA3-A2F4-CD475A50A293}" presName="vert1" presStyleCnt="0"/>
      <dgm:spPr/>
    </dgm:pt>
    <dgm:pt modelId="{72A9CC1C-C45F-4D7E-B8E0-C52CB3F21875}" type="pres">
      <dgm:prSet presAssocID="{40F2232D-9EF5-4C2F-9572-6A1D507779B8}" presName="thickLine" presStyleLbl="alignNode1" presStyleIdx="1" presStyleCnt="10"/>
      <dgm:spPr/>
    </dgm:pt>
    <dgm:pt modelId="{2BC7D19D-0D69-47F2-965E-C3EFEDAB2FA2}" type="pres">
      <dgm:prSet presAssocID="{40F2232D-9EF5-4C2F-9572-6A1D507779B8}" presName="horz1" presStyleCnt="0"/>
      <dgm:spPr/>
    </dgm:pt>
    <dgm:pt modelId="{2C051901-D83C-4A96-9489-E6E989F5D876}" type="pres">
      <dgm:prSet presAssocID="{40F2232D-9EF5-4C2F-9572-6A1D507779B8}" presName="tx1" presStyleLbl="revTx" presStyleIdx="1" presStyleCnt="10"/>
      <dgm:spPr/>
    </dgm:pt>
    <dgm:pt modelId="{C4D8E931-7B77-41BD-BF55-358334434A7F}" type="pres">
      <dgm:prSet presAssocID="{40F2232D-9EF5-4C2F-9572-6A1D507779B8}" presName="vert1" presStyleCnt="0"/>
      <dgm:spPr/>
    </dgm:pt>
    <dgm:pt modelId="{09FCF39E-0D61-4FFA-A204-48EE1A9A4E1D}" type="pres">
      <dgm:prSet presAssocID="{B0C89259-AE9E-4C69-B0BA-97626A1CA295}" presName="thickLine" presStyleLbl="alignNode1" presStyleIdx="2" presStyleCnt="10"/>
      <dgm:spPr/>
    </dgm:pt>
    <dgm:pt modelId="{FC8C74D6-FC39-444E-A22A-930B517D473A}" type="pres">
      <dgm:prSet presAssocID="{B0C89259-AE9E-4C69-B0BA-97626A1CA295}" presName="horz1" presStyleCnt="0"/>
      <dgm:spPr/>
    </dgm:pt>
    <dgm:pt modelId="{C3C15ADF-0F4B-4E1E-8702-65CACC416F76}" type="pres">
      <dgm:prSet presAssocID="{B0C89259-AE9E-4C69-B0BA-97626A1CA295}" presName="tx1" presStyleLbl="revTx" presStyleIdx="2" presStyleCnt="10"/>
      <dgm:spPr/>
    </dgm:pt>
    <dgm:pt modelId="{D32B872F-742A-4D09-81AA-7588AC67F4A2}" type="pres">
      <dgm:prSet presAssocID="{B0C89259-AE9E-4C69-B0BA-97626A1CA295}" presName="vert1" presStyleCnt="0"/>
      <dgm:spPr/>
    </dgm:pt>
    <dgm:pt modelId="{2EB3582F-7F7C-4ECE-BAA2-F244409C7595}" type="pres">
      <dgm:prSet presAssocID="{73EE349C-F737-4CBB-B2D1-16FB8ADA5263}" presName="thickLine" presStyleLbl="alignNode1" presStyleIdx="3" presStyleCnt="10"/>
      <dgm:spPr/>
    </dgm:pt>
    <dgm:pt modelId="{A9E93F14-7FB9-4B07-AD9D-05E7B157338E}" type="pres">
      <dgm:prSet presAssocID="{73EE349C-F737-4CBB-B2D1-16FB8ADA5263}" presName="horz1" presStyleCnt="0"/>
      <dgm:spPr/>
    </dgm:pt>
    <dgm:pt modelId="{7BEAECD7-8AC7-423D-8EBA-7381397E3F84}" type="pres">
      <dgm:prSet presAssocID="{73EE349C-F737-4CBB-B2D1-16FB8ADA5263}" presName="tx1" presStyleLbl="revTx" presStyleIdx="3" presStyleCnt="10"/>
      <dgm:spPr/>
    </dgm:pt>
    <dgm:pt modelId="{14A280B8-26FE-4E67-B32F-A86A83A92519}" type="pres">
      <dgm:prSet presAssocID="{73EE349C-F737-4CBB-B2D1-16FB8ADA5263}" presName="vert1" presStyleCnt="0"/>
      <dgm:spPr/>
    </dgm:pt>
    <dgm:pt modelId="{36C2BC80-CD3D-44AB-A18C-801493B7C378}" type="pres">
      <dgm:prSet presAssocID="{6987601C-4C54-4F00-96ED-033DF4A7E41C}" presName="thickLine" presStyleLbl="alignNode1" presStyleIdx="4" presStyleCnt="10"/>
      <dgm:spPr/>
    </dgm:pt>
    <dgm:pt modelId="{7A2FFCFB-AE4F-44A7-876B-C1D2C0FF109B}" type="pres">
      <dgm:prSet presAssocID="{6987601C-4C54-4F00-96ED-033DF4A7E41C}" presName="horz1" presStyleCnt="0"/>
      <dgm:spPr/>
    </dgm:pt>
    <dgm:pt modelId="{BBB83AB6-F4E8-4A9C-AC88-DE94A76A13EF}" type="pres">
      <dgm:prSet presAssocID="{6987601C-4C54-4F00-96ED-033DF4A7E41C}" presName="tx1" presStyleLbl="revTx" presStyleIdx="4" presStyleCnt="10"/>
      <dgm:spPr/>
    </dgm:pt>
    <dgm:pt modelId="{5295C844-D25C-49FB-8B7E-88AF404F83F9}" type="pres">
      <dgm:prSet presAssocID="{6987601C-4C54-4F00-96ED-033DF4A7E41C}" presName="vert1" presStyleCnt="0"/>
      <dgm:spPr/>
    </dgm:pt>
    <dgm:pt modelId="{8B277D23-00A4-4136-88B5-AF782A78637B}" type="pres">
      <dgm:prSet presAssocID="{ED175F8C-14C7-4C53-979A-F37C82999E14}" presName="thickLine" presStyleLbl="alignNode1" presStyleIdx="5" presStyleCnt="10"/>
      <dgm:spPr/>
    </dgm:pt>
    <dgm:pt modelId="{36EAE3E3-F50B-40D0-9CAF-57DC5D6DAD7A}" type="pres">
      <dgm:prSet presAssocID="{ED175F8C-14C7-4C53-979A-F37C82999E14}" presName="horz1" presStyleCnt="0"/>
      <dgm:spPr/>
    </dgm:pt>
    <dgm:pt modelId="{CB68918E-1D58-48DC-BEDE-61A0EED42641}" type="pres">
      <dgm:prSet presAssocID="{ED175F8C-14C7-4C53-979A-F37C82999E14}" presName="tx1" presStyleLbl="revTx" presStyleIdx="5" presStyleCnt="10"/>
      <dgm:spPr/>
    </dgm:pt>
    <dgm:pt modelId="{C4663DAF-3819-40B9-AC76-68DA570D9D34}" type="pres">
      <dgm:prSet presAssocID="{ED175F8C-14C7-4C53-979A-F37C82999E14}" presName="vert1" presStyleCnt="0"/>
      <dgm:spPr/>
    </dgm:pt>
    <dgm:pt modelId="{5E33D28A-3C1A-46D8-B866-3F2723DD685E}" type="pres">
      <dgm:prSet presAssocID="{FE85CDD1-73D1-4328-AF9D-AD0A8D261514}" presName="thickLine" presStyleLbl="alignNode1" presStyleIdx="6" presStyleCnt="10"/>
      <dgm:spPr/>
    </dgm:pt>
    <dgm:pt modelId="{C26B24E2-AB60-49CB-86E8-E2BC4A5AFD6A}" type="pres">
      <dgm:prSet presAssocID="{FE85CDD1-73D1-4328-AF9D-AD0A8D261514}" presName="horz1" presStyleCnt="0"/>
      <dgm:spPr/>
    </dgm:pt>
    <dgm:pt modelId="{F831CBA6-79C9-4E79-871A-99ACA329A2D3}" type="pres">
      <dgm:prSet presAssocID="{FE85CDD1-73D1-4328-AF9D-AD0A8D261514}" presName="tx1" presStyleLbl="revTx" presStyleIdx="6" presStyleCnt="10"/>
      <dgm:spPr/>
    </dgm:pt>
    <dgm:pt modelId="{D238A96E-BB4A-4308-A84E-3784B0223AAD}" type="pres">
      <dgm:prSet presAssocID="{FE85CDD1-73D1-4328-AF9D-AD0A8D261514}" presName="vert1" presStyleCnt="0"/>
      <dgm:spPr/>
    </dgm:pt>
    <dgm:pt modelId="{EC17DEA6-A4E6-4B8E-86F3-C61D1327F781}" type="pres">
      <dgm:prSet presAssocID="{748331E3-1EDA-45A2-BCBE-33332D3FC148}" presName="thickLine" presStyleLbl="alignNode1" presStyleIdx="7" presStyleCnt="10"/>
      <dgm:spPr/>
    </dgm:pt>
    <dgm:pt modelId="{F21D2D72-824E-44BB-B138-37783D88D03D}" type="pres">
      <dgm:prSet presAssocID="{748331E3-1EDA-45A2-BCBE-33332D3FC148}" presName="horz1" presStyleCnt="0"/>
      <dgm:spPr/>
    </dgm:pt>
    <dgm:pt modelId="{F0EECD8A-C8BB-465B-AC68-62D24C70B5FC}" type="pres">
      <dgm:prSet presAssocID="{748331E3-1EDA-45A2-BCBE-33332D3FC148}" presName="tx1" presStyleLbl="revTx" presStyleIdx="7" presStyleCnt="10"/>
      <dgm:spPr/>
    </dgm:pt>
    <dgm:pt modelId="{6E931A01-E707-4545-A54B-F2B876BC6FE4}" type="pres">
      <dgm:prSet presAssocID="{748331E3-1EDA-45A2-BCBE-33332D3FC148}" presName="vert1" presStyleCnt="0"/>
      <dgm:spPr/>
    </dgm:pt>
    <dgm:pt modelId="{6EA46B3D-DAF7-4A28-A6E9-BA98009E6282}" type="pres">
      <dgm:prSet presAssocID="{A6B60888-9661-417E-BB77-9E66E9EC45A6}" presName="thickLine" presStyleLbl="alignNode1" presStyleIdx="8" presStyleCnt="10"/>
      <dgm:spPr/>
    </dgm:pt>
    <dgm:pt modelId="{B046BF84-996D-41A4-BD73-4E36E5CA2B58}" type="pres">
      <dgm:prSet presAssocID="{A6B60888-9661-417E-BB77-9E66E9EC45A6}" presName="horz1" presStyleCnt="0"/>
      <dgm:spPr/>
    </dgm:pt>
    <dgm:pt modelId="{74A1574A-A817-4D5C-B771-52EC31312803}" type="pres">
      <dgm:prSet presAssocID="{A6B60888-9661-417E-BB77-9E66E9EC45A6}" presName="tx1" presStyleLbl="revTx" presStyleIdx="8" presStyleCnt="10"/>
      <dgm:spPr/>
    </dgm:pt>
    <dgm:pt modelId="{C113C760-8D01-4383-87C8-49686D1C8136}" type="pres">
      <dgm:prSet presAssocID="{A6B60888-9661-417E-BB77-9E66E9EC45A6}" presName="vert1" presStyleCnt="0"/>
      <dgm:spPr/>
    </dgm:pt>
    <dgm:pt modelId="{81F11472-6149-4BF8-932A-C04AC8BEEA46}" type="pres">
      <dgm:prSet presAssocID="{5FB4EB74-5E88-4306-AF93-064713E2F609}" presName="thickLine" presStyleLbl="alignNode1" presStyleIdx="9" presStyleCnt="10"/>
      <dgm:spPr/>
    </dgm:pt>
    <dgm:pt modelId="{C04EF108-C816-4B14-BFA5-5CB61A134E7B}" type="pres">
      <dgm:prSet presAssocID="{5FB4EB74-5E88-4306-AF93-064713E2F609}" presName="horz1" presStyleCnt="0"/>
      <dgm:spPr/>
    </dgm:pt>
    <dgm:pt modelId="{A53FB291-77E7-4E3E-98E8-C5FAC356A7FA}" type="pres">
      <dgm:prSet presAssocID="{5FB4EB74-5E88-4306-AF93-064713E2F609}" presName="tx1" presStyleLbl="revTx" presStyleIdx="9" presStyleCnt="10"/>
      <dgm:spPr/>
    </dgm:pt>
    <dgm:pt modelId="{8D274CFC-1C9C-4B02-9CEF-97BB24A0A782}" type="pres">
      <dgm:prSet presAssocID="{5FB4EB74-5E88-4306-AF93-064713E2F609}" presName="vert1" presStyleCnt="0"/>
      <dgm:spPr/>
    </dgm:pt>
  </dgm:ptLst>
  <dgm:cxnLst>
    <dgm:cxn modelId="{88D9000C-2505-4940-B364-F47226999953}" type="presOf" srcId="{6987601C-4C54-4F00-96ED-033DF4A7E41C}" destId="{BBB83AB6-F4E8-4A9C-AC88-DE94A76A13EF}" srcOrd="0" destOrd="0" presId="urn:microsoft.com/office/officeart/2008/layout/LinedList"/>
    <dgm:cxn modelId="{20FBB00D-DD4E-4697-8843-359DA0FADC36}" type="presOf" srcId="{A6B60888-9661-417E-BB77-9E66E9EC45A6}" destId="{74A1574A-A817-4D5C-B771-52EC31312803}" srcOrd="0" destOrd="0" presId="urn:microsoft.com/office/officeart/2008/layout/LinedList"/>
    <dgm:cxn modelId="{87436910-8831-4587-8F08-F53C35051569}" srcId="{9B44A028-F784-44A6-9FAD-0B765EB74693}" destId="{ED175F8C-14C7-4C53-979A-F37C82999E14}" srcOrd="5" destOrd="0" parTransId="{80C091E2-AE95-44E0-AD1E-DA0F5F2B79C0}" sibTransId="{39DA96C6-0F6B-44E9-9F4F-786F44EF0EB9}"/>
    <dgm:cxn modelId="{0C430427-9477-4D69-90F3-6F98E41EAB27}" type="presOf" srcId="{40F2232D-9EF5-4C2F-9572-6A1D507779B8}" destId="{2C051901-D83C-4A96-9489-E6E989F5D876}" srcOrd="0" destOrd="0" presId="urn:microsoft.com/office/officeart/2008/layout/LinedList"/>
    <dgm:cxn modelId="{A255D02F-D01A-46E5-8D2C-45908C9092DA}" type="presOf" srcId="{486886A0-932C-4CA3-A2F4-CD475A50A293}" destId="{57D9B3EB-D778-46CF-ABD4-0322F1D41D26}" srcOrd="0" destOrd="0" presId="urn:microsoft.com/office/officeart/2008/layout/LinedList"/>
    <dgm:cxn modelId="{23F0AD30-CC62-40FE-96CD-B5434B8ECC02}" srcId="{9B44A028-F784-44A6-9FAD-0B765EB74693}" destId="{748331E3-1EDA-45A2-BCBE-33332D3FC148}" srcOrd="7" destOrd="0" parTransId="{77A07C31-AADC-4AA2-B27A-776595466390}" sibTransId="{0E079DBF-9142-4D80-BA72-37387A0798DC}"/>
    <dgm:cxn modelId="{CA0CA43F-A211-46DF-88FE-D32BC0C56729}" type="presOf" srcId="{748331E3-1EDA-45A2-BCBE-33332D3FC148}" destId="{F0EECD8A-C8BB-465B-AC68-62D24C70B5FC}" srcOrd="0" destOrd="0" presId="urn:microsoft.com/office/officeart/2008/layout/LinedList"/>
    <dgm:cxn modelId="{279B1069-08DE-4614-BB3C-25CC5819C9C8}" srcId="{9B44A028-F784-44A6-9FAD-0B765EB74693}" destId="{486886A0-932C-4CA3-A2F4-CD475A50A293}" srcOrd="0" destOrd="0" parTransId="{660112FA-B270-446D-86E5-E33FE63835BB}" sibTransId="{F974F5F4-EBF6-4ECA-87FB-F8CB8A2666A8}"/>
    <dgm:cxn modelId="{05762470-3B33-4A56-B2CC-116AC6B9A107}" type="presOf" srcId="{9B44A028-F784-44A6-9FAD-0B765EB74693}" destId="{52E7E256-A57B-4689-B7FF-BE82BA01FFB6}" srcOrd="0" destOrd="0" presId="urn:microsoft.com/office/officeart/2008/layout/LinedList"/>
    <dgm:cxn modelId="{41E4C674-7BB0-4721-A9D1-E7DB356BE58E}" srcId="{9B44A028-F784-44A6-9FAD-0B765EB74693}" destId="{B0C89259-AE9E-4C69-B0BA-97626A1CA295}" srcOrd="2" destOrd="0" parTransId="{6197437E-D2DB-495C-AC28-37F45D44EB9F}" sibTransId="{B520B5B2-F989-4E76-A120-3F6CEE07353E}"/>
    <dgm:cxn modelId="{3DC0197D-C295-4C99-9856-B6AA4002C578}" srcId="{9B44A028-F784-44A6-9FAD-0B765EB74693}" destId="{73EE349C-F737-4CBB-B2D1-16FB8ADA5263}" srcOrd="3" destOrd="0" parTransId="{33131F1B-A875-4E46-8F61-7A663C2D595D}" sibTransId="{91826B5D-CCE8-467C-A09F-4E9FA17A4973}"/>
    <dgm:cxn modelId="{F0BCAE7E-46A0-4564-A0A7-4B9CFDDB5852}" srcId="{9B44A028-F784-44A6-9FAD-0B765EB74693}" destId="{5FB4EB74-5E88-4306-AF93-064713E2F609}" srcOrd="9" destOrd="0" parTransId="{122C5486-AB16-4597-A097-CB32D6F108BB}" sibTransId="{F3A019A2-4ECE-436B-90D0-99C2D5F698A8}"/>
    <dgm:cxn modelId="{41B79C84-8278-41B5-B661-38429C4A0CE9}" type="presOf" srcId="{73EE349C-F737-4CBB-B2D1-16FB8ADA5263}" destId="{7BEAECD7-8AC7-423D-8EBA-7381397E3F84}" srcOrd="0" destOrd="0" presId="urn:microsoft.com/office/officeart/2008/layout/LinedList"/>
    <dgm:cxn modelId="{1AEA9A98-2C42-48D7-9CA4-C0226AF070CE}" srcId="{9B44A028-F784-44A6-9FAD-0B765EB74693}" destId="{FE85CDD1-73D1-4328-AF9D-AD0A8D261514}" srcOrd="6" destOrd="0" parTransId="{2D8FDBA0-3742-4AEB-952D-A5E145858FD7}" sibTransId="{61E9B5C1-F06A-4419-A491-BEB2D9B40E43}"/>
    <dgm:cxn modelId="{EEAFDCA2-9590-4170-8B7A-E447B991752D}" type="presOf" srcId="{ED175F8C-14C7-4C53-979A-F37C82999E14}" destId="{CB68918E-1D58-48DC-BEDE-61A0EED42641}" srcOrd="0" destOrd="0" presId="urn:microsoft.com/office/officeart/2008/layout/LinedList"/>
    <dgm:cxn modelId="{D20BD9B3-EAC5-4159-8935-4825F6DBBE2B}" type="presOf" srcId="{FE85CDD1-73D1-4328-AF9D-AD0A8D261514}" destId="{F831CBA6-79C9-4E79-871A-99ACA329A2D3}" srcOrd="0" destOrd="0" presId="urn:microsoft.com/office/officeart/2008/layout/LinedList"/>
    <dgm:cxn modelId="{49E344BC-DAB8-4E5C-B742-55F8F49B2036}" srcId="{9B44A028-F784-44A6-9FAD-0B765EB74693}" destId="{A6B60888-9661-417E-BB77-9E66E9EC45A6}" srcOrd="8" destOrd="0" parTransId="{2E15975D-C287-48F9-B4C6-7DCC32AE4940}" sibTransId="{5C5641D2-BD9E-440D-8B51-091230623247}"/>
    <dgm:cxn modelId="{A10723C2-8FD7-48C5-9C94-5AC9F6FEC306}" type="presOf" srcId="{B0C89259-AE9E-4C69-B0BA-97626A1CA295}" destId="{C3C15ADF-0F4B-4E1E-8702-65CACC416F76}" srcOrd="0" destOrd="0" presId="urn:microsoft.com/office/officeart/2008/layout/LinedList"/>
    <dgm:cxn modelId="{04664BD9-5D71-46DB-9FCF-C995F56469AF}" type="presOf" srcId="{5FB4EB74-5E88-4306-AF93-064713E2F609}" destId="{A53FB291-77E7-4E3E-98E8-C5FAC356A7FA}" srcOrd="0" destOrd="0" presId="urn:microsoft.com/office/officeart/2008/layout/LinedList"/>
    <dgm:cxn modelId="{15D627F3-9441-4BE2-923C-35550855B9DE}" srcId="{9B44A028-F784-44A6-9FAD-0B765EB74693}" destId="{6987601C-4C54-4F00-96ED-033DF4A7E41C}" srcOrd="4" destOrd="0" parTransId="{2C8B1DDB-31BC-4FC9-BF94-6A7F9E322650}" sibTransId="{631B19F8-48B0-4889-A3E6-572C507F89D2}"/>
    <dgm:cxn modelId="{78C761FF-AE3F-44EF-B1BD-D84DF11EEFEF}" srcId="{9B44A028-F784-44A6-9FAD-0B765EB74693}" destId="{40F2232D-9EF5-4C2F-9572-6A1D507779B8}" srcOrd="1" destOrd="0" parTransId="{72B1465E-7221-4487-B0BF-D92AF7EE0D84}" sibTransId="{3893C51F-8A29-409D-9ADA-B6AF07CD72E5}"/>
    <dgm:cxn modelId="{767F9605-212F-4E72-AC55-360102DB2C9D}" type="presParOf" srcId="{52E7E256-A57B-4689-B7FF-BE82BA01FFB6}" destId="{3BDF32EA-A621-420D-A789-A4A231AE398D}" srcOrd="0" destOrd="0" presId="urn:microsoft.com/office/officeart/2008/layout/LinedList"/>
    <dgm:cxn modelId="{29A764C9-5B99-4CD9-96FF-17C9759EB773}" type="presParOf" srcId="{52E7E256-A57B-4689-B7FF-BE82BA01FFB6}" destId="{1EE58C20-8EAC-4106-BD64-067943770B4C}" srcOrd="1" destOrd="0" presId="urn:microsoft.com/office/officeart/2008/layout/LinedList"/>
    <dgm:cxn modelId="{69A273DD-852C-4123-8481-44664CEF98DF}" type="presParOf" srcId="{1EE58C20-8EAC-4106-BD64-067943770B4C}" destId="{57D9B3EB-D778-46CF-ABD4-0322F1D41D26}" srcOrd="0" destOrd="0" presId="urn:microsoft.com/office/officeart/2008/layout/LinedList"/>
    <dgm:cxn modelId="{F06398BF-6AA8-4DD8-84F6-2700A9BB49CD}" type="presParOf" srcId="{1EE58C20-8EAC-4106-BD64-067943770B4C}" destId="{256F7F49-D0C3-436C-895D-F8D50E0A741B}" srcOrd="1" destOrd="0" presId="urn:microsoft.com/office/officeart/2008/layout/LinedList"/>
    <dgm:cxn modelId="{B835882C-8066-4C2D-B710-FAD1F5C113B9}" type="presParOf" srcId="{52E7E256-A57B-4689-B7FF-BE82BA01FFB6}" destId="{72A9CC1C-C45F-4D7E-B8E0-C52CB3F21875}" srcOrd="2" destOrd="0" presId="urn:microsoft.com/office/officeart/2008/layout/LinedList"/>
    <dgm:cxn modelId="{6D11B9C1-6935-4344-A1AC-BE310729606C}" type="presParOf" srcId="{52E7E256-A57B-4689-B7FF-BE82BA01FFB6}" destId="{2BC7D19D-0D69-47F2-965E-C3EFEDAB2FA2}" srcOrd="3" destOrd="0" presId="urn:microsoft.com/office/officeart/2008/layout/LinedList"/>
    <dgm:cxn modelId="{7A50FA3F-B679-4158-8657-B0F3F4E0D31F}" type="presParOf" srcId="{2BC7D19D-0D69-47F2-965E-C3EFEDAB2FA2}" destId="{2C051901-D83C-4A96-9489-E6E989F5D876}" srcOrd="0" destOrd="0" presId="urn:microsoft.com/office/officeart/2008/layout/LinedList"/>
    <dgm:cxn modelId="{FA4217A1-B3B5-4A84-94F5-830386639942}" type="presParOf" srcId="{2BC7D19D-0D69-47F2-965E-C3EFEDAB2FA2}" destId="{C4D8E931-7B77-41BD-BF55-358334434A7F}" srcOrd="1" destOrd="0" presId="urn:microsoft.com/office/officeart/2008/layout/LinedList"/>
    <dgm:cxn modelId="{38A320F8-7B30-40F1-9F97-2F35D4BA7C21}" type="presParOf" srcId="{52E7E256-A57B-4689-B7FF-BE82BA01FFB6}" destId="{09FCF39E-0D61-4FFA-A204-48EE1A9A4E1D}" srcOrd="4" destOrd="0" presId="urn:microsoft.com/office/officeart/2008/layout/LinedList"/>
    <dgm:cxn modelId="{1D003123-570D-4148-9AB2-C55529E815E8}" type="presParOf" srcId="{52E7E256-A57B-4689-B7FF-BE82BA01FFB6}" destId="{FC8C74D6-FC39-444E-A22A-930B517D473A}" srcOrd="5" destOrd="0" presId="urn:microsoft.com/office/officeart/2008/layout/LinedList"/>
    <dgm:cxn modelId="{96D9F147-2ADE-48A5-A1E7-3DC01B7EA19F}" type="presParOf" srcId="{FC8C74D6-FC39-444E-A22A-930B517D473A}" destId="{C3C15ADF-0F4B-4E1E-8702-65CACC416F76}" srcOrd="0" destOrd="0" presId="urn:microsoft.com/office/officeart/2008/layout/LinedList"/>
    <dgm:cxn modelId="{2721EDC1-BE16-4B15-8F5F-7CEEF523E8D8}" type="presParOf" srcId="{FC8C74D6-FC39-444E-A22A-930B517D473A}" destId="{D32B872F-742A-4D09-81AA-7588AC67F4A2}" srcOrd="1" destOrd="0" presId="urn:microsoft.com/office/officeart/2008/layout/LinedList"/>
    <dgm:cxn modelId="{192EEC60-DDB4-450E-82C8-A192BF8FBE75}" type="presParOf" srcId="{52E7E256-A57B-4689-B7FF-BE82BA01FFB6}" destId="{2EB3582F-7F7C-4ECE-BAA2-F244409C7595}" srcOrd="6" destOrd="0" presId="urn:microsoft.com/office/officeart/2008/layout/LinedList"/>
    <dgm:cxn modelId="{3CA7D25E-98D2-4096-8FB2-0D3227015E48}" type="presParOf" srcId="{52E7E256-A57B-4689-B7FF-BE82BA01FFB6}" destId="{A9E93F14-7FB9-4B07-AD9D-05E7B157338E}" srcOrd="7" destOrd="0" presId="urn:microsoft.com/office/officeart/2008/layout/LinedList"/>
    <dgm:cxn modelId="{4A53FC6B-25EB-432A-821A-2718334A2574}" type="presParOf" srcId="{A9E93F14-7FB9-4B07-AD9D-05E7B157338E}" destId="{7BEAECD7-8AC7-423D-8EBA-7381397E3F84}" srcOrd="0" destOrd="0" presId="urn:microsoft.com/office/officeart/2008/layout/LinedList"/>
    <dgm:cxn modelId="{88DB14D6-196C-4072-B02E-349182C78C81}" type="presParOf" srcId="{A9E93F14-7FB9-4B07-AD9D-05E7B157338E}" destId="{14A280B8-26FE-4E67-B32F-A86A83A92519}" srcOrd="1" destOrd="0" presId="urn:microsoft.com/office/officeart/2008/layout/LinedList"/>
    <dgm:cxn modelId="{EFE2615E-6232-4902-B645-5B163871F400}" type="presParOf" srcId="{52E7E256-A57B-4689-B7FF-BE82BA01FFB6}" destId="{36C2BC80-CD3D-44AB-A18C-801493B7C378}" srcOrd="8" destOrd="0" presId="urn:microsoft.com/office/officeart/2008/layout/LinedList"/>
    <dgm:cxn modelId="{2DDED012-E621-4845-8D02-5B199095C200}" type="presParOf" srcId="{52E7E256-A57B-4689-B7FF-BE82BA01FFB6}" destId="{7A2FFCFB-AE4F-44A7-876B-C1D2C0FF109B}" srcOrd="9" destOrd="0" presId="urn:microsoft.com/office/officeart/2008/layout/LinedList"/>
    <dgm:cxn modelId="{83ED073A-7269-4706-B9BD-46D5A68C64DA}" type="presParOf" srcId="{7A2FFCFB-AE4F-44A7-876B-C1D2C0FF109B}" destId="{BBB83AB6-F4E8-4A9C-AC88-DE94A76A13EF}" srcOrd="0" destOrd="0" presId="urn:microsoft.com/office/officeart/2008/layout/LinedList"/>
    <dgm:cxn modelId="{927B7099-2612-4E60-BE52-D9C5904B1C71}" type="presParOf" srcId="{7A2FFCFB-AE4F-44A7-876B-C1D2C0FF109B}" destId="{5295C844-D25C-49FB-8B7E-88AF404F83F9}" srcOrd="1" destOrd="0" presId="urn:microsoft.com/office/officeart/2008/layout/LinedList"/>
    <dgm:cxn modelId="{AADC26FB-0DC2-4916-BAAF-E55A3D6797DB}" type="presParOf" srcId="{52E7E256-A57B-4689-B7FF-BE82BA01FFB6}" destId="{8B277D23-00A4-4136-88B5-AF782A78637B}" srcOrd="10" destOrd="0" presId="urn:microsoft.com/office/officeart/2008/layout/LinedList"/>
    <dgm:cxn modelId="{3025AE71-226D-478C-B3A0-22DB96E30ABC}" type="presParOf" srcId="{52E7E256-A57B-4689-B7FF-BE82BA01FFB6}" destId="{36EAE3E3-F50B-40D0-9CAF-57DC5D6DAD7A}" srcOrd="11" destOrd="0" presId="urn:microsoft.com/office/officeart/2008/layout/LinedList"/>
    <dgm:cxn modelId="{1594B43A-5B21-488C-827D-D32905FBD6E9}" type="presParOf" srcId="{36EAE3E3-F50B-40D0-9CAF-57DC5D6DAD7A}" destId="{CB68918E-1D58-48DC-BEDE-61A0EED42641}" srcOrd="0" destOrd="0" presId="urn:microsoft.com/office/officeart/2008/layout/LinedList"/>
    <dgm:cxn modelId="{6E0E9465-E12F-4047-BF62-E4F5F359965B}" type="presParOf" srcId="{36EAE3E3-F50B-40D0-9CAF-57DC5D6DAD7A}" destId="{C4663DAF-3819-40B9-AC76-68DA570D9D34}" srcOrd="1" destOrd="0" presId="urn:microsoft.com/office/officeart/2008/layout/LinedList"/>
    <dgm:cxn modelId="{93D9CEF5-CA56-4EF1-A718-74493A32D68C}" type="presParOf" srcId="{52E7E256-A57B-4689-B7FF-BE82BA01FFB6}" destId="{5E33D28A-3C1A-46D8-B866-3F2723DD685E}" srcOrd="12" destOrd="0" presId="urn:microsoft.com/office/officeart/2008/layout/LinedList"/>
    <dgm:cxn modelId="{664534BD-FEDE-44E6-B469-FBBCA21B9B28}" type="presParOf" srcId="{52E7E256-A57B-4689-B7FF-BE82BA01FFB6}" destId="{C26B24E2-AB60-49CB-86E8-E2BC4A5AFD6A}" srcOrd="13" destOrd="0" presId="urn:microsoft.com/office/officeart/2008/layout/LinedList"/>
    <dgm:cxn modelId="{8EA097CC-396E-4CB5-8A8E-2018B27A116C}" type="presParOf" srcId="{C26B24E2-AB60-49CB-86E8-E2BC4A5AFD6A}" destId="{F831CBA6-79C9-4E79-871A-99ACA329A2D3}" srcOrd="0" destOrd="0" presId="urn:microsoft.com/office/officeart/2008/layout/LinedList"/>
    <dgm:cxn modelId="{54E6CF74-CBEE-4666-9DB0-86D4BBDF5077}" type="presParOf" srcId="{C26B24E2-AB60-49CB-86E8-E2BC4A5AFD6A}" destId="{D238A96E-BB4A-4308-A84E-3784B0223AAD}" srcOrd="1" destOrd="0" presId="urn:microsoft.com/office/officeart/2008/layout/LinedList"/>
    <dgm:cxn modelId="{889C68B1-000C-48F0-A3D1-E5F47A7C1B90}" type="presParOf" srcId="{52E7E256-A57B-4689-B7FF-BE82BA01FFB6}" destId="{EC17DEA6-A4E6-4B8E-86F3-C61D1327F781}" srcOrd="14" destOrd="0" presId="urn:microsoft.com/office/officeart/2008/layout/LinedList"/>
    <dgm:cxn modelId="{30A3E178-D860-4F1D-9F5F-04B76FD9E3FC}" type="presParOf" srcId="{52E7E256-A57B-4689-B7FF-BE82BA01FFB6}" destId="{F21D2D72-824E-44BB-B138-37783D88D03D}" srcOrd="15" destOrd="0" presId="urn:microsoft.com/office/officeart/2008/layout/LinedList"/>
    <dgm:cxn modelId="{5B592AFC-8612-424D-802B-FFB4466AB165}" type="presParOf" srcId="{F21D2D72-824E-44BB-B138-37783D88D03D}" destId="{F0EECD8A-C8BB-465B-AC68-62D24C70B5FC}" srcOrd="0" destOrd="0" presId="urn:microsoft.com/office/officeart/2008/layout/LinedList"/>
    <dgm:cxn modelId="{82B956A6-C3C1-4FE1-8CD6-5831024D131E}" type="presParOf" srcId="{F21D2D72-824E-44BB-B138-37783D88D03D}" destId="{6E931A01-E707-4545-A54B-F2B876BC6FE4}" srcOrd="1" destOrd="0" presId="urn:microsoft.com/office/officeart/2008/layout/LinedList"/>
    <dgm:cxn modelId="{1F71E11E-23A0-4AA6-AD7E-8032FDF98253}" type="presParOf" srcId="{52E7E256-A57B-4689-B7FF-BE82BA01FFB6}" destId="{6EA46B3D-DAF7-4A28-A6E9-BA98009E6282}" srcOrd="16" destOrd="0" presId="urn:microsoft.com/office/officeart/2008/layout/LinedList"/>
    <dgm:cxn modelId="{10DC82C6-3967-44F9-BF5F-CE9167F1B0EB}" type="presParOf" srcId="{52E7E256-A57B-4689-B7FF-BE82BA01FFB6}" destId="{B046BF84-996D-41A4-BD73-4E36E5CA2B58}" srcOrd="17" destOrd="0" presId="urn:microsoft.com/office/officeart/2008/layout/LinedList"/>
    <dgm:cxn modelId="{6BEF1166-5CC6-494B-975D-E4785DC51495}" type="presParOf" srcId="{B046BF84-996D-41A4-BD73-4E36E5CA2B58}" destId="{74A1574A-A817-4D5C-B771-52EC31312803}" srcOrd="0" destOrd="0" presId="urn:microsoft.com/office/officeart/2008/layout/LinedList"/>
    <dgm:cxn modelId="{BAEFE015-8DC8-4174-80AD-8E806591181C}" type="presParOf" srcId="{B046BF84-996D-41A4-BD73-4E36E5CA2B58}" destId="{C113C760-8D01-4383-87C8-49686D1C8136}" srcOrd="1" destOrd="0" presId="urn:microsoft.com/office/officeart/2008/layout/LinedList"/>
    <dgm:cxn modelId="{3063AD3B-E68B-4CEC-A792-FE6056ECF508}" type="presParOf" srcId="{52E7E256-A57B-4689-B7FF-BE82BA01FFB6}" destId="{81F11472-6149-4BF8-932A-C04AC8BEEA46}" srcOrd="18" destOrd="0" presId="urn:microsoft.com/office/officeart/2008/layout/LinedList"/>
    <dgm:cxn modelId="{B50D84FB-EB7A-4E73-93E1-1A8BB03CFC9F}" type="presParOf" srcId="{52E7E256-A57B-4689-B7FF-BE82BA01FFB6}" destId="{C04EF108-C816-4B14-BFA5-5CB61A134E7B}" srcOrd="19" destOrd="0" presId="urn:microsoft.com/office/officeart/2008/layout/LinedList"/>
    <dgm:cxn modelId="{AD4D34AB-E3E8-4E72-A804-700903EF5C59}" type="presParOf" srcId="{C04EF108-C816-4B14-BFA5-5CB61A134E7B}" destId="{A53FB291-77E7-4E3E-98E8-C5FAC356A7FA}" srcOrd="0" destOrd="0" presId="urn:microsoft.com/office/officeart/2008/layout/LinedList"/>
    <dgm:cxn modelId="{93F59D5F-0C41-47B0-B177-FB3E1C67A512}" type="presParOf" srcId="{C04EF108-C816-4B14-BFA5-5CB61A134E7B}" destId="{8D274CFC-1C9C-4B02-9CEF-97BB24A0A7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477C5-B7FD-4567-B5C3-C2A1A19A59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C2C3CB-DEFA-42A9-859B-6A7B5CDBF68A}">
      <dgm:prSet/>
      <dgm:spPr>
        <a:solidFill>
          <a:schemeClr val="accent1">
            <a:lumMod val="50000"/>
          </a:schemeClr>
        </a:solidFill>
      </dgm:spPr>
      <dgm:t>
        <a:bodyPr/>
        <a:lstStyle/>
        <a:p>
          <a:r>
            <a:rPr lang="en-US" dirty="0"/>
            <a:t>More freedom to tailor course to the student’s pace</a:t>
          </a:r>
        </a:p>
      </dgm:t>
    </dgm:pt>
    <dgm:pt modelId="{432A238B-5817-4D45-8A96-5A26905C0143}" type="parTrans" cxnId="{0A619988-5E50-4270-AC31-B1537E1FB4B1}">
      <dgm:prSet/>
      <dgm:spPr/>
      <dgm:t>
        <a:bodyPr/>
        <a:lstStyle/>
        <a:p>
          <a:endParaRPr lang="en-US"/>
        </a:p>
      </dgm:t>
    </dgm:pt>
    <dgm:pt modelId="{B0869FE2-61AB-4071-9FD6-F5F48D7F16AD}" type="sibTrans" cxnId="{0A619988-5E50-4270-AC31-B1537E1FB4B1}">
      <dgm:prSet/>
      <dgm:spPr/>
      <dgm:t>
        <a:bodyPr/>
        <a:lstStyle/>
        <a:p>
          <a:endParaRPr lang="en-US"/>
        </a:p>
      </dgm:t>
    </dgm:pt>
    <dgm:pt modelId="{E284D9BB-12D6-4B0C-9892-1F3CE9782CA5}">
      <dgm:prSet/>
      <dgm:spPr>
        <a:solidFill>
          <a:schemeClr val="accent1">
            <a:lumMod val="75000"/>
          </a:schemeClr>
        </a:solidFill>
      </dgm:spPr>
      <dgm:t>
        <a:bodyPr/>
        <a:lstStyle/>
        <a:p>
          <a:r>
            <a:rPr lang="en-US" dirty="0"/>
            <a:t>Focus on skills attainment, not units</a:t>
          </a:r>
        </a:p>
      </dgm:t>
    </dgm:pt>
    <dgm:pt modelId="{93F690B1-FF39-473B-BD15-D36A19EA00D2}" type="parTrans" cxnId="{4E9D28A3-5904-422D-9856-FDBB19DAE905}">
      <dgm:prSet/>
      <dgm:spPr/>
      <dgm:t>
        <a:bodyPr/>
        <a:lstStyle/>
        <a:p>
          <a:endParaRPr lang="en-US"/>
        </a:p>
      </dgm:t>
    </dgm:pt>
    <dgm:pt modelId="{35F216DB-07E6-4AC9-BCD5-5228D5B81CCD}" type="sibTrans" cxnId="{4E9D28A3-5904-422D-9856-FDBB19DAE905}">
      <dgm:prSet/>
      <dgm:spPr/>
      <dgm:t>
        <a:bodyPr/>
        <a:lstStyle/>
        <a:p>
          <a:endParaRPr lang="en-US"/>
        </a:p>
      </dgm:t>
    </dgm:pt>
    <dgm:pt modelId="{929AD46B-912D-4AB1-9C1A-D656078BCDFC}">
      <dgm:prSet/>
      <dgm:spPr>
        <a:solidFill>
          <a:schemeClr val="accent1">
            <a:lumMod val="60000"/>
            <a:lumOff val="40000"/>
          </a:schemeClr>
        </a:solidFill>
      </dgm:spPr>
      <dgm:t>
        <a:bodyPr/>
        <a:lstStyle/>
        <a:p>
          <a:r>
            <a:rPr lang="en-US" dirty="0"/>
            <a:t>Courses have immediate impact on students’ lives and communities</a:t>
          </a:r>
        </a:p>
      </dgm:t>
    </dgm:pt>
    <dgm:pt modelId="{D2F1AFD9-66C6-4D17-8BDB-26C135D5D33A}" type="parTrans" cxnId="{6E13A9BB-D8C3-4D0A-8E88-0B6940B84874}">
      <dgm:prSet/>
      <dgm:spPr/>
      <dgm:t>
        <a:bodyPr/>
        <a:lstStyle/>
        <a:p>
          <a:endParaRPr lang="en-US"/>
        </a:p>
      </dgm:t>
    </dgm:pt>
    <dgm:pt modelId="{F44DB1A6-1A15-42A5-ABAE-4995017ED46E}" type="sibTrans" cxnId="{6E13A9BB-D8C3-4D0A-8E88-0B6940B84874}">
      <dgm:prSet/>
      <dgm:spPr/>
      <dgm:t>
        <a:bodyPr/>
        <a:lstStyle/>
        <a:p>
          <a:endParaRPr lang="en-US"/>
        </a:p>
      </dgm:t>
    </dgm:pt>
    <dgm:pt modelId="{47F6C74C-D305-42B9-BF6B-A398D4AA6257}">
      <dgm:prSet/>
      <dgm:spPr>
        <a:solidFill>
          <a:schemeClr val="tx2">
            <a:lumMod val="60000"/>
            <a:lumOff val="40000"/>
          </a:schemeClr>
        </a:solidFill>
      </dgm:spPr>
      <dgm:t>
        <a:bodyPr/>
        <a:lstStyle/>
        <a:p>
          <a:r>
            <a:rPr lang="en-US" dirty="0"/>
            <a:t>Lower stress environment</a:t>
          </a:r>
        </a:p>
      </dgm:t>
    </dgm:pt>
    <dgm:pt modelId="{EE1CC255-4C88-48E7-A22A-F3B21B8983B1}" type="parTrans" cxnId="{5DB398B1-28E9-41B6-9E12-A59A8B962787}">
      <dgm:prSet/>
      <dgm:spPr/>
      <dgm:t>
        <a:bodyPr/>
        <a:lstStyle/>
        <a:p>
          <a:endParaRPr lang="en-US"/>
        </a:p>
      </dgm:t>
    </dgm:pt>
    <dgm:pt modelId="{5C5753B9-FB60-41FD-ACCD-808F1E8AF27E}" type="sibTrans" cxnId="{5DB398B1-28E9-41B6-9E12-A59A8B962787}">
      <dgm:prSet/>
      <dgm:spPr/>
      <dgm:t>
        <a:bodyPr/>
        <a:lstStyle/>
        <a:p>
          <a:endParaRPr lang="en-US"/>
        </a:p>
      </dgm:t>
    </dgm:pt>
    <dgm:pt modelId="{91D1FF80-14C4-4B34-AF1F-A65EDB21AB73}">
      <dgm:prSet/>
      <dgm:spPr>
        <a:solidFill>
          <a:schemeClr val="bg2">
            <a:lumMod val="50000"/>
          </a:schemeClr>
        </a:solidFill>
      </dgm:spPr>
      <dgm:t>
        <a:bodyPr/>
        <a:lstStyle/>
        <a:p>
          <a:r>
            <a:rPr lang="en-US" dirty="0"/>
            <a:t>Opportunity for students to repeat a course, practice skills, and become more proficient.</a:t>
          </a:r>
        </a:p>
      </dgm:t>
    </dgm:pt>
    <dgm:pt modelId="{81AE159C-D33C-4199-9C09-F34F8DD24CCA}" type="parTrans" cxnId="{C2D2F0AE-AB60-44D9-A3EC-B12992DD4B08}">
      <dgm:prSet/>
      <dgm:spPr/>
      <dgm:t>
        <a:bodyPr/>
        <a:lstStyle/>
        <a:p>
          <a:endParaRPr lang="en-US"/>
        </a:p>
      </dgm:t>
    </dgm:pt>
    <dgm:pt modelId="{98A472D2-CA2A-45BE-8D2A-C3BE53B8673C}" type="sibTrans" cxnId="{C2D2F0AE-AB60-44D9-A3EC-B12992DD4B08}">
      <dgm:prSet/>
      <dgm:spPr/>
      <dgm:t>
        <a:bodyPr/>
        <a:lstStyle/>
        <a:p>
          <a:endParaRPr lang="en-US"/>
        </a:p>
      </dgm:t>
    </dgm:pt>
    <dgm:pt modelId="{AB74D06D-948F-4DC2-A58E-A79BA29B57D7}" type="pres">
      <dgm:prSet presAssocID="{69D477C5-B7FD-4567-B5C3-C2A1A19A5975}" presName="linear" presStyleCnt="0">
        <dgm:presLayoutVars>
          <dgm:animLvl val="lvl"/>
          <dgm:resizeHandles val="exact"/>
        </dgm:presLayoutVars>
      </dgm:prSet>
      <dgm:spPr/>
    </dgm:pt>
    <dgm:pt modelId="{C5940ABD-0F8A-4D36-8C3B-696D76B14D1D}" type="pres">
      <dgm:prSet presAssocID="{E1C2C3CB-DEFA-42A9-859B-6A7B5CDBF68A}" presName="parentText" presStyleLbl="node1" presStyleIdx="0" presStyleCnt="5">
        <dgm:presLayoutVars>
          <dgm:chMax val="0"/>
          <dgm:bulletEnabled val="1"/>
        </dgm:presLayoutVars>
      </dgm:prSet>
      <dgm:spPr/>
    </dgm:pt>
    <dgm:pt modelId="{1AF770B8-B6FC-4A80-8299-678CFCB28422}" type="pres">
      <dgm:prSet presAssocID="{B0869FE2-61AB-4071-9FD6-F5F48D7F16AD}" presName="spacer" presStyleCnt="0"/>
      <dgm:spPr/>
    </dgm:pt>
    <dgm:pt modelId="{51264739-F96E-4577-AE53-5F1AAF22413B}" type="pres">
      <dgm:prSet presAssocID="{E284D9BB-12D6-4B0C-9892-1F3CE9782CA5}" presName="parentText" presStyleLbl="node1" presStyleIdx="1" presStyleCnt="5" custLinFactNeighborY="75204">
        <dgm:presLayoutVars>
          <dgm:chMax val="0"/>
          <dgm:bulletEnabled val="1"/>
        </dgm:presLayoutVars>
      </dgm:prSet>
      <dgm:spPr/>
    </dgm:pt>
    <dgm:pt modelId="{91D46D3E-F37C-43DE-9D73-9A09B12A05B0}" type="pres">
      <dgm:prSet presAssocID="{35F216DB-07E6-4AC9-BCD5-5228D5B81CCD}" presName="spacer" presStyleCnt="0"/>
      <dgm:spPr/>
    </dgm:pt>
    <dgm:pt modelId="{A4B2C762-768C-4935-BEAF-75A1EFE02293}" type="pres">
      <dgm:prSet presAssocID="{929AD46B-912D-4AB1-9C1A-D656078BCDFC}" presName="parentText" presStyleLbl="node1" presStyleIdx="2" presStyleCnt="5">
        <dgm:presLayoutVars>
          <dgm:chMax val="0"/>
          <dgm:bulletEnabled val="1"/>
        </dgm:presLayoutVars>
      </dgm:prSet>
      <dgm:spPr/>
    </dgm:pt>
    <dgm:pt modelId="{B9C1CEBB-3A29-4DC4-B361-E9D51C55FFDB}" type="pres">
      <dgm:prSet presAssocID="{F44DB1A6-1A15-42A5-ABAE-4995017ED46E}" presName="spacer" presStyleCnt="0"/>
      <dgm:spPr/>
    </dgm:pt>
    <dgm:pt modelId="{9BB98BF4-BF70-4FE0-8E46-C45701EDBDFB}" type="pres">
      <dgm:prSet presAssocID="{47F6C74C-D305-42B9-BF6B-A398D4AA6257}" presName="parentText" presStyleLbl="node1" presStyleIdx="3" presStyleCnt="5" custLinFactNeighborX="-163" custLinFactNeighborY="-34183">
        <dgm:presLayoutVars>
          <dgm:chMax val="0"/>
          <dgm:bulletEnabled val="1"/>
        </dgm:presLayoutVars>
      </dgm:prSet>
      <dgm:spPr/>
    </dgm:pt>
    <dgm:pt modelId="{E5A7F18B-0A81-42F4-86D3-B2AA0DB19DF5}" type="pres">
      <dgm:prSet presAssocID="{5C5753B9-FB60-41FD-ACCD-808F1E8AF27E}" presName="spacer" presStyleCnt="0"/>
      <dgm:spPr/>
    </dgm:pt>
    <dgm:pt modelId="{D30351B0-CF51-4132-AAFB-959AC5E7E642}" type="pres">
      <dgm:prSet presAssocID="{91D1FF80-14C4-4B34-AF1F-A65EDB21AB73}" presName="parentText" presStyleLbl="node1" presStyleIdx="4" presStyleCnt="5">
        <dgm:presLayoutVars>
          <dgm:chMax val="0"/>
          <dgm:bulletEnabled val="1"/>
        </dgm:presLayoutVars>
      </dgm:prSet>
      <dgm:spPr/>
    </dgm:pt>
  </dgm:ptLst>
  <dgm:cxnLst>
    <dgm:cxn modelId="{05EE310A-933E-4F14-B947-ABCD78486A4A}" type="presOf" srcId="{E284D9BB-12D6-4B0C-9892-1F3CE9782CA5}" destId="{51264739-F96E-4577-AE53-5F1AAF22413B}" srcOrd="0" destOrd="0" presId="urn:microsoft.com/office/officeart/2005/8/layout/vList2"/>
    <dgm:cxn modelId="{2F1F7714-89C0-4490-9505-B905F25C8793}" type="presOf" srcId="{69D477C5-B7FD-4567-B5C3-C2A1A19A5975}" destId="{AB74D06D-948F-4DC2-A58E-A79BA29B57D7}" srcOrd="0" destOrd="0" presId="urn:microsoft.com/office/officeart/2005/8/layout/vList2"/>
    <dgm:cxn modelId="{A158273D-C620-4C16-B9B1-20A819B12808}" type="presOf" srcId="{91D1FF80-14C4-4B34-AF1F-A65EDB21AB73}" destId="{D30351B0-CF51-4132-AAFB-959AC5E7E642}" srcOrd="0" destOrd="0" presId="urn:microsoft.com/office/officeart/2005/8/layout/vList2"/>
    <dgm:cxn modelId="{0A619988-5E50-4270-AC31-B1537E1FB4B1}" srcId="{69D477C5-B7FD-4567-B5C3-C2A1A19A5975}" destId="{E1C2C3CB-DEFA-42A9-859B-6A7B5CDBF68A}" srcOrd="0" destOrd="0" parTransId="{432A238B-5817-4D45-8A96-5A26905C0143}" sibTransId="{B0869FE2-61AB-4071-9FD6-F5F48D7F16AD}"/>
    <dgm:cxn modelId="{4E9D28A3-5904-422D-9856-FDBB19DAE905}" srcId="{69D477C5-B7FD-4567-B5C3-C2A1A19A5975}" destId="{E284D9BB-12D6-4B0C-9892-1F3CE9782CA5}" srcOrd="1" destOrd="0" parTransId="{93F690B1-FF39-473B-BD15-D36A19EA00D2}" sibTransId="{35F216DB-07E6-4AC9-BCD5-5228D5B81CCD}"/>
    <dgm:cxn modelId="{50B14DA4-4328-4BE8-A145-92A63653975A}" type="presOf" srcId="{929AD46B-912D-4AB1-9C1A-D656078BCDFC}" destId="{A4B2C762-768C-4935-BEAF-75A1EFE02293}" srcOrd="0" destOrd="0" presId="urn:microsoft.com/office/officeart/2005/8/layout/vList2"/>
    <dgm:cxn modelId="{C2D2F0AE-AB60-44D9-A3EC-B12992DD4B08}" srcId="{69D477C5-B7FD-4567-B5C3-C2A1A19A5975}" destId="{91D1FF80-14C4-4B34-AF1F-A65EDB21AB73}" srcOrd="4" destOrd="0" parTransId="{81AE159C-D33C-4199-9C09-F34F8DD24CCA}" sibTransId="{98A472D2-CA2A-45BE-8D2A-C3BE53B8673C}"/>
    <dgm:cxn modelId="{5DB398B1-28E9-41B6-9E12-A59A8B962787}" srcId="{69D477C5-B7FD-4567-B5C3-C2A1A19A5975}" destId="{47F6C74C-D305-42B9-BF6B-A398D4AA6257}" srcOrd="3" destOrd="0" parTransId="{EE1CC255-4C88-48E7-A22A-F3B21B8983B1}" sibTransId="{5C5753B9-FB60-41FD-ACCD-808F1E8AF27E}"/>
    <dgm:cxn modelId="{6E13A9BB-D8C3-4D0A-8E88-0B6940B84874}" srcId="{69D477C5-B7FD-4567-B5C3-C2A1A19A5975}" destId="{929AD46B-912D-4AB1-9C1A-D656078BCDFC}" srcOrd="2" destOrd="0" parTransId="{D2F1AFD9-66C6-4D17-8BDB-26C135D5D33A}" sibTransId="{F44DB1A6-1A15-42A5-ABAE-4995017ED46E}"/>
    <dgm:cxn modelId="{A5C786D3-4815-4906-A383-CC8A73C03F8F}" type="presOf" srcId="{E1C2C3CB-DEFA-42A9-859B-6A7B5CDBF68A}" destId="{C5940ABD-0F8A-4D36-8C3B-696D76B14D1D}" srcOrd="0" destOrd="0" presId="urn:microsoft.com/office/officeart/2005/8/layout/vList2"/>
    <dgm:cxn modelId="{BC1540F3-FF03-4224-AD56-9C24E946DA88}" type="presOf" srcId="{47F6C74C-D305-42B9-BF6B-A398D4AA6257}" destId="{9BB98BF4-BF70-4FE0-8E46-C45701EDBDFB}" srcOrd="0" destOrd="0" presId="urn:microsoft.com/office/officeart/2005/8/layout/vList2"/>
    <dgm:cxn modelId="{F2C46A1F-6F33-4098-A0B8-1004F101669D}" type="presParOf" srcId="{AB74D06D-948F-4DC2-A58E-A79BA29B57D7}" destId="{C5940ABD-0F8A-4D36-8C3B-696D76B14D1D}" srcOrd="0" destOrd="0" presId="urn:microsoft.com/office/officeart/2005/8/layout/vList2"/>
    <dgm:cxn modelId="{C15AEDE3-C80D-43B6-B0C3-B9FBCAC81AA9}" type="presParOf" srcId="{AB74D06D-948F-4DC2-A58E-A79BA29B57D7}" destId="{1AF770B8-B6FC-4A80-8299-678CFCB28422}" srcOrd="1" destOrd="0" presId="urn:microsoft.com/office/officeart/2005/8/layout/vList2"/>
    <dgm:cxn modelId="{5F5C3BA6-3E6B-4E2B-BD50-D6783949D8B6}" type="presParOf" srcId="{AB74D06D-948F-4DC2-A58E-A79BA29B57D7}" destId="{51264739-F96E-4577-AE53-5F1AAF22413B}" srcOrd="2" destOrd="0" presId="urn:microsoft.com/office/officeart/2005/8/layout/vList2"/>
    <dgm:cxn modelId="{0F010949-A1D9-4249-ABE6-5AC4E43020B9}" type="presParOf" srcId="{AB74D06D-948F-4DC2-A58E-A79BA29B57D7}" destId="{91D46D3E-F37C-43DE-9D73-9A09B12A05B0}" srcOrd="3" destOrd="0" presId="urn:microsoft.com/office/officeart/2005/8/layout/vList2"/>
    <dgm:cxn modelId="{B0B25768-3A4D-4036-8CC4-4E5DFE4AC324}" type="presParOf" srcId="{AB74D06D-948F-4DC2-A58E-A79BA29B57D7}" destId="{A4B2C762-768C-4935-BEAF-75A1EFE02293}" srcOrd="4" destOrd="0" presId="urn:microsoft.com/office/officeart/2005/8/layout/vList2"/>
    <dgm:cxn modelId="{1787FE09-1432-4DCC-BC55-EE26D40A9FA1}" type="presParOf" srcId="{AB74D06D-948F-4DC2-A58E-A79BA29B57D7}" destId="{B9C1CEBB-3A29-4DC4-B361-E9D51C55FFDB}" srcOrd="5" destOrd="0" presId="urn:microsoft.com/office/officeart/2005/8/layout/vList2"/>
    <dgm:cxn modelId="{DC8BE7C3-8967-4B5D-8987-C17AFEE36102}" type="presParOf" srcId="{AB74D06D-948F-4DC2-A58E-A79BA29B57D7}" destId="{9BB98BF4-BF70-4FE0-8E46-C45701EDBDFB}" srcOrd="6" destOrd="0" presId="urn:microsoft.com/office/officeart/2005/8/layout/vList2"/>
    <dgm:cxn modelId="{A7B3B4A7-DF78-414F-90E8-23E891F74C18}" type="presParOf" srcId="{AB74D06D-948F-4DC2-A58E-A79BA29B57D7}" destId="{E5A7F18B-0A81-42F4-86D3-B2AA0DB19DF5}" srcOrd="7" destOrd="0" presId="urn:microsoft.com/office/officeart/2005/8/layout/vList2"/>
    <dgm:cxn modelId="{788C885A-6719-40DD-9C3D-12AF88E5D7AB}" type="presParOf" srcId="{AB74D06D-948F-4DC2-A58E-A79BA29B57D7}" destId="{D30351B0-CF51-4132-AAFB-959AC5E7E6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1035-6D47-467B-AA8D-2E0E304D2FBB}">
      <dsp:nvSpPr>
        <dsp:cNvPr id="0" name=""/>
        <dsp:cNvSpPr/>
      </dsp:nvSpPr>
      <dsp:spPr>
        <a:xfrm>
          <a:off x="-93750" y="289047"/>
          <a:ext cx="10103880" cy="1076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E136F-060F-4B9A-B3E4-85D7F12F5AB7}">
      <dsp:nvSpPr>
        <dsp:cNvPr id="0" name=""/>
        <dsp:cNvSpPr/>
      </dsp:nvSpPr>
      <dsp:spPr>
        <a:xfrm>
          <a:off x="231762" y="531164"/>
          <a:ext cx="592999" cy="591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B974F-4A6E-4BA9-8F64-86E615C0F261}">
      <dsp:nvSpPr>
        <dsp:cNvPr id="0" name=""/>
        <dsp:cNvSpPr/>
      </dsp:nvSpPr>
      <dsp:spPr>
        <a:xfrm>
          <a:off x="1150275" y="289047"/>
          <a:ext cx="8703756" cy="10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6" tIns="113996" rIns="113996" bIns="113996" numCol="1" spcCol="1270" anchor="ctr" anchorCtr="0">
          <a:noAutofit/>
        </a:bodyPr>
        <a:lstStyle/>
        <a:p>
          <a:pPr marL="0" lvl="0" indent="0" algn="l" defTabSz="889000">
            <a:lnSpc>
              <a:spcPct val="100000"/>
            </a:lnSpc>
            <a:spcBef>
              <a:spcPct val="0"/>
            </a:spcBef>
            <a:spcAft>
              <a:spcPct val="35000"/>
            </a:spcAft>
            <a:buNone/>
          </a:pPr>
          <a:r>
            <a:rPr lang="en-US" sz="2000" kern="1200" dirty="0"/>
            <a:t>Students receive course placement recommendations through college assessment processes – ACCESS </a:t>
          </a:r>
        </a:p>
      </dsp:txBody>
      <dsp:txXfrm>
        <a:off x="1150275" y="289047"/>
        <a:ext cx="8703756" cy="1077128"/>
      </dsp:txXfrm>
    </dsp:sp>
    <dsp:sp modelId="{673341DE-598F-4BA5-B6FF-A5D7EDCE15C8}">
      <dsp:nvSpPr>
        <dsp:cNvPr id="0" name=""/>
        <dsp:cNvSpPr/>
      </dsp:nvSpPr>
      <dsp:spPr>
        <a:xfrm>
          <a:off x="-93750" y="1657023"/>
          <a:ext cx="10103880" cy="1076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71C5B-EBE0-4F13-A0D1-C7F33596B83B}">
      <dsp:nvSpPr>
        <dsp:cNvPr id="0" name=""/>
        <dsp:cNvSpPr/>
      </dsp:nvSpPr>
      <dsp:spPr>
        <a:xfrm>
          <a:off x="231762" y="1899140"/>
          <a:ext cx="592999" cy="591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C1B1F-C898-47CB-A8E7-F742E47A9BE2}">
      <dsp:nvSpPr>
        <dsp:cNvPr id="0" name=""/>
        <dsp:cNvSpPr/>
      </dsp:nvSpPr>
      <dsp:spPr>
        <a:xfrm>
          <a:off x="772873" y="1675442"/>
          <a:ext cx="4774583" cy="10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6" tIns="113996" rIns="113996" bIns="113996" numCol="1" spcCol="1270" anchor="ctr" anchorCtr="0">
          <a:noAutofit/>
        </a:bodyPr>
        <a:lstStyle/>
        <a:p>
          <a:pPr marL="0" lvl="0" indent="0" algn="l" defTabSz="800100">
            <a:lnSpc>
              <a:spcPct val="100000"/>
            </a:lnSpc>
            <a:spcBef>
              <a:spcPct val="0"/>
            </a:spcBef>
            <a:spcAft>
              <a:spcPct val="35000"/>
            </a:spcAft>
            <a:buNone/>
          </a:pPr>
          <a:r>
            <a:rPr lang="en-US" sz="1800" kern="1200" dirty="0"/>
            <a:t>Students determine or choose the courses in which they </a:t>
          </a:r>
          <a:r>
            <a:rPr lang="en-US" sz="2000" kern="1200" dirty="0"/>
            <a:t>will</a:t>
          </a:r>
          <a:r>
            <a:rPr lang="en-US" sz="1800" kern="1200" dirty="0"/>
            <a:t> enroll – colleges cannot force students to enroll, but can prohibit enrollment</a:t>
          </a:r>
        </a:p>
      </dsp:txBody>
      <dsp:txXfrm>
        <a:off x="772873" y="1675442"/>
        <a:ext cx="4774583" cy="1077128"/>
      </dsp:txXfrm>
    </dsp:sp>
    <dsp:sp modelId="{345FFBB8-147B-4FE1-81CF-CEE9326605E9}">
      <dsp:nvSpPr>
        <dsp:cNvPr id="0" name=""/>
        <dsp:cNvSpPr/>
      </dsp:nvSpPr>
      <dsp:spPr>
        <a:xfrm>
          <a:off x="5359701" y="1657023"/>
          <a:ext cx="4831652" cy="10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6" tIns="113996" rIns="113996" bIns="113996" numCol="1" spcCol="1270" anchor="ctr" anchorCtr="0">
          <a:noAutofit/>
        </a:bodyPr>
        <a:lstStyle/>
        <a:p>
          <a:pPr marL="0" lvl="0" indent="0" algn="l" defTabSz="800100">
            <a:lnSpc>
              <a:spcPct val="100000"/>
            </a:lnSpc>
            <a:spcBef>
              <a:spcPct val="0"/>
            </a:spcBef>
            <a:spcAft>
              <a:spcPct val="35000"/>
            </a:spcAft>
            <a:buNone/>
          </a:pPr>
          <a:r>
            <a:rPr lang="en-US" sz="1800" kern="1200"/>
            <a:t>Students only have access to courses that are offered</a:t>
          </a:r>
        </a:p>
        <a:p>
          <a:pPr marL="0" lvl="0" indent="0" algn="l" defTabSz="800100">
            <a:lnSpc>
              <a:spcPct val="100000"/>
            </a:lnSpc>
            <a:spcBef>
              <a:spcPct val="0"/>
            </a:spcBef>
            <a:spcAft>
              <a:spcPct val="35000"/>
            </a:spcAft>
            <a:buNone/>
          </a:pPr>
          <a:r>
            <a:rPr lang="en-US" sz="1800" kern="1200" dirty="0"/>
            <a:t>Many do not </a:t>
          </a:r>
          <a:r>
            <a:rPr lang="en-US" sz="2000" kern="1200" dirty="0"/>
            <a:t>need</a:t>
          </a:r>
          <a:r>
            <a:rPr lang="en-US" sz="1800" kern="1200" dirty="0"/>
            <a:t> pre-transfer/remedial, but some still do</a:t>
          </a:r>
        </a:p>
      </dsp:txBody>
      <dsp:txXfrm>
        <a:off x="5359701" y="1657023"/>
        <a:ext cx="4831652" cy="1077128"/>
      </dsp:txXfrm>
    </dsp:sp>
    <dsp:sp modelId="{60091940-B84D-4C21-AABC-62C3CF2F73C5}">
      <dsp:nvSpPr>
        <dsp:cNvPr id="0" name=""/>
        <dsp:cNvSpPr/>
      </dsp:nvSpPr>
      <dsp:spPr>
        <a:xfrm>
          <a:off x="-93750" y="3024999"/>
          <a:ext cx="10103880" cy="10760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78C26-6FEA-4722-80CF-F7C2535A2AB1}">
      <dsp:nvSpPr>
        <dsp:cNvPr id="0" name=""/>
        <dsp:cNvSpPr/>
      </dsp:nvSpPr>
      <dsp:spPr>
        <a:xfrm>
          <a:off x="231762" y="3267116"/>
          <a:ext cx="592999" cy="591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06D40-BB82-4692-8FB0-5B58CE1680BB}">
      <dsp:nvSpPr>
        <dsp:cNvPr id="0" name=""/>
        <dsp:cNvSpPr/>
      </dsp:nvSpPr>
      <dsp:spPr>
        <a:xfrm>
          <a:off x="1150275" y="3024999"/>
          <a:ext cx="4546746" cy="10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6" tIns="113996" rIns="113996" bIns="113996" numCol="1" spcCol="1270" anchor="ctr" anchorCtr="0">
          <a:noAutofit/>
        </a:bodyPr>
        <a:lstStyle/>
        <a:p>
          <a:pPr marL="0" lvl="0" indent="0" algn="l" defTabSz="889000">
            <a:lnSpc>
              <a:spcPct val="100000"/>
            </a:lnSpc>
            <a:spcBef>
              <a:spcPct val="0"/>
            </a:spcBef>
            <a:spcAft>
              <a:spcPct val="35000"/>
            </a:spcAft>
            <a:buNone/>
          </a:pPr>
          <a:r>
            <a:rPr lang="en-US" sz="2000" kern="1200" dirty="0"/>
            <a:t>Completion</a:t>
          </a:r>
          <a:endParaRPr lang="en-US" sz="1800" kern="1200" dirty="0"/>
        </a:p>
      </dsp:txBody>
      <dsp:txXfrm>
        <a:off x="1150275" y="3024999"/>
        <a:ext cx="4546746" cy="1077128"/>
      </dsp:txXfrm>
    </dsp:sp>
    <dsp:sp modelId="{5B87C2F9-3ED3-4E2E-8140-4353318B5206}">
      <dsp:nvSpPr>
        <dsp:cNvPr id="0" name=""/>
        <dsp:cNvSpPr/>
      </dsp:nvSpPr>
      <dsp:spPr>
        <a:xfrm>
          <a:off x="5353423" y="3024999"/>
          <a:ext cx="4844206" cy="107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6" tIns="113996" rIns="113996" bIns="113996" numCol="1" spcCol="1270" anchor="ctr" anchorCtr="0">
          <a:noAutofit/>
        </a:bodyPr>
        <a:lstStyle/>
        <a:p>
          <a:pPr marL="0" lvl="0" indent="0" algn="l" defTabSz="889000">
            <a:lnSpc>
              <a:spcPct val="100000"/>
            </a:lnSpc>
            <a:spcBef>
              <a:spcPct val="0"/>
            </a:spcBef>
            <a:spcAft>
              <a:spcPct val="35000"/>
            </a:spcAft>
            <a:buNone/>
          </a:pPr>
          <a:r>
            <a:rPr lang="en-US" sz="2000" b="1" kern="1200" dirty="0"/>
            <a:t>What is successful completion</a:t>
          </a:r>
          <a:r>
            <a:rPr lang="en-US" sz="2000" kern="1200" dirty="0"/>
            <a:t>?</a:t>
          </a:r>
        </a:p>
      </dsp:txBody>
      <dsp:txXfrm>
        <a:off x="5353423" y="3024999"/>
        <a:ext cx="4844206" cy="107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F32EA-A621-420D-A789-A4A231AE398D}">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9B3EB-D778-46CF-ABD4-0322F1D41D26}">
      <dsp:nvSpPr>
        <dsp:cNvPr id="0" name=""/>
        <dsp:cNvSpPr/>
      </dsp:nvSpPr>
      <dsp:spPr>
        <a:xfrm>
          <a:off x="0" y="531"/>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English as a Second Language (ESL) *</a:t>
          </a:r>
        </a:p>
      </dsp:txBody>
      <dsp:txXfrm>
        <a:off x="0" y="531"/>
        <a:ext cx="5181600" cy="435027"/>
      </dsp:txXfrm>
    </dsp:sp>
    <dsp:sp modelId="{72A9CC1C-C45F-4D7E-B8E0-C52CB3F21875}">
      <dsp:nvSpPr>
        <dsp:cNvPr id="0" name=""/>
        <dsp:cNvSpPr/>
      </dsp:nvSpPr>
      <dsp:spPr>
        <a:xfrm>
          <a:off x="0" y="43555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51901-D83C-4A96-9489-E6E989F5D876}">
      <dsp:nvSpPr>
        <dsp:cNvPr id="0" name=""/>
        <dsp:cNvSpPr/>
      </dsp:nvSpPr>
      <dsp:spPr>
        <a:xfrm>
          <a:off x="0" y="435558"/>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Immigrant Education</a:t>
          </a:r>
        </a:p>
      </dsp:txBody>
      <dsp:txXfrm>
        <a:off x="0" y="435558"/>
        <a:ext cx="5181600" cy="435027"/>
      </dsp:txXfrm>
    </dsp:sp>
    <dsp:sp modelId="{09FCF39E-0D61-4FFA-A204-48EE1A9A4E1D}">
      <dsp:nvSpPr>
        <dsp:cNvPr id="0" name=""/>
        <dsp:cNvSpPr/>
      </dsp:nvSpPr>
      <dsp:spPr>
        <a:xfrm>
          <a:off x="0" y="87058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15ADF-0F4B-4E1E-8702-65CACC416F76}">
      <dsp:nvSpPr>
        <dsp:cNvPr id="0" name=""/>
        <dsp:cNvSpPr/>
      </dsp:nvSpPr>
      <dsp:spPr>
        <a:xfrm>
          <a:off x="0" y="870586"/>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Elementary and Secondary Basic Skills*</a:t>
          </a:r>
        </a:p>
      </dsp:txBody>
      <dsp:txXfrm>
        <a:off x="0" y="870586"/>
        <a:ext cx="5181600" cy="435027"/>
      </dsp:txXfrm>
    </dsp:sp>
    <dsp:sp modelId="{2EB3582F-7F7C-4ECE-BAA2-F244409C7595}">
      <dsp:nvSpPr>
        <dsp:cNvPr id="0" name=""/>
        <dsp:cNvSpPr/>
      </dsp:nvSpPr>
      <dsp:spPr>
        <a:xfrm>
          <a:off x="0" y="1305613"/>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AECD7-8AC7-423D-8EBA-7381397E3F84}">
      <dsp:nvSpPr>
        <dsp:cNvPr id="0" name=""/>
        <dsp:cNvSpPr/>
      </dsp:nvSpPr>
      <dsp:spPr>
        <a:xfrm>
          <a:off x="0" y="1305613"/>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Health and Safety</a:t>
          </a:r>
        </a:p>
      </dsp:txBody>
      <dsp:txXfrm>
        <a:off x="0" y="1305613"/>
        <a:ext cx="5181600" cy="435027"/>
      </dsp:txXfrm>
    </dsp:sp>
    <dsp:sp modelId="{36C2BC80-CD3D-44AB-A18C-801493B7C378}">
      <dsp:nvSpPr>
        <dsp:cNvPr id="0" name=""/>
        <dsp:cNvSpPr/>
      </dsp:nvSpPr>
      <dsp:spPr>
        <a:xfrm>
          <a:off x="0" y="174064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83AB6-F4E8-4A9C-AC88-DE94A76A13EF}">
      <dsp:nvSpPr>
        <dsp:cNvPr id="0" name=""/>
        <dsp:cNvSpPr/>
      </dsp:nvSpPr>
      <dsp:spPr>
        <a:xfrm>
          <a:off x="0" y="1740641"/>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Substantial Disabilities</a:t>
          </a:r>
        </a:p>
      </dsp:txBody>
      <dsp:txXfrm>
        <a:off x="0" y="1740641"/>
        <a:ext cx="5181600" cy="435027"/>
      </dsp:txXfrm>
    </dsp:sp>
    <dsp:sp modelId="{8B277D23-00A4-4136-88B5-AF782A78637B}">
      <dsp:nvSpPr>
        <dsp:cNvPr id="0" name=""/>
        <dsp:cNvSpPr/>
      </dsp:nvSpPr>
      <dsp:spPr>
        <a:xfrm>
          <a:off x="0" y="217566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8918E-1D58-48DC-BEDE-61A0EED42641}">
      <dsp:nvSpPr>
        <dsp:cNvPr id="0" name=""/>
        <dsp:cNvSpPr/>
      </dsp:nvSpPr>
      <dsp:spPr>
        <a:xfrm>
          <a:off x="0" y="2175669"/>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Parenting</a:t>
          </a:r>
        </a:p>
      </dsp:txBody>
      <dsp:txXfrm>
        <a:off x="0" y="2175669"/>
        <a:ext cx="5181600" cy="435027"/>
      </dsp:txXfrm>
    </dsp:sp>
    <dsp:sp modelId="{5E33D28A-3C1A-46D8-B866-3F2723DD685E}">
      <dsp:nvSpPr>
        <dsp:cNvPr id="0" name=""/>
        <dsp:cNvSpPr/>
      </dsp:nvSpPr>
      <dsp:spPr>
        <a:xfrm>
          <a:off x="0" y="261069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1CBA6-79C9-4E79-871A-99ACA329A2D3}">
      <dsp:nvSpPr>
        <dsp:cNvPr id="0" name=""/>
        <dsp:cNvSpPr/>
      </dsp:nvSpPr>
      <dsp:spPr>
        <a:xfrm>
          <a:off x="0" y="2610696"/>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Home Economics</a:t>
          </a:r>
        </a:p>
      </dsp:txBody>
      <dsp:txXfrm>
        <a:off x="0" y="2610696"/>
        <a:ext cx="5181600" cy="435027"/>
      </dsp:txXfrm>
    </dsp:sp>
    <dsp:sp modelId="{EC17DEA6-A4E6-4B8E-86F3-C61D1327F781}">
      <dsp:nvSpPr>
        <dsp:cNvPr id="0" name=""/>
        <dsp:cNvSpPr/>
      </dsp:nvSpPr>
      <dsp:spPr>
        <a:xfrm>
          <a:off x="0" y="304572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ECD8A-C8BB-465B-AC68-62D24C70B5FC}">
      <dsp:nvSpPr>
        <dsp:cNvPr id="0" name=""/>
        <dsp:cNvSpPr/>
      </dsp:nvSpPr>
      <dsp:spPr>
        <a:xfrm>
          <a:off x="0" y="3045724"/>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Courses for Older Adults</a:t>
          </a:r>
        </a:p>
      </dsp:txBody>
      <dsp:txXfrm>
        <a:off x="0" y="3045724"/>
        <a:ext cx="5181600" cy="435027"/>
      </dsp:txXfrm>
    </dsp:sp>
    <dsp:sp modelId="{6EA46B3D-DAF7-4A28-A6E9-BA98009E6282}">
      <dsp:nvSpPr>
        <dsp:cNvPr id="0" name=""/>
        <dsp:cNvSpPr/>
      </dsp:nvSpPr>
      <dsp:spPr>
        <a:xfrm>
          <a:off x="0" y="348075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1574A-A817-4D5C-B771-52EC31312803}">
      <dsp:nvSpPr>
        <dsp:cNvPr id="0" name=""/>
        <dsp:cNvSpPr/>
      </dsp:nvSpPr>
      <dsp:spPr>
        <a:xfrm>
          <a:off x="0" y="3480751"/>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Short-term Vocational*</a:t>
          </a:r>
        </a:p>
      </dsp:txBody>
      <dsp:txXfrm>
        <a:off x="0" y="3480751"/>
        <a:ext cx="5181600" cy="435027"/>
      </dsp:txXfrm>
    </dsp:sp>
    <dsp:sp modelId="{81F11472-6149-4BF8-932A-C04AC8BEEA46}">
      <dsp:nvSpPr>
        <dsp:cNvPr id="0" name=""/>
        <dsp:cNvSpPr/>
      </dsp:nvSpPr>
      <dsp:spPr>
        <a:xfrm>
          <a:off x="0" y="391577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FB291-77E7-4E3E-98E8-C5FAC356A7FA}">
      <dsp:nvSpPr>
        <dsp:cNvPr id="0" name=""/>
        <dsp:cNvSpPr/>
      </dsp:nvSpPr>
      <dsp:spPr>
        <a:xfrm>
          <a:off x="0" y="3915779"/>
          <a:ext cx="5181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Workforce Preparation*</a:t>
          </a:r>
        </a:p>
      </dsp:txBody>
      <dsp:txXfrm>
        <a:off x="0" y="3915779"/>
        <a:ext cx="5181600" cy="435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40ABD-0F8A-4D36-8C3B-696D76B14D1D}">
      <dsp:nvSpPr>
        <dsp:cNvPr id="0" name=""/>
        <dsp:cNvSpPr/>
      </dsp:nvSpPr>
      <dsp:spPr>
        <a:xfrm>
          <a:off x="0" y="102043"/>
          <a:ext cx="6513603" cy="10740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More freedom to tailor course to the student’s pace</a:t>
          </a:r>
        </a:p>
      </dsp:txBody>
      <dsp:txXfrm>
        <a:off x="52431" y="154474"/>
        <a:ext cx="6408741" cy="969198"/>
      </dsp:txXfrm>
    </dsp:sp>
    <dsp:sp modelId="{51264739-F96E-4577-AE53-5F1AAF22413B}">
      <dsp:nvSpPr>
        <dsp:cNvPr id="0" name=""/>
        <dsp:cNvSpPr/>
      </dsp:nvSpPr>
      <dsp:spPr>
        <a:xfrm>
          <a:off x="0" y="1312341"/>
          <a:ext cx="6513603" cy="10740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Focus on skills attainment, not units</a:t>
          </a:r>
        </a:p>
      </dsp:txBody>
      <dsp:txXfrm>
        <a:off x="52431" y="1364772"/>
        <a:ext cx="6408741" cy="969198"/>
      </dsp:txXfrm>
    </dsp:sp>
    <dsp:sp modelId="{A4B2C762-768C-4935-BEAF-75A1EFE02293}">
      <dsp:nvSpPr>
        <dsp:cNvPr id="0" name=""/>
        <dsp:cNvSpPr/>
      </dsp:nvSpPr>
      <dsp:spPr>
        <a:xfrm>
          <a:off x="0" y="2405683"/>
          <a:ext cx="6513603" cy="107406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Courses have immediate impact on students’ lives and communities</a:t>
          </a:r>
        </a:p>
      </dsp:txBody>
      <dsp:txXfrm>
        <a:off x="52431" y="2458114"/>
        <a:ext cx="6408741" cy="969198"/>
      </dsp:txXfrm>
    </dsp:sp>
    <dsp:sp modelId="{9BB98BF4-BF70-4FE0-8E46-C45701EDBDFB}">
      <dsp:nvSpPr>
        <dsp:cNvPr id="0" name=""/>
        <dsp:cNvSpPr/>
      </dsp:nvSpPr>
      <dsp:spPr>
        <a:xfrm>
          <a:off x="0" y="3530922"/>
          <a:ext cx="6513603" cy="107406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Lower stress environment</a:t>
          </a:r>
        </a:p>
      </dsp:txBody>
      <dsp:txXfrm>
        <a:off x="52431" y="3583353"/>
        <a:ext cx="6408741" cy="969198"/>
      </dsp:txXfrm>
    </dsp:sp>
    <dsp:sp modelId="{D30351B0-CF51-4132-AAFB-959AC5E7E642}">
      <dsp:nvSpPr>
        <dsp:cNvPr id="0" name=""/>
        <dsp:cNvSpPr/>
      </dsp:nvSpPr>
      <dsp:spPr>
        <a:xfrm>
          <a:off x="0" y="4709322"/>
          <a:ext cx="6513603" cy="10740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Opportunity for students to repeat a course, practice skills, and become more proficient.</a:t>
          </a:r>
        </a:p>
      </dsp:txBody>
      <dsp:txXfrm>
        <a:off x="52431" y="4761753"/>
        <a:ext cx="6408741" cy="9691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0.21771</cdr:x>
      <cdr:y>0.20486</cdr:y>
    </cdr:from>
    <cdr:to>
      <cdr:x>0.82604</cdr:x>
      <cdr:y>0.23958</cdr:y>
    </cdr:to>
    <cdr:sp macro="" textlink="">
      <cdr:nvSpPr>
        <cdr:cNvPr id="4" name="Rectangle 3"/>
        <cdr:cNvSpPr/>
      </cdr:nvSpPr>
      <cdr:spPr>
        <a:xfrm xmlns:a="http://schemas.openxmlformats.org/drawingml/2006/main">
          <a:off x="995363" y="561975"/>
          <a:ext cx="2781300" cy="9525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1">
                <a:lumMod val="40000"/>
                <a:lumOff val="60000"/>
              </a:schemeClr>
            </a:solidFill>
          </a:endParaRPr>
        </a:p>
      </cdr:txBody>
    </cdr:sp>
  </cdr:relSizeAnchor>
  <cdr:relSizeAnchor xmlns:cdr="http://schemas.openxmlformats.org/drawingml/2006/chartDrawing">
    <cdr:from>
      <cdr:x>0.21771</cdr:x>
      <cdr:y>0.43722</cdr:y>
    </cdr:from>
    <cdr:to>
      <cdr:x>0.87772</cdr:x>
      <cdr:y>0.48123</cdr:y>
    </cdr:to>
    <cdr:sp macro="" textlink="">
      <cdr:nvSpPr>
        <cdr:cNvPr id="5" name="Rectangle 4"/>
        <cdr:cNvSpPr/>
      </cdr:nvSpPr>
      <cdr:spPr>
        <a:xfrm xmlns:a="http://schemas.openxmlformats.org/drawingml/2006/main">
          <a:off x="1538051" y="1621065"/>
          <a:ext cx="4662759" cy="163176"/>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0.06667</cdr:x>
      <cdr:y>0.1197</cdr:y>
    </cdr:from>
    <cdr:to>
      <cdr:x>0.10848</cdr:x>
      <cdr:y>0.15909</cdr:y>
    </cdr:to>
    <cdr:sp macro="" textlink="">
      <cdr:nvSpPr>
        <cdr:cNvPr id="2" name="Rectangle 1"/>
        <cdr:cNvSpPr/>
      </cdr:nvSpPr>
      <cdr:spPr>
        <a:xfrm xmlns:a="http://schemas.openxmlformats.org/drawingml/2006/main">
          <a:off x="304800" y="328353"/>
          <a:ext cx="191193" cy="10806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0.11758</cdr:x>
      <cdr:y>0.11667</cdr:y>
    </cdr:from>
    <cdr:to>
      <cdr:x>0.31758</cdr:x>
      <cdr:y>0.45</cdr:y>
    </cdr:to>
    <cdr:sp macro="" textlink="">
      <cdr:nvSpPr>
        <cdr:cNvPr id="3" name="TextBox 2"/>
        <cdr:cNvSpPr txBox="1"/>
      </cdr:nvSpPr>
      <cdr:spPr>
        <a:xfrm xmlns:a="http://schemas.openxmlformats.org/drawingml/2006/main">
          <a:off x="537556" y="320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0.12603</cdr:x>
      <cdr:y>0.1135</cdr:y>
    </cdr:from>
    <cdr:to>
      <cdr:x>0.20603</cdr:x>
      <cdr:y>0.22687</cdr:y>
    </cdr:to>
    <cdr:sp macro="" textlink="">
      <cdr:nvSpPr>
        <cdr:cNvPr id="6" name="TextBox 5"/>
        <cdr:cNvSpPr txBox="1"/>
      </cdr:nvSpPr>
      <cdr:spPr>
        <a:xfrm xmlns:a="http://schemas.openxmlformats.org/drawingml/2006/main">
          <a:off x="734607" y="578492"/>
          <a:ext cx="466306" cy="577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California</a:t>
          </a:r>
        </a:p>
      </cdr:txBody>
    </cdr:sp>
  </cdr:relSizeAnchor>
  <cdr:relSizeAnchor xmlns:cdr="http://schemas.openxmlformats.org/drawingml/2006/chartDrawing">
    <cdr:from>
      <cdr:x>0.34774</cdr:x>
      <cdr:y>0.11216</cdr:y>
    </cdr:from>
    <cdr:to>
      <cdr:x>0.38683</cdr:x>
      <cdr:y>0.14589</cdr:y>
    </cdr:to>
    <cdr:sp macro="" textlink="">
      <cdr:nvSpPr>
        <cdr:cNvPr id="7" name="Rectangle 6"/>
        <cdr:cNvSpPr/>
      </cdr:nvSpPr>
      <cdr:spPr>
        <a:xfrm xmlns:a="http://schemas.openxmlformats.org/drawingml/2006/main" flipH="1" flipV="1">
          <a:off x="1842105" y="571646"/>
          <a:ext cx="207077" cy="171914"/>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0.21781</cdr:x>
      <cdr:y>0.66038</cdr:y>
    </cdr:from>
    <cdr:to>
      <cdr:x>0.41844</cdr:x>
      <cdr:y>0.70608</cdr:y>
    </cdr:to>
    <cdr:sp macro="" textlink="">
      <cdr:nvSpPr>
        <cdr:cNvPr id="8" name="Rectangle 7"/>
        <cdr:cNvSpPr/>
      </cdr:nvSpPr>
      <cdr:spPr>
        <a:xfrm xmlns:a="http://schemas.openxmlformats.org/drawingml/2006/main">
          <a:off x="2028537" y="2893340"/>
          <a:ext cx="1868534" cy="200227"/>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0.53138</cdr:x>
      <cdr:y>0.73893</cdr:y>
    </cdr:from>
    <cdr:to>
      <cdr:x>0.65701</cdr:x>
      <cdr:y>0.79728</cdr:y>
    </cdr:to>
    <cdr:sp macro="" textlink="">
      <cdr:nvSpPr>
        <cdr:cNvPr id="9" name="TextBox 8"/>
        <cdr:cNvSpPr txBox="1"/>
      </cdr:nvSpPr>
      <cdr:spPr>
        <a:xfrm xmlns:a="http://schemas.openxmlformats.org/drawingml/2006/main" flipV="1">
          <a:off x="4948903" y="3237507"/>
          <a:ext cx="1170039" cy="255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0.62466</cdr:x>
      <cdr:y>0.74167</cdr:y>
    </cdr:from>
    <cdr:to>
      <cdr:x>0.91234</cdr:x>
      <cdr:y>0.82018</cdr:y>
    </cdr:to>
    <cdr:sp macro="" textlink="">
      <cdr:nvSpPr>
        <cdr:cNvPr id="10" name="TextBox 2">
          <a:extLst xmlns:a="http://schemas.openxmlformats.org/drawingml/2006/main">
            <a:ext uri="{FF2B5EF4-FFF2-40B4-BE49-F238E27FC236}">
              <a16:creationId xmlns:a16="http://schemas.microsoft.com/office/drawing/2014/main" id="{B5543F2F-B551-4B17-854D-396775335199}"/>
            </a:ext>
          </a:extLst>
        </cdr:cNvPr>
        <cdr:cNvSpPr txBox="1"/>
      </cdr:nvSpPr>
      <cdr:spPr>
        <a:xfrm xmlns:a="http://schemas.openxmlformats.org/drawingml/2006/main">
          <a:off x="3309072" y="3780122"/>
          <a:ext cx="1524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N = 4.57M</a:t>
          </a:r>
        </a:p>
      </cdr:txBody>
    </cdr:sp>
  </cdr:relSizeAnchor>
  <cdr:relSizeAnchor xmlns:cdr="http://schemas.openxmlformats.org/drawingml/2006/chartDrawing">
    <cdr:from>
      <cdr:x>0.40094</cdr:x>
      <cdr:y>0.09681</cdr:y>
    </cdr:from>
    <cdr:to>
      <cdr:x>0.48094</cdr:x>
      <cdr:y>0.21018</cdr:y>
    </cdr:to>
    <cdr:sp macro="" textlink="">
      <cdr:nvSpPr>
        <cdr:cNvPr id="11" name="TextBox 1">
          <a:extLst xmlns:a="http://schemas.openxmlformats.org/drawingml/2006/main">
            <a:ext uri="{FF2B5EF4-FFF2-40B4-BE49-F238E27FC236}">
              <a16:creationId xmlns:a16="http://schemas.microsoft.com/office/drawing/2014/main" id="{770DCF29-1375-4858-BD75-584898021119}"/>
            </a:ext>
          </a:extLst>
        </cdr:cNvPr>
        <cdr:cNvSpPr txBox="1"/>
      </cdr:nvSpPr>
      <cdr:spPr>
        <a:xfrm xmlns:a="http://schemas.openxmlformats.org/drawingml/2006/main">
          <a:off x="2336989" y="493421"/>
          <a:ext cx="466306" cy="5778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USA</a:t>
          </a:r>
        </a:p>
      </cdr:txBody>
    </cdr:sp>
  </cdr:relSizeAnchor>
</c:userShapes>
</file>

<file path=ppt/drawings/drawing2.xml><?xml version="1.0" encoding="utf-8"?>
<c:userShapes xmlns:c="http://schemas.openxmlformats.org/drawingml/2006/chart">
  <cdr:relSizeAnchor xmlns:cdr="http://schemas.openxmlformats.org/drawingml/2006/chartDrawing">
    <cdr:from>
      <cdr:x>0.06721</cdr:x>
      <cdr:y>0.21075</cdr:y>
    </cdr:from>
    <cdr:to>
      <cdr:x>0.17809</cdr:x>
      <cdr:y>0.98646</cdr:y>
    </cdr:to>
    <cdr:sp macro="" textlink="">
      <cdr:nvSpPr>
        <cdr:cNvPr id="2" name="Oval 1">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804672" y="1188720"/>
          <a:ext cx="1327485" cy="4375335"/>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0.54545</cdr:x>
      <cdr:y>0.44805</cdr:y>
    </cdr:from>
    <cdr:to>
      <cdr:x>0.66779</cdr:x>
      <cdr:y>0.95136</cdr:y>
    </cdr:to>
    <cdr:sp macro="" textlink="">
      <cdr:nvSpPr>
        <cdr:cNvPr id="3" name="Oval 2">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5486400" y="1949626"/>
          <a:ext cx="1230489" cy="2190044"/>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0.72511</cdr:x>
      <cdr:y>0.35637</cdr:y>
    </cdr:from>
    <cdr:to>
      <cdr:x>0.82814</cdr:x>
      <cdr:y>0.96675</cdr:y>
    </cdr:to>
    <cdr:sp macro="" textlink="">
      <cdr:nvSpPr>
        <cdr:cNvPr id="4" name="Oval 3">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8681225" y="2010095"/>
          <a:ext cx="1233502" cy="3442804"/>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ED703-B546-40FC-862C-809B907142C6}"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C94F1-500D-4235-91AC-9546718C0C08}" type="slidenum">
              <a:rPr lang="en-US" smtClean="0"/>
              <a:t>‹#›</a:t>
            </a:fld>
            <a:endParaRPr lang="en-US"/>
          </a:p>
        </p:txBody>
      </p:sp>
    </p:spTree>
    <p:extLst>
      <p:ext uri="{BB962C8B-B14F-4D97-AF65-F5344CB8AC3E}">
        <p14:creationId xmlns:p14="http://schemas.microsoft.com/office/powerpoint/2010/main" val="282837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a:t>
            </a:r>
          </a:p>
        </p:txBody>
      </p:sp>
      <p:sp>
        <p:nvSpPr>
          <p:cNvPr id="4" name="Slide Number Placeholder 3"/>
          <p:cNvSpPr>
            <a:spLocks noGrp="1"/>
          </p:cNvSpPr>
          <p:nvPr>
            <p:ph type="sldNum" sz="quarter" idx="5"/>
          </p:nvPr>
        </p:nvSpPr>
        <p:spPr/>
        <p:txBody>
          <a:bodyPr/>
          <a:lstStyle/>
          <a:p>
            <a:fld id="{3B2C94F1-500D-4235-91AC-9546718C0C08}" type="slidenum">
              <a:rPr lang="en-US" smtClean="0"/>
              <a:t>2</a:t>
            </a:fld>
            <a:endParaRPr lang="en-US"/>
          </a:p>
        </p:txBody>
      </p:sp>
    </p:spTree>
    <p:extLst>
      <p:ext uri="{BB962C8B-B14F-4D97-AF65-F5344CB8AC3E}">
        <p14:creationId xmlns:p14="http://schemas.microsoft.com/office/powerpoint/2010/main" val="181017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Source: https://www.census.gov/content/dam/Census/library/publications/2021/acs/acsbr-009.pdf . These figures indicate the percentage of adults that have already achieved a bachelor’s degree or higher. Areas of low educational attainment have bridges to build.</a:t>
            </a:r>
          </a:p>
          <a:p>
            <a:r>
              <a:rPr lang="en-US" dirty="0"/>
              <a:t>In California we can see there are varying levels of educational attainment, and we should be aware of our student population and community needs</a:t>
            </a:r>
          </a:p>
        </p:txBody>
      </p:sp>
      <p:sp>
        <p:nvSpPr>
          <p:cNvPr id="4" name="Slide Number Placeholder 3"/>
          <p:cNvSpPr>
            <a:spLocks noGrp="1"/>
          </p:cNvSpPr>
          <p:nvPr>
            <p:ph type="sldNum" sz="quarter" idx="5"/>
          </p:nvPr>
        </p:nvSpPr>
        <p:spPr/>
        <p:txBody>
          <a:bodyPr/>
          <a:lstStyle/>
          <a:p>
            <a:fld id="{3B2C94F1-500D-4235-91AC-9546718C0C08}" type="slidenum">
              <a:rPr lang="en-US" smtClean="0"/>
              <a:t>11</a:t>
            </a:fld>
            <a:endParaRPr lang="en-US"/>
          </a:p>
        </p:txBody>
      </p:sp>
    </p:spTree>
    <p:extLst>
      <p:ext uri="{BB962C8B-B14F-4D97-AF65-F5344CB8AC3E}">
        <p14:creationId xmlns:p14="http://schemas.microsoft.com/office/powerpoint/2010/main" val="40042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eb3f4142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eb3f41426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Janet – LACCD has seen data shifts as a result of AB 705 implementation.  If we dive a little deeper and disaggregate these data we see another picture.</a:t>
            </a:r>
            <a:endParaRPr dirty="0"/>
          </a:p>
        </p:txBody>
      </p:sp>
      <p:sp>
        <p:nvSpPr>
          <p:cNvPr id="120" name="Google Shape;120;gceb3f41426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 – To understand how to better support our students we must ask why do these gaps persist over time and even in the face of huge educational changes (e.g. Basic Skills initiative, AB 705, Guided Pathways) </a:t>
            </a:r>
          </a:p>
          <a:p>
            <a:pPr marL="0" lvl="0" indent="0" algn="l" rtl="0">
              <a:spcBef>
                <a:spcPts val="1000"/>
              </a:spcBef>
              <a:spcAft>
                <a:spcPts val="0"/>
              </a:spcAft>
              <a:buNone/>
            </a:pPr>
            <a:r>
              <a:rPr lang="en-US" dirty="0"/>
              <a:t>From LACCD – what can we do to close gaps? </a:t>
            </a:r>
            <a:r>
              <a:rPr lang="en-US" dirty="0">
                <a:solidFill>
                  <a:schemeClr val="accent3">
                    <a:lumMod val="50000"/>
                  </a:schemeClr>
                </a:solidFill>
              </a:rPr>
              <a:t>First of all... </a:t>
            </a:r>
          </a:p>
          <a:p>
            <a:pPr marL="0" lvl="0" indent="457200" algn="l" rtl="0">
              <a:spcBef>
                <a:spcPts val="1000"/>
              </a:spcBef>
              <a:spcAft>
                <a:spcPts val="0"/>
              </a:spcAft>
              <a:buNone/>
            </a:pPr>
            <a:r>
              <a:rPr lang="en-US" dirty="0">
                <a:solidFill>
                  <a:schemeClr val="accent3">
                    <a:lumMod val="50000"/>
                  </a:schemeClr>
                </a:solidFill>
              </a:rPr>
              <a:t>Work together </a:t>
            </a:r>
          </a:p>
          <a:p>
            <a:pPr marL="0" lvl="0" indent="457200" algn="l" rtl="0">
              <a:spcBef>
                <a:spcPts val="1000"/>
              </a:spcBef>
              <a:spcAft>
                <a:spcPts val="0"/>
              </a:spcAft>
              <a:buNone/>
            </a:pPr>
            <a:r>
              <a:rPr lang="en-US" dirty="0">
                <a:solidFill>
                  <a:schemeClr val="accent3">
                    <a:lumMod val="50000"/>
                  </a:schemeClr>
                </a:solidFill>
              </a:rPr>
              <a:t>Avoid placing blame or pointing fingers</a:t>
            </a:r>
          </a:p>
          <a:p>
            <a:pPr marL="0" lvl="0" indent="457200" algn="l" rtl="0">
              <a:spcBef>
                <a:spcPts val="1000"/>
              </a:spcBef>
              <a:spcAft>
                <a:spcPts val="0"/>
              </a:spcAft>
              <a:buNone/>
            </a:pPr>
            <a:r>
              <a:rPr lang="en-US" dirty="0">
                <a:solidFill>
                  <a:schemeClr val="accent3">
                    <a:lumMod val="50000"/>
                  </a:schemeClr>
                </a:solidFill>
              </a:rPr>
              <a:t>Stay focused on students and student needs</a:t>
            </a:r>
          </a:p>
          <a:p>
            <a:pPr marL="0" lvl="0" indent="457200" algn="l" rtl="0">
              <a:spcBef>
                <a:spcPts val="1000"/>
              </a:spcBef>
              <a:spcAft>
                <a:spcPts val="0"/>
              </a:spcAft>
              <a:buNone/>
            </a:pPr>
            <a:r>
              <a:rPr lang="en-US" dirty="0">
                <a:solidFill>
                  <a:schemeClr val="accent3">
                    <a:lumMod val="50000"/>
                  </a:schemeClr>
                </a:solidFill>
              </a:rPr>
              <a:t>Share successes</a:t>
            </a:r>
          </a:p>
          <a:p>
            <a:pPr marL="0" lvl="0" indent="457200" algn="l" rtl="0">
              <a:spcBef>
                <a:spcPts val="1000"/>
              </a:spcBef>
              <a:spcAft>
                <a:spcPts val="0"/>
              </a:spcAft>
              <a:buNone/>
            </a:pPr>
            <a:r>
              <a:rPr lang="en-US" dirty="0">
                <a:solidFill>
                  <a:schemeClr val="accent3">
                    <a:lumMod val="50000"/>
                  </a:schemeClr>
                </a:solidFill>
              </a:rPr>
              <a:t>Learn from challenges</a:t>
            </a:r>
          </a:p>
          <a:p>
            <a:pPr marL="0" lvl="0" indent="457200" algn="l" rtl="0">
              <a:spcBef>
                <a:spcPts val="1000"/>
              </a:spcBef>
              <a:spcAft>
                <a:spcPts val="0"/>
              </a:spcAft>
              <a:buNone/>
            </a:pPr>
            <a:r>
              <a:rPr lang="en-US" dirty="0">
                <a:solidFill>
                  <a:schemeClr val="accent3">
                    <a:lumMod val="50000"/>
                  </a:schemeClr>
                </a:solidFill>
              </a:rPr>
              <a:t>Think creatively</a:t>
            </a:r>
          </a:p>
          <a:p>
            <a:pPr marL="0" lvl="0" indent="0" algn="l" rtl="0">
              <a:spcBef>
                <a:spcPts val="1000"/>
              </a:spcBef>
              <a:spcAft>
                <a:spcPts val="0"/>
              </a:spcAft>
              <a:buNone/>
            </a:pPr>
            <a:r>
              <a:rPr lang="en-US" dirty="0">
                <a:solidFill>
                  <a:schemeClr val="accent3">
                    <a:lumMod val="50000"/>
                  </a:schemeClr>
                </a:solidFill>
              </a:rPr>
              <a:t>Meet students where they are</a:t>
            </a:r>
          </a:p>
          <a:p>
            <a:pPr marL="457200" lvl="0" indent="0" algn="l" rtl="0">
              <a:spcBef>
                <a:spcPts val="1000"/>
              </a:spcBef>
              <a:spcAft>
                <a:spcPts val="0"/>
              </a:spcAft>
              <a:buNone/>
            </a:pPr>
            <a:r>
              <a:rPr lang="en-US" dirty="0">
                <a:solidFill>
                  <a:schemeClr val="accent3">
                    <a:lumMod val="50000"/>
                  </a:schemeClr>
                </a:solidFill>
              </a:rPr>
              <a:t>Utilize guided self placement &amp; onboarding tools to identify areas needing additional support</a:t>
            </a:r>
          </a:p>
          <a:p>
            <a:pPr marL="457200" lvl="0" indent="0" algn="l" rtl="0">
              <a:spcBef>
                <a:spcPts val="1000"/>
              </a:spcBef>
              <a:spcAft>
                <a:spcPts val="0"/>
              </a:spcAft>
              <a:buNone/>
            </a:pPr>
            <a:r>
              <a:rPr lang="en-US" dirty="0">
                <a:solidFill>
                  <a:schemeClr val="accent3">
                    <a:lumMod val="50000"/>
                  </a:schemeClr>
                </a:solidFill>
              </a:rPr>
              <a:t>Explore additional support structures - think outside the box</a:t>
            </a:r>
          </a:p>
          <a:p>
            <a:pPr marL="457200" lvl="0" indent="0" algn="l" rtl="0">
              <a:spcBef>
                <a:spcPts val="1000"/>
              </a:spcBef>
              <a:spcAft>
                <a:spcPts val="0"/>
              </a:spcAft>
              <a:buNone/>
            </a:pPr>
            <a:r>
              <a:rPr lang="en-US" dirty="0">
                <a:solidFill>
                  <a:schemeClr val="accent3">
                    <a:lumMod val="50000"/>
                  </a:schemeClr>
                </a:solidFill>
              </a:rPr>
              <a:t>Survey students!</a:t>
            </a:r>
          </a:p>
          <a:p>
            <a:pPr marL="457200" lvl="0" indent="0" algn="l" rtl="0">
              <a:spcBef>
                <a:spcPts val="1000"/>
              </a:spcBef>
              <a:spcAft>
                <a:spcPts val="0"/>
              </a:spcAft>
              <a:buNone/>
            </a:pPr>
            <a:r>
              <a:rPr lang="en-US" dirty="0">
                <a:solidFill>
                  <a:schemeClr val="accent3">
                    <a:lumMod val="50000"/>
                  </a:schemeClr>
                </a:solidFill>
              </a:rPr>
              <a:t>Look at data from several viewpoints</a:t>
            </a:r>
          </a:p>
          <a:p>
            <a:pPr marL="457200" lvl="0" indent="0" algn="l" rtl="0">
              <a:spcBef>
                <a:spcPts val="1000"/>
              </a:spcBef>
              <a:spcAft>
                <a:spcPts val="0"/>
              </a:spcAft>
              <a:buNone/>
            </a:pPr>
            <a:r>
              <a:rPr lang="en-US" dirty="0">
                <a:solidFill>
                  <a:schemeClr val="accent3">
                    <a:lumMod val="50000"/>
                  </a:schemeClr>
                </a:solidFill>
              </a:rPr>
              <a:t>Talk to students to identify their needs</a:t>
            </a:r>
          </a:p>
          <a:p>
            <a:endParaRPr lang="en-US" dirty="0"/>
          </a:p>
        </p:txBody>
      </p:sp>
      <p:sp>
        <p:nvSpPr>
          <p:cNvPr id="4" name="Slide Number Placeholder 3"/>
          <p:cNvSpPr>
            <a:spLocks noGrp="1"/>
          </p:cNvSpPr>
          <p:nvPr>
            <p:ph type="sldNum" sz="quarter" idx="5"/>
          </p:nvPr>
        </p:nvSpPr>
        <p:spPr/>
        <p:txBody>
          <a:bodyPr/>
          <a:lstStyle/>
          <a:p>
            <a:fld id="{3B2C94F1-500D-4235-91AC-9546718C0C08}" type="slidenum">
              <a:rPr lang="en-US" smtClean="0"/>
              <a:t>13</a:t>
            </a:fld>
            <a:endParaRPr lang="en-US"/>
          </a:p>
        </p:txBody>
      </p:sp>
    </p:spTree>
    <p:extLst>
      <p:ext uri="{BB962C8B-B14F-4D97-AF65-F5344CB8AC3E}">
        <p14:creationId xmlns:p14="http://schemas.microsoft.com/office/powerpoint/2010/main" val="62314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 –student surveys to those that dropped courses in Fall 2019 (before COVID) in the LACCD (representing 9 colleges) revealed several areas where noncredit could better support student success</a:t>
            </a:r>
          </a:p>
          <a:p>
            <a:endParaRPr lang="en-US" dirty="0"/>
          </a:p>
        </p:txBody>
      </p:sp>
      <p:sp>
        <p:nvSpPr>
          <p:cNvPr id="4" name="Slide Number Placeholder 3"/>
          <p:cNvSpPr>
            <a:spLocks noGrp="1"/>
          </p:cNvSpPr>
          <p:nvPr>
            <p:ph type="sldNum" sz="quarter" idx="5"/>
          </p:nvPr>
        </p:nvSpPr>
        <p:spPr/>
        <p:txBody>
          <a:bodyPr/>
          <a:lstStyle/>
          <a:p>
            <a:fld id="{3B2C94F1-500D-4235-91AC-9546718C0C08}" type="slidenum">
              <a:rPr lang="en-US" smtClean="0"/>
              <a:t>14</a:t>
            </a:fld>
            <a:endParaRPr lang="en-US"/>
          </a:p>
        </p:txBody>
      </p:sp>
    </p:spTree>
    <p:extLst>
      <p:ext uri="{BB962C8B-B14F-4D97-AF65-F5344CB8AC3E}">
        <p14:creationId xmlns:p14="http://schemas.microsoft.com/office/powerpoint/2010/main" val="292719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3B2C94F1-500D-4235-91AC-9546718C0C08}" type="slidenum">
              <a:rPr lang="en-US" smtClean="0"/>
              <a:t>15</a:t>
            </a:fld>
            <a:endParaRPr lang="en-US"/>
          </a:p>
        </p:txBody>
      </p:sp>
    </p:spTree>
    <p:extLst>
      <p:ext uri="{BB962C8B-B14F-4D97-AF65-F5344CB8AC3E}">
        <p14:creationId xmlns:p14="http://schemas.microsoft.com/office/powerpoint/2010/main" val="36755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 - Faculty have reported that noncredit provides the following advantages to students in the support courses</a:t>
            </a:r>
          </a:p>
          <a:p>
            <a:r>
              <a:rPr lang="en-US" dirty="0"/>
              <a:t>Providing more scaffolding</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181987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 - There are problems with our current placement for those students not prepared or needing assurance or just needing a skills brush up. Failure is not a good start.</a:t>
            </a:r>
          </a:p>
        </p:txBody>
      </p:sp>
      <p:sp>
        <p:nvSpPr>
          <p:cNvPr id="4" name="Slide Number Placeholder 3"/>
          <p:cNvSpPr>
            <a:spLocks noGrp="1"/>
          </p:cNvSpPr>
          <p:nvPr>
            <p:ph type="sldNum" sz="quarter" idx="5"/>
          </p:nvPr>
        </p:nvSpPr>
        <p:spPr/>
        <p:txBody>
          <a:bodyPr/>
          <a:lstStyle/>
          <a:p>
            <a:fld id="{3B2C94F1-500D-4235-91AC-9546718C0C08}" type="slidenum">
              <a:rPr lang="en-US" smtClean="0"/>
              <a:t>17</a:t>
            </a:fld>
            <a:endParaRPr lang="en-US" dirty="0"/>
          </a:p>
        </p:txBody>
      </p:sp>
    </p:spTree>
    <p:extLst>
      <p:ext uri="{BB962C8B-B14F-4D97-AF65-F5344CB8AC3E}">
        <p14:creationId xmlns:p14="http://schemas.microsoft.com/office/powerpoint/2010/main" val="345319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 - A comparison of credit and noncredit platforms</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320206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 Samples of noncredit support - Ask people to add into chat if they have experience with these and have them submit their email for contact</a:t>
            </a:r>
          </a:p>
        </p:txBody>
      </p:sp>
      <p:sp>
        <p:nvSpPr>
          <p:cNvPr id="4" name="Slide Number Placeholder 3"/>
          <p:cNvSpPr>
            <a:spLocks noGrp="1"/>
          </p:cNvSpPr>
          <p:nvPr>
            <p:ph type="sldNum" sz="quarter" idx="5"/>
          </p:nvPr>
        </p:nvSpPr>
        <p:spPr/>
        <p:txBody>
          <a:bodyPr/>
          <a:lstStyle/>
          <a:p>
            <a:fld id="{3B2C94F1-500D-4235-91AC-9546718C0C08}" type="slidenum">
              <a:rPr lang="en-US" smtClean="0"/>
              <a:t>19</a:t>
            </a:fld>
            <a:endParaRPr lang="en-US"/>
          </a:p>
        </p:txBody>
      </p:sp>
    </p:spTree>
    <p:extLst>
      <p:ext uri="{BB962C8B-B14F-4D97-AF65-F5344CB8AC3E}">
        <p14:creationId xmlns:p14="http://schemas.microsoft.com/office/powerpoint/2010/main" val="164977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 Possible advantages and disadvantages. Ask people to add into chat if they have experience with these </a:t>
            </a:r>
          </a:p>
        </p:txBody>
      </p:sp>
      <p:sp>
        <p:nvSpPr>
          <p:cNvPr id="4" name="Slide Number Placeholder 3"/>
          <p:cNvSpPr>
            <a:spLocks noGrp="1"/>
          </p:cNvSpPr>
          <p:nvPr>
            <p:ph type="sldNum" sz="quarter" idx="5"/>
          </p:nvPr>
        </p:nvSpPr>
        <p:spPr/>
        <p:txBody>
          <a:bodyPr/>
          <a:lstStyle/>
          <a:p>
            <a:fld id="{3B2C94F1-500D-4235-91AC-9546718C0C08}" type="slidenum">
              <a:rPr lang="en-US" smtClean="0"/>
              <a:t>20</a:t>
            </a:fld>
            <a:endParaRPr lang="en-US"/>
          </a:p>
        </p:txBody>
      </p:sp>
    </p:spTree>
    <p:extLst>
      <p:ext uri="{BB962C8B-B14F-4D97-AF65-F5344CB8AC3E}">
        <p14:creationId xmlns:p14="http://schemas.microsoft.com/office/powerpoint/2010/main" val="388702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a:t>
            </a:r>
          </a:p>
        </p:txBody>
      </p:sp>
      <p:sp>
        <p:nvSpPr>
          <p:cNvPr id="4" name="Slide Number Placeholder 3"/>
          <p:cNvSpPr>
            <a:spLocks noGrp="1"/>
          </p:cNvSpPr>
          <p:nvPr>
            <p:ph type="sldNum" sz="quarter" idx="5"/>
          </p:nvPr>
        </p:nvSpPr>
        <p:spPr/>
        <p:txBody>
          <a:bodyPr/>
          <a:lstStyle/>
          <a:p>
            <a:fld id="{3B2C94F1-500D-4235-91AC-9546718C0C08}" type="slidenum">
              <a:rPr lang="en-US" smtClean="0"/>
              <a:t>3</a:t>
            </a:fld>
            <a:endParaRPr lang="en-US"/>
          </a:p>
        </p:txBody>
      </p:sp>
    </p:spTree>
    <p:extLst>
      <p:ext uri="{BB962C8B-B14F-4D97-AF65-F5344CB8AC3E}">
        <p14:creationId xmlns:p14="http://schemas.microsoft.com/office/powerpoint/2010/main" val="306288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Mary/Janet - Examples of noncredit support at Cerritos College (email in Resources on last slides) Not one way to do a noncredit pathway. Heavy student support weaved it. How the CO can support it is to include NC student journey and milestones in Vision for Success and GP metrics. That will incentivize colleges to include noncredit and adult ed into their pathways and maps Cerritos </a:t>
            </a:r>
            <a:r>
              <a:rPr lang="en-US" dirty="0"/>
              <a:t>LCP – pilot Learning Career Pathways include noncredit support throughout math and English courses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22468-A973-400D-95FD-3DAD595D5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7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Mary/Janet - Guided Pathways mapping to incorporate as a pre-semester Support – see Graciela at Cerritos</a:t>
            </a:r>
          </a:p>
        </p:txBody>
      </p:sp>
      <p:sp>
        <p:nvSpPr>
          <p:cNvPr id="4" name="Slide Number Placeholder 3"/>
          <p:cNvSpPr>
            <a:spLocks noGrp="1"/>
          </p:cNvSpPr>
          <p:nvPr>
            <p:ph type="sldNum" sz="quarter" idx="5"/>
          </p:nvPr>
        </p:nvSpPr>
        <p:spPr/>
        <p:txBody>
          <a:bodyPr/>
          <a:lstStyle/>
          <a:p>
            <a:fld id="{3B2C94F1-500D-4235-91AC-9546718C0C08}" type="slidenum">
              <a:rPr lang="en-US" smtClean="0"/>
              <a:t>22</a:t>
            </a:fld>
            <a:endParaRPr lang="en-US"/>
          </a:p>
        </p:txBody>
      </p:sp>
    </p:spTree>
    <p:extLst>
      <p:ext uri="{BB962C8B-B14F-4D97-AF65-F5344CB8AC3E}">
        <p14:creationId xmlns:p14="http://schemas.microsoft.com/office/powerpoint/2010/main" val="3981490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Kimberley/Janet</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dirty="0"/>
          </a:p>
        </p:txBody>
      </p:sp>
    </p:spTree>
    <p:extLst>
      <p:ext uri="{BB962C8B-B14F-4D97-AF65-F5344CB8AC3E}">
        <p14:creationId xmlns:p14="http://schemas.microsoft.com/office/powerpoint/2010/main" val="372932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Mary-</a:t>
            </a:r>
          </a:p>
          <a:p>
            <a:pPr marL="171450" indent="-171450">
              <a:buFont typeface="Arial" panose="020B0604020202020204" pitchFamily="34" charset="0"/>
              <a:buChar char="•"/>
            </a:pPr>
            <a:r>
              <a:rPr lang="en-US" dirty="0"/>
              <a:t>Asked faculty what students need to know to be successful in English and math </a:t>
            </a:r>
          </a:p>
          <a:p>
            <a:pPr marL="171450" indent="-171450">
              <a:buFont typeface="Arial" panose="020B0604020202020204" pitchFamily="34" charset="0"/>
              <a:buChar char="•"/>
            </a:pPr>
            <a:r>
              <a:rPr lang="en-US" dirty="0"/>
              <a:t>Data showed that more students are taking stats so there was a need to develop a separate course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58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3B2C94F1-500D-4235-91AC-9546718C0C08}" type="slidenum">
              <a:rPr lang="en-US" smtClean="0"/>
              <a:t>25</a:t>
            </a:fld>
            <a:endParaRPr lang="en-US" dirty="0"/>
          </a:p>
        </p:txBody>
      </p:sp>
    </p:spTree>
    <p:extLst>
      <p:ext uri="{BB962C8B-B14F-4D97-AF65-F5344CB8AC3E}">
        <p14:creationId xmlns:p14="http://schemas.microsoft.com/office/powerpoint/2010/main" val="37700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557E57F4-9D9C-5847-BCD2-13B860A1E044}" type="slidenum">
              <a:rPr lang="en-US" smtClean="0"/>
              <a:t>26</a:t>
            </a:fld>
            <a:endParaRPr lang="en-US" dirty="0"/>
          </a:p>
        </p:txBody>
      </p:sp>
    </p:spTree>
    <p:extLst>
      <p:ext uri="{BB962C8B-B14F-4D97-AF65-F5344CB8AC3E}">
        <p14:creationId xmlns:p14="http://schemas.microsoft.com/office/powerpoint/2010/main" val="87009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557E57F4-9D9C-5847-BCD2-13B860A1E044}" type="slidenum">
              <a:rPr lang="en-US" smtClean="0"/>
              <a:t>27</a:t>
            </a:fld>
            <a:endParaRPr lang="en-US" dirty="0"/>
          </a:p>
        </p:txBody>
      </p:sp>
    </p:spTree>
    <p:extLst>
      <p:ext uri="{BB962C8B-B14F-4D97-AF65-F5344CB8AC3E}">
        <p14:creationId xmlns:p14="http://schemas.microsoft.com/office/powerpoint/2010/main" val="2969467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28</a:t>
            </a:fld>
            <a:endParaRPr lang="en-US"/>
          </a:p>
        </p:txBody>
      </p:sp>
    </p:spTree>
    <p:extLst>
      <p:ext uri="{BB962C8B-B14F-4D97-AF65-F5344CB8AC3E}">
        <p14:creationId xmlns:p14="http://schemas.microsoft.com/office/powerpoint/2010/main" val="1834752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29</a:t>
            </a:fld>
            <a:endParaRPr lang="en-US"/>
          </a:p>
        </p:txBody>
      </p:sp>
    </p:spTree>
    <p:extLst>
      <p:ext uri="{BB962C8B-B14F-4D97-AF65-F5344CB8AC3E}">
        <p14:creationId xmlns:p14="http://schemas.microsoft.com/office/powerpoint/2010/main" val="1439666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30</a:t>
            </a:fld>
            <a:endParaRPr lang="en-US"/>
          </a:p>
        </p:txBody>
      </p:sp>
    </p:spTree>
    <p:extLst>
      <p:ext uri="{BB962C8B-B14F-4D97-AF65-F5344CB8AC3E}">
        <p14:creationId xmlns:p14="http://schemas.microsoft.com/office/powerpoint/2010/main" val="320119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3B2C94F1-500D-4235-91AC-9546718C0C08}" type="slidenum">
              <a:rPr lang="en-US" smtClean="0"/>
              <a:t>4</a:t>
            </a:fld>
            <a:endParaRPr lang="en-US"/>
          </a:p>
        </p:txBody>
      </p:sp>
    </p:spTree>
    <p:extLst>
      <p:ext uri="{BB962C8B-B14F-4D97-AF65-F5344CB8AC3E}">
        <p14:creationId xmlns:p14="http://schemas.microsoft.com/office/powerpoint/2010/main" val="894308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Helvetica" panose="020B0604020202020204" pitchFamily="34" charset="0"/>
                <a:ea typeface="Times New Roman" panose="02020603050405020304" pitchFamily="18" charset="0"/>
              </a:rPr>
              <a:t>Kimberley - Think about watching a baby walk for the first time. Now, compare that process to learning mathematics.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2C94F1-500D-4235-91AC-9546718C0C08}" type="slidenum">
              <a:rPr lang="en-US" smtClean="0"/>
              <a:t>31</a:t>
            </a:fld>
            <a:endParaRPr lang="en-US"/>
          </a:p>
        </p:txBody>
      </p:sp>
    </p:spTree>
    <p:extLst>
      <p:ext uri="{BB962C8B-B14F-4D97-AF65-F5344CB8AC3E}">
        <p14:creationId xmlns:p14="http://schemas.microsoft.com/office/powerpoint/2010/main" val="323121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5</a:t>
            </a:fld>
            <a:endParaRPr lang="en-US"/>
          </a:p>
        </p:txBody>
      </p:sp>
    </p:spTree>
    <p:extLst>
      <p:ext uri="{BB962C8B-B14F-4D97-AF65-F5344CB8AC3E}">
        <p14:creationId xmlns:p14="http://schemas.microsoft.com/office/powerpoint/2010/main" val="313194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6</a:t>
            </a:fld>
            <a:endParaRPr lang="en-US"/>
          </a:p>
        </p:txBody>
      </p:sp>
    </p:spTree>
    <p:extLst>
      <p:ext uri="{BB962C8B-B14F-4D97-AF65-F5344CB8AC3E}">
        <p14:creationId xmlns:p14="http://schemas.microsoft.com/office/powerpoint/2010/main" val="391038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0" dirty="0">
                <a:solidFill>
                  <a:srgbClr val="574C45"/>
                </a:solidFill>
                <a:latin typeface="+mn-lt"/>
              </a:rPr>
              <a:t>Ginni</a:t>
            </a:r>
          </a:p>
          <a:p>
            <a:pPr marL="0" indent="0">
              <a:buNone/>
            </a:pPr>
            <a:r>
              <a:rPr lang="en-US" sz="1400" b="1" dirty="0">
                <a:solidFill>
                  <a:srgbClr val="574C45"/>
                </a:solidFill>
                <a:latin typeface="+mn-lt"/>
              </a:rPr>
              <a:t> English and Math Pathways and Noncredit Development </a:t>
            </a:r>
            <a:r>
              <a:rPr lang="en-US" sz="1400" dirty="0">
                <a:solidFill>
                  <a:srgbClr val="574C45"/>
                </a:solidFill>
                <a:latin typeface="+mn-lt"/>
              </a:rPr>
              <a:t>- </a:t>
            </a:r>
          </a:p>
          <a:p>
            <a:pPr marL="0" indent="0">
              <a:lnSpc>
                <a:spcPct val="120000"/>
              </a:lnSpc>
              <a:buNone/>
            </a:pPr>
            <a:r>
              <a:rPr lang="en-US" sz="1200" dirty="0">
                <a:solidFill>
                  <a:srgbClr val="574C45"/>
                </a:solidFill>
                <a:latin typeface="+mn-lt"/>
              </a:rPr>
              <a:t>While </a:t>
            </a:r>
            <a:r>
              <a:rPr lang="en-US" sz="1200" dirty="0">
                <a:solidFill>
                  <a:srgbClr val="FF0000"/>
                </a:solidFill>
                <a:latin typeface="+mn-lt"/>
              </a:rPr>
              <a:t>co-requisites</a:t>
            </a:r>
            <a:r>
              <a:rPr lang="en-US" sz="1200" dirty="0">
                <a:solidFill>
                  <a:srgbClr val="574C45"/>
                </a:solidFill>
                <a:latin typeface="+mn-lt"/>
              </a:rPr>
              <a:t> are showing promise for some student </a:t>
            </a:r>
            <a:r>
              <a:rPr lang="en-US" sz="1400" dirty="0">
                <a:solidFill>
                  <a:srgbClr val="574C45"/>
                </a:solidFill>
                <a:latin typeface="+mn-lt"/>
              </a:rPr>
              <a:t>populations</a:t>
            </a:r>
            <a:r>
              <a:rPr lang="en-US" sz="1200" dirty="0">
                <a:solidFill>
                  <a:srgbClr val="574C45"/>
                </a:solidFill>
                <a:latin typeface="+mn-lt"/>
              </a:rPr>
              <a:t>, the data clearly shows that this is not the case for all student populations. Students, faculty, and administrators have voiced loud concerns regarding </a:t>
            </a:r>
            <a:r>
              <a:rPr lang="en-US" sz="1200" dirty="0">
                <a:solidFill>
                  <a:srgbClr val="FF0000"/>
                </a:solidFill>
                <a:latin typeface="+mn-lt"/>
              </a:rPr>
              <a:t>high-unit co-requisite coursework</a:t>
            </a:r>
            <a:r>
              <a:rPr lang="en-US" sz="1200" dirty="0">
                <a:solidFill>
                  <a:srgbClr val="574C45"/>
                </a:solidFill>
                <a:latin typeface="+mn-lt"/>
              </a:rPr>
              <a:t> that may or may not address the skills students need. This webinar discusses </a:t>
            </a:r>
            <a:r>
              <a:rPr lang="en-US" sz="1200" dirty="0">
                <a:solidFill>
                  <a:srgbClr val="FF0000"/>
                </a:solidFill>
                <a:latin typeface="+mn-lt"/>
              </a:rPr>
              <a:t>no-unit coursework and customized time to learn skills relevant </a:t>
            </a:r>
            <a:r>
              <a:rPr lang="en-US" sz="1200" dirty="0">
                <a:solidFill>
                  <a:srgbClr val="574C45"/>
                </a:solidFill>
                <a:latin typeface="+mn-lt"/>
              </a:rPr>
              <a:t>to success delivered through noncredit. Innovative ideas and strategies will be explored.</a:t>
            </a:r>
          </a:p>
          <a:p>
            <a:pPr marL="0" indent="0">
              <a:lnSpc>
                <a:spcPct val="120000"/>
              </a:lnSpc>
              <a:buNone/>
            </a:pPr>
            <a:endParaRPr lang="en-US" sz="1200" dirty="0">
              <a:solidFill>
                <a:srgbClr val="574C45"/>
              </a:solidFill>
              <a:latin typeface="+mn-lt"/>
            </a:endParaRPr>
          </a:p>
        </p:txBody>
      </p:sp>
      <p:sp>
        <p:nvSpPr>
          <p:cNvPr id="4" name="Slide Number Placeholder 3"/>
          <p:cNvSpPr>
            <a:spLocks noGrp="1"/>
          </p:cNvSpPr>
          <p:nvPr>
            <p:ph type="sldNum" sz="quarter" idx="5"/>
          </p:nvPr>
        </p:nvSpPr>
        <p:spPr/>
        <p:txBody>
          <a:bodyPr/>
          <a:lstStyle/>
          <a:p>
            <a:fld id="{3B2C94F1-500D-4235-91AC-9546718C0C08}" type="slidenum">
              <a:rPr lang="en-US" smtClean="0"/>
              <a:t>7</a:t>
            </a:fld>
            <a:endParaRPr lang="en-US" dirty="0"/>
          </a:p>
        </p:txBody>
      </p:sp>
    </p:spTree>
    <p:extLst>
      <p:ext uri="{BB962C8B-B14F-4D97-AF65-F5344CB8AC3E}">
        <p14:creationId xmlns:p14="http://schemas.microsoft.com/office/powerpoint/2010/main" val="374116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 – Answer in chat</a:t>
            </a:r>
          </a:p>
        </p:txBody>
      </p:sp>
      <p:sp>
        <p:nvSpPr>
          <p:cNvPr id="4" name="Slide Number Placeholder 3"/>
          <p:cNvSpPr>
            <a:spLocks noGrp="1"/>
          </p:cNvSpPr>
          <p:nvPr>
            <p:ph type="sldNum" sz="quarter" idx="5"/>
          </p:nvPr>
        </p:nvSpPr>
        <p:spPr/>
        <p:txBody>
          <a:bodyPr/>
          <a:lstStyle/>
          <a:p>
            <a:fld id="{3B2C94F1-500D-4235-91AC-9546718C0C08}" type="slidenum">
              <a:rPr lang="en-US" smtClean="0"/>
              <a:t>8</a:t>
            </a:fld>
            <a:endParaRPr lang="en-US"/>
          </a:p>
        </p:txBody>
      </p:sp>
    </p:spTree>
    <p:extLst>
      <p:ext uri="{BB962C8B-B14F-4D97-AF65-F5344CB8AC3E}">
        <p14:creationId xmlns:p14="http://schemas.microsoft.com/office/powerpoint/2010/main" val="54291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a:t>
            </a:r>
          </a:p>
        </p:txBody>
      </p:sp>
      <p:sp>
        <p:nvSpPr>
          <p:cNvPr id="4" name="Slide Number Placeholder 3"/>
          <p:cNvSpPr>
            <a:spLocks noGrp="1"/>
          </p:cNvSpPr>
          <p:nvPr>
            <p:ph type="sldNum" sz="quarter" idx="5"/>
          </p:nvPr>
        </p:nvSpPr>
        <p:spPr/>
        <p:txBody>
          <a:bodyPr/>
          <a:lstStyle/>
          <a:p>
            <a:fld id="{3B2C94F1-500D-4235-91AC-9546718C0C08}" type="slidenum">
              <a:rPr lang="en-US" smtClean="0"/>
              <a:t>9</a:t>
            </a:fld>
            <a:endParaRPr lang="en-US"/>
          </a:p>
        </p:txBody>
      </p:sp>
    </p:spTree>
    <p:extLst>
      <p:ext uri="{BB962C8B-B14F-4D97-AF65-F5344CB8AC3E}">
        <p14:creationId xmlns:p14="http://schemas.microsoft.com/office/powerpoint/2010/main" val="401766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NCES data nationwide and in California, many people have not yet completed a HS diploma or stopped at just the diploma level. This is more true for California than nationally my take, quite a few students may need basic skills and noncredit education as a bridge into credit</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346825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CB-A604-455D-9BE6-FB50B82334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9D0B5-7850-4BE7-BB51-A1D6054F2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2FC42-6E54-4237-AB91-F16DC6E7039B}"/>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2438DE8D-0B00-4DB6-8106-7F01C2863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620D5-E759-4750-8F3C-2DA82912B371}"/>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63598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AD59-0F2E-4740-B03D-6718D9E6B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EF39-D0B1-406A-919F-4B5A5FD78A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13FD7-4862-454B-94F0-3E3509836BBB}"/>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5DD3BBE6-5B5C-4D02-822D-26CC1A763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E9E7D-F71D-4597-B5D7-08065FCA5EA4}"/>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252056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86CE6F-6E8D-4D34-B06A-1526CA9F9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7BECD-30A4-477C-A359-2199312A2A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AF10E-50FD-4AB5-806D-DE2717B42864}"/>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22425132-D263-4296-800C-4BA9D78EE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1F72D-2262-4FD8-B601-E64DE486F6A5}"/>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306242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762307" y="914401"/>
            <a:ext cx="4805916" cy="5018566"/>
          </a:xfrm>
        </p:spPr>
        <p:txBody>
          <a:bodyPr>
            <a:normAutofit/>
          </a:bodyPr>
          <a:lstStyle>
            <a:lvl1pPr algn="ctr">
              <a:lnSpc>
                <a:spcPct val="100000"/>
              </a:lnSpc>
              <a:defRPr sz="4400">
                <a:solidFill>
                  <a:srgbClr val="E89576"/>
                </a:solidFill>
              </a:defRPr>
            </a:lvl1pPr>
          </a:lstStyle>
          <a:p>
            <a:r>
              <a:rPr lang="en-US"/>
              <a:t>Click to edit Master title style</a:t>
            </a:r>
            <a:endParaRPr lang="en-US" dirty="0"/>
          </a:p>
        </p:txBody>
      </p:sp>
    </p:spTree>
    <p:extLst>
      <p:ext uri="{BB962C8B-B14F-4D97-AF65-F5344CB8AC3E}">
        <p14:creationId xmlns:p14="http://schemas.microsoft.com/office/powerpoint/2010/main" val="382329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4"/>
        <p:cNvGrpSpPr/>
        <p:nvPr/>
      </p:nvGrpSpPr>
      <p:grpSpPr>
        <a:xfrm>
          <a:off x="0" y="0"/>
          <a:ext cx="0" cy="0"/>
          <a:chOff x="0" y="0"/>
          <a:chExt cx="0" cy="0"/>
        </a:xfrm>
      </p:grpSpPr>
      <p:sp>
        <p:nvSpPr>
          <p:cNvPr id="25" name="Google Shape;25;p7"/>
          <p:cNvSpPr/>
          <p:nvPr/>
        </p:nvSpPr>
        <p:spPr>
          <a:xfrm>
            <a:off x="0" y="0"/>
            <a:ext cx="9271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7"/>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27" name="Google Shape;27;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820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7905-7D7F-4C5E-B92B-3C3026D33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52B9C-61C9-42AB-A1AC-369212EE5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E4FB3-F67D-4188-806F-FE42D9972C0B}"/>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F93B2A07-B7A4-478F-B5AA-C21D35BD4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D865F-30FE-43A4-867E-8A39CDB767C9}"/>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112549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65D3-F910-4BB3-8F70-AAFB079D5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56604F-F34D-4ECD-8324-F8629DD20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C64D4-A75D-4E29-914B-725133B84DF2}"/>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1CD8193C-2C82-4364-A240-5CAD6DB74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6BB1F-40DC-4A87-B314-D1F6D18DFAB4}"/>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107264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DFA4-9C12-4E64-8BE9-8DD049B27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CA71A-F774-416E-933D-453DB27E3A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B2252-DB41-4281-9E14-8396C1938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D24C8-78E3-4204-8D4A-DE0D6628B76A}"/>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6" name="Footer Placeholder 5">
            <a:extLst>
              <a:ext uri="{FF2B5EF4-FFF2-40B4-BE49-F238E27FC236}">
                <a16:creationId xmlns:a16="http://schemas.microsoft.com/office/drawing/2014/main" id="{FFBE6536-79DB-44FA-9439-DCB7D2D89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FB575-045C-4F5A-9604-EFDC30419D16}"/>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35504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385F-12A2-4391-A286-F88AD915B9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F8F7DF-D693-4A1A-87F1-D3B77D8FE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B18C12-0D03-414A-AED0-BE4E6C0C3C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9BAD7-A1BC-4602-BBA3-A935950EE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15362-2C7F-487E-8B77-402927C7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B4419-8B77-4C31-9564-E8A86F2FB0CB}"/>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8" name="Footer Placeholder 7">
            <a:extLst>
              <a:ext uri="{FF2B5EF4-FFF2-40B4-BE49-F238E27FC236}">
                <a16:creationId xmlns:a16="http://schemas.microsoft.com/office/drawing/2014/main" id="{5D109F0C-FD82-4430-BC5C-AB5BDB13D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130368-0CE2-4929-8B53-394E245D3150}"/>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411411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06B2-3BFA-4F83-AF4B-CFA4B93C7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714D9-D67A-4AB2-A729-528EA7871D94}"/>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4" name="Footer Placeholder 3">
            <a:extLst>
              <a:ext uri="{FF2B5EF4-FFF2-40B4-BE49-F238E27FC236}">
                <a16:creationId xmlns:a16="http://schemas.microsoft.com/office/drawing/2014/main" id="{45BF47F0-5D58-46AA-AB3D-3CAE78B8D8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4F7977-3BA0-453B-9680-53512F602E52}"/>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215141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4C8F5-99FD-4053-8B3C-43698DFEF734}"/>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3" name="Footer Placeholder 2">
            <a:extLst>
              <a:ext uri="{FF2B5EF4-FFF2-40B4-BE49-F238E27FC236}">
                <a16:creationId xmlns:a16="http://schemas.microsoft.com/office/drawing/2014/main" id="{A713B620-E062-4F1F-992F-ADE24F997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F9778-125F-4BAF-B94B-4CEAD9E65037}"/>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296818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6303-97DF-449A-BB5D-E51E27188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A130A-26DB-4FB2-85DE-1EBC413FB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3D1E4-BAD3-47CC-AD43-E00E55694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737AA-DDEC-46C7-8DD1-277C62DB383F}"/>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6" name="Footer Placeholder 5">
            <a:extLst>
              <a:ext uri="{FF2B5EF4-FFF2-40B4-BE49-F238E27FC236}">
                <a16:creationId xmlns:a16="http://schemas.microsoft.com/office/drawing/2014/main" id="{9DE45C3F-F9B4-457B-9CFE-EEC6F75AC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A1466-D0F8-431D-91FB-DB472F7BD9E7}"/>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293383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8F98-65B3-43B4-A5A1-B19F46B76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6B461-58E9-4B0A-B321-2E417E71F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71BF71-65F5-4B48-A0DA-374BAD7A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7AFE3-F708-43C0-9B67-9354D07EC212}"/>
              </a:ext>
            </a:extLst>
          </p:cNvPr>
          <p:cNvSpPr>
            <a:spLocks noGrp="1"/>
          </p:cNvSpPr>
          <p:nvPr>
            <p:ph type="dt" sz="half" idx="10"/>
          </p:nvPr>
        </p:nvSpPr>
        <p:spPr/>
        <p:txBody>
          <a:bodyPr/>
          <a:lstStyle/>
          <a:p>
            <a:fld id="{F9DA30B5-5AA4-4E89-A032-1BCA9EBFCE9D}" type="datetimeFigureOut">
              <a:rPr lang="en-US" smtClean="0"/>
              <a:t>4/29/2021</a:t>
            </a:fld>
            <a:endParaRPr lang="en-US"/>
          </a:p>
        </p:txBody>
      </p:sp>
      <p:sp>
        <p:nvSpPr>
          <p:cNvPr id="6" name="Footer Placeholder 5">
            <a:extLst>
              <a:ext uri="{FF2B5EF4-FFF2-40B4-BE49-F238E27FC236}">
                <a16:creationId xmlns:a16="http://schemas.microsoft.com/office/drawing/2014/main" id="{DD6BD81D-7450-4E35-BDD6-3E3285E64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B9018-B3E3-421C-AD84-D210AD74BAF7}"/>
              </a:ext>
            </a:extLst>
          </p:cNvPr>
          <p:cNvSpPr>
            <a:spLocks noGrp="1"/>
          </p:cNvSpPr>
          <p:nvPr>
            <p:ph type="sldNum" sz="quarter" idx="12"/>
          </p:nvPr>
        </p:nvSpPr>
        <p:spPr/>
        <p:txBody>
          <a:bodyPr/>
          <a:lstStyle/>
          <a:p>
            <a:fld id="{3FD5E5C2-93CA-431B-9941-66D87B0D94CD}" type="slidenum">
              <a:rPr lang="en-US" smtClean="0"/>
              <a:t>‹#›</a:t>
            </a:fld>
            <a:endParaRPr lang="en-US"/>
          </a:p>
        </p:txBody>
      </p:sp>
    </p:spTree>
    <p:extLst>
      <p:ext uri="{BB962C8B-B14F-4D97-AF65-F5344CB8AC3E}">
        <p14:creationId xmlns:p14="http://schemas.microsoft.com/office/powerpoint/2010/main" val="406529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D44E96-190E-4047-BCFC-834C3EDEF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7E2627-39A0-4027-9277-A122F8EC1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5012B-F39A-44DF-8A51-DCB5C1C07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A30B5-5AA4-4E89-A032-1BCA9EBFCE9D}" type="datetimeFigureOut">
              <a:rPr lang="en-US" smtClean="0"/>
              <a:t>4/29/2021</a:t>
            </a:fld>
            <a:endParaRPr lang="en-US"/>
          </a:p>
        </p:txBody>
      </p:sp>
      <p:sp>
        <p:nvSpPr>
          <p:cNvPr id="5" name="Footer Placeholder 4">
            <a:extLst>
              <a:ext uri="{FF2B5EF4-FFF2-40B4-BE49-F238E27FC236}">
                <a16:creationId xmlns:a16="http://schemas.microsoft.com/office/drawing/2014/main" id="{2CE8D8F9-6F2F-4B45-9FD3-E5B2CC1E0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58DE05-4A64-4040-B2AB-832CDD1D6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5E5C2-93CA-431B-9941-66D87B0D94CD}" type="slidenum">
              <a:rPr lang="en-US" smtClean="0"/>
              <a:t>‹#›</a:t>
            </a:fld>
            <a:endParaRPr lang="en-US"/>
          </a:p>
        </p:txBody>
      </p:sp>
    </p:spTree>
    <p:extLst>
      <p:ext uri="{BB962C8B-B14F-4D97-AF65-F5344CB8AC3E}">
        <p14:creationId xmlns:p14="http://schemas.microsoft.com/office/powerpoint/2010/main" val="180698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jdavis4@mtsac.ed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C1C-665F-3341-9B83-B2B9ACF78ACD}"/>
              </a:ext>
            </a:extLst>
          </p:cNvPr>
          <p:cNvSpPr>
            <a:spLocks noGrp="1"/>
          </p:cNvSpPr>
          <p:nvPr>
            <p:ph type="title"/>
          </p:nvPr>
        </p:nvSpPr>
        <p:spPr>
          <a:xfrm>
            <a:off x="6762307" y="278968"/>
            <a:ext cx="4805916" cy="6323309"/>
          </a:xfrm>
        </p:spPr>
        <p:txBody>
          <a:bodyPr>
            <a:normAutofit fontScale="90000"/>
          </a:bodyPr>
          <a:lstStyle/>
          <a:p>
            <a:r>
              <a:rPr lang="en-US" sz="4400" b="1" dirty="0">
                <a:effectLst/>
                <a:latin typeface="Arial" panose="020B0604020202020204" pitchFamily="34" charset="0"/>
                <a:ea typeface="Calibri" panose="020F0502020204030204" pitchFamily="34" charset="0"/>
                <a:cs typeface="Times New Roman" panose="02020603050405020304" pitchFamily="18" charset="0"/>
              </a:rPr>
              <a:t>Using Noncredit Education to Support Students in English and Mathematics Pathways</a:t>
            </a:r>
            <a:br>
              <a:rPr lang="en-US" sz="4400" b="1" dirty="0">
                <a:effectLst/>
                <a:latin typeface="Arial" panose="020B0604020202020204" pitchFamily="34" charset="0"/>
                <a:ea typeface="Calibri" panose="020F0502020204030204" pitchFamily="34" charset="0"/>
                <a:cs typeface="Times New Roman" panose="02020603050405020304" pitchFamily="18" charset="0"/>
              </a:rPr>
            </a:br>
            <a:r>
              <a:rPr lang="en-US" sz="2700" b="0" i="0" dirty="0">
                <a:solidFill>
                  <a:schemeClr val="bg1"/>
                </a:solidFill>
                <a:effectLst/>
                <a:latin typeface="+mn-lt"/>
              </a:rPr>
              <a:t>Friday, April 30 from 4:30 to 5:30</a:t>
            </a:r>
            <a:br>
              <a:rPr lang="en-US" sz="2700" b="0" i="0" dirty="0">
                <a:solidFill>
                  <a:schemeClr val="bg1"/>
                </a:solidFill>
                <a:effectLst/>
                <a:latin typeface="+mn-lt"/>
              </a:rPr>
            </a:br>
            <a:br>
              <a:rPr lang="nb-NO" sz="2700" b="0" i="0" dirty="0">
                <a:solidFill>
                  <a:schemeClr val="bg1"/>
                </a:solidFill>
                <a:effectLst/>
                <a:latin typeface="+mn-lt"/>
              </a:rPr>
            </a:br>
            <a:r>
              <a:rPr lang="nb-NO" sz="2700" b="0" i="0" dirty="0">
                <a:solidFill>
                  <a:schemeClr val="bg1"/>
                </a:solidFill>
                <a:effectLst/>
                <a:latin typeface="+mn-lt"/>
              </a:rPr>
              <a:t>Janet Fulks - </a:t>
            </a:r>
            <a:r>
              <a:rPr lang="nb-NO" sz="2700" b="0" i="0" dirty="0">
                <a:solidFill>
                  <a:schemeClr val="bg1"/>
                </a:solidFill>
                <a:effectLst/>
                <a:latin typeface="+mn-lt"/>
                <a:hlinkClick r:id="rId2">
                  <a:extLst>
                    <a:ext uri="{A12FA001-AC4F-418D-AE19-62706E023703}">
                      <ahyp:hlinkClr xmlns:ahyp="http://schemas.microsoft.com/office/drawing/2018/hyperlinkcolor" val="tx"/>
                    </a:ext>
                  </a:extLst>
                </a:hlinkClick>
              </a:rPr>
              <a:t>jfulks60@gmail.com</a:t>
            </a:r>
            <a:br>
              <a:rPr lang="nb-NO" sz="2700" b="0" i="0" dirty="0">
                <a:solidFill>
                  <a:schemeClr val="bg1"/>
                </a:solidFill>
                <a:effectLst/>
                <a:latin typeface="+mn-lt"/>
              </a:rPr>
            </a:br>
            <a:r>
              <a:rPr lang="nb-NO" sz="2700" i="0" dirty="0">
                <a:solidFill>
                  <a:schemeClr val="bg1"/>
                </a:solidFill>
                <a:effectLst/>
                <a:latin typeface="+mn-lt"/>
              </a:rPr>
              <a:t>Mary Legner</a:t>
            </a:r>
            <a:r>
              <a:rPr lang="nb-NO" sz="2700" b="1" dirty="0">
                <a:solidFill>
                  <a:schemeClr val="bg1"/>
                </a:solidFill>
                <a:latin typeface="+mn-lt"/>
              </a:rPr>
              <a:t> -</a:t>
            </a:r>
            <a:r>
              <a:rPr lang="nb-NO" sz="2700" b="0" i="0" dirty="0">
                <a:solidFill>
                  <a:schemeClr val="bg1"/>
                </a:solidFill>
                <a:effectLst/>
                <a:latin typeface="+mn-lt"/>
              </a:rPr>
              <a:t> </a:t>
            </a:r>
            <a:r>
              <a:rPr lang="nb-NO" sz="2700" b="0" i="0" dirty="0">
                <a:solidFill>
                  <a:schemeClr val="bg1"/>
                </a:solidFill>
                <a:effectLst/>
                <a:latin typeface="+mn-lt"/>
                <a:hlinkClick r:id="rId2">
                  <a:extLst>
                    <a:ext uri="{A12FA001-AC4F-418D-AE19-62706E023703}">
                      <ahyp:hlinkClr xmlns:ahyp="http://schemas.microsoft.com/office/drawing/2018/hyperlinkcolor" val="tx"/>
                    </a:ext>
                  </a:extLst>
                </a:hlinkClick>
              </a:rPr>
              <a:t>mm.</a:t>
            </a:r>
            <a:r>
              <a:rPr lang="nb-NO" sz="2700" dirty="0">
                <a:solidFill>
                  <a:schemeClr val="bg1"/>
                </a:solidFill>
                <a:latin typeface="+mn-lt"/>
                <a:hlinkClick r:id="rId2">
                  <a:extLst>
                    <a:ext uri="{A12FA001-AC4F-418D-AE19-62706E023703}">
                      <ahyp:hlinkClr xmlns:ahyp="http://schemas.microsoft.com/office/drawing/2018/hyperlinkcolor" val="tx"/>
                    </a:ext>
                  </a:extLst>
                </a:hlinkClick>
              </a:rPr>
              <a:t>l</a:t>
            </a:r>
            <a:r>
              <a:rPr lang="nb-NO" sz="2700" b="0" i="0" dirty="0">
                <a:solidFill>
                  <a:schemeClr val="bg1"/>
                </a:solidFill>
                <a:effectLst/>
                <a:latin typeface="+mn-lt"/>
                <a:hlinkClick r:id="rId2">
                  <a:extLst>
                    <a:ext uri="{A12FA001-AC4F-418D-AE19-62706E023703}">
                      <ahyp:hlinkClr xmlns:ahyp="http://schemas.microsoft.com/office/drawing/2018/hyperlinkcolor" val="tx"/>
                    </a:ext>
                  </a:extLst>
                </a:hlinkClick>
              </a:rPr>
              <a:t>egner@rcc.edu</a:t>
            </a:r>
            <a:br>
              <a:rPr lang="nb-NO" sz="2700" b="0" i="0" dirty="0">
                <a:solidFill>
                  <a:schemeClr val="bg1"/>
                </a:solidFill>
                <a:effectLst/>
                <a:latin typeface="+mn-lt"/>
              </a:rPr>
            </a:br>
            <a:r>
              <a:rPr lang="nb-NO" sz="2700" dirty="0">
                <a:solidFill>
                  <a:schemeClr val="bg1"/>
                </a:solidFill>
                <a:latin typeface="+mn-lt"/>
              </a:rPr>
              <a:t>Virginia </a:t>
            </a:r>
            <a:r>
              <a:rPr lang="nb-NO" sz="2700" b="0" i="0" dirty="0">
                <a:solidFill>
                  <a:schemeClr val="bg1"/>
                </a:solidFill>
                <a:effectLst/>
                <a:latin typeface="+mn-lt"/>
              </a:rPr>
              <a:t>May - </a:t>
            </a:r>
            <a:r>
              <a:rPr lang="nb-NO" sz="2700" b="0" i="0" dirty="0">
                <a:solidFill>
                  <a:schemeClr val="bg1"/>
                </a:solidFill>
                <a:effectLst/>
                <a:latin typeface="+mn-lt"/>
                <a:hlinkClick r:id="rId2">
                  <a:extLst>
                    <a:ext uri="{A12FA001-AC4F-418D-AE19-62706E023703}">
                      <ahyp:hlinkClr xmlns:ahyp="http://schemas.microsoft.com/office/drawing/2018/hyperlinkcolor" val="tx"/>
                    </a:ext>
                  </a:extLst>
                </a:hlinkClick>
              </a:rPr>
              <a:t>mayv@scc.losrios.edu</a:t>
            </a:r>
            <a:br>
              <a:rPr lang="nb-NO" sz="2700" b="0" i="0" dirty="0">
                <a:solidFill>
                  <a:schemeClr val="bg1"/>
                </a:solidFill>
                <a:effectLst/>
                <a:latin typeface="+mn-lt"/>
              </a:rPr>
            </a:br>
            <a:r>
              <a:rPr lang="nb-NO" sz="2700" b="0" i="0" dirty="0">
                <a:solidFill>
                  <a:schemeClr val="bg1"/>
                </a:solidFill>
                <a:effectLst/>
                <a:latin typeface="+mn-lt"/>
              </a:rPr>
              <a:t>Kimberley Stiemke - </a:t>
            </a:r>
            <a:r>
              <a:rPr lang="nb-NO" sz="2700" b="0" i="0" dirty="0">
                <a:solidFill>
                  <a:schemeClr val="bg1"/>
                </a:solidFill>
                <a:effectLst/>
                <a:latin typeface="+mn-lt"/>
                <a:hlinkClick r:id="rId2">
                  <a:extLst>
                    <a:ext uri="{A12FA001-AC4F-418D-AE19-62706E023703}">
                      <ahyp:hlinkClr xmlns:ahyp="http://schemas.microsoft.com/office/drawing/2018/hyperlinkcolor" val="tx"/>
                    </a:ext>
                  </a:extLst>
                </a:hlinkClick>
              </a:rPr>
              <a:t>kstiemke@noce.edu</a:t>
            </a:r>
            <a:endParaRPr lang="en-US" dirty="0"/>
          </a:p>
        </p:txBody>
      </p:sp>
    </p:spTree>
    <p:extLst>
      <p:ext uri="{BB962C8B-B14F-4D97-AF65-F5344CB8AC3E}">
        <p14:creationId xmlns:p14="http://schemas.microsoft.com/office/powerpoint/2010/main" val="22002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56BAD7E0-C4B5-491F-80E3-461942921B7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Many adult students need basic skills and noncredit as a bridge to credit</a:t>
            </a:r>
          </a:p>
        </p:txBody>
      </p:sp>
      <p:sp>
        <p:nvSpPr>
          <p:cNvPr id="14" name="TextBox 13">
            <a:extLst>
              <a:ext uri="{FF2B5EF4-FFF2-40B4-BE49-F238E27FC236}">
                <a16:creationId xmlns:a16="http://schemas.microsoft.com/office/drawing/2014/main" id="{3496B1E9-2E27-48E7-B04F-68C4A5DD25A8}"/>
              </a:ext>
            </a:extLst>
          </p:cNvPr>
          <p:cNvSpPr txBox="1"/>
          <p:nvPr/>
        </p:nvSpPr>
        <p:spPr>
          <a:xfrm>
            <a:off x="1119322" y="2483359"/>
            <a:ext cx="4443984" cy="3354765"/>
          </a:xfrm>
          <a:prstGeom prst="rect">
            <a:avLst/>
          </a:prstGeom>
          <a:noFill/>
        </p:spPr>
        <p:txBody>
          <a:bodyPr wrap="square">
            <a:spAutoFit/>
          </a:bodyPr>
          <a:lstStyle/>
          <a:p>
            <a:pPr>
              <a:spcAft>
                <a:spcPts val="600"/>
              </a:spcAft>
            </a:pPr>
            <a:r>
              <a:rPr lang="en-US" sz="3200" kern="1200" dirty="0">
                <a:latin typeface="+mn-lt"/>
                <a:ea typeface="+mj-ea"/>
                <a:cs typeface="+mj-cs"/>
              </a:rPr>
              <a:t>Educational Attainment    </a:t>
            </a:r>
            <a:br>
              <a:rPr lang="en-US" sz="3200" kern="1200" dirty="0">
                <a:latin typeface="+mn-lt"/>
                <a:ea typeface="+mj-ea"/>
                <a:cs typeface="+mj-cs"/>
              </a:rPr>
            </a:br>
            <a:r>
              <a:rPr lang="en-US" sz="3200" kern="1200" dirty="0">
                <a:latin typeface="+mn-lt"/>
                <a:ea typeface="+mj-ea"/>
                <a:cs typeface="+mj-cs"/>
              </a:rPr>
              <a:t>Highest level of education among people aged 25 years and older. </a:t>
            </a:r>
            <a:br>
              <a:rPr lang="en-US" sz="3200" kern="1200" dirty="0">
                <a:latin typeface="+mn-lt"/>
                <a:ea typeface="+mj-ea"/>
                <a:cs typeface="+mj-cs"/>
              </a:rPr>
            </a:br>
            <a:br>
              <a:rPr lang="en-US" sz="3200" kern="1200" dirty="0">
                <a:latin typeface="+mn-lt"/>
                <a:ea typeface="+mj-ea"/>
                <a:cs typeface="+mj-cs"/>
              </a:rPr>
            </a:br>
            <a:r>
              <a:rPr lang="en-US" sz="2000" kern="1200" dirty="0">
                <a:latin typeface="+mn-lt"/>
                <a:ea typeface="+mj-ea"/>
                <a:cs typeface="+mj-cs"/>
              </a:rPr>
              <a:t>NCES 2017</a:t>
            </a:r>
            <a:br>
              <a:rPr lang="en-US" sz="3200" kern="1200" dirty="0">
                <a:latin typeface="+mn-lt"/>
                <a:ea typeface="+mj-ea"/>
                <a:cs typeface="+mj-cs"/>
              </a:rPr>
            </a:br>
            <a:endParaRPr lang="en-US" sz="3200" dirty="0"/>
          </a:p>
        </p:txBody>
      </p:sp>
      <p:graphicFrame>
        <p:nvGraphicFramePr>
          <p:cNvPr id="7" name="Chart 6"/>
          <p:cNvGraphicFramePr>
            <a:graphicFrameLocks/>
          </p:cNvGraphicFramePr>
          <p:nvPr>
            <p:extLst>
              <p:ext uri="{D42A27DB-BD31-4B8C-83A1-F6EECF244321}">
                <p14:modId xmlns:p14="http://schemas.microsoft.com/office/powerpoint/2010/main" val="150762343"/>
              </p:ext>
            </p:extLst>
          </p:nvPr>
        </p:nvGraphicFramePr>
        <p:xfrm>
          <a:off x="5869693" y="2209457"/>
          <a:ext cx="5202985" cy="4318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6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Map&#10;&#10;Description automatically generated">
            <a:extLst>
              <a:ext uri="{FF2B5EF4-FFF2-40B4-BE49-F238E27FC236}">
                <a16:creationId xmlns:a16="http://schemas.microsoft.com/office/drawing/2014/main" id="{3017FBAC-1764-4B47-91E0-C730A5F9E9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283" b="1"/>
          <a:stretch/>
        </p:blipFill>
        <p:spPr>
          <a:xfrm>
            <a:off x="3048" y="179284"/>
            <a:ext cx="8464822" cy="6602516"/>
          </a:xfrm>
          <a:prstGeom prst="rect">
            <a:avLst/>
          </a:prstGeom>
        </p:spPr>
      </p:pic>
      <p:sp>
        <p:nvSpPr>
          <p:cNvPr id="6" name="TextBox 5">
            <a:extLst>
              <a:ext uri="{FF2B5EF4-FFF2-40B4-BE49-F238E27FC236}">
                <a16:creationId xmlns:a16="http://schemas.microsoft.com/office/drawing/2014/main" id="{BE21F223-5396-446A-87F5-3F8F0D4D86E8}"/>
              </a:ext>
            </a:extLst>
          </p:cNvPr>
          <p:cNvSpPr txBox="1"/>
          <p:nvPr/>
        </p:nvSpPr>
        <p:spPr>
          <a:xfrm>
            <a:off x="8532908" y="858374"/>
            <a:ext cx="2800555" cy="1821031"/>
          </a:xfrm>
          <a:prstGeom prst="rect">
            <a:avLst/>
          </a:prstGeom>
        </p:spPr>
        <p:txBody>
          <a:bodyPr vert="horz" lIns="91440" tIns="45720" rIns="91440" bIns="45720" rtlCol="0" anchor="t">
            <a:normAutofit lnSpcReduction="10000"/>
          </a:bodyPr>
          <a:lstStyle/>
          <a:p>
            <a:pPr>
              <a:lnSpc>
                <a:spcPct val="90000"/>
              </a:lnSpc>
              <a:spcAft>
                <a:spcPts val="600"/>
              </a:spcAft>
            </a:pPr>
            <a:r>
              <a:rPr lang="en-US" sz="3200" dirty="0">
                <a:solidFill>
                  <a:srgbClr val="FFFFFF"/>
                </a:solidFill>
              </a:rPr>
              <a:t>Applying these numbers to our curricular strategies</a:t>
            </a:r>
          </a:p>
          <a:p>
            <a:pPr>
              <a:lnSpc>
                <a:spcPct val="90000"/>
              </a:lnSpc>
              <a:spcAft>
                <a:spcPts val="600"/>
              </a:spcAft>
            </a:pPr>
            <a:endParaRPr lang="en-US" sz="3200" dirty="0">
              <a:solidFill>
                <a:srgbClr val="FFFFFF"/>
              </a:solidFill>
            </a:endParaRPr>
          </a:p>
        </p:txBody>
      </p:sp>
      <p:sp>
        <p:nvSpPr>
          <p:cNvPr id="1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Map&#10;&#10;Description automatically generated">
            <a:extLst>
              <a:ext uri="{FF2B5EF4-FFF2-40B4-BE49-F238E27FC236}">
                <a16:creationId xmlns:a16="http://schemas.microsoft.com/office/drawing/2014/main" id="{8BC42087-1994-43B3-B837-F748F2E2F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683" y="2838367"/>
            <a:ext cx="952633" cy="1181265"/>
          </a:xfrm>
          <a:prstGeom prst="rect">
            <a:avLst/>
          </a:prstGeom>
        </p:spPr>
      </p:pic>
      <p:pic>
        <p:nvPicPr>
          <p:cNvPr id="7" name="Picture 6" descr="Map&#10;&#10;Description automatically generated">
            <a:extLst>
              <a:ext uri="{FF2B5EF4-FFF2-40B4-BE49-F238E27FC236}">
                <a16:creationId xmlns:a16="http://schemas.microsoft.com/office/drawing/2014/main" id="{A47F1F3F-C9D9-4BDE-80EF-27891D9FA5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8358" y="2675421"/>
            <a:ext cx="2305106" cy="3324206"/>
          </a:xfrm>
          <a:prstGeom prst="rect">
            <a:avLst/>
          </a:prstGeom>
        </p:spPr>
      </p:pic>
    </p:spTree>
    <p:extLst>
      <p:ext uri="{BB962C8B-B14F-4D97-AF65-F5344CB8AC3E}">
        <p14:creationId xmlns:p14="http://schemas.microsoft.com/office/powerpoint/2010/main" val="139073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ceb3f41426_0_15"/>
          <p:cNvSpPr txBox="1">
            <a:spLocks noGrp="1"/>
          </p:cNvSpPr>
          <p:nvPr>
            <p:ph type="title"/>
          </p:nvPr>
        </p:nvSpPr>
        <p:spPr>
          <a:xfrm>
            <a:off x="1277650" y="-32067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Local Perspective: Findings from LACCD</a:t>
            </a:r>
            <a:endParaRPr/>
          </a:p>
        </p:txBody>
      </p:sp>
      <p:sp>
        <p:nvSpPr>
          <p:cNvPr id="124" name="Google Shape;124;gceb3f41426_0_1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25" name="Google Shape;125;gceb3f41426_0_15" title="Points scored"/>
          <p:cNvPicPr preferRelativeResize="0"/>
          <p:nvPr/>
        </p:nvPicPr>
        <p:blipFill>
          <a:blip r:embed="rId3">
            <a:alphaModFix/>
          </a:blip>
          <a:stretch>
            <a:fillRect/>
          </a:stretch>
        </p:blipFill>
        <p:spPr>
          <a:xfrm>
            <a:off x="1809750" y="1005025"/>
            <a:ext cx="9514000" cy="58363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oogle Shape;152;gd0981454b5_2_0" title="Points scored">
            <a:extLst>
              <a:ext uri="{FF2B5EF4-FFF2-40B4-BE49-F238E27FC236}">
                <a16:creationId xmlns:a16="http://schemas.microsoft.com/office/drawing/2014/main" id="{DB5E0C47-49A8-40E7-870D-3510B032DB97}"/>
              </a:ext>
            </a:extLst>
          </p:cNvPr>
          <p:cNvPicPr preferRelativeResize="0">
            <a:picLocks noGrp="1"/>
          </p:cNvPicPr>
          <p:nvPr>
            <p:ph sz="half" idx="2"/>
          </p:nvPr>
        </p:nvPicPr>
        <p:blipFill>
          <a:blip r:embed="rId4">
            <a:alphaModFix/>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0" y="2488019"/>
            <a:ext cx="6059488" cy="4369980"/>
          </a:xfrm>
          <a:prstGeom prst="rect">
            <a:avLst/>
          </a:prstGeom>
        </p:spPr>
      </p:pic>
      <p:pic>
        <p:nvPicPr>
          <p:cNvPr id="10" name="Google Shape;161;gd0981454b5_1_0" title="Points scored">
            <a:extLst>
              <a:ext uri="{FF2B5EF4-FFF2-40B4-BE49-F238E27FC236}">
                <a16:creationId xmlns:a16="http://schemas.microsoft.com/office/drawing/2014/main" id="{7480EA6F-17B7-4A46-AC94-49C60BC6148B}"/>
              </a:ext>
            </a:extLst>
          </p:cNvPr>
          <p:cNvPicPr preferRelativeResize="0">
            <a:picLocks noGrp="1"/>
          </p:cNvPicPr>
          <p:nvPr>
            <p:ph sz="quarter" idx="4"/>
          </p:nvPr>
        </p:nvPicPr>
        <p:blipFill>
          <a:blip r:embed="rId6">
            <a:alphaModFix/>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127750" y="2488020"/>
            <a:ext cx="6064250" cy="4369980"/>
          </a:xfrm>
          <a:prstGeom prst="rect">
            <a:avLst/>
          </a:prstGeom>
        </p:spPr>
      </p:pic>
      <p:sp>
        <p:nvSpPr>
          <p:cNvPr id="4" name="Title 3">
            <a:extLst>
              <a:ext uri="{FF2B5EF4-FFF2-40B4-BE49-F238E27FC236}">
                <a16:creationId xmlns:a16="http://schemas.microsoft.com/office/drawing/2014/main" id="{AF021A53-1B0A-4C83-8172-AB4BEEAC9710}"/>
              </a:ext>
            </a:extLst>
          </p:cNvPr>
          <p:cNvSpPr>
            <a:spLocks noGrp="1"/>
          </p:cNvSpPr>
          <p:nvPr>
            <p:ph type="title"/>
          </p:nvPr>
        </p:nvSpPr>
        <p:spPr>
          <a:xfrm>
            <a:off x="1210976" y="714186"/>
            <a:ext cx="9833548" cy="1325563"/>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Achievement Gaps Persist –WHY?</a:t>
            </a:r>
          </a:p>
        </p:txBody>
      </p:sp>
    </p:spTree>
    <p:extLst>
      <p:ext uri="{BB962C8B-B14F-4D97-AF65-F5344CB8AC3E}">
        <p14:creationId xmlns:p14="http://schemas.microsoft.com/office/powerpoint/2010/main" val="16750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409A5-CF1D-458A-9663-2151ED82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82549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19F297E-B60D-4F97-8148-C5F192A541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7" name="Title 6">
            <a:extLst>
              <a:ext uri="{FF2B5EF4-FFF2-40B4-BE49-F238E27FC236}">
                <a16:creationId xmlns:a16="http://schemas.microsoft.com/office/drawing/2014/main" id="{813E2A80-B653-4C86-9854-F3A9CCEA11A0}"/>
              </a:ext>
            </a:extLst>
          </p:cNvPr>
          <p:cNvSpPr>
            <a:spLocks noGrp="1"/>
          </p:cNvSpPr>
          <p:nvPr>
            <p:ph type="title"/>
          </p:nvPr>
        </p:nvSpPr>
        <p:spPr>
          <a:xfrm>
            <a:off x="804672" y="74605"/>
            <a:ext cx="10579608" cy="1188720"/>
          </a:xfrm>
        </p:spPr>
        <p:txBody>
          <a:bodyPr>
            <a:normAutofit/>
          </a:bodyPr>
          <a:lstStyle/>
          <a:p>
            <a:r>
              <a:rPr lang="en-US" sz="4000" dirty="0">
                <a:solidFill>
                  <a:srgbClr val="FFFFFF"/>
                </a:solidFill>
              </a:rPr>
              <a:t>How can noncredit help – student input</a:t>
            </a:r>
          </a:p>
        </p:txBody>
      </p:sp>
      <p:sp>
        <p:nvSpPr>
          <p:cNvPr id="18" name="Rectangle 17">
            <a:extLst>
              <a:ext uri="{FF2B5EF4-FFF2-40B4-BE49-F238E27FC236}">
                <a16:creationId xmlns:a16="http://schemas.microsoft.com/office/drawing/2014/main" id="{70143844-CA1B-4124-9147-25EAB6ABC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3">
            <a:extLst>
              <a:ext uri="{FF2B5EF4-FFF2-40B4-BE49-F238E27FC236}">
                <a16:creationId xmlns:a16="http://schemas.microsoft.com/office/drawing/2014/main" id="{9A0FD271-98A7-41DD-BC43-7A623518A7AE}"/>
              </a:ext>
            </a:extLst>
          </p:cNvPr>
          <p:cNvGraphicFramePr>
            <a:graphicFrameLocks noGrp="1"/>
          </p:cNvGraphicFramePr>
          <p:nvPr>
            <p:ph idx="1"/>
            <p:extLst>
              <p:ext uri="{D42A27DB-BD31-4B8C-83A1-F6EECF244321}">
                <p14:modId xmlns:p14="http://schemas.microsoft.com/office/powerpoint/2010/main" val="208414843"/>
              </p:ext>
            </p:extLst>
          </p:nvPr>
        </p:nvGraphicFramePr>
        <p:xfrm>
          <a:off x="-3048" y="938604"/>
          <a:ext cx="11972260" cy="564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64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6">
            <a:extLst>
              <a:ext uri="{FF2B5EF4-FFF2-40B4-BE49-F238E27FC236}">
                <a16:creationId xmlns:a16="http://schemas.microsoft.com/office/drawing/2014/main" id="{6A90E6A2-6ACC-4049-A8EA-CEBF5E207616}"/>
              </a:ext>
            </a:extLst>
          </p:cNvPr>
          <p:cNvSpPr>
            <a:spLocks noGrp="1"/>
          </p:cNvSpPr>
          <p:nvPr>
            <p:ph type="title"/>
          </p:nvPr>
        </p:nvSpPr>
        <p:spPr>
          <a:xfrm>
            <a:off x="1322754" y="643467"/>
            <a:ext cx="2748041" cy="5251646"/>
          </a:xfrm>
        </p:spPr>
        <p:txBody>
          <a:bodyPr anchor="ctr">
            <a:normAutofit/>
          </a:bodyPr>
          <a:lstStyle/>
          <a:p>
            <a:r>
              <a:rPr lang="en-US" sz="2800" dirty="0">
                <a:solidFill>
                  <a:srgbClr val="FFFFFF"/>
                </a:solidFill>
              </a:rPr>
              <a:t>How do we learn? The controlling variable in credit is 16-18 weeks, why? The controlling variable for noncredit outcomes on the student’s timeline.</a:t>
            </a:r>
          </a:p>
        </p:txBody>
      </p:sp>
      <p:graphicFrame>
        <p:nvGraphicFramePr>
          <p:cNvPr id="5" name="Content Placeholder 13">
            <a:extLst>
              <a:ext uri="{FF2B5EF4-FFF2-40B4-BE49-F238E27FC236}">
                <a16:creationId xmlns:a16="http://schemas.microsoft.com/office/drawing/2014/main" id="{6DD2F27A-9150-4FEA-A0DB-43C7491805AB}"/>
              </a:ext>
            </a:extLst>
          </p:cNvPr>
          <p:cNvGraphicFramePr>
            <a:graphicFrameLocks noGrp="1"/>
          </p:cNvGraphicFramePr>
          <p:nvPr>
            <p:ph idx="1"/>
            <p:extLst>
              <p:ext uri="{D42A27DB-BD31-4B8C-83A1-F6EECF244321}">
                <p14:modId xmlns:p14="http://schemas.microsoft.com/office/powerpoint/2010/main" val="2917049404"/>
              </p:ext>
            </p:extLst>
          </p:nvPr>
        </p:nvGraphicFramePr>
        <p:xfrm>
          <a:off x="4651553" y="643467"/>
          <a:ext cx="7363237" cy="5978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451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DA6F-AE0B-DF45-96B8-59937F2326C2}"/>
              </a:ext>
            </a:extLst>
          </p:cNvPr>
          <p:cNvSpPr>
            <a:spLocks noGrp="1"/>
          </p:cNvSpPr>
          <p:nvPr>
            <p:ph type="title"/>
          </p:nvPr>
        </p:nvSpPr>
        <p:spPr>
          <a:xfrm>
            <a:off x="863029" y="1012004"/>
            <a:ext cx="3416158" cy="4795408"/>
          </a:xfrm>
        </p:spPr>
        <p:txBody>
          <a:bodyPr>
            <a:normAutofit fontScale="90000"/>
          </a:bodyPr>
          <a:lstStyle/>
          <a:p>
            <a:br>
              <a:rPr lang="en-US" b="1" dirty="0"/>
            </a:br>
            <a:br>
              <a:rPr lang="en-US" b="1" dirty="0"/>
            </a:br>
            <a:r>
              <a:rPr lang="en-US" b="1" dirty="0"/>
              <a:t>Why Noncredit? Faculty Perspective</a:t>
            </a:r>
            <a:br>
              <a:rPr lang="en-US" b="1" dirty="0"/>
            </a:br>
            <a:br>
              <a:rPr lang="en-US" b="1" dirty="0"/>
            </a:br>
            <a:endParaRPr lang="en-US" b="1" dirty="0"/>
          </a:p>
        </p:txBody>
      </p:sp>
      <p:graphicFrame>
        <p:nvGraphicFramePr>
          <p:cNvPr id="5" name="Content Placeholder 2">
            <a:extLst>
              <a:ext uri="{FF2B5EF4-FFF2-40B4-BE49-F238E27FC236}">
                <a16:creationId xmlns:a16="http://schemas.microsoft.com/office/drawing/2014/main" id="{C2AA0A43-35CA-43F0-9040-55BC36427EC0}"/>
              </a:ext>
            </a:extLst>
          </p:cNvPr>
          <p:cNvGraphicFramePr>
            <a:graphicFrameLocks noGrp="1"/>
          </p:cNvGraphicFramePr>
          <p:nvPr>
            <p:ph idx="1"/>
            <p:extLst>
              <p:ext uri="{D42A27DB-BD31-4B8C-83A1-F6EECF244321}">
                <p14:modId xmlns:p14="http://schemas.microsoft.com/office/powerpoint/2010/main" val="10270080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14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F49DB8-00ED-4329-A225-396A01271B07}"/>
              </a:ext>
            </a:extLst>
          </p:cNvPr>
          <p:cNvSpPr>
            <a:spLocks noGrp="1"/>
          </p:cNvSpPr>
          <p:nvPr>
            <p:ph type="title"/>
          </p:nvPr>
        </p:nvSpPr>
        <p:spPr>
          <a:xfrm>
            <a:off x="640079" y="2053641"/>
            <a:ext cx="3669161" cy="2760098"/>
          </a:xfrm>
        </p:spPr>
        <p:txBody>
          <a:bodyPr>
            <a:normAutofit/>
          </a:bodyPr>
          <a:lstStyle/>
          <a:p>
            <a:br>
              <a:rPr lang="en-US" sz="3100" b="1" dirty="0">
                <a:solidFill>
                  <a:srgbClr val="FFFFFF"/>
                </a:solidFill>
                <a:latin typeface="Arial" panose="020B0604020202020204" pitchFamily="34" charset="0"/>
                <a:ea typeface="Calibri" panose="020F0502020204030204" pitchFamily="34" charset="0"/>
                <a:cs typeface="Times New Roman" panose="02020603050405020304" pitchFamily="18" charset="0"/>
              </a:rPr>
            </a:br>
            <a:r>
              <a:rPr lang="en-US" sz="31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Student concerns about the impact of repeating courses</a:t>
            </a:r>
            <a:endParaRPr lang="en-US" sz="3100" dirty="0">
              <a:solidFill>
                <a:srgbClr val="FFFFFF"/>
              </a:solidFill>
            </a:endParaRPr>
          </a:p>
        </p:txBody>
      </p:sp>
      <p:sp>
        <p:nvSpPr>
          <p:cNvPr id="3" name="Content Placeholder 2">
            <a:extLst>
              <a:ext uri="{FF2B5EF4-FFF2-40B4-BE49-F238E27FC236}">
                <a16:creationId xmlns:a16="http://schemas.microsoft.com/office/drawing/2014/main" id="{4C8E7223-6A89-4C1C-920F-0095F5168526}"/>
              </a:ext>
            </a:extLst>
          </p:cNvPr>
          <p:cNvSpPr>
            <a:spLocks noGrp="1"/>
          </p:cNvSpPr>
          <p:nvPr>
            <p:ph idx="1"/>
          </p:nvPr>
        </p:nvSpPr>
        <p:spPr>
          <a:xfrm>
            <a:off x="6090574" y="0"/>
            <a:ext cx="5920612" cy="6858000"/>
          </a:xfrm>
        </p:spPr>
        <p:txBody>
          <a:bodyPr anchor="ctr">
            <a:normAutofit/>
          </a:bodyPr>
          <a:lstStyle/>
          <a:p>
            <a:pPr marL="742950" marR="0" lvl="1" indent="-285750">
              <a:spcBef>
                <a:spcPts val="0"/>
              </a:spcBef>
              <a:spcAft>
                <a:spcPts val="800"/>
              </a:spcAft>
              <a:buFont typeface="Courier New" panose="02070309020205020404" pitchFamily="49" charset="0"/>
              <a:buChar char="o"/>
            </a:pPr>
            <a:r>
              <a:rPr lang="en-US" sz="2800" dirty="0">
                <a:solidFill>
                  <a:srgbClr val="000000"/>
                </a:solidFill>
                <a:effectLst/>
                <a:ea typeface="Calibri" panose="020F0502020204030204" pitchFamily="34" charset="0"/>
                <a:cs typeface="Times New Roman" panose="02020603050405020304" pitchFamily="18" charset="0"/>
              </a:rPr>
              <a:t>Financial aid</a:t>
            </a:r>
          </a:p>
          <a:p>
            <a:pPr marL="742950" marR="0" lvl="1" indent="-285750">
              <a:spcBef>
                <a:spcPts val="0"/>
              </a:spcBef>
              <a:spcAft>
                <a:spcPts val="0"/>
              </a:spcAft>
              <a:buFont typeface="Courier New" panose="02070309020205020404" pitchFamily="49" charset="0"/>
              <a:buChar char="o"/>
            </a:pPr>
            <a:r>
              <a:rPr lang="en-US" sz="2800" dirty="0">
                <a:solidFill>
                  <a:srgbClr val="000000"/>
                </a:solidFill>
                <a:effectLst/>
                <a:ea typeface="Calibri" panose="020F0502020204030204" pitchFamily="34" charset="0"/>
                <a:cs typeface="Times New Roman" panose="02020603050405020304" pitchFamily="18" charset="0"/>
              </a:rPr>
              <a:t>Confidence Killer</a:t>
            </a:r>
          </a:p>
          <a:p>
            <a:pPr marL="742950" marR="0" lvl="1" indent="-285750">
              <a:spcBef>
                <a:spcPts val="0"/>
              </a:spcBef>
              <a:spcAft>
                <a:spcPts val="0"/>
              </a:spcAft>
              <a:buFont typeface="Courier New" panose="02070309020205020404" pitchFamily="49" charset="0"/>
              <a:buChar char="o"/>
            </a:pPr>
            <a:r>
              <a:rPr lang="en-US" sz="2800" dirty="0">
                <a:solidFill>
                  <a:srgbClr val="000000"/>
                </a:solidFill>
                <a:effectLst/>
                <a:ea typeface="Calibri" panose="020F0502020204030204" pitchFamily="34" charset="0"/>
                <a:cs typeface="Times New Roman" panose="02020603050405020304" pitchFamily="18" charset="0"/>
              </a:rPr>
              <a:t>If a student retakes a course, they are not guaranteed to have the same instructor or content emphasis in the course they retake</a:t>
            </a:r>
          </a:p>
          <a:p>
            <a:pPr marL="742950" marR="0" lvl="1" indent="-285750">
              <a:spcBef>
                <a:spcPts val="0"/>
              </a:spcBef>
              <a:spcAft>
                <a:spcPts val="0"/>
              </a:spcAft>
              <a:buFont typeface="Courier New" panose="02070309020205020404" pitchFamily="49" charset="0"/>
              <a:buChar char="o"/>
            </a:pPr>
            <a:r>
              <a:rPr lang="en-US" sz="2800" dirty="0">
                <a:solidFill>
                  <a:srgbClr val="000000"/>
                </a:solidFill>
                <a:effectLst/>
                <a:ea typeface="Calibri" panose="020F0502020204030204" pitchFamily="34" charset="0"/>
                <a:cs typeface="Times New Roman" panose="02020603050405020304" pitchFamily="18" charset="0"/>
              </a:rPr>
              <a:t>Transfer level course appear on transcripts</a:t>
            </a:r>
          </a:p>
          <a:p>
            <a:pPr marL="1143000" marR="0" lvl="2" indent="-228600">
              <a:spcBef>
                <a:spcPts val="0"/>
              </a:spcBef>
              <a:spcAft>
                <a:spcPts val="0"/>
              </a:spcAft>
              <a:buFont typeface="Wingdings" panose="05000000000000000000" pitchFamily="2" charset="2"/>
              <a:buChar char=""/>
            </a:pPr>
            <a:r>
              <a:rPr lang="en-US" sz="2800" dirty="0">
                <a:solidFill>
                  <a:srgbClr val="000000"/>
                </a:solidFill>
                <a:effectLst/>
                <a:ea typeface="Calibri" panose="020F0502020204030204" pitchFamily="34" charset="0"/>
                <a:cs typeface="Times New Roman" panose="02020603050405020304" pitchFamily="18" charset="0"/>
              </a:rPr>
              <a:t>May affect where they transfer</a:t>
            </a:r>
          </a:p>
          <a:p>
            <a:pPr marL="742950" marR="0" lvl="1" indent="-285750">
              <a:spcBef>
                <a:spcPts val="0"/>
              </a:spcBef>
              <a:spcAft>
                <a:spcPts val="0"/>
              </a:spcAft>
              <a:buFont typeface="Courier New" panose="02070309020205020404" pitchFamily="49" charset="0"/>
              <a:buChar char="o"/>
            </a:pPr>
            <a:r>
              <a:rPr lang="en-US" sz="2800" dirty="0">
                <a:solidFill>
                  <a:srgbClr val="000000"/>
                </a:solidFill>
                <a:effectLst/>
                <a:ea typeface="Calibri" panose="020F0502020204030204" pitchFamily="34" charset="0"/>
                <a:cs typeface="Times New Roman" panose="02020603050405020304" pitchFamily="18" charset="0"/>
              </a:rPr>
              <a:t>Time factor </a:t>
            </a:r>
          </a:p>
          <a:p>
            <a:pPr marL="742950" lvl="1" indent="-285750">
              <a:spcBef>
                <a:spcPts val="0"/>
              </a:spcBef>
              <a:buFont typeface="Courier New" panose="02070309020205020404" pitchFamily="49" charset="0"/>
              <a:buChar char="o"/>
            </a:pPr>
            <a:r>
              <a:rPr lang="en-US" sz="2800" dirty="0">
                <a:solidFill>
                  <a:srgbClr val="000000"/>
                </a:solidFill>
                <a:ea typeface="Calibri" panose="020F0502020204030204" pitchFamily="34" charset="0"/>
                <a:cs typeface="Times New Roman" panose="02020603050405020304" pitchFamily="18" charset="0"/>
              </a:rPr>
              <a:t>Regulations on r</a:t>
            </a:r>
            <a:r>
              <a:rPr lang="en-US" sz="2800" dirty="0">
                <a:solidFill>
                  <a:srgbClr val="000000"/>
                </a:solidFill>
                <a:effectLst/>
                <a:ea typeface="Calibri" panose="020F0502020204030204" pitchFamily="34" charset="0"/>
                <a:cs typeface="Times New Roman" panose="02020603050405020304" pitchFamily="18" charset="0"/>
              </a:rPr>
              <a:t>epeating</a:t>
            </a:r>
            <a:endParaRPr lang="en-US" dirty="0">
              <a:solidFill>
                <a:srgbClr val="000000"/>
              </a:solidFill>
            </a:endParaRPr>
          </a:p>
        </p:txBody>
      </p:sp>
    </p:spTree>
    <p:extLst>
      <p:ext uri="{BB962C8B-B14F-4D97-AF65-F5344CB8AC3E}">
        <p14:creationId xmlns:p14="http://schemas.microsoft.com/office/powerpoint/2010/main" val="18351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r>
              <a:rPr lang="en-US" sz="2200" kern="1200" dirty="0">
                <a:solidFill>
                  <a:srgbClr val="FFFFFF"/>
                </a:solidFill>
                <a:latin typeface="+mj-lt"/>
                <a:ea typeface="+mj-ea"/>
                <a:cs typeface="+mj-cs"/>
              </a:rPr>
              <a:t>CREDIT VS. NONCREDIT</a:t>
            </a:r>
          </a:p>
        </p:txBody>
      </p:sp>
      <p:graphicFrame>
        <p:nvGraphicFramePr>
          <p:cNvPr id="5" name="Table 4"/>
          <p:cNvGraphicFramePr>
            <a:graphicFrameLocks noGrp="1"/>
          </p:cNvGraphicFramePr>
          <p:nvPr>
            <p:extLst>
              <p:ext uri="{D42A27DB-BD31-4B8C-83A1-F6EECF244321}">
                <p14:modId xmlns:p14="http://schemas.microsoft.com/office/powerpoint/2010/main" val="128838690"/>
              </p:ext>
            </p:extLst>
          </p:nvPr>
        </p:nvGraphicFramePr>
        <p:xfrm>
          <a:off x="4040372" y="989619"/>
          <a:ext cx="8088415" cy="4875375"/>
        </p:xfrm>
        <a:graphic>
          <a:graphicData uri="http://schemas.openxmlformats.org/drawingml/2006/table">
            <a:tbl>
              <a:tblPr firstRow="1" bandRow="1">
                <a:tableStyleId>{3B4B98B0-60AC-42C2-AFA5-B58CD77FA1E5}</a:tableStyleId>
              </a:tblPr>
              <a:tblGrid>
                <a:gridCol w="4366716">
                  <a:extLst>
                    <a:ext uri="{9D8B030D-6E8A-4147-A177-3AD203B41FA5}">
                      <a16:colId xmlns:a16="http://schemas.microsoft.com/office/drawing/2014/main" val="347977137"/>
                    </a:ext>
                  </a:extLst>
                </a:gridCol>
                <a:gridCol w="3721699">
                  <a:extLst>
                    <a:ext uri="{9D8B030D-6E8A-4147-A177-3AD203B41FA5}">
                      <a16:colId xmlns:a16="http://schemas.microsoft.com/office/drawing/2014/main" val="1981686817"/>
                    </a:ext>
                  </a:extLst>
                </a:gridCol>
              </a:tblGrid>
              <a:tr h="719712">
                <a:tc>
                  <a:txBody>
                    <a:bodyPr/>
                    <a:lstStyle/>
                    <a:p>
                      <a:r>
                        <a:rPr lang="en-US" sz="1900" dirty="0">
                          <a:solidFill>
                            <a:sysClr val="windowText" lastClr="000000"/>
                          </a:solidFill>
                        </a:rPr>
                        <a:t>Degrees</a:t>
                      </a:r>
                      <a:r>
                        <a:rPr lang="en-US" sz="1900" baseline="0" dirty="0">
                          <a:solidFill>
                            <a:sysClr val="windowText" lastClr="000000"/>
                          </a:solidFill>
                        </a:rPr>
                        <a:t> and Certificates of Achievement </a:t>
                      </a:r>
                      <a:endParaRPr lang="en-US" sz="1900" dirty="0">
                        <a:solidFill>
                          <a:sysClr val="windowText" lastClr="000000"/>
                        </a:solidFill>
                      </a:endParaRPr>
                    </a:p>
                  </a:txBody>
                  <a:tcPr marL="96205" marR="96205" marT="48102" marB="48102"/>
                </a:tc>
                <a:tc>
                  <a:txBody>
                    <a:bodyPr/>
                    <a:lstStyle/>
                    <a:p>
                      <a:r>
                        <a:rPr lang="en-US" sz="1900" dirty="0">
                          <a:solidFill>
                            <a:sysClr val="windowText" lastClr="000000"/>
                          </a:solidFill>
                        </a:rPr>
                        <a:t>Certificates of Completion or</a:t>
                      </a:r>
                      <a:r>
                        <a:rPr lang="en-US" sz="1900" baseline="0" dirty="0">
                          <a:solidFill>
                            <a:sysClr val="windowText" lastClr="000000"/>
                          </a:solidFill>
                        </a:rPr>
                        <a:t> Competency </a:t>
                      </a:r>
                      <a:endParaRPr lang="en-US" sz="1900" dirty="0">
                        <a:solidFill>
                          <a:sysClr val="windowText" lastClr="000000"/>
                        </a:solidFill>
                      </a:endParaRPr>
                    </a:p>
                  </a:txBody>
                  <a:tcPr marL="96205" marR="96205" marT="48102" marB="48102"/>
                </a:tc>
                <a:extLst>
                  <a:ext uri="{0D108BD9-81ED-4DB2-BD59-A6C34878D82A}">
                    <a16:rowId xmlns:a16="http://schemas.microsoft.com/office/drawing/2014/main" val="1025931106"/>
                  </a:ext>
                </a:extLst>
              </a:tr>
              <a:tr h="425605">
                <a:tc>
                  <a:txBody>
                    <a:bodyPr/>
                    <a:lstStyle/>
                    <a:p>
                      <a:r>
                        <a:rPr lang="en-US" sz="1900" b="1" dirty="0">
                          <a:solidFill>
                            <a:sysClr val="windowText" lastClr="000000"/>
                          </a:solidFill>
                        </a:rPr>
                        <a:t>Unit bearing </a:t>
                      </a:r>
                    </a:p>
                  </a:txBody>
                  <a:tcPr marL="96205" marR="96205" marT="48102" marB="48102"/>
                </a:tc>
                <a:tc>
                  <a:txBody>
                    <a:bodyPr/>
                    <a:lstStyle/>
                    <a:p>
                      <a:r>
                        <a:rPr lang="en-US" sz="1900" b="1" dirty="0">
                          <a:solidFill>
                            <a:sysClr val="windowText" lastClr="000000"/>
                          </a:solidFill>
                        </a:rPr>
                        <a:t>Hour bearing </a:t>
                      </a:r>
                    </a:p>
                  </a:txBody>
                  <a:tcPr marL="96205" marR="96205" marT="48102" marB="48102"/>
                </a:tc>
                <a:extLst>
                  <a:ext uri="{0D108BD9-81ED-4DB2-BD59-A6C34878D82A}">
                    <a16:rowId xmlns:a16="http://schemas.microsoft.com/office/drawing/2014/main" val="1240203825"/>
                  </a:ext>
                </a:extLst>
              </a:tr>
              <a:tr h="719712">
                <a:tc>
                  <a:txBody>
                    <a:bodyPr/>
                    <a:lstStyle/>
                    <a:p>
                      <a:r>
                        <a:rPr lang="en-US" sz="1900" b="1" dirty="0">
                          <a:solidFill>
                            <a:sysClr val="windowText" lastClr="000000"/>
                          </a:solidFill>
                        </a:rPr>
                        <a:t>Designated lecture &amp; lab hours </a:t>
                      </a:r>
                    </a:p>
                  </a:txBody>
                  <a:tcPr marL="96205" marR="96205" marT="48102" marB="48102"/>
                </a:tc>
                <a:tc>
                  <a:txBody>
                    <a:bodyPr/>
                    <a:lstStyle/>
                    <a:p>
                      <a:r>
                        <a:rPr lang="en-US" sz="1900" b="1" dirty="0">
                          <a:solidFill>
                            <a:sysClr val="windowText" lastClr="000000"/>
                          </a:solidFill>
                        </a:rPr>
                        <a:t>No lecture or lab designation </a:t>
                      </a:r>
                    </a:p>
                  </a:txBody>
                  <a:tcPr marL="96205" marR="96205" marT="48102" marB="48102"/>
                </a:tc>
                <a:extLst>
                  <a:ext uri="{0D108BD9-81ED-4DB2-BD59-A6C34878D82A}">
                    <a16:rowId xmlns:a16="http://schemas.microsoft.com/office/drawing/2014/main" val="3357672303"/>
                  </a:ext>
                </a:extLst>
              </a:tr>
              <a:tr h="719712">
                <a:tc>
                  <a:txBody>
                    <a:bodyPr/>
                    <a:lstStyle/>
                    <a:p>
                      <a:r>
                        <a:rPr lang="en-US" sz="1900" b="1" dirty="0">
                          <a:solidFill>
                            <a:sysClr val="windowText" lastClr="000000"/>
                          </a:solidFill>
                        </a:rPr>
                        <a:t>Grades (A-F</a:t>
                      </a:r>
                      <a:r>
                        <a:rPr lang="en-US" sz="1900" b="1" baseline="0" dirty="0">
                          <a:solidFill>
                            <a:sysClr val="windowText" lastClr="000000"/>
                          </a:solidFill>
                        </a:rPr>
                        <a:t> or P/NP) </a:t>
                      </a:r>
                      <a:endParaRPr lang="en-US" sz="1900" b="1" dirty="0">
                        <a:solidFill>
                          <a:sysClr val="windowText" lastClr="000000"/>
                        </a:solidFill>
                      </a:endParaRPr>
                    </a:p>
                  </a:txBody>
                  <a:tcPr marL="96205" marR="96205" marT="48102" marB="48102"/>
                </a:tc>
                <a:tc>
                  <a:txBody>
                    <a:bodyPr/>
                    <a:lstStyle/>
                    <a:p>
                      <a:r>
                        <a:rPr lang="en-US" sz="1900" b="1" dirty="0">
                          <a:solidFill>
                            <a:sysClr val="windowText" lastClr="000000"/>
                          </a:solidFill>
                        </a:rPr>
                        <a:t>Grades dependent on district</a:t>
                      </a:r>
                      <a:r>
                        <a:rPr lang="en-US" sz="1900" b="1" baseline="0" dirty="0">
                          <a:solidFill>
                            <a:sysClr val="windowText" lastClr="000000"/>
                          </a:solidFill>
                        </a:rPr>
                        <a:t> (P/SP/NP,  A-F)</a:t>
                      </a:r>
                      <a:endParaRPr lang="en-US" sz="1900" b="1" dirty="0">
                        <a:solidFill>
                          <a:sysClr val="windowText" lastClr="000000"/>
                        </a:solidFill>
                      </a:endParaRPr>
                    </a:p>
                  </a:txBody>
                  <a:tcPr marL="96205" marR="96205" marT="48102" marB="48102"/>
                </a:tc>
                <a:extLst>
                  <a:ext uri="{0D108BD9-81ED-4DB2-BD59-A6C34878D82A}">
                    <a16:rowId xmlns:a16="http://schemas.microsoft.com/office/drawing/2014/main" val="1594569361"/>
                  </a:ext>
                </a:extLst>
              </a:tr>
              <a:tr h="719712">
                <a:tc>
                  <a:txBody>
                    <a:bodyPr/>
                    <a:lstStyle/>
                    <a:p>
                      <a:r>
                        <a:rPr lang="en-US" sz="1900" b="1" dirty="0">
                          <a:solidFill>
                            <a:sysClr val="windowText" lastClr="000000"/>
                          </a:solidFill>
                        </a:rPr>
                        <a:t>Transcript </a:t>
                      </a:r>
                    </a:p>
                  </a:txBody>
                  <a:tcPr marL="96205" marR="96205" marT="48102" marB="48102"/>
                </a:tc>
                <a:tc>
                  <a:txBody>
                    <a:bodyPr/>
                    <a:lstStyle/>
                    <a:p>
                      <a:r>
                        <a:rPr lang="en-US" sz="1900" b="1" dirty="0">
                          <a:solidFill>
                            <a:sysClr val="windowText" lastClr="000000"/>
                          </a:solidFill>
                        </a:rPr>
                        <a:t>Some schools transcript noncredit courses </a:t>
                      </a:r>
                    </a:p>
                  </a:txBody>
                  <a:tcPr marL="96205" marR="96205" marT="48102" marB="48102"/>
                </a:tc>
                <a:extLst>
                  <a:ext uri="{0D108BD9-81ED-4DB2-BD59-A6C34878D82A}">
                    <a16:rowId xmlns:a16="http://schemas.microsoft.com/office/drawing/2014/main" val="607485751"/>
                  </a:ext>
                </a:extLst>
              </a:tr>
              <a:tr h="719712">
                <a:tc>
                  <a:txBody>
                    <a:bodyPr/>
                    <a:lstStyle/>
                    <a:p>
                      <a:r>
                        <a:rPr lang="en-US" sz="1900" b="1" dirty="0">
                          <a:solidFill>
                            <a:sysClr val="windowText" lastClr="000000"/>
                          </a:solidFill>
                        </a:rPr>
                        <a:t>Generated</a:t>
                      </a:r>
                      <a:r>
                        <a:rPr lang="en-US" sz="1900" b="1" baseline="0" dirty="0">
                          <a:solidFill>
                            <a:sysClr val="windowText" lastClr="000000"/>
                          </a:solidFill>
                        </a:rPr>
                        <a:t> Apportionment </a:t>
                      </a:r>
                      <a:endParaRPr lang="en-US" sz="1900" b="1" dirty="0">
                        <a:solidFill>
                          <a:sysClr val="windowText" lastClr="000000"/>
                        </a:solidFill>
                      </a:endParaRPr>
                    </a:p>
                  </a:txBody>
                  <a:tcPr marL="96205" marR="96205" marT="48102" marB="48102"/>
                </a:tc>
                <a:tc>
                  <a:txBody>
                    <a:bodyPr/>
                    <a:lstStyle/>
                    <a:p>
                      <a:r>
                        <a:rPr lang="en-US" sz="1900" b="1" dirty="0">
                          <a:solidFill>
                            <a:sysClr val="windowText" lastClr="000000"/>
                          </a:solidFill>
                        </a:rPr>
                        <a:t>Generates apportionment</a:t>
                      </a:r>
                      <a:r>
                        <a:rPr lang="en-US" sz="1900" b="1" baseline="0" dirty="0">
                          <a:solidFill>
                            <a:sysClr val="windowText" lastClr="000000"/>
                          </a:solidFill>
                        </a:rPr>
                        <a:t> CDCP or regular noncredit</a:t>
                      </a:r>
                      <a:endParaRPr lang="en-US" sz="1900" b="1" dirty="0">
                        <a:solidFill>
                          <a:sysClr val="windowText" lastClr="000000"/>
                        </a:solidFill>
                      </a:endParaRPr>
                    </a:p>
                  </a:txBody>
                  <a:tcPr marL="96205" marR="96205" marT="48102" marB="48102"/>
                </a:tc>
                <a:extLst>
                  <a:ext uri="{0D108BD9-81ED-4DB2-BD59-A6C34878D82A}">
                    <a16:rowId xmlns:a16="http://schemas.microsoft.com/office/drawing/2014/main" val="2685150482"/>
                  </a:ext>
                </a:extLst>
              </a:tr>
              <a:tr h="425605">
                <a:tc>
                  <a:txBody>
                    <a:bodyPr/>
                    <a:lstStyle/>
                    <a:p>
                      <a:r>
                        <a:rPr lang="en-US" sz="1900" b="1" dirty="0">
                          <a:solidFill>
                            <a:sysClr val="windowText" lastClr="000000"/>
                          </a:solidFill>
                        </a:rPr>
                        <a:t>Student fees apply </a:t>
                      </a:r>
                    </a:p>
                  </a:txBody>
                  <a:tcPr marL="96205" marR="96205" marT="48102" marB="48102"/>
                </a:tc>
                <a:tc>
                  <a:txBody>
                    <a:bodyPr/>
                    <a:lstStyle/>
                    <a:p>
                      <a:r>
                        <a:rPr lang="en-US" sz="1900" b="1" dirty="0">
                          <a:solidFill>
                            <a:sysClr val="windowText" lastClr="000000"/>
                          </a:solidFill>
                        </a:rPr>
                        <a:t>No student fees </a:t>
                      </a:r>
                    </a:p>
                  </a:txBody>
                  <a:tcPr marL="96205" marR="96205" marT="48102" marB="48102"/>
                </a:tc>
                <a:extLst>
                  <a:ext uri="{0D108BD9-81ED-4DB2-BD59-A6C34878D82A}">
                    <a16:rowId xmlns:a16="http://schemas.microsoft.com/office/drawing/2014/main" val="2898904517"/>
                  </a:ext>
                </a:extLst>
              </a:tr>
              <a:tr h="425605">
                <a:tc>
                  <a:txBody>
                    <a:bodyPr/>
                    <a:lstStyle/>
                    <a:p>
                      <a:r>
                        <a:rPr lang="en-US" sz="1900" b="1" dirty="0">
                          <a:solidFill>
                            <a:sysClr val="windowText" lastClr="000000"/>
                          </a:solidFill>
                        </a:rPr>
                        <a:t>Not repeatable </a:t>
                      </a:r>
                    </a:p>
                  </a:txBody>
                  <a:tcPr marL="96205" marR="96205" marT="48102" marB="48102"/>
                </a:tc>
                <a:tc>
                  <a:txBody>
                    <a:bodyPr/>
                    <a:lstStyle/>
                    <a:p>
                      <a:r>
                        <a:rPr lang="en-US" sz="1900" b="1" dirty="0">
                          <a:solidFill>
                            <a:sysClr val="windowText" lastClr="000000"/>
                          </a:solidFill>
                        </a:rPr>
                        <a:t>Repeatable </a:t>
                      </a:r>
                    </a:p>
                  </a:txBody>
                  <a:tcPr marL="96205" marR="96205" marT="48102" marB="48102"/>
                </a:tc>
                <a:extLst>
                  <a:ext uri="{0D108BD9-81ED-4DB2-BD59-A6C34878D82A}">
                    <a16:rowId xmlns:a16="http://schemas.microsoft.com/office/drawing/2014/main" val="3949437171"/>
                  </a:ext>
                </a:extLst>
              </a:tr>
            </a:tbl>
          </a:graphicData>
        </a:graphic>
      </p:graphicFrame>
    </p:spTree>
    <p:extLst>
      <p:ext uri="{BB962C8B-B14F-4D97-AF65-F5344CB8AC3E}">
        <p14:creationId xmlns:p14="http://schemas.microsoft.com/office/powerpoint/2010/main" val="98723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2F3CE7AE-EBC5-4DBC-80E4-32851A8EE3D7}"/>
              </a:ext>
            </a:extLst>
          </p:cNvPr>
          <p:cNvPicPr>
            <a:picLocks noChangeAspect="1"/>
          </p:cNvPicPr>
          <p:nvPr/>
        </p:nvPicPr>
        <p:blipFill rotWithShape="1">
          <a:blip r:embed="rId3">
            <a:extLst>
              <a:ext uri="{28A0092B-C50C-407E-A947-70E740481C1C}">
                <a14:useLocalDpi xmlns:a14="http://schemas.microsoft.com/office/drawing/2010/main" val="0"/>
              </a:ext>
            </a:extLst>
          </a:blip>
          <a:srcRect r="3982"/>
          <a:stretch/>
        </p:blipFill>
        <p:spPr>
          <a:xfrm>
            <a:off x="190066" y="288485"/>
            <a:ext cx="11811868" cy="6377089"/>
          </a:xfrm>
          <a:prstGeom prst="rect">
            <a:avLst/>
          </a:prstGeom>
          <a:ln>
            <a:noFill/>
          </a:ln>
        </p:spPr>
      </p:pic>
      <p:sp>
        <p:nvSpPr>
          <p:cNvPr id="20"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0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E535B30-54F6-4078-9830-65EDFA6B18F7}"/>
              </a:ext>
            </a:extLst>
          </p:cNvPr>
          <p:cNvSpPr>
            <a:spLocks noGrp="1"/>
          </p:cNvSpPr>
          <p:nvPr>
            <p:ph type="title"/>
          </p:nvPr>
        </p:nvSpPr>
        <p:spPr>
          <a:xfrm>
            <a:off x="1179226" y="826680"/>
            <a:ext cx="9833548" cy="1325563"/>
          </a:xfrm>
        </p:spPr>
        <p:txBody>
          <a:bodyPr>
            <a:normAutofit/>
          </a:bodyPr>
          <a:lstStyle/>
          <a:p>
            <a:pPr algn="ctr"/>
            <a:r>
              <a:rPr lang="en-US" sz="4000" dirty="0">
                <a:solidFill>
                  <a:schemeClr val="bg1"/>
                </a:solidFill>
                <a:latin typeface="+mn-lt"/>
                <a:cs typeface="Arial" panose="020B0604020202020204" pitchFamily="34" charset="0"/>
              </a:rPr>
              <a:t>If you have one goal for your students in your courses, what would it be?</a:t>
            </a:r>
          </a:p>
        </p:txBody>
      </p:sp>
      <p:sp>
        <p:nvSpPr>
          <p:cNvPr id="4" name="Content Placeholder 3">
            <a:extLst>
              <a:ext uri="{FF2B5EF4-FFF2-40B4-BE49-F238E27FC236}">
                <a16:creationId xmlns:a16="http://schemas.microsoft.com/office/drawing/2014/main" id="{EA8FFD8E-540F-4AEB-9157-1E05D47024EB}"/>
              </a:ext>
            </a:extLst>
          </p:cNvPr>
          <p:cNvSpPr>
            <a:spLocks noGrp="1"/>
          </p:cNvSpPr>
          <p:nvPr>
            <p:ph idx="1"/>
          </p:nvPr>
        </p:nvSpPr>
        <p:spPr>
          <a:xfrm>
            <a:off x="1179226" y="3092970"/>
            <a:ext cx="9833548" cy="874596"/>
          </a:xfrm>
        </p:spPr>
        <p:txBody>
          <a:bodyPr>
            <a:normAutofit/>
          </a:bodyPr>
          <a:lstStyle/>
          <a:p>
            <a:pPr marL="0" indent="0">
              <a:buNone/>
            </a:pPr>
            <a:r>
              <a:rPr lang="en-US" sz="3600" dirty="0">
                <a:solidFill>
                  <a:srgbClr val="000000"/>
                </a:solidFill>
              </a:rPr>
              <a:t>Please answer in the chat.</a:t>
            </a:r>
          </a:p>
          <a:p>
            <a:pPr marL="0" indent="0">
              <a:buNone/>
            </a:pPr>
            <a:endParaRPr lang="en-US" sz="2000" dirty="0">
              <a:solidFill>
                <a:srgbClr val="000000"/>
              </a:solidFill>
            </a:endParaRPr>
          </a:p>
        </p:txBody>
      </p:sp>
    </p:spTree>
    <p:extLst>
      <p:ext uri="{BB962C8B-B14F-4D97-AF65-F5344CB8AC3E}">
        <p14:creationId xmlns:p14="http://schemas.microsoft.com/office/powerpoint/2010/main" val="309146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5D1B9542-4C5A-4B90-B580-B07127C72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11" y="643467"/>
            <a:ext cx="1008337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1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13" y="153066"/>
            <a:ext cx="10909531" cy="1069678"/>
          </a:xfrm>
        </p:spPr>
        <p:txBody>
          <a:bodyPr>
            <a:normAutofit fontScale="90000"/>
          </a:bodyPr>
          <a:lstStyle/>
          <a:p>
            <a:pPr algn="ctr"/>
            <a:r>
              <a:rPr lang="en-US" b="1" dirty="0">
                <a:solidFill>
                  <a:srgbClr val="7030A0"/>
                </a:solidFill>
              </a:rPr>
              <a:t>CERRITOS COLLEGE NONCREDIT</a:t>
            </a:r>
            <a:br>
              <a:rPr lang="en-US" b="1" dirty="0">
                <a:solidFill>
                  <a:srgbClr val="7030A0"/>
                </a:solidFill>
              </a:rPr>
            </a:br>
            <a:r>
              <a:rPr lang="en-US" sz="3100" b="1" dirty="0">
                <a:solidFill>
                  <a:srgbClr val="7030A0"/>
                </a:solidFill>
              </a:rPr>
              <a:t>contact Graciela Vasquez - </a:t>
            </a:r>
            <a:r>
              <a:rPr lang="en-US" sz="3100" dirty="0"/>
              <a:t>gvasquez@Cerritos.edu</a:t>
            </a:r>
            <a:br>
              <a:rPr lang="en-US" sz="3100" dirty="0"/>
            </a:br>
            <a:endParaRPr lang="en-US" sz="1800" b="1" dirty="0"/>
          </a:p>
        </p:txBody>
      </p:sp>
      <p:sp>
        <p:nvSpPr>
          <p:cNvPr id="3" name="Content Placeholder 2"/>
          <p:cNvSpPr>
            <a:spLocks noGrp="1"/>
          </p:cNvSpPr>
          <p:nvPr>
            <p:ph idx="1"/>
          </p:nvPr>
        </p:nvSpPr>
        <p:spPr>
          <a:xfrm>
            <a:off x="698270" y="1222744"/>
            <a:ext cx="10817818" cy="4907123"/>
          </a:xfrm>
        </p:spPr>
        <p:txBody>
          <a:bodyPr>
            <a:noAutofit/>
          </a:bodyPr>
          <a:lstStyle/>
          <a:p>
            <a:r>
              <a:rPr lang="en-US" dirty="0"/>
              <a:t>Skills Support Courses:  Prep Math, College Readiness - Math Review Boot Camps, College English Skills, PreGED and GED, CTE skills attainment</a:t>
            </a:r>
          </a:p>
          <a:p>
            <a:r>
              <a:rPr lang="en-US" dirty="0"/>
              <a:t>Support Courses along the pathway</a:t>
            </a:r>
          </a:p>
          <a:p>
            <a:pPr lvl="1"/>
            <a:r>
              <a:rPr lang="en-US" sz="2800" dirty="0"/>
              <a:t>Intervention; skills development; supplemental support</a:t>
            </a:r>
          </a:p>
          <a:p>
            <a:r>
              <a:rPr lang="en-US" dirty="0"/>
              <a:t>Alignment of noncredit and credit ESL courses</a:t>
            </a:r>
          </a:p>
          <a:p>
            <a:r>
              <a:rPr lang="en-US" dirty="0"/>
              <a:t>Collaboration with noncredit and credit programs to develop contextualized basic skills courses</a:t>
            </a:r>
          </a:p>
          <a:p>
            <a:r>
              <a:rPr lang="en-US" dirty="0"/>
              <a:t>Cerritos Complete (College Promise) </a:t>
            </a:r>
          </a:p>
          <a:p>
            <a:pPr lvl="1"/>
            <a:r>
              <a:rPr lang="en-US" sz="2800" dirty="0"/>
              <a:t>Transitioning noncredit to credit </a:t>
            </a:r>
          </a:p>
          <a:p>
            <a:endParaRPr lang="en-US" dirty="0"/>
          </a:p>
          <a:p>
            <a:pPr marL="0" indent="0">
              <a:buNone/>
            </a:pPr>
            <a:endParaRPr lang="en-US" dirty="0"/>
          </a:p>
          <a:p>
            <a:pPr marL="0" indent="0">
              <a:buNone/>
            </a:pPr>
            <a:endParaRPr lang="en-US" dirty="0"/>
          </a:p>
          <a:p>
            <a:pPr marL="457200" lvl="1" indent="0">
              <a:buNone/>
            </a:pPr>
            <a:endParaRPr lang="en-US" sz="2800" dirty="0"/>
          </a:p>
        </p:txBody>
      </p:sp>
      <p:sp>
        <p:nvSpPr>
          <p:cNvPr id="4" name="TextBox 3"/>
          <p:cNvSpPr txBox="1"/>
          <p:nvPr/>
        </p:nvSpPr>
        <p:spPr>
          <a:xfrm>
            <a:off x="698269" y="6223000"/>
            <a:ext cx="109095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rPr>
              <a:t>Providing a safety net</a:t>
            </a:r>
          </a:p>
        </p:txBody>
      </p:sp>
    </p:spTree>
    <p:extLst>
      <p:ext uri="{BB962C8B-B14F-4D97-AF65-F5344CB8AC3E}">
        <p14:creationId xmlns:p14="http://schemas.microsoft.com/office/powerpoint/2010/main" val="304270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39676017"/>
              </p:ext>
            </p:extLst>
          </p:nvPr>
        </p:nvGraphicFramePr>
        <p:xfrm>
          <a:off x="337095" y="1297220"/>
          <a:ext cx="7226079" cy="5530610"/>
        </p:xfrm>
        <a:graphic>
          <a:graphicData uri="http://schemas.openxmlformats.org/drawingml/2006/table">
            <a:tbl>
              <a:tblPr>
                <a:tableStyleId>{5C22544A-7EE6-4342-B048-85BDC9FD1C3A}</a:tableStyleId>
              </a:tblPr>
              <a:tblGrid>
                <a:gridCol w="721272">
                  <a:extLst>
                    <a:ext uri="{9D8B030D-6E8A-4147-A177-3AD203B41FA5}">
                      <a16:colId xmlns:a16="http://schemas.microsoft.com/office/drawing/2014/main" val="67790645"/>
                    </a:ext>
                  </a:extLst>
                </a:gridCol>
                <a:gridCol w="1495972">
                  <a:extLst>
                    <a:ext uri="{9D8B030D-6E8A-4147-A177-3AD203B41FA5}">
                      <a16:colId xmlns:a16="http://schemas.microsoft.com/office/drawing/2014/main" val="3543650722"/>
                    </a:ext>
                  </a:extLst>
                </a:gridCol>
                <a:gridCol w="1495972">
                  <a:extLst>
                    <a:ext uri="{9D8B030D-6E8A-4147-A177-3AD203B41FA5}">
                      <a16:colId xmlns:a16="http://schemas.microsoft.com/office/drawing/2014/main" val="2181988403"/>
                    </a:ext>
                  </a:extLst>
                </a:gridCol>
                <a:gridCol w="1495972">
                  <a:extLst>
                    <a:ext uri="{9D8B030D-6E8A-4147-A177-3AD203B41FA5}">
                      <a16:colId xmlns:a16="http://schemas.microsoft.com/office/drawing/2014/main" val="4171288586"/>
                    </a:ext>
                  </a:extLst>
                </a:gridCol>
                <a:gridCol w="1495972">
                  <a:extLst>
                    <a:ext uri="{9D8B030D-6E8A-4147-A177-3AD203B41FA5}">
                      <a16:colId xmlns:a16="http://schemas.microsoft.com/office/drawing/2014/main" val="3605686253"/>
                    </a:ext>
                  </a:extLst>
                </a:gridCol>
                <a:gridCol w="520919">
                  <a:extLst>
                    <a:ext uri="{9D8B030D-6E8A-4147-A177-3AD203B41FA5}">
                      <a16:colId xmlns:a16="http://schemas.microsoft.com/office/drawing/2014/main" val="2014080854"/>
                    </a:ext>
                  </a:extLst>
                </a:gridCol>
              </a:tblGrid>
              <a:tr h="195574">
                <a:tc gridSpan="6">
                  <a:txBody>
                    <a:bodyPr/>
                    <a:lstStyle/>
                    <a:p>
                      <a:pPr algn="ctr" fontAlgn="b"/>
                      <a:r>
                        <a:rPr lang="en-US" sz="1600" u="none" strike="noStrike" dirty="0">
                          <a:solidFill>
                            <a:schemeClr val="tx1"/>
                          </a:solidFill>
                          <a:effectLst/>
                          <a:latin typeface="+mn-lt"/>
                        </a:rPr>
                        <a:t>18-Week Course Schedule</a:t>
                      </a:r>
                      <a:endParaRPr lang="en-US" sz="1600" b="1" i="0" u="none" strike="noStrike" dirty="0">
                        <a:solidFill>
                          <a:schemeClr val="tx1"/>
                        </a:solidFill>
                        <a:effectLst/>
                        <a:latin typeface="+mn-lt"/>
                      </a:endParaRPr>
                    </a:p>
                  </a:txBody>
                  <a:tcPr marL="7075" marR="7075" marT="70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279027"/>
                  </a:ext>
                </a:extLst>
              </a:tr>
              <a:tr h="195574">
                <a:tc>
                  <a:txBody>
                    <a:bodyPr/>
                    <a:lstStyle/>
                    <a:p>
                      <a:pPr algn="l" fontAlgn="b"/>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b"/>
                </a:tc>
                <a:tc gridSpan="2">
                  <a:txBody>
                    <a:bodyPr/>
                    <a:lstStyle/>
                    <a:p>
                      <a:pPr algn="ctr" fontAlgn="b"/>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b"/>
                </a:tc>
                <a:tc hMerge="1">
                  <a:txBody>
                    <a:bodyPr/>
                    <a:lstStyle/>
                    <a:p>
                      <a:endParaRPr lang="en-US"/>
                    </a:p>
                  </a:txBody>
                  <a:tcPr/>
                </a:tc>
                <a:tc gridSpan="2">
                  <a:txBody>
                    <a:bodyPr/>
                    <a:lstStyle/>
                    <a:p>
                      <a:pPr algn="ctr" fontAlgn="b"/>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b"/>
                </a:tc>
                <a:tc h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794605524"/>
                  </a:ext>
                </a:extLst>
              </a:tr>
              <a:tr h="195574">
                <a:tc>
                  <a:txBody>
                    <a:bodyPr/>
                    <a:lstStyle/>
                    <a:p>
                      <a:pPr algn="ctr" fontAlgn="b"/>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b"/>
                </a:tc>
                <a:tc>
                  <a:txBody>
                    <a:bodyPr/>
                    <a:lstStyle/>
                    <a:p>
                      <a:pPr algn="ctr" fontAlgn="b"/>
                      <a:r>
                        <a:rPr lang="en-US" sz="1200" u="none" strike="noStrike" dirty="0">
                          <a:solidFill>
                            <a:schemeClr val="tx1"/>
                          </a:solidFill>
                          <a:effectLst/>
                          <a:latin typeface="+mn-lt"/>
                        </a:rPr>
                        <a:t>Monday</a:t>
                      </a:r>
                      <a:endParaRPr lang="en-US" sz="1200" b="1" i="0" u="none" strike="noStrike" dirty="0">
                        <a:solidFill>
                          <a:schemeClr val="tx1"/>
                        </a:solidFill>
                        <a:effectLst/>
                        <a:latin typeface="+mn-lt"/>
                      </a:endParaRPr>
                    </a:p>
                  </a:txBody>
                  <a:tcPr marL="7075" marR="7075" marT="7075" marB="0" anchor="b"/>
                </a:tc>
                <a:tc>
                  <a:txBody>
                    <a:bodyPr/>
                    <a:lstStyle/>
                    <a:p>
                      <a:pPr algn="ctr" fontAlgn="b"/>
                      <a:r>
                        <a:rPr lang="en-US" sz="1200" u="none" strike="noStrike" dirty="0">
                          <a:solidFill>
                            <a:schemeClr val="tx1"/>
                          </a:solidFill>
                          <a:effectLst/>
                          <a:latin typeface="+mn-lt"/>
                        </a:rPr>
                        <a:t>Tuesday</a:t>
                      </a:r>
                      <a:endParaRPr lang="en-US" sz="1200" b="1" i="0" u="none" strike="noStrike" dirty="0">
                        <a:solidFill>
                          <a:schemeClr val="tx1"/>
                        </a:solidFill>
                        <a:effectLst/>
                        <a:latin typeface="+mn-lt"/>
                      </a:endParaRPr>
                    </a:p>
                  </a:txBody>
                  <a:tcPr marL="7075" marR="7075" marT="7075" marB="0" anchor="b"/>
                </a:tc>
                <a:tc>
                  <a:txBody>
                    <a:bodyPr/>
                    <a:lstStyle/>
                    <a:p>
                      <a:pPr algn="ctr" fontAlgn="b"/>
                      <a:r>
                        <a:rPr lang="en-US" sz="1200" u="none" strike="noStrike" dirty="0">
                          <a:solidFill>
                            <a:schemeClr val="tx1"/>
                          </a:solidFill>
                          <a:effectLst/>
                          <a:latin typeface="+mn-lt"/>
                        </a:rPr>
                        <a:t>Wednesday</a:t>
                      </a:r>
                      <a:endParaRPr lang="en-US" sz="1200" b="1" i="0" u="none" strike="noStrike" dirty="0">
                        <a:solidFill>
                          <a:schemeClr val="tx1"/>
                        </a:solidFill>
                        <a:effectLst/>
                        <a:latin typeface="+mn-lt"/>
                      </a:endParaRPr>
                    </a:p>
                  </a:txBody>
                  <a:tcPr marL="7075" marR="7075" marT="7075" marB="0" anchor="b"/>
                </a:tc>
                <a:tc>
                  <a:txBody>
                    <a:bodyPr/>
                    <a:lstStyle/>
                    <a:p>
                      <a:pPr algn="ctr" fontAlgn="b"/>
                      <a:r>
                        <a:rPr lang="en-US" sz="1200" u="none" strike="noStrike" dirty="0">
                          <a:solidFill>
                            <a:schemeClr val="tx1"/>
                          </a:solidFill>
                          <a:effectLst/>
                          <a:latin typeface="+mn-lt"/>
                        </a:rPr>
                        <a:t>Thursday</a:t>
                      </a:r>
                      <a:endParaRPr lang="en-US" sz="1200" b="1" i="0" u="none" strike="noStrike" dirty="0">
                        <a:solidFill>
                          <a:schemeClr val="tx1"/>
                        </a:solidFill>
                        <a:effectLst/>
                        <a:latin typeface="+mn-lt"/>
                      </a:endParaRPr>
                    </a:p>
                  </a:txBody>
                  <a:tcPr marL="7075" marR="7075" marT="7075" marB="0" anchor="b"/>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541906965"/>
                  </a:ext>
                </a:extLst>
              </a:tr>
              <a:tr h="208003">
                <a:tc>
                  <a:txBody>
                    <a:bodyPr/>
                    <a:lstStyle/>
                    <a:p>
                      <a:pPr algn="r" fontAlgn="b"/>
                      <a:r>
                        <a:rPr lang="en-US" sz="1200" u="none" strike="noStrike" dirty="0">
                          <a:solidFill>
                            <a:schemeClr val="tx1"/>
                          </a:solidFill>
                          <a:effectLst/>
                          <a:latin typeface="+mn-lt"/>
                        </a:rPr>
                        <a:t>8:00</a:t>
                      </a:r>
                      <a:endParaRPr lang="en-US" sz="1200" b="1" i="0" u="none" strike="noStrike" dirty="0">
                        <a:solidFill>
                          <a:schemeClr val="tx1"/>
                        </a:solidFill>
                        <a:effectLst/>
                        <a:latin typeface="+mn-lt"/>
                      </a:endParaRPr>
                    </a:p>
                  </a:txBody>
                  <a:tcPr marL="7075" marR="7075" marT="7075" marB="0" anchor="b"/>
                </a:tc>
                <a:tc rowSpan="6">
                  <a:txBody>
                    <a:bodyPr/>
                    <a:lstStyle/>
                    <a:p>
                      <a:pPr algn="ctr" fontAlgn="ctr"/>
                      <a:r>
                        <a:rPr lang="en-US" sz="1200" u="none" strike="noStrike" dirty="0">
                          <a:solidFill>
                            <a:schemeClr val="tx1"/>
                          </a:solidFill>
                          <a:effectLst/>
                          <a:latin typeface="+mn-lt"/>
                        </a:rPr>
                        <a:t>AED/MATH 112</a:t>
                      </a:r>
                      <a:br>
                        <a:rPr lang="en-US" sz="1200" u="none" strike="noStrike" dirty="0">
                          <a:solidFill>
                            <a:schemeClr val="tx1"/>
                          </a:solidFill>
                          <a:effectLst/>
                          <a:latin typeface="+mn-lt"/>
                        </a:rPr>
                      </a:br>
                      <a:r>
                        <a:rPr lang="en-US" sz="1200" u="none" strike="noStrike" dirty="0">
                          <a:solidFill>
                            <a:schemeClr val="tx1"/>
                          </a:solidFill>
                          <a:effectLst/>
                          <a:latin typeface="+mn-lt"/>
                        </a:rPr>
                        <a:t>Statistics</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rowSpan="6">
                  <a:txBody>
                    <a:bodyPr/>
                    <a:lstStyle/>
                    <a:p>
                      <a:pPr algn="ctr" fontAlgn="ctr"/>
                      <a:r>
                        <a:rPr lang="en-US" sz="1200" u="none" strike="noStrike" dirty="0">
                          <a:solidFill>
                            <a:schemeClr val="tx1"/>
                          </a:solidFill>
                          <a:effectLst/>
                          <a:latin typeface="+mn-lt"/>
                        </a:rPr>
                        <a:t>AED/MATH 112</a:t>
                      </a:r>
                      <a:br>
                        <a:rPr lang="en-US" sz="1200" u="none" strike="noStrike" dirty="0">
                          <a:solidFill>
                            <a:schemeClr val="tx1"/>
                          </a:solidFill>
                          <a:effectLst/>
                          <a:latin typeface="+mn-lt"/>
                        </a:rPr>
                      </a:br>
                      <a:r>
                        <a:rPr lang="en-US" sz="1200" u="none" strike="noStrike" dirty="0">
                          <a:solidFill>
                            <a:schemeClr val="tx1"/>
                          </a:solidFill>
                          <a:effectLst/>
                          <a:latin typeface="+mn-lt"/>
                        </a:rPr>
                        <a:t>Statistics</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rowSpan="6">
                  <a:txBody>
                    <a:bodyPr/>
                    <a:lstStyle/>
                    <a:p>
                      <a:pPr algn="ctr" fontAlgn="ctr"/>
                      <a:r>
                        <a:rPr lang="en-US" sz="1200" u="none" strike="noStrike" dirty="0">
                          <a:solidFill>
                            <a:schemeClr val="tx1"/>
                          </a:solidFill>
                          <a:effectLst/>
                          <a:latin typeface="+mn-lt"/>
                        </a:rPr>
                        <a:t>AED/MATH 112</a:t>
                      </a:r>
                      <a:br>
                        <a:rPr lang="en-US" sz="1200" u="none" strike="noStrike" dirty="0">
                          <a:solidFill>
                            <a:schemeClr val="tx1"/>
                          </a:solidFill>
                          <a:effectLst/>
                          <a:latin typeface="+mn-lt"/>
                        </a:rPr>
                      </a:br>
                      <a:r>
                        <a:rPr lang="en-US" sz="1200" u="none" strike="noStrike" dirty="0">
                          <a:solidFill>
                            <a:schemeClr val="tx1"/>
                          </a:solidFill>
                          <a:effectLst/>
                          <a:latin typeface="+mn-lt"/>
                        </a:rPr>
                        <a:t>Statistics</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rowSpan="6">
                  <a:txBody>
                    <a:bodyPr/>
                    <a:lstStyle/>
                    <a:p>
                      <a:pPr algn="ctr" fontAlgn="ctr"/>
                      <a:r>
                        <a:rPr lang="en-US" sz="1200" u="none" strike="noStrike" dirty="0">
                          <a:solidFill>
                            <a:schemeClr val="tx1"/>
                          </a:solidFill>
                          <a:effectLst/>
                          <a:latin typeface="+mn-lt"/>
                        </a:rPr>
                        <a:t>AED/MATH 112</a:t>
                      </a:r>
                      <a:br>
                        <a:rPr lang="en-US" sz="1200" u="none" strike="noStrike" dirty="0">
                          <a:solidFill>
                            <a:schemeClr val="tx1"/>
                          </a:solidFill>
                          <a:effectLst/>
                          <a:latin typeface="+mn-lt"/>
                        </a:rPr>
                      </a:br>
                      <a:r>
                        <a:rPr lang="en-US" sz="1200" u="none" strike="noStrike" dirty="0">
                          <a:solidFill>
                            <a:schemeClr val="tx1"/>
                          </a:solidFill>
                          <a:effectLst/>
                          <a:latin typeface="+mn-lt"/>
                        </a:rPr>
                        <a:t>Statistics</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a:txBody>
                    <a:bodyPr/>
                    <a:lstStyle/>
                    <a:p>
                      <a:pPr algn="r" fontAlgn="ctr"/>
                      <a:r>
                        <a:rPr lang="en-US" sz="1200" u="none" strike="noStrike" dirty="0">
                          <a:solidFill>
                            <a:schemeClr val="tx1"/>
                          </a:solidFill>
                          <a:effectLst/>
                          <a:latin typeface="+mn-lt"/>
                        </a:rPr>
                        <a:t>8:00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522821045"/>
                  </a:ext>
                </a:extLst>
              </a:tr>
              <a:tr h="208003">
                <a:tc>
                  <a:txBody>
                    <a:bodyPr/>
                    <a:lstStyle/>
                    <a:p>
                      <a:pPr algn="r" fontAlgn="b"/>
                      <a:r>
                        <a:rPr lang="en-US" sz="1200" u="none" strike="noStrike" dirty="0">
                          <a:solidFill>
                            <a:schemeClr val="tx1"/>
                          </a:solidFill>
                          <a:effectLst/>
                          <a:latin typeface="+mn-lt"/>
                        </a:rPr>
                        <a:t>8:15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8:15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894639532"/>
                  </a:ext>
                </a:extLst>
              </a:tr>
              <a:tr h="208003">
                <a:tc>
                  <a:txBody>
                    <a:bodyPr/>
                    <a:lstStyle/>
                    <a:p>
                      <a:pPr algn="r" fontAlgn="b"/>
                      <a:r>
                        <a:rPr lang="en-US" sz="1200" u="none" strike="noStrike" dirty="0">
                          <a:solidFill>
                            <a:schemeClr val="tx1"/>
                          </a:solidFill>
                          <a:effectLst/>
                          <a:latin typeface="+mn-lt"/>
                        </a:rPr>
                        <a:t>8:30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8:30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632607406"/>
                  </a:ext>
                </a:extLst>
              </a:tr>
              <a:tr h="208003">
                <a:tc>
                  <a:txBody>
                    <a:bodyPr/>
                    <a:lstStyle/>
                    <a:p>
                      <a:pPr algn="r" fontAlgn="b"/>
                      <a:r>
                        <a:rPr lang="en-US" sz="1200" u="none" strike="noStrike" dirty="0">
                          <a:solidFill>
                            <a:schemeClr val="tx1"/>
                          </a:solidFill>
                          <a:effectLst/>
                          <a:latin typeface="+mn-lt"/>
                        </a:rPr>
                        <a:t>8:45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8:45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239691923"/>
                  </a:ext>
                </a:extLst>
              </a:tr>
              <a:tr h="208003">
                <a:tc>
                  <a:txBody>
                    <a:bodyPr/>
                    <a:lstStyle/>
                    <a:p>
                      <a:pPr algn="r" fontAlgn="b"/>
                      <a:r>
                        <a:rPr lang="en-US" sz="1200" u="none" strike="noStrike" dirty="0">
                          <a:solidFill>
                            <a:schemeClr val="tx1"/>
                          </a:solidFill>
                          <a:effectLst/>
                          <a:latin typeface="+mn-lt"/>
                        </a:rPr>
                        <a:t>9:00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9:00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412751176"/>
                  </a:ext>
                </a:extLst>
              </a:tr>
              <a:tr h="208003">
                <a:tc>
                  <a:txBody>
                    <a:bodyPr/>
                    <a:lstStyle/>
                    <a:p>
                      <a:pPr algn="r" fontAlgn="b"/>
                      <a:r>
                        <a:rPr lang="en-US" sz="1200" u="none" strike="noStrike" dirty="0">
                          <a:solidFill>
                            <a:schemeClr val="tx1"/>
                          </a:solidFill>
                          <a:effectLst/>
                          <a:latin typeface="+mn-lt"/>
                        </a:rPr>
                        <a:t>9:15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9:15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510196252"/>
                  </a:ext>
                </a:extLst>
              </a:tr>
              <a:tr h="208003">
                <a:tc>
                  <a:txBody>
                    <a:bodyPr/>
                    <a:lstStyle/>
                    <a:p>
                      <a:pPr algn="r" fontAlgn="b"/>
                      <a:r>
                        <a:rPr lang="en-US" sz="1200" u="none" strike="noStrike" dirty="0">
                          <a:solidFill>
                            <a:schemeClr val="tx1"/>
                          </a:solidFill>
                          <a:effectLst/>
                          <a:latin typeface="+mn-lt"/>
                        </a:rPr>
                        <a:t>9:30</a:t>
                      </a:r>
                      <a:endParaRPr lang="en-US" sz="1200" b="1" i="0" u="none" strike="noStrike" dirty="0">
                        <a:solidFill>
                          <a:schemeClr val="tx1"/>
                        </a:solidFill>
                        <a:effectLst/>
                        <a:latin typeface="+mn-lt"/>
                      </a:endParaRPr>
                    </a:p>
                  </a:txBody>
                  <a:tcPr marL="7075" marR="7075" marT="7075" marB="0" anchor="b"/>
                </a:tc>
                <a:tc rowSpan="4">
                  <a:txBody>
                    <a:bodyPr/>
                    <a:lstStyle/>
                    <a:p>
                      <a:pPr algn="ctr" fontAlgn="ctr"/>
                      <a:r>
                        <a:rPr lang="en-US" sz="1200" u="none" strike="noStrike" dirty="0">
                          <a:solidFill>
                            <a:schemeClr val="tx1"/>
                          </a:solidFill>
                          <a:effectLst/>
                          <a:latin typeface="+mn-lt"/>
                        </a:rPr>
                        <a:t>MATH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Statistics</a:t>
                      </a:r>
                      <a:endParaRPr lang="en-US" sz="1200" b="1" i="0" u="none" strike="noStrike" dirty="0">
                        <a:solidFill>
                          <a:schemeClr val="tx1"/>
                        </a:solidFill>
                        <a:effectLst/>
                        <a:latin typeface="+mn-lt"/>
                      </a:endParaRPr>
                    </a:p>
                  </a:txBody>
                  <a:tcPr marL="7075" marR="7075" marT="7075" marB="0" anchor="ctr"/>
                </a:tc>
                <a:tc rowSpan="4">
                  <a:txBody>
                    <a:bodyPr/>
                    <a:lstStyle/>
                    <a:p>
                      <a:pPr algn="ctr" fontAlgn="ctr"/>
                      <a:r>
                        <a:rPr lang="en-US" sz="1200" u="none" strike="noStrike" dirty="0">
                          <a:solidFill>
                            <a:schemeClr val="tx1"/>
                          </a:solidFill>
                          <a:effectLst/>
                          <a:latin typeface="+mn-lt"/>
                        </a:rPr>
                        <a:t>MATH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Statistics</a:t>
                      </a:r>
                      <a:endParaRPr lang="en-US" sz="1200" b="1" i="0" u="none" strike="noStrike" dirty="0">
                        <a:solidFill>
                          <a:schemeClr val="tx1"/>
                        </a:solidFill>
                        <a:effectLst/>
                        <a:latin typeface="+mn-lt"/>
                      </a:endParaRPr>
                    </a:p>
                  </a:txBody>
                  <a:tcPr marL="7075" marR="7075" marT="7075" marB="0" anchor="ctr"/>
                </a:tc>
                <a:tc rowSpan="4">
                  <a:txBody>
                    <a:bodyPr/>
                    <a:lstStyle/>
                    <a:p>
                      <a:pPr algn="ctr" fontAlgn="ctr"/>
                      <a:r>
                        <a:rPr lang="en-US" sz="1200" u="none" strike="noStrike" dirty="0">
                          <a:solidFill>
                            <a:schemeClr val="tx1"/>
                          </a:solidFill>
                          <a:effectLst/>
                          <a:latin typeface="+mn-lt"/>
                        </a:rPr>
                        <a:t>MATH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Statistics</a:t>
                      </a:r>
                      <a:endParaRPr lang="en-US" sz="1200" b="1" i="0" u="none" strike="noStrike" dirty="0">
                        <a:solidFill>
                          <a:schemeClr val="tx1"/>
                        </a:solidFill>
                        <a:effectLst/>
                        <a:latin typeface="+mn-lt"/>
                      </a:endParaRPr>
                    </a:p>
                  </a:txBody>
                  <a:tcPr marL="7075" marR="7075" marT="7075" marB="0" anchor="ctr"/>
                </a:tc>
                <a:tc rowSpan="4">
                  <a:txBody>
                    <a:bodyPr/>
                    <a:lstStyle/>
                    <a:p>
                      <a:pPr algn="ctr" fontAlgn="ctr"/>
                      <a:r>
                        <a:rPr lang="en-US" sz="1200" u="none" strike="noStrike" dirty="0">
                          <a:solidFill>
                            <a:schemeClr val="tx1"/>
                          </a:solidFill>
                          <a:effectLst/>
                          <a:latin typeface="+mn-lt"/>
                        </a:rPr>
                        <a:t>MATH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Statistics</a:t>
                      </a:r>
                      <a:endParaRPr lang="en-US" sz="1200" b="1" i="0" u="none" strike="noStrike" dirty="0">
                        <a:solidFill>
                          <a:schemeClr val="tx1"/>
                        </a:solidFill>
                        <a:effectLst/>
                        <a:latin typeface="+mn-lt"/>
                      </a:endParaRPr>
                    </a:p>
                  </a:txBody>
                  <a:tcPr marL="7075" marR="7075" marT="7075" marB="0" anchor="ctr"/>
                </a:tc>
                <a:tc>
                  <a:txBody>
                    <a:bodyPr/>
                    <a:lstStyle/>
                    <a:p>
                      <a:pPr algn="r" fontAlgn="ctr"/>
                      <a:r>
                        <a:rPr lang="en-US" sz="1200" u="none" strike="noStrike" dirty="0">
                          <a:solidFill>
                            <a:schemeClr val="tx1"/>
                          </a:solidFill>
                          <a:effectLst/>
                          <a:latin typeface="+mn-lt"/>
                        </a:rPr>
                        <a:t>9:30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567309695"/>
                  </a:ext>
                </a:extLst>
              </a:tr>
              <a:tr h="208003">
                <a:tc>
                  <a:txBody>
                    <a:bodyPr/>
                    <a:lstStyle/>
                    <a:p>
                      <a:pPr algn="r" fontAlgn="b"/>
                      <a:r>
                        <a:rPr lang="en-US" sz="1200" u="none" strike="noStrike" dirty="0">
                          <a:solidFill>
                            <a:schemeClr val="tx1"/>
                          </a:solidFill>
                          <a:effectLst/>
                          <a:latin typeface="+mn-lt"/>
                        </a:rPr>
                        <a:t>9:45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9:45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579853512"/>
                  </a:ext>
                </a:extLst>
              </a:tr>
              <a:tr h="208003">
                <a:tc>
                  <a:txBody>
                    <a:bodyPr/>
                    <a:lstStyle/>
                    <a:p>
                      <a:pPr algn="r" fontAlgn="b"/>
                      <a:r>
                        <a:rPr lang="en-US" sz="1200" u="none" strike="noStrike" dirty="0">
                          <a:solidFill>
                            <a:schemeClr val="tx1"/>
                          </a:solidFill>
                          <a:effectLst/>
                          <a:latin typeface="+mn-lt"/>
                        </a:rPr>
                        <a:t>10:00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10:00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018025081"/>
                  </a:ext>
                </a:extLst>
              </a:tr>
              <a:tr h="195574">
                <a:tc>
                  <a:txBody>
                    <a:bodyPr/>
                    <a:lstStyle/>
                    <a:p>
                      <a:pPr algn="r" fontAlgn="b"/>
                      <a:r>
                        <a:rPr lang="en-US" sz="1200" u="none" strike="noStrike" dirty="0">
                          <a:solidFill>
                            <a:schemeClr val="tx1"/>
                          </a:solidFill>
                          <a:effectLst/>
                          <a:latin typeface="+mn-lt"/>
                        </a:rPr>
                        <a:t>10:15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200" u="none" strike="noStrike" dirty="0">
                          <a:solidFill>
                            <a:schemeClr val="tx1"/>
                          </a:solidFill>
                          <a:effectLst/>
                          <a:latin typeface="+mn-lt"/>
                        </a:rPr>
                        <a:t>10:15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897445674"/>
                  </a:ext>
                </a:extLst>
              </a:tr>
              <a:tr h="208003">
                <a:tc>
                  <a:txBody>
                    <a:bodyPr/>
                    <a:lstStyle/>
                    <a:p>
                      <a:pPr algn="r" fontAlgn="b"/>
                      <a:r>
                        <a:rPr lang="en-US" sz="1200" u="none" strike="noStrike" dirty="0">
                          <a:solidFill>
                            <a:schemeClr val="tx1"/>
                          </a:solidFill>
                          <a:effectLst/>
                          <a:latin typeface="+mn-lt"/>
                        </a:rPr>
                        <a:t>10:30</a:t>
                      </a:r>
                      <a:endParaRPr lang="en-US" sz="1200" b="1" i="0" u="none" strike="noStrike" dirty="0">
                        <a:solidFill>
                          <a:schemeClr val="tx1"/>
                        </a:solidFill>
                        <a:effectLst/>
                        <a:latin typeface="+mn-lt"/>
                      </a:endParaRPr>
                    </a:p>
                  </a:txBody>
                  <a:tcPr marL="7075" marR="7075" marT="7075" marB="0" anchor="b"/>
                </a:tc>
                <a:tc rowSpan="9">
                  <a:txBody>
                    <a:bodyPr/>
                    <a:lstStyle/>
                    <a:p>
                      <a:pPr algn="ctr" fontAlgn="ctr"/>
                      <a:r>
                        <a:rPr lang="en-US" sz="1200" u="none" strike="noStrike" dirty="0">
                          <a:solidFill>
                            <a:schemeClr val="tx1"/>
                          </a:solidFill>
                          <a:effectLst/>
                          <a:latin typeface="+mn-lt"/>
                        </a:rPr>
                        <a:t>ENGL 100 </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a:txBody>
                    <a:bodyPr/>
                    <a:lstStyle/>
                    <a:p>
                      <a:pPr algn="l" fontAlgn="b"/>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b">
                    <a:solidFill>
                      <a:schemeClr val="accent4"/>
                    </a:solidFill>
                  </a:tcPr>
                </a:tc>
                <a:tc rowSpan="9">
                  <a:txBody>
                    <a:bodyPr/>
                    <a:lstStyle/>
                    <a:p>
                      <a:pPr algn="ctr" fontAlgn="ctr"/>
                      <a:r>
                        <a:rPr lang="en-US" sz="1200" u="none" strike="noStrike" dirty="0">
                          <a:solidFill>
                            <a:schemeClr val="tx1"/>
                          </a:solidFill>
                          <a:effectLst/>
                          <a:latin typeface="+mn-lt"/>
                        </a:rPr>
                        <a:t>ENGL 100 </a:t>
                      </a:r>
                      <a:br>
                        <a:rPr lang="en-US" sz="1200" u="none" strike="noStrike" dirty="0">
                          <a:solidFill>
                            <a:schemeClr val="tx1"/>
                          </a:solidFill>
                          <a:effectLst/>
                          <a:latin typeface="+mn-lt"/>
                        </a:rPr>
                      </a:br>
                      <a:r>
                        <a:rPr lang="en-US" sz="1200" u="none" strike="noStrike" dirty="0">
                          <a:solidFill>
                            <a:schemeClr val="tx1"/>
                          </a:solidFill>
                          <a:effectLst/>
                          <a:latin typeface="+mn-lt"/>
                        </a:rPr>
                        <a:t>(4 units)</a:t>
                      </a:r>
                      <a:endParaRPr lang="en-US" sz="1200" b="1" i="0" u="none" strike="noStrike" dirty="0">
                        <a:solidFill>
                          <a:schemeClr val="tx1"/>
                        </a:solidFill>
                        <a:effectLst/>
                        <a:latin typeface="+mn-lt"/>
                      </a:endParaRPr>
                    </a:p>
                  </a:txBody>
                  <a:tcPr marL="7075" marR="7075" marT="7075" marB="0" anchor="ctr"/>
                </a:tc>
                <a:tc rowSpan="2">
                  <a:txBody>
                    <a:bodyPr/>
                    <a:lstStyle/>
                    <a:p>
                      <a:pPr algn="l" fontAlgn="b"/>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b">
                    <a:solidFill>
                      <a:schemeClr val="accent4"/>
                    </a:solidFill>
                  </a:tcPr>
                </a:tc>
                <a:tc rowSpan="2">
                  <a:txBody>
                    <a:bodyPr/>
                    <a:lstStyle/>
                    <a:p>
                      <a:pPr algn="r" fontAlgn="ctr"/>
                      <a:r>
                        <a:rPr lang="en-US" sz="1200" u="none" strike="noStrike" dirty="0">
                          <a:solidFill>
                            <a:schemeClr val="tx1"/>
                          </a:solidFill>
                          <a:effectLst/>
                          <a:latin typeface="+mn-lt"/>
                        </a:rPr>
                        <a:t>10:30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1165388787"/>
                  </a:ext>
                </a:extLst>
              </a:tr>
              <a:tr h="33436">
                <a:tc rowSpan="2">
                  <a:txBody>
                    <a:bodyPr/>
                    <a:lstStyle/>
                    <a:p>
                      <a:pPr algn="r" fontAlgn="b"/>
                      <a:r>
                        <a:rPr lang="en-US" sz="1200" u="none" strike="noStrike" dirty="0">
                          <a:solidFill>
                            <a:schemeClr val="tx1"/>
                          </a:solidFill>
                          <a:effectLst/>
                          <a:latin typeface="+mn-lt"/>
                        </a:rPr>
                        <a:t>10:45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rowSpan="2">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vMerge="1">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tc>
                <a:tc vMerge="1">
                  <a:txBody>
                    <a:bodyPr/>
                    <a:lstStyle/>
                    <a:p>
                      <a:pPr algn="r" fontAlgn="ctr"/>
                      <a:r>
                        <a:rPr lang="en-US" sz="1200" u="none" strike="noStrike" dirty="0">
                          <a:solidFill>
                            <a:schemeClr val="tx1"/>
                          </a:solidFill>
                          <a:effectLst/>
                          <a:latin typeface="+mn-lt"/>
                        </a:rPr>
                        <a:t>10:45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711716832"/>
                  </a:ext>
                </a:extLst>
              </a:tr>
              <a:tr h="291474">
                <a:tc vMerge="1">
                  <a:txBody>
                    <a:bodyPr/>
                    <a:lstStyle/>
                    <a:p>
                      <a:pPr algn="r" fontAlgn="b"/>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vMerge="1">
                  <a:txBody>
                    <a:bodyPr/>
                    <a:lstStyle/>
                    <a:p>
                      <a:pPr algn="l" fontAlgn="ct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10:45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589114727"/>
                  </a:ext>
                </a:extLst>
              </a:tr>
              <a:tr h="208003">
                <a:tc>
                  <a:txBody>
                    <a:bodyPr/>
                    <a:lstStyle/>
                    <a:p>
                      <a:pPr algn="r" fontAlgn="b"/>
                      <a:r>
                        <a:rPr lang="en-US" sz="1200" u="none" strike="noStrike" dirty="0">
                          <a:solidFill>
                            <a:schemeClr val="tx1"/>
                          </a:solidFill>
                          <a:effectLst/>
                          <a:latin typeface="+mn-lt"/>
                        </a:rPr>
                        <a:t>11:00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11:00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4266868611"/>
                  </a:ext>
                </a:extLst>
              </a:tr>
              <a:tr h="208003">
                <a:tc>
                  <a:txBody>
                    <a:bodyPr/>
                    <a:lstStyle/>
                    <a:p>
                      <a:pPr algn="r" fontAlgn="b"/>
                      <a:r>
                        <a:rPr lang="en-US" sz="1200" u="none" strike="noStrike" dirty="0">
                          <a:solidFill>
                            <a:schemeClr val="tx1"/>
                          </a:solidFill>
                          <a:effectLst/>
                          <a:latin typeface="+mn-lt"/>
                        </a:rPr>
                        <a:t>11:15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ctr" fontAlgn="ctr"/>
                      <a:r>
                        <a:rPr lang="en-US" sz="1200" u="none" strike="noStrike" dirty="0">
                          <a:solidFill>
                            <a:schemeClr val="tx1"/>
                          </a:solidFill>
                          <a:effectLst/>
                          <a:latin typeface="+mn-lt"/>
                        </a:rPr>
                        <a:t>GE Course</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ctr" fontAlgn="ctr"/>
                      <a:r>
                        <a:rPr lang="en-US" sz="1200" u="none" strike="noStrike" dirty="0">
                          <a:solidFill>
                            <a:schemeClr val="tx1"/>
                          </a:solidFill>
                          <a:effectLst/>
                          <a:latin typeface="+mn-lt"/>
                        </a:rPr>
                        <a:t>GE Course</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11:15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1464076743"/>
                  </a:ext>
                </a:extLst>
              </a:tr>
              <a:tr h="208003">
                <a:tc>
                  <a:txBody>
                    <a:bodyPr/>
                    <a:lstStyle/>
                    <a:p>
                      <a:pPr algn="r" fontAlgn="b"/>
                      <a:r>
                        <a:rPr lang="en-US" sz="1200" u="none" strike="noStrike" dirty="0">
                          <a:solidFill>
                            <a:schemeClr val="tx1"/>
                          </a:solidFill>
                          <a:effectLst/>
                          <a:latin typeface="+mn-lt"/>
                        </a:rPr>
                        <a:t>11:30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11:30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1773030107"/>
                  </a:ext>
                </a:extLst>
              </a:tr>
              <a:tr h="208003">
                <a:tc>
                  <a:txBody>
                    <a:bodyPr/>
                    <a:lstStyle/>
                    <a:p>
                      <a:pPr algn="r" fontAlgn="b"/>
                      <a:r>
                        <a:rPr lang="en-US" sz="1200" u="none" strike="noStrike" dirty="0">
                          <a:solidFill>
                            <a:schemeClr val="tx1"/>
                          </a:solidFill>
                          <a:effectLst/>
                          <a:latin typeface="+mn-lt"/>
                        </a:rPr>
                        <a:t>11:45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11:45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34752801"/>
                  </a:ext>
                </a:extLst>
              </a:tr>
              <a:tr h="208003">
                <a:tc>
                  <a:txBody>
                    <a:bodyPr/>
                    <a:lstStyle/>
                    <a:p>
                      <a:pPr algn="r" fontAlgn="b"/>
                      <a:r>
                        <a:rPr lang="en-US" sz="1200" u="none" strike="noStrike" dirty="0">
                          <a:solidFill>
                            <a:schemeClr val="tx1"/>
                          </a:solidFill>
                          <a:effectLst/>
                          <a:latin typeface="+mn-lt"/>
                        </a:rPr>
                        <a:t>12:00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12:00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4021803198"/>
                  </a:ext>
                </a:extLst>
              </a:tr>
              <a:tr h="208003">
                <a:tc>
                  <a:txBody>
                    <a:bodyPr/>
                    <a:lstStyle/>
                    <a:p>
                      <a:pPr algn="r" fontAlgn="b"/>
                      <a:r>
                        <a:rPr lang="en-US" sz="1200" u="none" strike="noStrike" dirty="0">
                          <a:solidFill>
                            <a:schemeClr val="tx1"/>
                          </a:solidFill>
                          <a:effectLst/>
                          <a:latin typeface="+mn-lt"/>
                        </a:rPr>
                        <a:t>12:15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vMerge="1">
                  <a:txBody>
                    <a:bodyPr/>
                    <a:lstStyle/>
                    <a:p>
                      <a:endParaRPr lang="en-US"/>
                    </a:p>
                  </a:txBody>
                  <a:tcPr/>
                </a:tc>
                <a:tc>
                  <a:txBody>
                    <a:bodyPr/>
                    <a:lstStyle/>
                    <a:p>
                      <a:pPr algn="l" fontAlgn="ctr"/>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nchor="ctr">
                    <a:solidFill>
                      <a:schemeClr val="accent4"/>
                    </a:solidFill>
                  </a:tcPr>
                </a:tc>
                <a:tc>
                  <a:txBody>
                    <a:bodyPr/>
                    <a:lstStyle/>
                    <a:p>
                      <a:pPr algn="r" fontAlgn="ctr"/>
                      <a:r>
                        <a:rPr lang="en-US" sz="1200" u="none" strike="noStrike" dirty="0">
                          <a:solidFill>
                            <a:schemeClr val="tx1"/>
                          </a:solidFill>
                          <a:effectLst/>
                          <a:latin typeface="+mn-lt"/>
                        </a:rPr>
                        <a:t>12:15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132111625"/>
                  </a:ext>
                </a:extLst>
              </a:tr>
              <a:tr h="208003">
                <a:tc>
                  <a:txBody>
                    <a:bodyPr/>
                    <a:lstStyle/>
                    <a:p>
                      <a:pPr algn="r" fontAlgn="b"/>
                      <a:r>
                        <a:rPr lang="en-US" sz="1200" u="none" strike="noStrike" dirty="0">
                          <a:solidFill>
                            <a:schemeClr val="tx1"/>
                          </a:solidFill>
                          <a:effectLst/>
                          <a:latin typeface="+mn-lt"/>
                        </a:rPr>
                        <a:t>12:30</a:t>
                      </a:r>
                      <a:endParaRPr lang="en-US" sz="1200" b="1" i="0" u="none" strike="noStrike" dirty="0">
                        <a:solidFill>
                          <a:schemeClr val="tx1"/>
                        </a:solidFill>
                        <a:effectLst/>
                        <a:latin typeface="+mn-lt"/>
                      </a:endParaRPr>
                    </a:p>
                  </a:txBody>
                  <a:tcPr marL="7075" marR="7075" marT="7075" marB="0" anchor="b"/>
                </a:tc>
                <a:tc rowSpan="4">
                  <a:txBody>
                    <a:bodyPr/>
                    <a:lstStyle/>
                    <a:p>
                      <a:pPr algn="ctr" fontAlgn="ctr"/>
                      <a:r>
                        <a:rPr lang="en-US" sz="1200" u="none" strike="noStrike" dirty="0">
                          <a:solidFill>
                            <a:schemeClr val="tx1"/>
                          </a:solidFill>
                          <a:effectLst/>
                          <a:latin typeface="+mn-lt"/>
                        </a:rPr>
                        <a:t>ENG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English</a:t>
                      </a:r>
                      <a:endParaRPr lang="en-US" sz="1200" b="1" i="0" u="none" strike="noStrike" dirty="0">
                        <a:solidFill>
                          <a:schemeClr val="tx1"/>
                        </a:solidFill>
                        <a:effectLst/>
                        <a:latin typeface="+mn-lt"/>
                      </a:endParaRPr>
                    </a:p>
                  </a:txBody>
                  <a:tcPr marL="7075" marR="7075" marT="7075" marB="0" anchor="ctr"/>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solidFill>
                      <a:srgbClr val="00B050"/>
                    </a:solidFill>
                  </a:tcPr>
                </a:tc>
                <a:tc rowSpan="4">
                  <a:txBody>
                    <a:bodyPr/>
                    <a:lstStyle/>
                    <a:p>
                      <a:pPr algn="ctr" fontAlgn="ctr"/>
                      <a:r>
                        <a:rPr lang="en-US" sz="1200" u="none" strike="noStrike" dirty="0">
                          <a:solidFill>
                            <a:schemeClr val="tx1"/>
                          </a:solidFill>
                          <a:effectLst/>
                          <a:latin typeface="+mn-lt"/>
                        </a:rPr>
                        <a:t>ENG Support</a:t>
                      </a:r>
                      <a:br>
                        <a:rPr lang="en-US" sz="1200" u="none" strike="noStrike" dirty="0">
                          <a:solidFill>
                            <a:schemeClr val="tx1"/>
                          </a:solidFill>
                          <a:effectLst/>
                          <a:latin typeface="+mn-lt"/>
                        </a:rPr>
                      </a:br>
                      <a:r>
                        <a:rPr lang="en-US" sz="1200" u="none" strike="noStrike" dirty="0">
                          <a:solidFill>
                            <a:schemeClr val="tx1"/>
                          </a:solidFill>
                          <a:effectLst/>
                          <a:latin typeface="+mn-lt"/>
                        </a:rPr>
                        <a:t>Noncredit Support for English</a:t>
                      </a:r>
                      <a:endParaRPr lang="en-US" sz="1200" b="1" i="0" u="none" strike="noStrike" dirty="0">
                        <a:solidFill>
                          <a:schemeClr val="tx1"/>
                        </a:solidFill>
                        <a:effectLst/>
                        <a:latin typeface="+mn-lt"/>
                      </a:endParaRPr>
                    </a:p>
                  </a:txBody>
                  <a:tcPr marL="7075" marR="7075" marT="7075" marB="0" anchor="ctr"/>
                </a:tc>
                <a:tc>
                  <a:txBody>
                    <a:bodyPr/>
                    <a:lstStyle/>
                    <a:p>
                      <a:pPr algn="l" fontAlgn="b"/>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b">
                    <a:solidFill>
                      <a:srgbClr val="00B050"/>
                    </a:solidFill>
                  </a:tcPr>
                </a:tc>
                <a:tc>
                  <a:txBody>
                    <a:bodyPr/>
                    <a:lstStyle/>
                    <a:p>
                      <a:pPr algn="r" fontAlgn="ctr"/>
                      <a:r>
                        <a:rPr lang="en-US" sz="1200" u="none" strike="noStrike" dirty="0">
                          <a:solidFill>
                            <a:schemeClr val="tx1"/>
                          </a:solidFill>
                          <a:effectLst/>
                          <a:latin typeface="+mn-lt"/>
                        </a:rPr>
                        <a:t>12:30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1932186962"/>
                  </a:ext>
                </a:extLst>
              </a:tr>
              <a:tr h="208003">
                <a:tc>
                  <a:txBody>
                    <a:bodyPr/>
                    <a:lstStyle/>
                    <a:p>
                      <a:pPr algn="r" fontAlgn="b"/>
                      <a:r>
                        <a:rPr lang="en-US" sz="1200" u="none" strike="noStrike" dirty="0">
                          <a:solidFill>
                            <a:schemeClr val="tx1"/>
                          </a:solidFill>
                          <a:effectLst/>
                          <a:latin typeface="+mn-lt"/>
                        </a:rPr>
                        <a:t>12:45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ctr" fontAlgn="t"/>
                      <a:r>
                        <a:rPr lang="en-US" sz="1200" u="none" strike="noStrike" dirty="0">
                          <a:solidFill>
                            <a:schemeClr val="tx1"/>
                          </a:solidFill>
                          <a:effectLst/>
                          <a:latin typeface="+mn-lt"/>
                        </a:rPr>
                        <a:t>COUNS 100</a:t>
                      </a:r>
                      <a:endParaRPr lang="en-US" sz="1200" b="1" i="0" u="none" strike="noStrike" dirty="0">
                        <a:solidFill>
                          <a:schemeClr val="tx1"/>
                        </a:solidFill>
                        <a:effectLst/>
                        <a:latin typeface="+mn-lt"/>
                      </a:endParaRPr>
                    </a:p>
                  </a:txBody>
                  <a:tcPr marL="7075" marR="7075" marT="7075" marB="0">
                    <a:solidFill>
                      <a:srgbClr val="00B050"/>
                    </a:solidFill>
                  </a:tcPr>
                </a:tc>
                <a:tc vMerge="1">
                  <a:txBody>
                    <a:bodyPr/>
                    <a:lstStyle/>
                    <a:p>
                      <a:endParaRPr lang="en-US"/>
                    </a:p>
                  </a:txBody>
                  <a:tcPr/>
                </a:tc>
                <a:tc>
                  <a:txBody>
                    <a:bodyPr/>
                    <a:lstStyle/>
                    <a:p>
                      <a:pPr algn="ctr" fontAlgn="b"/>
                      <a:r>
                        <a:rPr lang="en-US" sz="1200" u="none" strike="noStrike" dirty="0">
                          <a:solidFill>
                            <a:schemeClr val="tx1"/>
                          </a:solidFill>
                          <a:effectLst/>
                          <a:latin typeface="+mn-lt"/>
                        </a:rPr>
                        <a:t>COUNS 100</a:t>
                      </a:r>
                      <a:endParaRPr lang="en-US" sz="1200" b="1" i="0" u="none" strike="noStrike" dirty="0">
                        <a:solidFill>
                          <a:schemeClr val="tx1"/>
                        </a:solidFill>
                        <a:effectLst/>
                        <a:latin typeface="+mn-lt"/>
                      </a:endParaRPr>
                    </a:p>
                  </a:txBody>
                  <a:tcPr marL="7075" marR="7075" marT="7075" marB="0" anchor="b">
                    <a:solidFill>
                      <a:srgbClr val="00B050"/>
                    </a:solidFill>
                  </a:tcPr>
                </a:tc>
                <a:tc>
                  <a:txBody>
                    <a:bodyPr/>
                    <a:lstStyle/>
                    <a:p>
                      <a:pPr algn="r" fontAlgn="ctr"/>
                      <a:r>
                        <a:rPr lang="en-US" sz="1200" u="none" strike="noStrike" dirty="0">
                          <a:solidFill>
                            <a:schemeClr val="tx1"/>
                          </a:solidFill>
                          <a:effectLst/>
                          <a:latin typeface="+mn-lt"/>
                        </a:rPr>
                        <a:t>12:45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3881374821"/>
                  </a:ext>
                </a:extLst>
              </a:tr>
              <a:tr h="208003">
                <a:tc>
                  <a:txBody>
                    <a:bodyPr/>
                    <a:lstStyle/>
                    <a:p>
                      <a:pPr algn="r" fontAlgn="b"/>
                      <a:r>
                        <a:rPr lang="en-US" sz="1200" u="none" strike="noStrike" dirty="0">
                          <a:solidFill>
                            <a:schemeClr val="tx1"/>
                          </a:solidFill>
                          <a:effectLst/>
                          <a:latin typeface="+mn-lt"/>
                        </a:rPr>
                        <a:t>1:00</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solidFill>
                      <a:srgbClr val="00B050"/>
                    </a:solidFill>
                  </a:tcPr>
                </a:tc>
                <a:tc vMerge="1">
                  <a:txBody>
                    <a:bodyPr/>
                    <a:lstStyle/>
                    <a:p>
                      <a:endParaRPr lang="en-US"/>
                    </a:p>
                  </a:txBody>
                  <a:tcPr/>
                </a:tc>
                <a:tc>
                  <a:txBody>
                    <a:bodyPr/>
                    <a:lstStyle/>
                    <a:p>
                      <a:pPr algn="l" fontAlgn="b"/>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b">
                    <a:solidFill>
                      <a:srgbClr val="00B050"/>
                    </a:solidFill>
                  </a:tcPr>
                </a:tc>
                <a:tc>
                  <a:txBody>
                    <a:bodyPr/>
                    <a:lstStyle/>
                    <a:p>
                      <a:pPr algn="r" fontAlgn="ctr"/>
                      <a:r>
                        <a:rPr lang="en-US" sz="1200" u="none" strike="noStrike" dirty="0">
                          <a:solidFill>
                            <a:schemeClr val="tx1"/>
                          </a:solidFill>
                          <a:effectLst/>
                          <a:latin typeface="+mn-lt"/>
                        </a:rPr>
                        <a:t>1:00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847491747"/>
                  </a:ext>
                </a:extLst>
              </a:tr>
              <a:tr h="208003">
                <a:tc>
                  <a:txBody>
                    <a:bodyPr/>
                    <a:lstStyle/>
                    <a:p>
                      <a:pPr algn="r" fontAlgn="b"/>
                      <a:r>
                        <a:rPr lang="en-US" sz="1200" u="none" strike="noStrike" dirty="0">
                          <a:solidFill>
                            <a:schemeClr val="tx1"/>
                          </a:solidFill>
                          <a:effectLst/>
                          <a:latin typeface="+mn-lt"/>
                        </a:rPr>
                        <a:t>1:15</a:t>
                      </a:r>
                      <a:endParaRPr lang="en-US" sz="1200" b="1" i="0" u="none" strike="noStrike" dirty="0">
                        <a:solidFill>
                          <a:schemeClr val="tx1"/>
                        </a:solidFill>
                        <a:effectLst/>
                        <a:latin typeface="+mn-lt"/>
                      </a:endParaRPr>
                    </a:p>
                  </a:txBody>
                  <a:tcPr marL="7075" marR="7075" marT="7075" marB="0" anchor="b"/>
                </a:tc>
                <a:tc vMerge="1">
                  <a:txBody>
                    <a:bodyPr/>
                    <a:lstStyle/>
                    <a:p>
                      <a:endParaRPr lang="en-US"/>
                    </a:p>
                  </a:txBody>
                  <a:tcPr/>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solidFill>
                      <a:srgbClr val="00B050"/>
                    </a:solidFill>
                  </a:tcPr>
                </a:tc>
                <a:tc vMerge="1">
                  <a:txBody>
                    <a:bodyPr/>
                    <a:lstStyle/>
                    <a:p>
                      <a:endParaRPr lang="en-US"/>
                    </a:p>
                  </a:txBody>
                  <a:tcPr/>
                </a:tc>
                <a:tc>
                  <a:txBody>
                    <a:bodyPr/>
                    <a:lstStyle/>
                    <a:p>
                      <a:pPr algn="l" fontAlgn="b"/>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7075" marR="7075" marT="7075" marB="0" anchor="b">
                    <a:solidFill>
                      <a:srgbClr val="00B050"/>
                    </a:solidFill>
                  </a:tcPr>
                </a:tc>
                <a:tc>
                  <a:txBody>
                    <a:bodyPr/>
                    <a:lstStyle/>
                    <a:p>
                      <a:pPr algn="r" fontAlgn="ctr"/>
                      <a:r>
                        <a:rPr lang="en-US" sz="1200" u="none" strike="noStrike" dirty="0">
                          <a:solidFill>
                            <a:schemeClr val="tx1"/>
                          </a:solidFill>
                          <a:effectLst/>
                          <a:latin typeface="+mn-lt"/>
                        </a:rPr>
                        <a:t>1:15</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1466510454"/>
                  </a:ext>
                </a:extLst>
              </a:tr>
              <a:tr h="208003">
                <a:tc>
                  <a:txBody>
                    <a:bodyPr/>
                    <a:lstStyle/>
                    <a:p>
                      <a:pPr algn="r" fontAlgn="b"/>
                      <a:r>
                        <a:rPr lang="en-US" sz="1200" u="none" strike="noStrike" dirty="0">
                          <a:solidFill>
                            <a:schemeClr val="tx1"/>
                          </a:solidFill>
                          <a:effectLst/>
                          <a:latin typeface="+mn-lt"/>
                        </a:rPr>
                        <a:t>1:30</a:t>
                      </a:r>
                      <a:endParaRPr lang="en-US" sz="1200" b="1" i="0" u="none" strike="noStrike" dirty="0">
                        <a:solidFill>
                          <a:schemeClr val="tx1"/>
                        </a:solidFill>
                        <a:effectLst/>
                        <a:latin typeface="+mn-lt"/>
                      </a:endParaRPr>
                    </a:p>
                  </a:txBody>
                  <a:tcPr marL="7075" marR="7075" marT="7075" marB="0" anchor="b"/>
                </a:tc>
                <a:tc>
                  <a:txBody>
                    <a:bodyPr/>
                    <a:lstStyle/>
                    <a:p>
                      <a:pPr algn="l" fontAlgn="b"/>
                      <a:endParaRPr lang="en-US" sz="1200" b="0" i="0" u="none" strike="noStrike" dirty="0">
                        <a:solidFill>
                          <a:schemeClr val="tx1"/>
                        </a:solidFill>
                        <a:effectLst/>
                        <a:latin typeface="+mn-lt"/>
                      </a:endParaRPr>
                    </a:p>
                  </a:txBody>
                  <a:tcPr marL="7075" marR="7075" marT="7075" marB="0" anchor="b"/>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solidFill>
                      <a:srgbClr val="00B050"/>
                    </a:solidFill>
                  </a:tcPr>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tc>
                <a:tc>
                  <a:txBody>
                    <a:bodyPr/>
                    <a:lstStyle/>
                    <a:p>
                      <a:pPr algn="l" fontAlgn="t"/>
                      <a:r>
                        <a:rPr lang="en-US" sz="1200" u="none" strike="noStrike" dirty="0">
                          <a:solidFill>
                            <a:schemeClr val="tx1"/>
                          </a:solidFill>
                          <a:effectLst/>
                          <a:latin typeface="+mn-lt"/>
                        </a:rPr>
                        <a:t> </a:t>
                      </a:r>
                      <a:endParaRPr lang="en-US" sz="1200" b="1" i="0" u="none" strike="noStrike" dirty="0">
                        <a:solidFill>
                          <a:schemeClr val="tx1"/>
                        </a:solidFill>
                        <a:effectLst/>
                        <a:latin typeface="+mn-lt"/>
                      </a:endParaRPr>
                    </a:p>
                  </a:txBody>
                  <a:tcPr marL="7075" marR="7075" marT="7075" marB="0">
                    <a:solidFill>
                      <a:srgbClr val="00B050"/>
                    </a:solidFill>
                  </a:tcPr>
                </a:tc>
                <a:tc>
                  <a:txBody>
                    <a:bodyPr/>
                    <a:lstStyle/>
                    <a:p>
                      <a:pPr algn="r" fontAlgn="ctr"/>
                      <a:r>
                        <a:rPr lang="en-US" sz="1200" u="none" strike="noStrike" dirty="0">
                          <a:solidFill>
                            <a:schemeClr val="tx1"/>
                          </a:solidFill>
                          <a:effectLst/>
                          <a:latin typeface="+mn-lt"/>
                        </a:rPr>
                        <a:t>1:30</a:t>
                      </a:r>
                      <a:endParaRPr lang="en-US" sz="1200" b="1" i="0" u="none" strike="noStrike" dirty="0">
                        <a:solidFill>
                          <a:schemeClr val="tx1"/>
                        </a:solidFill>
                        <a:effectLst/>
                        <a:latin typeface="+mn-lt"/>
                      </a:endParaRPr>
                    </a:p>
                  </a:txBody>
                  <a:tcPr marL="7075" marR="7075" marT="7075" marB="0" anchor="ctr"/>
                </a:tc>
                <a:extLst>
                  <a:ext uri="{0D108BD9-81ED-4DB2-BD59-A6C34878D82A}">
                    <a16:rowId xmlns:a16="http://schemas.microsoft.com/office/drawing/2014/main" val="222591048"/>
                  </a:ext>
                </a:extLst>
              </a:tr>
            </a:tbl>
          </a:graphicData>
        </a:graphic>
      </p:graphicFrame>
      <p:sp>
        <p:nvSpPr>
          <p:cNvPr id="4" name="TextBox 3"/>
          <p:cNvSpPr txBox="1"/>
          <p:nvPr/>
        </p:nvSpPr>
        <p:spPr>
          <a:xfrm>
            <a:off x="7837715" y="1946365"/>
            <a:ext cx="4017190"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Noncredit Math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Math Support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Math Support College 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Pre-Algebra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Prep Math – Basic Math Skills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80978" y="650889"/>
            <a:ext cx="604973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3 Weeks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Noncredit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Math Support + 15 Weeks Credit Statistics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1154382" y="953826"/>
            <a:ext cx="5599113" cy="440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837715" y="4532812"/>
            <a:ext cx="367241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Noncredit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Pre College English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College English Skills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154384" y="179499"/>
            <a:ext cx="103557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GUIDED</a:t>
            </a:r>
            <a:r>
              <a:rPr kumimoji="0" lang="en-US" sz="28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 PATHWAYS</a:t>
            </a:r>
            <a:endParaRPr kumimoji="0" lang="en-US"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98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986" y="2362069"/>
            <a:ext cx="16825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ADULT SCHOOL </a:t>
            </a:r>
          </a:p>
        </p:txBody>
      </p:sp>
      <p:sp>
        <p:nvSpPr>
          <p:cNvPr id="3" name="Right Arrow 2"/>
          <p:cNvSpPr/>
          <p:nvPr/>
        </p:nvSpPr>
        <p:spPr>
          <a:xfrm>
            <a:off x="3091175" y="23044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384053" y="2362069"/>
            <a:ext cx="2198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COLLEGE NONCREDIT</a:t>
            </a:r>
          </a:p>
        </p:txBody>
      </p:sp>
      <p:sp>
        <p:nvSpPr>
          <p:cNvPr id="5" name="Right Arrow 4"/>
          <p:cNvSpPr/>
          <p:nvPr/>
        </p:nvSpPr>
        <p:spPr>
          <a:xfrm>
            <a:off x="6997713" y="23044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8391680" y="2419719"/>
            <a:ext cx="18005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COLLEGE CREDIT</a:t>
            </a:r>
          </a:p>
        </p:txBody>
      </p:sp>
      <p:sp>
        <p:nvSpPr>
          <p:cNvPr id="9" name="TextBox 8"/>
          <p:cNvSpPr txBox="1"/>
          <p:nvPr/>
        </p:nvSpPr>
        <p:spPr>
          <a:xfrm>
            <a:off x="744583" y="901337"/>
            <a:ext cx="103719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ENGLISH AS A SECOND LANGUAGE PATHWAY</a:t>
            </a:r>
          </a:p>
        </p:txBody>
      </p:sp>
      <p:sp>
        <p:nvSpPr>
          <p:cNvPr id="10" name="TextBox 9"/>
          <p:cNvSpPr txBox="1"/>
          <p:nvPr/>
        </p:nvSpPr>
        <p:spPr>
          <a:xfrm flipH="1">
            <a:off x="964119" y="4408847"/>
            <a:ext cx="2414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Low to Intermediate</a:t>
            </a:r>
          </a:p>
        </p:txBody>
      </p:sp>
      <p:sp>
        <p:nvSpPr>
          <p:cNvPr id="11" name="TextBox 10"/>
          <p:cNvSpPr txBox="1"/>
          <p:nvPr/>
        </p:nvSpPr>
        <p:spPr>
          <a:xfrm flipH="1">
            <a:off x="4371772" y="4364334"/>
            <a:ext cx="2035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NonCredit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Transition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Low Advanced</a:t>
            </a:r>
          </a:p>
        </p:txBody>
      </p:sp>
      <p:sp>
        <p:nvSpPr>
          <p:cNvPr id="12" name="TextBox 11"/>
          <p:cNvSpPr txBox="1"/>
          <p:nvPr/>
        </p:nvSpPr>
        <p:spPr>
          <a:xfrm flipH="1">
            <a:off x="7654078" y="4364334"/>
            <a:ext cx="39326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5/NonCredit Mirrored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High Advanced/Basic Comp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120 – Composition Beginning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152 – Composition Intermediate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ENG 100 – Freshman Comp</a:t>
            </a:r>
          </a:p>
        </p:txBody>
      </p:sp>
      <p:sp>
        <p:nvSpPr>
          <p:cNvPr id="14" name="Right Arrow 13"/>
          <p:cNvSpPr/>
          <p:nvPr/>
        </p:nvSpPr>
        <p:spPr>
          <a:xfrm rot="5400000">
            <a:off x="8802755" y="33136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ight Arrow 14"/>
          <p:cNvSpPr/>
          <p:nvPr/>
        </p:nvSpPr>
        <p:spPr>
          <a:xfrm rot="5400000">
            <a:off x="4900383" y="33689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ight Arrow 15"/>
          <p:cNvSpPr/>
          <p:nvPr/>
        </p:nvSpPr>
        <p:spPr>
          <a:xfrm rot="5400000">
            <a:off x="1136470" y="33136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6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807204" y="37249"/>
            <a:ext cx="10988040" cy="1325563"/>
          </a:xfrm>
          <a:solidFill>
            <a:srgbClr val="9A0000"/>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Mt SAC - Use Of Data In Developing AIME Courses</a:t>
            </a:r>
            <a:endParaRPr lang="en-US" sz="3600" dirty="0">
              <a:solidFill>
                <a:schemeClr val="bg1"/>
              </a:solidFill>
            </a:endParaRPr>
          </a:p>
        </p:txBody>
      </p:sp>
      <p:sp>
        <p:nvSpPr>
          <p:cNvPr id="36" name="Content Placeholder 2"/>
          <p:cNvSpPr txBox="1">
            <a:spLocks/>
          </p:cNvSpPr>
          <p:nvPr/>
        </p:nvSpPr>
        <p:spPr>
          <a:xfrm>
            <a:off x="2018607" y="1690688"/>
            <a:ext cx="95443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Noncredit faculty worked with credit faculty to develop curriculum targeting areas of student need</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Two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noncredit math courses recently approved to address competencies needed in BSTEM and Statistics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Courses are offered several times per year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instruction which includes intrusive (embedded) counseling and tutoring </a:t>
            </a:r>
          </a:p>
        </p:txBody>
      </p:sp>
      <p:sp>
        <p:nvSpPr>
          <p:cNvPr id="4" name="TextBox 3">
            <a:extLst>
              <a:ext uri="{FF2B5EF4-FFF2-40B4-BE49-F238E27FC236}">
                <a16:creationId xmlns:a16="http://schemas.microsoft.com/office/drawing/2014/main" id="{73C7A919-97F0-47F5-83F4-EA440F6AD405}"/>
              </a:ext>
            </a:extLst>
          </p:cNvPr>
          <p:cNvSpPr txBox="1"/>
          <p:nvPr/>
        </p:nvSpPr>
        <p:spPr>
          <a:xfrm>
            <a:off x="0" y="5369490"/>
            <a:ext cx="121920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Joe Davis, Adjunct Professor, Adult Basic Education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jdavis4@mtsac.edu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Lesley Johnson, Director, Adult Basic Education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ljohnson@mtsac.edu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4478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39" y="0"/>
            <a:ext cx="11290529" cy="1325563"/>
          </a:xfrm>
          <a:solidFill>
            <a:srgbClr val="9A0000"/>
          </a:solidFill>
        </p:spPr>
        <p:txBody>
          <a:bodyPr>
            <a:noAutofit/>
          </a:bodyPr>
          <a:lstStyle/>
          <a:p>
            <a:pPr algn="ctr"/>
            <a:r>
              <a:rPr lang="en-US" sz="4400" dirty="0">
                <a:solidFill>
                  <a:schemeClr val="bg1"/>
                </a:solidFill>
              </a:rPr>
              <a:t>Summary of AIME Course Content</a:t>
            </a:r>
          </a:p>
        </p:txBody>
      </p:sp>
      <p:graphicFrame>
        <p:nvGraphicFramePr>
          <p:cNvPr id="3" name="Table 2"/>
          <p:cNvGraphicFramePr>
            <a:graphicFrameLocks noGrp="1"/>
          </p:cNvGraphicFramePr>
          <p:nvPr>
            <p:extLst>
              <p:ext uri="{D42A27DB-BD31-4B8C-83A1-F6EECF244321}">
                <p14:modId xmlns:p14="http://schemas.microsoft.com/office/powerpoint/2010/main" val="996975032"/>
              </p:ext>
            </p:extLst>
          </p:nvPr>
        </p:nvGraphicFramePr>
        <p:xfrm>
          <a:off x="447040" y="1541060"/>
          <a:ext cx="11290529" cy="5051498"/>
        </p:xfrm>
        <a:graphic>
          <a:graphicData uri="http://schemas.openxmlformats.org/drawingml/2006/table">
            <a:tbl>
              <a:tblPr firstRow="1" firstCol="1" bandRow="1"/>
              <a:tblGrid>
                <a:gridCol w="3762705">
                  <a:extLst>
                    <a:ext uri="{9D8B030D-6E8A-4147-A177-3AD203B41FA5}">
                      <a16:colId xmlns:a16="http://schemas.microsoft.com/office/drawing/2014/main" val="3460834699"/>
                    </a:ext>
                  </a:extLst>
                </a:gridCol>
                <a:gridCol w="3763912">
                  <a:extLst>
                    <a:ext uri="{9D8B030D-6E8A-4147-A177-3AD203B41FA5}">
                      <a16:colId xmlns:a16="http://schemas.microsoft.com/office/drawing/2014/main" val="1016830360"/>
                    </a:ext>
                  </a:extLst>
                </a:gridCol>
                <a:gridCol w="3763912">
                  <a:extLst>
                    <a:ext uri="{9D8B030D-6E8A-4147-A177-3AD203B41FA5}">
                      <a16:colId xmlns:a16="http://schemas.microsoft.com/office/drawing/2014/main" val="230884739"/>
                    </a:ext>
                  </a:extLst>
                </a:gridCol>
              </a:tblGrid>
              <a:tr h="11208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200" dirty="0">
                          <a:effectLst/>
                        </a:rPr>
                        <a:t>BS EPCS (English Preparation for College Success)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200" dirty="0">
                          <a:effectLst/>
                        </a:rPr>
                        <a:t>BS MPS (Math Preparation for Statistics Success)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200" dirty="0">
                          <a:effectLst/>
                        </a:rPr>
                        <a:t>BS MPSTM (Math preparations for BSTEM Success)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extLst>
                  <a:ext uri="{0D108BD9-81ED-4DB2-BD59-A6C34878D82A}">
                    <a16:rowId xmlns:a16="http://schemas.microsoft.com/office/drawing/2014/main" val="4147769674"/>
                  </a:ext>
                </a:extLst>
              </a:tr>
              <a:tr h="37388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2200" b="0" dirty="0">
                          <a:solidFill>
                            <a:schemeClr val="tx1"/>
                          </a:solidFill>
                          <a:effectLst/>
                        </a:rPr>
                        <a:t>Close reading and critical analysis of texts</a:t>
                      </a:r>
                    </a:p>
                    <a:p>
                      <a:pPr marL="342900" marR="0" lvl="0" indent="-342900">
                        <a:lnSpc>
                          <a:spcPct val="107000"/>
                        </a:lnSpc>
                        <a:spcBef>
                          <a:spcPts val="0"/>
                        </a:spcBef>
                        <a:spcAft>
                          <a:spcPts val="0"/>
                        </a:spcAft>
                        <a:buFont typeface="Symbol" panose="05050102010706020507" pitchFamily="18" charset="2"/>
                        <a:buChar char=""/>
                      </a:pPr>
                      <a:r>
                        <a:rPr lang="en-US" sz="2200" b="0" dirty="0">
                          <a:solidFill>
                            <a:schemeClr val="tx1"/>
                          </a:solidFill>
                          <a:effectLst/>
                        </a:rPr>
                        <a:t>Strategies for revision</a:t>
                      </a:r>
                    </a:p>
                    <a:p>
                      <a:pPr marL="342900" marR="0" lvl="0" indent="-342900">
                        <a:lnSpc>
                          <a:spcPct val="107000"/>
                        </a:lnSpc>
                        <a:spcBef>
                          <a:spcPts val="0"/>
                        </a:spcBef>
                        <a:spcAft>
                          <a:spcPts val="0"/>
                        </a:spcAft>
                        <a:buFont typeface="Symbol" panose="05050102010706020507" pitchFamily="18" charset="2"/>
                        <a:buChar char=""/>
                      </a:pPr>
                      <a:r>
                        <a:rPr lang="en-US" sz="2200" b="0" dirty="0">
                          <a:solidFill>
                            <a:schemeClr val="tx1"/>
                          </a:solidFill>
                          <a:effectLst/>
                        </a:rPr>
                        <a:t>Thesis development</a:t>
                      </a:r>
                    </a:p>
                    <a:p>
                      <a:pPr marL="342900" marR="0" lvl="0" indent="-342900">
                        <a:lnSpc>
                          <a:spcPct val="107000"/>
                        </a:lnSpc>
                        <a:spcBef>
                          <a:spcPts val="0"/>
                        </a:spcBef>
                        <a:spcAft>
                          <a:spcPts val="0"/>
                        </a:spcAft>
                        <a:buFont typeface="Symbol" panose="05050102010706020507" pitchFamily="18" charset="2"/>
                        <a:buChar char=""/>
                      </a:pPr>
                      <a:r>
                        <a:rPr lang="en-US" sz="2200" b="0" dirty="0">
                          <a:solidFill>
                            <a:schemeClr val="tx1"/>
                          </a:solidFill>
                          <a:effectLst/>
                        </a:rPr>
                        <a:t>Expository writing</a:t>
                      </a:r>
                    </a:p>
                    <a:p>
                      <a:pPr marL="342900" marR="0" lvl="0" indent="-342900">
                        <a:lnSpc>
                          <a:spcPct val="107000"/>
                        </a:lnSpc>
                        <a:spcBef>
                          <a:spcPts val="0"/>
                        </a:spcBef>
                        <a:spcAft>
                          <a:spcPts val="0"/>
                        </a:spcAft>
                        <a:buFont typeface="Symbol" panose="05050102010706020507" pitchFamily="18" charset="2"/>
                        <a:buChar char=""/>
                      </a:pPr>
                      <a:r>
                        <a:rPr lang="en-US" sz="2200" b="0" dirty="0">
                          <a:solidFill>
                            <a:schemeClr val="tx1"/>
                          </a:solidFill>
                          <a:effectLst/>
                        </a:rPr>
                        <a:t>Argumentative writing </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2200" dirty="0">
                          <a:effectLst/>
                        </a:rPr>
                        <a:t>Ratios, fractions, decimals, percentages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Measures of central tendency</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Measures of dispersion</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Dot plots, histograms, boxplots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Probability </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Graphing skills</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Calculator Skills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2200" dirty="0">
                          <a:effectLst/>
                        </a:rPr>
                        <a:t>Functions, function notation, graphing basic functions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Factor and graph absolute value equations and inequalities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Quadratic and other polynomial functions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Properties of exponential functions, fractional exponents, radicals</a:t>
                      </a:r>
                    </a:p>
                    <a:p>
                      <a:pPr marL="342900" marR="0" lvl="0" indent="-342900">
                        <a:lnSpc>
                          <a:spcPct val="107000"/>
                        </a:lnSpc>
                        <a:spcBef>
                          <a:spcPts val="0"/>
                        </a:spcBef>
                        <a:spcAft>
                          <a:spcPts val="0"/>
                        </a:spcAft>
                        <a:buFont typeface="Symbol" panose="05050102010706020507" pitchFamily="18" charset="2"/>
                        <a:buChar char=""/>
                      </a:pPr>
                      <a:r>
                        <a:rPr lang="en-US" sz="2200" dirty="0">
                          <a:effectLst/>
                        </a:rPr>
                        <a:t>Systems of equations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1888636312"/>
                  </a:ext>
                </a:extLst>
              </a:tr>
            </a:tbl>
          </a:graphicData>
        </a:graphic>
      </p:graphicFrame>
    </p:spTree>
    <p:extLst>
      <p:ext uri="{BB962C8B-B14F-4D97-AF65-F5344CB8AC3E}">
        <p14:creationId xmlns:p14="http://schemas.microsoft.com/office/powerpoint/2010/main" val="90566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A0000"/>
          </a:solidFill>
        </p:spPr>
        <p:txBody>
          <a:bodyPr>
            <a:normAutofit/>
          </a:bodyPr>
          <a:lstStyle/>
          <a:p>
            <a:pPr algn="ctr"/>
            <a:r>
              <a:rPr lang="en-US" sz="4000" dirty="0">
                <a:solidFill>
                  <a:schemeClr val="bg1"/>
                </a:solidFill>
              </a:rPr>
              <a:t>AIME English Enrollments and Transfer Level Success 2018-19</a:t>
            </a:r>
          </a:p>
        </p:txBody>
      </p:sp>
      <p:graphicFrame>
        <p:nvGraphicFramePr>
          <p:cNvPr id="3" name="Content Placeholder 9"/>
          <p:cNvGraphicFramePr>
            <a:graphicFrameLocks/>
          </p:cNvGraphicFramePr>
          <p:nvPr>
            <p:extLst>
              <p:ext uri="{D42A27DB-BD31-4B8C-83A1-F6EECF244321}">
                <p14:modId xmlns:p14="http://schemas.microsoft.com/office/powerpoint/2010/main" val="2411811526"/>
              </p:ext>
            </p:extLst>
          </p:nvPr>
        </p:nvGraphicFramePr>
        <p:xfrm>
          <a:off x="838201" y="2003367"/>
          <a:ext cx="10708176" cy="4234873"/>
        </p:xfrm>
        <a:graphic>
          <a:graphicData uri="http://schemas.openxmlformats.org/drawingml/2006/table">
            <a:tbl>
              <a:tblPr/>
              <a:tblGrid>
                <a:gridCol w="2800203">
                  <a:extLst>
                    <a:ext uri="{9D8B030D-6E8A-4147-A177-3AD203B41FA5}">
                      <a16:colId xmlns:a16="http://schemas.microsoft.com/office/drawing/2014/main" val="529404391"/>
                    </a:ext>
                  </a:extLst>
                </a:gridCol>
                <a:gridCol w="2074225">
                  <a:extLst>
                    <a:ext uri="{9D8B030D-6E8A-4147-A177-3AD203B41FA5}">
                      <a16:colId xmlns:a16="http://schemas.microsoft.com/office/drawing/2014/main" val="198948891"/>
                    </a:ext>
                  </a:extLst>
                </a:gridCol>
                <a:gridCol w="1458437">
                  <a:extLst>
                    <a:ext uri="{9D8B030D-6E8A-4147-A177-3AD203B41FA5}">
                      <a16:colId xmlns:a16="http://schemas.microsoft.com/office/drawing/2014/main" val="1939154377"/>
                    </a:ext>
                  </a:extLst>
                </a:gridCol>
                <a:gridCol w="1458437">
                  <a:extLst>
                    <a:ext uri="{9D8B030D-6E8A-4147-A177-3AD203B41FA5}">
                      <a16:colId xmlns:a16="http://schemas.microsoft.com/office/drawing/2014/main" val="2918968928"/>
                    </a:ext>
                  </a:extLst>
                </a:gridCol>
                <a:gridCol w="1458437">
                  <a:extLst>
                    <a:ext uri="{9D8B030D-6E8A-4147-A177-3AD203B41FA5}">
                      <a16:colId xmlns:a16="http://schemas.microsoft.com/office/drawing/2014/main" val="736974742"/>
                    </a:ext>
                  </a:extLst>
                </a:gridCol>
                <a:gridCol w="1458437">
                  <a:extLst>
                    <a:ext uri="{9D8B030D-6E8A-4147-A177-3AD203B41FA5}">
                      <a16:colId xmlns:a16="http://schemas.microsoft.com/office/drawing/2014/main" val="4059395617"/>
                    </a:ext>
                  </a:extLst>
                </a:gridCol>
              </a:tblGrid>
              <a:tr h="538984">
                <a:tc gridSpan="6">
                  <a:txBody>
                    <a:bodyPr/>
                    <a:lstStyle/>
                    <a:p>
                      <a:pPr algn="ctr" fontAlgn="ctr"/>
                      <a:r>
                        <a:rPr lang="en-US" sz="3200" b="1" i="0" u="none" strike="noStrike" dirty="0">
                          <a:solidFill>
                            <a:srgbClr val="FFFFFF"/>
                          </a:solidFill>
                          <a:effectLst/>
                          <a:latin typeface="Calibri" panose="020F0502020204030204" pitchFamily="34" charset="0"/>
                        </a:rPr>
                        <a:t>AIME English Enrollments and Transfer Level Success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1718280"/>
                  </a:ext>
                </a:extLst>
              </a:tr>
              <a:tr h="2643587">
                <a:tc>
                  <a:txBody>
                    <a:bodyPr/>
                    <a:lstStyle/>
                    <a:p>
                      <a:pPr algn="l" fontAlgn="ctr"/>
                      <a:r>
                        <a:rPr lang="en-US"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2400" b="0" i="0" u="none" strike="noStrike" dirty="0">
                          <a:solidFill>
                            <a:srgbClr val="000000"/>
                          </a:solidFill>
                          <a:effectLst/>
                          <a:latin typeface="Calibri" panose="020F0502020204030204" pitchFamily="34" charset="0"/>
                        </a:rPr>
                        <a:t>2018-19 Total AIME Enrollment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Attempted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 Attempted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Successful in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Success Rate of Students Who Took ENGL 1A After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extLst>
                  <a:ext uri="{0D108BD9-81ED-4DB2-BD59-A6C34878D82A}">
                    <a16:rowId xmlns:a16="http://schemas.microsoft.com/office/drawing/2014/main" val="2501439302"/>
                  </a:ext>
                </a:extLst>
              </a:tr>
              <a:tr h="538984">
                <a:tc>
                  <a:txBody>
                    <a:bodyPr/>
                    <a:lstStyle/>
                    <a:p>
                      <a:pPr algn="l" fontAlgn="ctr"/>
                      <a:r>
                        <a:rPr lang="en-US" sz="1400" b="1" i="0" u="none" strike="noStrike" dirty="0">
                          <a:solidFill>
                            <a:srgbClr val="FFFFFF"/>
                          </a:solidFill>
                          <a:effectLst/>
                          <a:latin typeface="Calibri" panose="020F0502020204030204" pitchFamily="34" charset="0"/>
                        </a:rPr>
                        <a:t>AIME English Students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2400" b="0" i="0" u="none" strike="noStrike" dirty="0">
                          <a:solidFill>
                            <a:srgbClr val="000000"/>
                          </a:solidFill>
                          <a:effectLst/>
                          <a:latin typeface="Calibri" panose="020F0502020204030204" pitchFamily="34"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1"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0" i="0" u="none" strike="noStrike" dirty="0">
                          <a:solidFill>
                            <a:srgbClr val="000000"/>
                          </a:solidFill>
                          <a:effectLst/>
                          <a:latin typeface="Calibri" panose="020F0502020204030204" pitchFamily="34"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36792149"/>
                  </a:ext>
                </a:extLst>
              </a:tr>
              <a:tr h="513318">
                <a:tc gridSpan="2">
                  <a:txBody>
                    <a:bodyPr/>
                    <a:lstStyle/>
                    <a:p>
                      <a:pPr algn="l" fontAlgn="ctr"/>
                      <a:r>
                        <a:rPr lang="en-US" sz="2000" b="0" i="0" u="none" strike="noStrike" dirty="0">
                          <a:solidFill>
                            <a:srgbClr val="000000"/>
                          </a:solidFill>
                          <a:effectLst/>
                          <a:latin typeface="Calibri" panose="020F0502020204030204" pitchFamily="34" charset="0"/>
                        </a:rPr>
                        <a:t>*unduplicated number of students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4135656"/>
                  </a:ext>
                </a:extLst>
              </a:tr>
            </a:tbl>
          </a:graphicData>
        </a:graphic>
      </p:graphicFrame>
    </p:spTree>
    <p:extLst>
      <p:ext uri="{BB962C8B-B14F-4D97-AF65-F5344CB8AC3E}">
        <p14:creationId xmlns:p14="http://schemas.microsoft.com/office/powerpoint/2010/main" val="417022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365125"/>
            <a:ext cx="11323782" cy="1325563"/>
          </a:xfrm>
          <a:solidFill>
            <a:srgbClr val="9A0000"/>
          </a:solidFill>
        </p:spPr>
        <p:txBody>
          <a:bodyPr>
            <a:normAutofit/>
          </a:bodyPr>
          <a:lstStyle/>
          <a:p>
            <a:r>
              <a:rPr lang="en-US" sz="3600" dirty="0">
                <a:solidFill>
                  <a:schemeClr val="bg1"/>
                </a:solidFill>
              </a:rPr>
              <a:t>AIME Math Enrollments and Transfer Level Success 2018-19</a:t>
            </a:r>
          </a:p>
        </p:txBody>
      </p:sp>
      <p:graphicFrame>
        <p:nvGraphicFramePr>
          <p:cNvPr id="3" name="Content Placeholder 6"/>
          <p:cNvGraphicFramePr>
            <a:graphicFrameLocks/>
          </p:cNvGraphicFramePr>
          <p:nvPr>
            <p:extLst>
              <p:ext uri="{D42A27DB-BD31-4B8C-83A1-F6EECF244321}">
                <p14:modId xmlns:p14="http://schemas.microsoft.com/office/powerpoint/2010/main" val="35297979"/>
              </p:ext>
            </p:extLst>
          </p:nvPr>
        </p:nvGraphicFramePr>
        <p:xfrm>
          <a:off x="447041" y="1974870"/>
          <a:ext cx="11323781" cy="4472883"/>
        </p:xfrm>
        <a:graphic>
          <a:graphicData uri="http://schemas.openxmlformats.org/drawingml/2006/table">
            <a:tbl>
              <a:tblPr/>
              <a:tblGrid>
                <a:gridCol w="2961184">
                  <a:extLst>
                    <a:ext uri="{9D8B030D-6E8A-4147-A177-3AD203B41FA5}">
                      <a16:colId xmlns:a16="http://schemas.microsoft.com/office/drawing/2014/main" val="30324456"/>
                    </a:ext>
                  </a:extLst>
                </a:gridCol>
                <a:gridCol w="2193469">
                  <a:extLst>
                    <a:ext uri="{9D8B030D-6E8A-4147-A177-3AD203B41FA5}">
                      <a16:colId xmlns:a16="http://schemas.microsoft.com/office/drawing/2014/main" val="2146168887"/>
                    </a:ext>
                  </a:extLst>
                </a:gridCol>
                <a:gridCol w="1542282">
                  <a:extLst>
                    <a:ext uri="{9D8B030D-6E8A-4147-A177-3AD203B41FA5}">
                      <a16:colId xmlns:a16="http://schemas.microsoft.com/office/drawing/2014/main" val="2882721730"/>
                    </a:ext>
                  </a:extLst>
                </a:gridCol>
                <a:gridCol w="1542282">
                  <a:extLst>
                    <a:ext uri="{9D8B030D-6E8A-4147-A177-3AD203B41FA5}">
                      <a16:colId xmlns:a16="http://schemas.microsoft.com/office/drawing/2014/main" val="564744451"/>
                    </a:ext>
                  </a:extLst>
                </a:gridCol>
                <a:gridCol w="1542282">
                  <a:extLst>
                    <a:ext uri="{9D8B030D-6E8A-4147-A177-3AD203B41FA5}">
                      <a16:colId xmlns:a16="http://schemas.microsoft.com/office/drawing/2014/main" val="1193718170"/>
                    </a:ext>
                  </a:extLst>
                </a:gridCol>
                <a:gridCol w="1542282">
                  <a:extLst>
                    <a:ext uri="{9D8B030D-6E8A-4147-A177-3AD203B41FA5}">
                      <a16:colId xmlns:a16="http://schemas.microsoft.com/office/drawing/2014/main" val="2039283228"/>
                    </a:ext>
                  </a:extLst>
                </a:gridCol>
              </a:tblGrid>
              <a:tr h="516101">
                <a:tc gridSpan="6">
                  <a:txBody>
                    <a:bodyPr/>
                    <a:lstStyle/>
                    <a:p>
                      <a:pPr algn="ctr" fontAlgn="ctr"/>
                      <a:r>
                        <a:rPr lang="en-US" sz="2400" b="1" i="0" u="none" strike="noStrike" dirty="0">
                          <a:solidFill>
                            <a:srgbClr val="FFFFFF"/>
                          </a:solidFill>
                          <a:effectLst/>
                          <a:latin typeface="Calibri" panose="020F0502020204030204" pitchFamily="34" charset="0"/>
                        </a:rPr>
                        <a:t>AIME Math Enrollments and Transfer Level Success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7802190"/>
                  </a:ext>
                </a:extLst>
              </a:tr>
              <a:tr h="2949155">
                <a:tc>
                  <a:txBody>
                    <a:bodyPr/>
                    <a:lstStyle/>
                    <a:p>
                      <a:pPr algn="l" fontAlgn="ctr"/>
                      <a:r>
                        <a:rPr lang="en-US" sz="2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2400" b="0" i="0" u="none" strike="noStrike" dirty="0">
                          <a:solidFill>
                            <a:srgbClr val="000000"/>
                          </a:solidFill>
                          <a:effectLst/>
                          <a:latin typeface="Calibri" panose="020F0502020204030204" pitchFamily="34" charset="0"/>
                        </a:rPr>
                        <a:t>2018-19 Total AIME Math Enrollment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Attempted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 Attempted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Successful in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2400" b="0" i="0" u="none" strike="noStrike" dirty="0">
                          <a:solidFill>
                            <a:srgbClr val="000000"/>
                          </a:solidFill>
                          <a:effectLst/>
                          <a:latin typeface="Calibri" panose="020F0502020204030204" pitchFamily="34" charset="0"/>
                        </a:rPr>
                        <a:t>Success Rate of Students Who Took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extLst>
                  <a:ext uri="{0D108BD9-81ED-4DB2-BD59-A6C34878D82A}">
                    <a16:rowId xmlns:a16="http://schemas.microsoft.com/office/drawing/2014/main" val="1808651551"/>
                  </a:ext>
                </a:extLst>
              </a:tr>
              <a:tr h="516101">
                <a:tc>
                  <a:txBody>
                    <a:bodyPr/>
                    <a:lstStyle/>
                    <a:p>
                      <a:pPr algn="l" fontAlgn="ctr"/>
                      <a:r>
                        <a:rPr lang="en-US" sz="2400" b="0" i="0" u="none" strike="noStrike" dirty="0">
                          <a:solidFill>
                            <a:srgbClr val="FFFFFF"/>
                          </a:solidFill>
                          <a:effectLst/>
                          <a:latin typeface="Calibri" panose="020F0502020204030204" pitchFamily="34" charset="0"/>
                        </a:rPr>
                        <a:t>AIME Math Students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2400" b="0" i="0" u="none" strike="noStrike" dirty="0">
                          <a:solidFill>
                            <a:srgbClr val="000000"/>
                          </a:solidFill>
                          <a:effectLst/>
                          <a:latin typeface="Calibri" panose="020F0502020204030204" pitchFamily="34" charset="0"/>
                        </a:rPr>
                        <a:t>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0"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1" i="0" u="none" strike="noStrike" dirty="0">
                          <a:solidFill>
                            <a:srgbClr val="000000"/>
                          </a:solidFill>
                          <a:effectLst/>
                          <a:latin typeface="Calibri" panose="020F0502020204030204" pitchFamily="34"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0" i="0" u="none" strike="noStrike" dirty="0">
                          <a:solidFill>
                            <a:srgbClr val="000000"/>
                          </a:solidFill>
                          <a:effectLst/>
                          <a:latin typeface="Calibri" panose="020F050202020403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400" b="1"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83389538"/>
                  </a:ext>
                </a:extLst>
              </a:tr>
              <a:tr h="491526">
                <a:tc gridSpan="2">
                  <a:txBody>
                    <a:bodyPr/>
                    <a:lstStyle/>
                    <a:p>
                      <a:pPr algn="l" fontAlgn="ctr"/>
                      <a:r>
                        <a:rPr lang="en-US" sz="2400" b="0" i="0" u="none" strike="noStrike" dirty="0">
                          <a:solidFill>
                            <a:srgbClr val="000000"/>
                          </a:solidFill>
                          <a:effectLst/>
                          <a:latin typeface="Calibri" panose="020F0502020204030204" pitchFamily="34" charset="0"/>
                        </a:rPr>
                        <a:t>*unduplicated number of students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1077301"/>
                  </a:ext>
                </a:extLst>
              </a:tr>
            </a:tbl>
          </a:graphicData>
        </a:graphic>
      </p:graphicFrame>
    </p:spTree>
    <p:extLst>
      <p:ext uri="{BB962C8B-B14F-4D97-AF65-F5344CB8AC3E}">
        <p14:creationId xmlns:p14="http://schemas.microsoft.com/office/powerpoint/2010/main" val="242097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B3E716C-9A32-472D-B2BC-6F5BB751F581}"/>
              </a:ext>
            </a:extLst>
          </p:cNvPr>
          <p:cNvSpPr>
            <a:spLocks noGrp="1"/>
          </p:cNvSpPr>
          <p:nvPr>
            <p:ph type="title"/>
          </p:nvPr>
        </p:nvSpPr>
        <p:spPr>
          <a:xfrm>
            <a:off x="890581" y="829359"/>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Resources</a:t>
            </a:r>
          </a:p>
        </p:txBody>
      </p:sp>
      <p:sp>
        <p:nvSpPr>
          <p:cNvPr id="3" name="Content Placeholder 2">
            <a:extLst>
              <a:ext uri="{FF2B5EF4-FFF2-40B4-BE49-F238E27FC236}">
                <a16:creationId xmlns:a16="http://schemas.microsoft.com/office/drawing/2014/main" id="{067F8C2A-1BB5-464F-A1C3-5FF750239FE5}"/>
              </a:ext>
            </a:extLst>
          </p:cNvPr>
          <p:cNvSpPr txBox="1">
            <a:spLocks/>
          </p:cNvSpPr>
          <p:nvPr/>
        </p:nvSpPr>
        <p:spPr>
          <a:xfrm>
            <a:off x="1367624" y="2235106"/>
            <a:ext cx="9708995" cy="43092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Noncredit Instruction: Opportunity and Challenge </a:t>
            </a:r>
            <a:r>
              <a:rPr lang="en-US" sz="2200" dirty="0">
                <a:hlinkClick r:id="rId3"/>
              </a:rPr>
              <a:t>https://asccc.org/sites/default/files/Noncredit_Instruction.pdf</a:t>
            </a:r>
            <a:endParaRPr lang="en-US" sz="2200" dirty="0"/>
          </a:p>
          <a:p>
            <a:r>
              <a:rPr lang="en-US" sz="2200" dirty="0"/>
              <a:t>Questions?? Email </a:t>
            </a:r>
            <a:r>
              <a:rPr lang="en-US" sz="2200" dirty="0">
                <a:hlinkClick r:id="rId3"/>
              </a:rPr>
              <a:t>info@asccc.org</a:t>
            </a:r>
            <a:endParaRPr lang="en-US" sz="2200" dirty="0"/>
          </a:p>
          <a:p>
            <a:r>
              <a:rPr lang="en-US" sz="2200" dirty="0">
                <a:sym typeface="Calibri"/>
              </a:rPr>
              <a:t>ASCCC GP Canvas -</a:t>
            </a:r>
            <a:r>
              <a:rPr lang="en-US" sz="2200" dirty="0">
                <a:uFill>
                  <a:noFill/>
                </a:uFill>
                <a:sym typeface="Calibri"/>
                <a:hlinkClick r:id="rId3"/>
              </a:rPr>
              <a:t> </a:t>
            </a:r>
            <a:r>
              <a:rPr lang="en-US" sz="2200" u="sng" dirty="0">
                <a:sym typeface="Calibri"/>
                <a:hlinkClick r:id="rId3"/>
              </a:rPr>
              <a:t>https://tinyurl.com/CCC-GP2018</a:t>
            </a:r>
            <a:endParaRPr lang="en-US" sz="2200" u="sng" dirty="0">
              <a:sym typeface="Calibri"/>
            </a:endParaRPr>
          </a:p>
          <a:p>
            <a:r>
              <a:rPr lang="en-US" sz="2200" dirty="0">
                <a:sym typeface="Calibri"/>
              </a:rPr>
              <a:t>ASCCC Guided Pathways RESOURCES</a:t>
            </a:r>
            <a:r>
              <a:rPr lang="en-US" sz="2200" dirty="0">
                <a:uFill>
                  <a:noFill/>
                </a:uFill>
                <a:sym typeface="Calibri"/>
                <a:hlinkClick r:id="rId3"/>
              </a:rPr>
              <a:t> </a:t>
            </a:r>
            <a:r>
              <a:rPr lang="en-US" sz="2200" u="sng" dirty="0">
                <a:sym typeface="Calibri"/>
                <a:hlinkClick r:id="rId3"/>
              </a:rPr>
              <a:t>https://www.asccc.org/guided-pathways</a:t>
            </a:r>
            <a:endParaRPr lang="en-US" sz="2200" u="sng" dirty="0">
              <a:sym typeface="Calibri"/>
            </a:endParaRPr>
          </a:p>
          <a:p>
            <a:r>
              <a:rPr lang="en-US" sz="2200" dirty="0"/>
              <a:t>ACCE website  </a:t>
            </a:r>
            <a:r>
              <a:rPr lang="en-US" sz="2200" dirty="0">
                <a:hlinkClick r:id="rId3"/>
              </a:rPr>
              <a:t>acceonline.org</a:t>
            </a:r>
            <a:r>
              <a:rPr lang="en-US" sz="2200" dirty="0"/>
              <a:t>  (Association of Community and Continuing Education)</a:t>
            </a:r>
          </a:p>
          <a:p>
            <a:r>
              <a:rPr lang="en-US" sz="2200" dirty="0"/>
              <a:t>Presentations:  ​Utilization of Noncredit in Implementing AB 705 to Increase Success for All Students by ​Dr. Allison Tom-Miura, West LA College</a:t>
            </a:r>
          </a:p>
        </p:txBody>
      </p:sp>
    </p:spTree>
    <p:extLst>
      <p:ext uri="{BB962C8B-B14F-4D97-AF65-F5344CB8AC3E}">
        <p14:creationId xmlns:p14="http://schemas.microsoft.com/office/powerpoint/2010/main" val="174079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E64E172-9D03-466A-81D0-A696C91A050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Resources</a:t>
            </a:r>
          </a:p>
        </p:txBody>
      </p:sp>
      <p:sp>
        <p:nvSpPr>
          <p:cNvPr id="32" name="Content Placeholder 2">
            <a:extLst>
              <a:ext uri="{FF2B5EF4-FFF2-40B4-BE49-F238E27FC236}">
                <a16:creationId xmlns:a16="http://schemas.microsoft.com/office/drawing/2014/main" id="{3A65F211-02C1-4EEA-8F68-C599143324F8}"/>
              </a:ext>
            </a:extLst>
          </p:cNvPr>
          <p:cNvSpPr>
            <a:spLocks noGrp="1"/>
          </p:cNvSpPr>
          <p:nvPr>
            <p:ph idx="1"/>
          </p:nvPr>
        </p:nvSpPr>
        <p:spPr>
          <a:xfrm>
            <a:off x="1367624" y="2490436"/>
            <a:ext cx="9708995" cy="3968843"/>
          </a:xfrm>
        </p:spPr>
        <p:txBody>
          <a:bodyPr anchor="ctr">
            <a:normAutofit/>
          </a:bodyPr>
          <a:lstStyle/>
          <a:p>
            <a:r>
              <a:rPr lang="en-US" sz="2200" dirty="0"/>
              <a:t>Important Ed code components Education Code §55002-3, §55063, §55500, §55522, §66010.4 , §78213</a:t>
            </a:r>
          </a:p>
          <a:p>
            <a:r>
              <a:rPr lang="en-US" sz="2200" dirty="0"/>
              <a:t>ASCCC AB 705 resources </a:t>
            </a:r>
          </a:p>
          <a:p>
            <a:pPr lvl="1"/>
            <a:r>
              <a:rPr lang="en-US" sz="2200" dirty="0">
                <a:hlinkClick r:id="rId3"/>
              </a:rPr>
              <a:t>https://asccc.org/ab-705-resources</a:t>
            </a:r>
            <a:endParaRPr lang="en-US" sz="2200" dirty="0"/>
          </a:p>
          <a:p>
            <a:pPr lvl="1"/>
            <a:r>
              <a:rPr lang="en-US" sz="2200" dirty="0">
                <a:hlinkClick r:id="rId3"/>
              </a:rPr>
              <a:t>https://asccc.org/sites/default/files/AB-705-Regulations%20Approved%203.18.19.pdf</a:t>
            </a:r>
            <a:endParaRPr lang="en-US" sz="2200" dirty="0"/>
          </a:p>
          <a:p>
            <a:pPr lvl="1"/>
            <a:r>
              <a:rPr lang="en-US" sz="2200" dirty="0">
                <a:hlinkClick r:id="rId3"/>
              </a:rPr>
              <a:t>https://asccc.org/sites/default/files/AB-705-Regulations%20Summary%20Approved%203.18.19.pdf</a:t>
            </a:r>
            <a:endParaRPr lang="en-US" sz="2200" dirty="0"/>
          </a:p>
          <a:p>
            <a:r>
              <a:rPr lang="en-US" sz="2200" dirty="0"/>
              <a:t>Concurrent Supports </a:t>
            </a:r>
            <a:r>
              <a:rPr lang="en-US" sz="2200" dirty="0">
                <a:hlinkClick r:id="rId3"/>
              </a:rPr>
              <a:t>https://asccc.org/sites/default/files/ConcurrentCurricularInnovation_Final.pdf</a:t>
            </a:r>
            <a:endParaRPr lang="en-US" sz="2200" dirty="0"/>
          </a:p>
          <a:p>
            <a:endParaRPr lang="en-US" sz="2200" dirty="0"/>
          </a:p>
        </p:txBody>
      </p:sp>
    </p:spTree>
    <p:extLst>
      <p:ext uri="{BB962C8B-B14F-4D97-AF65-F5344CB8AC3E}">
        <p14:creationId xmlns:p14="http://schemas.microsoft.com/office/powerpoint/2010/main" val="16712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E535B30-54F6-4078-9830-65EDFA6B18F7}"/>
              </a:ext>
            </a:extLst>
          </p:cNvPr>
          <p:cNvSpPr>
            <a:spLocks noGrp="1"/>
          </p:cNvSpPr>
          <p:nvPr>
            <p:ph type="title"/>
          </p:nvPr>
        </p:nvSpPr>
        <p:spPr>
          <a:xfrm>
            <a:off x="1179226" y="826680"/>
            <a:ext cx="9833548" cy="1325563"/>
          </a:xfrm>
        </p:spPr>
        <p:txBody>
          <a:bodyPr>
            <a:normAutofit/>
          </a:bodyPr>
          <a:lstStyle/>
          <a:p>
            <a:pPr algn="ctr"/>
            <a:r>
              <a:rPr lang="en-US" sz="4000" dirty="0">
                <a:solidFill>
                  <a:schemeClr val="bg1"/>
                </a:solidFill>
              </a:rPr>
              <a:t> </a:t>
            </a:r>
            <a:r>
              <a:rPr lang="en-US" sz="4000" dirty="0">
                <a:solidFill>
                  <a:schemeClr val="bg1"/>
                </a:solidFill>
                <a:latin typeface="+mn-lt"/>
                <a:cs typeface="Arial" panose="020B0604020202020204" pitchFamily="34" charset="0"/>
              </a:rPr>
              <a:t>What have your students told you is their main goal in your course?</a:t>
            </a:r>
          </a:p>
        </p:txBody>
      </p:sp>
      <p:sp>
        <p:nvSpPr>
          <p:cNvPr id="4" name="Content Placeholder 3">
            <a:extLst>
              <a:ext uri="{FF2B5EF4-FFF2-40B4-BE49-F238E27FC236}">
                <a16:creationId xmlns:a16="http://schemas.microsoft.com/office/drawing/2014/main" id="{EA8FFD8E-540F-4AEB-9157-1E05D47024EB}"/>
              </a:ext>
            </a:extLst>
          </p:cNvPr>
          <p:cNvSpPr>
            <a:spLocks noGrp="1"/>
          </p:cNvSpPr>
          <p:nvPr>
            <p:ph idx="1"/>
          </p:nvPr>
        </p:nvSpPr>
        <p:spPr>
          <a:xfrm>
            <a:off x="1179226" y="3092970"/>
            <a:ext cx="9833548" cy="874596"/>
          </a:xfrm>
        </p:spPr>
        <p:txBody>
          <a:bodyPr>
            <a:normAutofit/>
          </a:bodyPr>
          <a:lstStyle/>
          <a:p>
            <a:pPr marL="0" indent="0">
              <a:buNone/>
            </a:pPr>
            <a:r>
              <a:rPr lang="en-US" sz="3600" dirty="0">
                <a:solidFill>
                  <a:srgbClr val="000000"/>
                </a:solidFill>
              </a:rPr>
              <a:t>Please answer in the chat.</a:t>
            </a:r>
          </a:p>
          <a:p>
            <a:pPr marL="0" indent="0">
              <a:buNone/>
            </a:pPr>
            <a:endParaRPr lang="en-US" sz="2000" dirty="0">
              <a:solidFill>
                <a:srgbClr val="000000"/>
              </a:solidFill>
            </a:endParaRPr>
          </a:p>
        </p:txBody>
      </p:sp>
    </p:spTree>
    <p:extLst>
      <p:ext uri="{BB962C8B-B14F-4D97-AF65-F5344CB8AC3E}">
        <p14:creationId xmlns:p14="http://schemas.microsoft.com/office/powerpoint/2010/main" val="240815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796598-F934-4748-85D6-D4E228CC8A2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Resources</a:t>
            </a:r>
          </a:p>
        </p:txBody>
      </p:sp>
      <p:sp>
        <p:nvSpPr>
          <p:cNvPr id="3" name="Content Placeholder 2">
            <a:extLst>
              <a:ext uri="{FF2B5EF4-FFF2-40B4-BE49-F238E27FC236}">
                <a16:creationId xmlns:a16="http://schemas.microsoft.com/office/drawing/2014/main" id="{B533ADC2-094A-4711-90E0-244A01178962}"/>
              </a:ext>
            </a:extLst>
          </p:cNvPr>
          <p:cNvSpPr>
            <a:spLocks noGrp="1"/>
          </p:cNvSpPr>
          <p:nvPr>
            <p:ph idx="1"/>
          </p:nvPr>
        </p:nvSpPr>
        <p:spPr>
          <a:xfrm>
            <a:off x="1367624" y="2490436"/>
            <a:ext cx="9708995" cy="3567173"/>
          </a:xfrm>
        </p:spPr>
        <p:txBody>
          <a:bodyPr anchor="ctr">
            <a:normAutofit/>
          </a:bodyPr>
          <a:lstStyle/>
          <a:p>
            <a:r>
              <a:rPr lang="en-US" sz="2400" dirty="0"/>
              <a:t>Postsecondary Enrollment Before, During, and Since the Great Recession </a:t>
            </a:r>
            <a:r>
              <a:rPr lang="en-US" sz="2400" dirty="0">
                <a:hlinkClick r:id="rId3"/>
              </a:rPr>
              <a:t>https://www.census.gov/content/dam/Census/library/publications/2018/demo/P20-580.pdf</a:t>
            </a:r>
            <a:endParaRPr lang="en-US" sz="2400" dirty="0"/>
          </a:p>
          <a:p>
            <a:r>
              <a:rPr lang="en-US" sz="2400" dirty="0"/>
              <a:t>Bachelor’s Degree Attainment in the United States: 2005 to 2019</a:t>
            </a:r>
            <a:r>
              <a:rPr lang="en-US" sz="2400" dirty="0">
                <a:hlinkClick r:id="rId3"/>
              </a:rPr>
              <a:t>https://www.census.gov/content/dam/Census/library/publications/2021/acs/acsbr-009.pdf</a:t>
            </a:r>
            <a:endParaRPr lang="en-US" sz="2400" dirty="0"/>
          </a:p>
          <a:p>
            <a:endParaRPr lang="en-US" sz="2400" dirty="0"/>
          </a:p>
          <a:p>
            <a:endParaRPr lang="en-US" sz="2400" dirty="0"/>
          </a:p>
        </p:txBody>
      </p:sp>
    </p:spTree>
    <p:extLst>
      <p:ext uri="{BB962C8B-B14F-4D97-AF65-F5344CB8AC3E}">
        <p14:creationId xmlns:p14="http://schemas.microsoft.com/office/powerpoint/2010/main" val="188247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A9AA-38C7-4891-B4C0-8B8D7465086D}"/>
              </a:ext>
            </a:extLst>
          </p:cNvPr>
          <p:cNvSpPr>
            <a:spLocks noGrp="1"/>
          </p:cNvSpPr>
          <p:nvPr>
            <p:ph type="title"/>
          </p:nvPr>
        </p:nvSpPr>
        <p:spPr/>
        <p:txBody>
          <a:bodyPr/>
          <a:lstStyle/>
          <a:p>
            <a:pPr algn="ctr"/>
            <a:r>
              <a:rPr lang="en-US" dirty="0" err="1">
                <a:latin typeface="Arial" panose="020B0604020202020204" pitchFamily="34" charset="0"/>
                <a:cs typeface="Arial" panose="020B0604020202020204" pitchFamily="34" charset="0"/>
              </a:rPr>
              <a:t>Newbi</a:t>
            </a:r>
            <a:r>
              <a:rPr lang="en-US" dirty="0">
                <a:latin typeface="Arial" panose="020B0604020202020204" pitchFamily="34" charset="0"/>
                <a:cs typeface="Arial" panose="020B0604020202020204" pitchFamily="34" charset="0"/>
              </a:rPr>
              <a:t> to Pro</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NonCredit</a:t>
            </a:r>
            <a:r>
              <a:rPr lang="en-US" dirty="0">
                <a:latin typeface="Arial" panose="020B0604020202020204" pitchFamily="34" charset="0"/>
                <a:cs typeface="Arial" panose="020B0604020202020204" pitchFamily="34" charset="0"/>
              </a:rPr>
              <a:t> to Transfer</a:t>
            </a:r>
          </a:p>
        </p:txBody>
      </p:sp>
      <p:sp>
        <p:nvSpPr>
          <p:cNvPr id="3" name="Content Placeholder 2">
            <a:extLst>
              <a:ext uri="{FF2B5EF4-FFF2-40B4-BE49-F238E27FC236}">
                <a16:creationId xmlns:a16="http://schemas.microsoft.com/office/drawing/2014/main" id="{E6D8420A-031B-41A7-85D1-6F8B08D377B3}"/>
              </a:ext>
            </a:extLst>
          </p:cNvPr>
          <p:cNvSpPr>
            <a:spLocks noGrp="1"/>
          </p:cNvSpPr>
          <p:nvPr>
            <p:ph idx="1"/>
          </p:nvPr>
        </p:nvSpPr>
        <p:spPr/>
        <p:txBody>
          <a:bodyPr/>
          <a:lstStyle/>
          <a:p>
            <a:endParaRPr lang="en-US" sz="1800" u="sng" dirty="0">
              <a:solidFill>
                <a:srgbClr val="000000"/>
              </a:solidFill>
              <a:effectLst/>
              <a:latin typeface="Calibri" panose="020F0502020204030204" pitchFamily="34" charset="0"/>
              <a:ea typeface="Times New Roman" panose="02020603050405020304" pitchFamily="18" charset="0"/>
              <a:hlinkClick r:id="rId3"/>
            </a:endParaRPr>
          </a:p>
          <a:p>
            <a:endParaRPr lang="en-US" sz="1800" u="sng" dirty="0">
              <a:solidFill>
                <a:srgbClr val="000000"/>
              </a:solidFill>
              <a:latin typeface="Calibri" panose="020F0502020204030204" pitchFamily="34" charset="0"/>
              <a:ea typeface="Times New Roman" panose="02020603050405020304" pitchFamily="18" charset="0"/>
              <a:hlinkClick r:id="rId3"/>
            </a:endParaRPr>
          </a:p>
          <a:p>
            <a:endParaRPr lang="en-US" sz="1800" u="sng" dirty="0">
              <a:solidFill>
                <a:srgbClr val="000000"/>
              </a:solidFill>
              <a:effectLst/>
              <a:latin typeface="Calibri" panose="020F0502020204030204" pitchFamily="34" charset="0"/>
              <a:ea typeface="Times New Roman" panose="02020603050405020304" pitchFamily="18" charset="0"/>
              <a:hlinkClick r:id="rId3"/>
            </a:endParaRPr>
          </a:p>
          <a:p>
            <a:endParaRPr lang="en-US" sz="1800" u="sng" dirty="0">
              <a:solidFill>
                <a:srgbClr val="000000"/>
              </a:solidFill>
              <a:latin typeface="Calibri" panose="020F0502020204030204" pitchFamily="34" charset="0"/>
              <a:ea typeface="Times New Roman" panose="02020603050405020304" pitchFamily="18" charset="0"/>
              <a:hlinkClick r:id="rId3"/>
            </a:endParaRPr>
          </a:p>
          <a:p>
            <a:endParaRPr lang="en-US" sz="1800" u="sng" dirty="0">
              <a:solidFill>
                <a:srgbClr val="000000"/>
              </a:solidFill>
              <a:effectLst/>
              <a:latin typeface="Calibri" panose="020F0502020204030204" pitchFamily="34" charset="0"/>
              <a:ea typeface="Times New Roman" panose="02020603050405020304" pitchFamily="18" charset="0"/>
              <a:hlinkClick r:id="rId3"/>
            </a:endParaRPr>
          </a:p>
          <a:p>
            <a:endParaRPr lang="en-US" sz="1800" u="sng" dirty="0">
              <a:solidFill>
                <a:srgbClr val="000000"/>
              </a:solidFill>
              <a:latin typeface="Calibri" panose="020F0502020204030204" pitchFamily="34" charset="0"/>
              <a:ea typeface="Times New Roman" panose="02020603050405020304" pitchFamily="18" charset="0"/>
              <a:hlinkClick r:id="rId3"/>
            </a:endParaRPr>
          </a:p>
          <a:p>
            <a:endParaRPr lang="en-US" sz="1800" u="sng" dirty="0">
              <a:solidFill>
                <a:srgbClr val="000000"/>
              </a:solidFill>
              <a:effectLst/>
              <a:latin typeface="Calibri" panose="020F0502020204030204" pitchFamily="34" charset="0"/>
              <a:ea typeface="Times New Roman" panose="02020603050405020304" pitchFamily="18" charset="0"/>
              <a:hlinkClick r:id="rId3"/>
            </a:endParaRPr>
          </a:p>
          <a:p>
            <a:endParaRPr lang="en-US" sz="1800" u="sng" dirty="0">
              <a:solidFill>
                <a:srgbClr val="000000"/>
              </a:solidFill>
              <a:latin typeface="Calibri" panose="020F0502020204030204" pitchFamily="34" charset="0"/>
              <a:ea typeface="Times New Roman" panose="02020603050405020304" pitchFamily="18" charset="0"/>
              <a:hlinkClick r:id="rId3"/>
            </a:endParaRPr>
          </a:p>
          <a:p>
            <a:endParaRPr lang="en-US" sz="1800" u="sng" dirty="0">
              <a:solidFill>
                <a:srgbClr val="000000"/>
              </a:solidFill>
              <a:effectLst/>
              <a:latin typeface="Calibri" panose="020F0502020204030204" pitchFamily="34" charset="0"/>
              <a:ea typeface="Times New Roman" panose="02020603050405020304" pitchFamily="18" charset="0"/>
              <a:hlinkClick r:id="rId3"/>
            </a:endParaRPr>
          </a:p>
          <a:p>
            <a:r>
              <a:rPr lang="en-US" sz="1800" u="sng" dirty="0">
                <a:solidFill>
                  <a:srgbClr val="000000"/>
                </a:solidFill>
                <a:effectLst/>
                <a:latin typeface="Calibri" panose="020F0502020204030204" pitchFamily="34" charset="0"/>
                <a:ea typeface="Times New Roman" panose="02020603050405020304" pitchFamily="18" charset="0"/>
                <a:hlinkClick r:id="rId3"/>
              </a:rPr>
              <a:t>https://www.youtube.com/watch?v=jOIgR4o9Iu8</a:t>
            </a:r>
            <a:endParaRPr lang="en-US" sz="1800" dirty="0">
              <a:effectLst/>
              <a:latin typeface="Calibri" panose="020F0502020204030204" pitchFamily="34" charset="0"/>
              <a:ea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BF355BA0-498A-4270-B813-1454566936BD}"/>
              </a:ext>
            </a:extLst>
          </p:cNvPr>
          <p:cNvPicPr>
            <a:picLocks noChangeAspect="1"/>
          </p:cNvPicPr>
          <p:nvPr/>
        </p:nvPicPr>
        <p:blipFill>
          <a:blip r:embed="rId4"/>
          <a:stretch>
            <a:fillRect/>
          </a:stretch>
        </p:blipFill>
        <p:spPr>
          <a:xfrm>
            <a:off x="5846135" y="1636008"/>
            <a:ext cx="5665128" cy="4229549"/>
          </a:xfrm>
          <a:prstGeom prst="rect">
            <a:avLst/>
          </a:prstGeom>
        </p:spPr>
      </p:pic>
    </p:spTree>
    <p:extLst>
      <p:ext uri="{BB962C8B-B14F-4D97-AF65-F5344CB8AC3E}">
        <p14:creationId xmlns:p14="http://schemas.microsoft.com/office/powerpoint/2010/main" val="131704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5C1C-665F-3341-9B83-B2B9ACF78ACD}"/>
              </a:ext>
            </a:extLst>
          </p:cNvPr>
          <p:cNvSpPr>
            <a:spLocks noGrp="1"/>
          </p:cNvSpPr>
          <p:nvPr>
            <p:ph type="title"/>
          </p:nvPr>
        </p:nvSpPr>
        <p:spPr>
          <a:xfrm>
            <a:off x="6727371" y="522514"/>
            <a:ext cx="4840852" cy="5410453"/>
          </a:xfrm>
        </p:spPr>
        <p:txBody>
          <a:bodyPr>
            <a:normAutofit/>
          </a:bodyPr>
          <a:lstStyle/>
          <a:p>
            <a:pPr marL="0" lvl="0" indent="0" rtl="0">
              <a:spcBef>
                <a:spcPts val="0"/>
              </a:spcBef>
              <a:spcAft>
                <a:spcPts val="0"/>
              </a:spcAft>
            </a:pPr>
            <a:r>
              <a:rPr lang="en-US" sz="6000" dirty="0"/>
              <a:t>Questions?</a:t>
            </a:r>
            <a:br>
              <a:rPr lang="en-US" sz="6000" dirty="0"/>
            </a:br>
            <a:br>
              <a:rPr lang="en-US" sz="6000" dirty="0"/>
            </a:br>
            <a:r>
              <a:rPr lang="en-US" sz="6000" dirty="0"/>
              <a:t>Thank you!</a:t>
            </a:r>
          </a:p>
        </p:txBody>
      </p:sp>
    </p:spTree>
    <p:extLst>
      <p:ext uri="{BB962C8B-B14F-4D97-AF65-F5344CB8AC3E}">
        <p14:creationId xmlns:p14="http://schemas.microsoft.com/office/powerpoint/2010/main" val="351332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4B6A8D9-170B-46EC-997A-8499BF47A441}"/>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cs typeface="Arial" panose="020B0604020202020204" pitchFamily="34" charset="0"/>
              </a:rPr>
              <a:t>Description</a:t>
            </a:r>
          </a:p>
        </p:txBody>
      </p:sp>
      <p:sp>
        <p:nvSpPr>
          <p:cNvPr id="3" name="Content Placeholder 2">
            <a:extLst>
              <a:ext uri="{FF2B5EF4-FFF2-40B4-BE49-F238E27FC236}">
                <a16:creationId xmlns:a16="http://schemas.microsoft.com/office/drawing/2014/main" id="{7CF4E32C-0634-4A7A-B61A-CF28F0866FCF}"/>
              </a:ext>
            </a:extLst>
          </p:cNvPr>
          <p:cNvSpPr>
            <a:spLocks noGrp="1"/>
          </p:cNvSpPr>
          <p:nvPr>
            <p:ph idx="1"/>
          </p:nvPr>
        </p:nvSpPr>
        <p:spPr>
          <a:xfrm>
            <a:off x="1119322" y="2393950"/>
            <a:ext cx="10662968" cy="4367564"/>
          </a:xfrm>
        </p:spPr>
        <p:txBody>
          <a:bodyPr anchor="ctr">
            <a:normAutofit/>
          </a:bodyPr>
          <a:lstStyle/>
          <a:p>
            <a:pPr marL="0" indent="0">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How can we minimize the impact on students who are not prepared for placement in college level English and Mathematics? Repeating a course until you pass is not an option and many students just give up if they find they are missing discrete necessary skills. What better than to implement noncredit educational strategies that address specific skill mastery and can be completely on the students own time and at their pace. An innovative noncredit strategy eliminates financial aid and course repetition issues that can create barriers as students get the support they need. AB 705 requires all prepared students to be placed into college-level course work, but it also requires colleges to support students and help them reach their educational goals. How can we build confidence and deep learning that will create a strong platform for passing college-level English and Mathematics and help them employ these skills throughout their college career? Join this collaborative session for a lively discussion about how colleges have implemented Noncredit instruction into their English and mathematics pathways as part of their support options for students enrolling in college-level or transfer-level English, mathematics or English as second language courses.</a:t>
            </a:r>
            <a:endParaRPr lang="en-US" sz="2000" dirty="0"/>
          </a:p>
        </p:txBody>
      </p:sp>
    </p:spTree>
    <p:extLst>
      <p:ext uri="{BB962C8B-B14F-4D97-AF65-F5344CB8AC3E}">
        <p14:creationId xmlns:p14="http://schemas.microsoft.com/office/powerpoint/2010/main" val="263124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C7CD68-956C-F84E-BCBC-960D4C6A93E1}"/>
              </a:ext>
            </a:extLst>
          </p:cNvPr>
          <p:cNvSpPr>
            <a:spLocks noGrp="1"/>
          </p:cNvSpPr>
          <p:nvPr>
            <p:ph type="title"/>
          </p:nvPr>
        </p:nvSpPr>
        <p:spPr>
          <a:xfrm>
            <a:off x="4338084" y="175038"/>
            <a:ext cx="7853914" cy="1454051"/>
          </a:xfrm>
        </p:spPr>
        <p:txBody>
          <a:bodyPr>
            <a:normAutofit/>
          </a:bodyPr>
          <a:lstStyle/>
          <a:p>
            <a:r>
              <a:rPr lang="en-US" dirty="0">
                <a:solidFill>
                  <a:srgbClr val="000000"/>
                </a:solidFill>
              </a:rPr>
              <a:t>AB 705 or Education Code §78213</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ducation">
            <a:extLst>
              <a:ext uri="{FF2B5EF4-FFF2-40B4-BE49-F238E27FC236}">
                <a16:creationId xmlns:a16="http://schemas.microsoft.com/office/drawing/2014/main" id="{AC75B8CB-666F-4671-B717-087FFB0D44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30CCDD2-CD1D-A74B-BBF7-1EE7E2864CFB}"/>
              </a:ext>
            </a:extLst>
          </p:cNvPr>
          <p:cNvSpPr>
            <a:spLocks noGrp="1"/>
          </p:cNvSpPr>
          <p:nvPr>
            <p:ph idx="1"/>
          </p:nvPr>
        </p:nvSpPr>
        <p:spPr>
          <a:xfrm>
            <a:off x="5000437" y="1629089"/>
            <a:ext cx="7191561" cy="4665385"/>
          </a:xfrm>
        </p:spPr>
        <p:txBody>
          <a:bodyPr anchor="ctr">
            <a:normAutofit fontScale="92500" lnSpcReduction="10000"/>
          </a:bodyPr>
          <a:lstStyle/>
          <a:p>
            <a:pPr>
              <a:spcBef>
                <a:spcPts val="0"/>
              </a:spcBef>
            </a:pPr>
            <a:r>
              <a:rPr lang="en-US" sz="2400" dirty="0">
                <a:solidFill>
                  <a:srgbClr val="000000"/>
                </a:solidFill>
                <a:ea typeface="Verdana"/>
                <a:cs typeface="Verdana"/>
                <a:sym typeface="Verdana"/>
              </a:rPr>
              <a:t>Maximize the probability that a student will enter and complete transfer-level coursework in English and mathematics within a one-year timeframe, </a:t>
            </a:r>
          </a:p>
          <a:p>
            <a:pPr>
              <a:spcBef>
                <a:spcPts val="600"/>
              </a:spcBef>
            </a:pPr>
            <a:r>
              <a:rPr lang="en-US" sz="2400" dirty="0">
                <a:solidFill>
                  <a:srgbClr val="000000"/>
                </a:solidFill>
                <a:ea typeface="Verdana"/>
                <a:cs typeface="Verdana"/>
                <a:sym typeface="Verdana"/>
              </a:rPr>
              <a:t>Use multiple measures including high school coursework, grades, GPA if available</a:t>
            </a:r>
          </a:p>
          <a:p>
            <a:pPr>
              <a:spcBef>
                <a:spcPts val="600"/>
              </a:spcBef>
            </a:pPr>
            <a:r>
              <a:rPr lang="en-US" sz="2400" dirty="0">
                <a:solidFill>
                  <a:srgbClr val="000000"/>
                </a:solidFill>
                <a:ea typeface="Verdana"/>
                <a:cs typeface="Verdana"/>
                <a:sym typeface="Verdana"/>
              </a:rPr>
              <a:t>Maximize the probability that students in ESL will complete degree and transfer-level requirements in English within a three-year timeframe</a:t>
            </a:r>
          </a:p>
          <a:p>
            <a:pPr lvl="1">
              <a:spcBef>
                <a:spcPts val="600"/>
              </a:spcBef>
            </a:pPr>
            <a:r>
              <a:rPr lang="en-US" dirty="0">
                <a:solidFill>
                  <a:srgbClr val="000000"/>
                </a:solidFill>
              </a:rPr>
              <a:t>Ensures students are not placed into remedial education unless they are highly unlikely to succeed in transfer-level coursework </a:t>
            </a:r>
          </a:p>
          <a:p>
            <a:pPr lvl="1">
              <a:spcBef>
                <a:spcPts val="600"/>
              </a:spcBef>
            </a:pPr>
            <a:r>
              <a:rPr lang="en-US" dirty="0">
                <a:solidFill>
                  <a:srgbClr val="000000"/>
                </a:solidFill>
              </a:rPr>
              <a:t>Close equity and achievement gaps</a:t>
            </a:r>
          </a:p>
          <a:p>
            <a:pPr lvl="1">
              <a:spcBef>
                <a:spcPts val="600"/>
              </a:spcBef>
            </a:pPr>
            <a:r>
              <a:rPr lang="en-US" dirty="0">
                <a:solidFill>
                  <a:srgbClr val="000000"/>
                </a:solidFill>
              </a:rPr>
              <a:t>English and mathematics full implementation fall 2019</a:t>
            </a:r>
          </a:p>
          <a:p>
            <a:pPr lvl="1">
              <a:spcBef>
                <a:spcPts val="600"/>
              </a:spcBef>
            </a:pPr>
            <a:r>
              <a:rPr lang="en-US" dirty="0">
                <a:solidFill>
                  <a:srgbClr val="000000"/>
                </a:solidFill>
              </a:rPr>
              <a:t>ESL full implementation fall 2021</a:t>
            </a:r>
          </a:p>
          <a:p>
            <a:pPr marL="0" indent="0">
              <a:buNone/>
            </a:pPr>
            <a:endParaRPr lang="en-US" sz="2400" dirty="0">
              <a:solidFill>
                <a:srgbClr val="000000"/>
              </a:solidFill>
            </a:endParaRPr>
          </a:p>
        </p:txBody>
      </p:sp>
    </p:spTree>
    <p:extLst>
      <p:ext uri="{BB962C8B-B14F-4D97-AF65-F5344CB8AC3E}">
        <p14:creationId xmlns:p14="http://schemas.microsoft.com/office/powerpoint/2010/main" val="111080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1C7CD68-956C-F84E-BCBC-960D4C6A93E1}"/>
              </a:ext>
            </a:extLst>
          </p:cNvPr>
          <p:cNvSpPr>
            <a:spLocks noGrp="1"/>
          </p:cNvSpPr>
          <p:nvPr>
            <p:ph type="title"/>
          </p:nvPr>
        </p:nvSpPr>
        <p:spPr>
          <a:xfrm>
            <a:off x="1038913" y="699879"/>
            <a:ext cx="10264697" cy="1212102"/>
          </a:xfrm>
        </p:spPr>
        <p:txBody>
          <a:bodyPr>
            <a:normAutofit/>
          </a:bodyPr>
          <a:lstStyle/>
          <a:p>
            <a:r>
              <a:rPr lang="en-US" sz="4000" dirty="0">
                <a:solidFill>
                  <a:srgbClr val="FFFFFF"/>
                </a:solidFill>
                <a:latin typeface="+mn-lt"/>
                <a:cs typeface="Arial" panose="020B0604020202020204" pitchFamily="34" charset="0"/>
              </a:rPr>
              <a:t>AB 705 or Education Code §78213</a:t>
            </a:r>
          </a:p>
        </p:txBody>
      </p:sp>
      <p:sp>
        <p:nvSpPr>
          <p:cNvPr id="3" name="Content Placeholder 2">
            <a:extLst>
              <a:ext uri="{FF2B5EF4-FFF2-40B4-BE49-F238E27FC236}">
                <a16:creationId xmlns:a16="http://schemas.microsoft.com/office/drawing/2014/main" id="{330CCDD2-CD1D-A74B-BBF7-1EE7E2864CFB}"/>
              </a:ext>
            </a:extLst>
          </p:cNvPr>
          <p:cNvSpPr>
            <a:spLocks noGrp="1"/>
          </p:cNvSpPr>
          <p:nvPr>
            <p:ph idx="1"/>
          </p:nvPr>
        </p:nvSpPr>
        <p:spPr>
          <a:xfrm>
            <a:off x="1316765" y="2745475"/>
            <a:ext cx="9708995" cy="3567173"/>
          </a:xfrm>
        </p:spPr>
        <p:txBody>
          <a:bodyPr anchor="ctr">
            <a:noAutofit/>
          </a:bodyPr>
          <a:lstStyle/>
          <a:p>
            <a:r>
              <a:rPr lang="en-US" dirty="0"/>
              <a:t>Does not prohibit prerequisites</a:t>
            </a:r>
          </a:p>
          <a:p>
            <a:r>
              <a:rPr lang="en-US" dirty="0"/>
              <a:t>Does not prohibit pre-transfer level coursework</a:t>
            </a:r>
          </a:p>
          <a:p>
            <a:r>
              <a:rPr lang="en-US" dirty="0"/>
              <a:t>Ed Code §66010.4 requires colleges to provide remedial instruction for those that need it</a:t>
            </a:r>
          </a:p>
          <a:p>
            <a:pPr marL="0" indent="0">
              <a:buNone/>
            </a:pPr>
            <a:endParaRPr lang="en-US" dirty="0"/>
          </a:p>
          <a:p>
            <a:pPr marL="0" indent="0">
              <a:buNone/>
            </a:pPr>
            <a:r>
              <a:rPr lang="en-US" dirty="0"/>
              <a:t>Noncredit Coursework fits the bill!</a:t>
            </a:r>
          </a:p>
          <a:p>
            <a:pPr marL="0" indent="0">
              <a:buNone/>
            </a:pPr>
            <a:endParaRPr lang="en-US" dirty="0"/>
          </a:p>
          <a:p>
            <a:r>
              <a:rPr lang="en-US" dirty="0"/>
              <a:t>Holistic approach to evaluating AB 705 implementation – many contributing variables</a:t>
            </a:r>
          </a:p>
        </p:txBody>
      </p:sp>
    </p:spTree>
    <p:extLst>
      <p:ext uri="{BB962C8B-B14F-4D97-AF65-F5344CB8AC3E}">
        <p14:creationId xmlns:p14="http://schemas.microsoft.com/office/powerpoint/2010/main" val="29096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812E4C-52C3-4DC4-B774-2045BED8FCC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effectLst/>
                <a:latin typeface="+mn-lt"/>
                <a:ea typeface="Calibri" panose="020F0502020204030204" pitchFamily="34" charset="0"/>
                <a:cs typeface="Times New Roman" panose="02020603050405020304" pitchFamily="18" charset="0"/>
              </a:rPr>
              <a:t>How can we maximize student success?</a:t>
            </a:r>
            <a:endParaRPr lang="en-US" sz="4000" dirty="0">
              <a:solidFill>
                <a:srgbClr val="FFFFFF"/>
              </a:solidFill>
              <a:latin typeface="+mn-lt"/>
            </a:endParaRPr>
          </a:p>
        </p:txBody>
      </p:sp>
      <p:sp>
        <p:nvSpPr>
          <p:cNvPr id="3" name="Content Placeholder 2">
            <a:extLst>
              <a:ext uri="{FF2B5EF4-FFF2-40B4-BE49-F238E27FC236}">
                <a16:creationId xmlns:a16="http://schemas.microsoft.com/office/drawing/2014/main" id="{5C742F8D-4F23-413E-8F84-89AFB5DE2FB5}"/>
              </a:ext>
            </a:extLst>
          </p:cNvPr>
          <p:cNvSpPr>
            <a:spLocks noGrp="1"/>
          </p:cNvSpPr>
          <p:nvPr>
            <p:ph idx="1"/>
          </p:nvPr>
        </p:nvSpPr>
        <p:spPr>
          <a:xfrm>
            <a:off x="1367624" y="2490436"/>
            <a:ext cx="10184191" cy="4127340"/>
          </a:xfrm>
        </p:spPr>
        <p:txBody>
          <a:bodyPr anchor="ctr">
            <a:normAutofit/>
          </a:bodyPr>
          <a:lstStyle/>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Build foundational level skills</a:t>
            </a:r>
          </a:p>
          <a:p>
            <a:pPr marL="742950" lvl="1" indent="-285750">
              <a:spcBef>
                <a:spcPts val="0"/>
              </a:spcBef>
              <a:spcAft>
                <a:spcPts val="800"/>
              </a:spcAft>
              <a:buFont typeface="Courier New" panose="02070309020205020404" pitchFamily="49" charset="0"/>
              <a:buChar char="o"/>
            </a:pPr>
            <a:r>
              <a:rPr lang="en-US" sz="2800" b="0" i="0" dirty="0">
                <a:cs typeface="Arial" panose="020B0604020202020204" pitchFamily="34" charset="0"/>
              </a:rPr>
              <a:t>Focus on skill attainment, not grades or units</a:t>
            </a:r>
            <a:endParaRPr lang="en-US" sz="2800" dirty="0">
              <a:effectLst/>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Meet the students where they are</a:t>
            </a:r>
          </a:p>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Provid</a:t>
            </a:r>
            <a:r>
              <a:rPr lang="en-US" sz="2800" dirty="0">
                <a:ea typeface="Calibri" panose="020F0502020204030204" pitchFamily="34" charset="0"/>
                <a:cs typeface="Arial" panose="020B0604020202020204" pitchFamily="34" charset="0"/>
              </a:rPr>
              <a:t>e low </a:t>
            </a:r>
            <a:r>
              <a:rPr lang="en-US" sz="2800" dirty="0">
                <a:effectLst/>
                <a:ea typeface="Calibri" panose="020F0502020204030204" pitchFamily="34" charset="0"/>
                <a:cs typeface="Arial" panose="020B0604020202020204" pitchFamily="34" charset="0"/>
              </a:rPr>
              <a:t>educational opportunities</a:t>
            </a:r>
            <a:endParaRPr lang="en-US" sz="2800" dirty="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Individualize Instruction and Tutoring</a:t>
            </a:r>
          </a:p>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Work at your own pace</a:t>
            </a:r>
            <a:endParaRPr lang="en-US" sz="2800" dirty="0">
              <a:ea typeface="Calibri" panose="020F0502020204030204" pitchFamily="34" charset="0"/>
              <a:cs typeface="Arial" panose="020B0604020202020204" pitchFamily="34" charset="0"/>
            </a:endParaRPr>
          </a:p>
          <a:p>
            <a:pPr marL="742950" marR="0" lvl="1" indent="-285750">
              <a:spcBef>
                <a:spcPts val="0"/>
              </a:spcBef>
              <a:spcAft>
                <a:spcPts val="800"/>
              </a:spcAft>
              <a:buFont typeface="Courier New" panose="02070309020205020404" pitchFamily="49" charset="0"/>
              <a:buChar char="o"/>
            </a:pPr>
            <a:r>
              <a:rPr lang="en-US" sz="2800" dirty="0">
                <a:effectLst/>
                <a:ea typeface="Calibri" panose="020F0502020204030204" pitchFamily="34" charset="0"/>
                <a:cs typeface="Arial" panose="020B0604020202020204" pitchFamily="34" charset="0"/>
              </a:rPr>
              <a:t>Provide a </a:t>
            </a:r>
            <a:r>
              <a:rPr lang="en-US" sz="2800" dirty="0">
                <a:ea typeface="Calibri" panose="020F0502020204030204" pitchFamily="34" charset="0"/>
                <a:cs typeface="Arial" panose="020B0604020202020204" pitchFamily="34" charset="0"/>
              </a:rPr>
              <a:t>Stress-Free</a:t>
            </a:r>
            <a:r>
              <a:rPr lang="en-US" sz="2800" dirty="0">
                <a:effectLst/>
                <a:ea typeface="Calibri" panose="020F0502020204030204" pitchFamily="34" charset="0"/>
                <a:cs typeface="Arial" panose="020B0604020202020204" pitchFamily="34" charset="0"/>
              </a:rPr>
              <a:t> Learning Environment</a:t>
            </a:r>
          </a:p>
        </p:txBody>
      </p:sp>
    </p:spTree>
    <p:extLst>
      <p:ext uri="{BB962C8B-B14F-4D97-AF65-F5344CB8AC3E}">
        <p14:creationId xmlns:p14="http://schemas.microsoft.com/office/powerpoint/2010/main" val="119625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BCAA42-094F-E04C-806B-C09042AA9315}"/>
              </a:ext>
            </a:extLst>
          </p:cNvPr>
          <p:cNvSpPr>
            <a:spLocks noGrp="1"/>
          </p:cNvSpPr>
          <p:nvPr>
            <p:ph type="title"/>
          </p:nvPr>
        </p:nvSpPr>
        <p:spPr>
          <a:xfrm>
            <a:off x="1353666" y="759805"/>
            <a:ext cx="10000133" cy="1325563"/>
          </a:xfrm>
        </p:spPr>
        <p:txBody>
          <a:bodyPr>
            <a:normAutofit/>
          </a:bodyPr>
          <a:lstStyle/>
          <a:p>
            <a:r>
              <a:rPr lang="en-US" sz="4000" dirty="0">
                <a:solidFill>
                  <a:srgbClr val="FFFFFF"/>
                </a:solidFill>
                <a:latin typeface="+mn-lt"/>
                <a:cs typeface="Arial" panose="020B0604020202020204" pitchFamily="34" charset="0"/>
              </a:rPr>
              <a:t>Access, Placement, Enrollment, Completi</a:t>
            </a:r>
            <a:r>
              <a:rPr lang="en-US" sz="4000" b="1" dirty="0">
                <a:solidFill>
                  <a:srgbClr val="FFFFFF"/>
                </a:solidFill>
                <a:latin typeface="+mn-lt"/>
                <a:cs typeface="Arial" panose="020B0604020202020204" pitchFamily="34" charset="0"/>
              </a:rPr>
              <a:t>on</a:t>
            </a:r>
          </a:p>
        </p:txBody>
      </p:sp>
      <p:graphicFrame>
        <p:nvGraphicFramePr>
          <p:cNvPr id="5" name="Content Placeholder 2">
            <a:extLst>
              <a:ext uri="{FF2B5EF4-FFF2-40B4-BE49-F238E27FC236}">
                <a16:creationId xmlns:a16="http://schemas.microsoft.com/office/drawing/2014/main" id="{95B0121A-28F0-4B5F-9613-768F88E91373}"/>
              </a:ext>
            </a:extLst>
          </p:cNvPr>
          <p:cNvGraphicFramePr>
            <a:graphicFrameLocks noGrp="1"/>
          </p:cNvGraphicFramePr>
          <p:nvPr>
            <p:ph idx="1"/>
            <p:extLst>
              <p:ext uri="{D42A27DB-BD31-4B8C-83A1-F6EECF244321}">
                <p14:modId xmlns:p14="http://schemas.microsoft.com/office/powerpoint/2010/main" val="3079540960"/>
              </p:ext>
            </p:extLst>
          </p:nvPr>
        </p:nvGraphicFramePr>
        <p:xfrm>
          <a:off x="1119323" y="2466824"/>
          <a:ext cx="10103880" cy="439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87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098E-993A-464C-B0C4-D7EE342532E2}"/>
              </a:ext>
            </a:extLst>
          </p:cNvPr>
          <p:cNvSpPr>
            <a:spLocks noGrp="1"/>
          </p:cNvSpPr>
          <p:nvPr>
            <p:ph type="title"/>
          </p:nvPr>
        </p:nvSpPr>
        <p:spPr>
          <a:xfrm>
            <a:off x="838200" y="93217"/>
            <a:ext cx="10515600" cy="1325563"/>
          </a:xfrm>
        </p:spPr>
        <p:txBody>
          <a:bodyPr/>
          <a:lstStyle/>
          <a:p>
            <a:r>
              <a:rPr lang="en" dirty="0"/>
              <a:t>Eligible Noncredit Courses: Ten Categories</a:t>
            </a:r>
            <a:endParaRPr lang="en-US" dirty="0"/>
          </a:p>
        </p:txBody>
      </p:sp>
      <p:graphicFrame>
        <p:nvGraphicFramePr>
          <p:cNvPr id="9" name="Shape 200">
            <a:extLst>
              <a:ext uri="{FF2B5EF4-FFF2-40B4-BE49-F238E27FC236}">
                <a16:creationId xmlns:a16="http://schemas.microsoft.com/office/drawing/2014/main" id="{8EACEA92-36B1-4F24-8273-C425B94454A2}"/>
              </a:ext>
            </a:extLst>
          </p:cNvPr>
          <p:cNvGraphicFramePr>
            <a:graphicFrameLocks noGrp="1"/>
          </p:cNvGraphicFramePr>
          <p:nvPr>
            <p:ph sz="half" idx="1"/>
            <p:extLst>
              <p:ext uri="{D42A27DB-BD31-4B8C-83A1-F6EECF244321}">
                <p14:modId xmlns:p14="http://schemas.microsoft.com/office/powerpoint/2010/main" val="567541431"/>
              </p:ext>
            </p:extLst>
          </p:nvPr>
        </p:nvGraphicFramePr>
        <p:xfrm>
          <a:off x="689344" y="1418780"/>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Shape 204">
            <a:extLst>
              <a:ext uri="{FF2B5EF4-FFF2-40B4-BE49-F238E27FC236}">
                <a16:creationId xmlns:a16="http://schemas.microsoft.com/office/drawing/2014/main" id="{10090394-80B2-49BB-AB26-31BD64A1E216}"/>
              </a:ext>
            </a:extLst>
          </p:cNvPr>
          <p:cNvPicPr preferRelativeResize="0">
            <a:picLocks noGrp="1"/>
          </p:cNvPicPr>
          <p:nvPr>
            <p:ph sz="half" idx="2"/>
          </p:nvPr>
        </p:nvPicPr>
        <p:blipFill>
          <a:blip r:embed="rId8">
            <a:alphaModFix/>
          </a:blip>
          <a:stretch>
            <a:fillRect/>
          </a:stretch>
        </p:blipFill>
        <p:spPr>
          <a:xfrm>
            <a:off x="6172200" y="1418780"/>
            <a:ext cx="5181600" cy="4351337"/>
          </a:xfrm>
          <a:prstGeom prst="rect">
            <a:avLst/>
          </a:prstGeom>
          <a:noFill/>
          <a:ln>
            <a:noFill/>
          </a:ln>
        </p:spPr>
      </p:pic>
      <p:sp>
        <p:nvSpPr>
          <p:cNvPr id="7" name="Shape 203">
            <a:extLst>
              <a:ext uri="{FF2B5EF4-FFF2-40B4-BE49-F238E27FC236}">
                <a16:creationId xmlns:a16="http://schemas.microsoft.com/office/drawing/2014/main" id="{CCAB312A-B27D-4661-84BB-A03E05435CAA}"/>
              </a:ext>
            </a:extLst>
          </p:cNvPr>
          <p:cNvSpPr txBox="1"/>
          <p:nvPr/>
        </p:nvSpPr>
        <p:spPr>
          <a:xfrm>
            <a:off x="1346960" y="6048489"/>
            <a:ext cx="9650480" cy="338163"/>
          </a:xfrm>
          <a:prstGeom prst="rect">
            <a:avLst/>
          </a:prstGeom>
          <a:noFill/>
          <a:ln>
            <a:noFill/>
          </a:ln>
        </p:spPr>
        <p:txBody>
          <a:bodyPr spcFirstLastPara="1" wrap="square" lIns="121900" tIns="121900" rIns="121900" bIns="121900" anchor="t" anchorCtr="0">
            <a:noAutofit/>
          </a:bodyPr>
          <a:lstStyle/>
          <a:p>
            <a:pPr algn="ctr"/>
            <a:r>
              <a:rPr lang="en" dirty="0"/>
              <a:t>*Areas (1), (3), (9), (10) are eligible for Enhanced Funding if associated with an approved noncredit program.</a:t>
            </a:r>
            <a:endParaRPr dirty="0"/>
          </a:p>
        </p:txBody>
      </p:sp>
    </p:spTree>
    <p:extLst>
      <p:ext uri="{BB962C8B-B14F-4D97-AF65-F5344CB8AC3E}">
        <p14:creationId xmlns:p14="http://schemas.microsoft.com/office/powerpoint/2010/main" val="1495875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2643</Words>
  <Application>Microsoft Office PowerPoint</Application>
  <PresentationFormat>Widescreen</PresentationFormat>
  <Paragraphs>394</Paragraphs>
  <Slides>32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Helvetica</vt:lpstr>
      <vt:lpstr>Symbol</vt:lpstr>
      <vt:lpstr>Wingdings</vt:lpstr>
      <vt:lpstr>Office Theme</vt:lpstr>
      <vt:lpstr>Using Noncredit Education to Support Students in English and Mathematics Pathways Friday, April 30 from 4:30 to 5:30  Janet Fulks - jfulks60@gmail.com Mary Legner - mm.legner@rcc.edu Virginia May - mayv@scc.losrios.edu Kimberley Stiemke - kstiemke@noce.edu</vt:lpstr>
      <vt:lpstr>If you have one goal for your students in your courses, what would it be?</vt:lpstr>
      <vt:lpstr> What have your students told you is their main goal in your course?</vt:lpstr>
      <vt:lpstr>Description</vt:lpstr>
      <vt:lpstr>AB 705 or Education Code §78213</vt:lpstr>
      <vt:lpstr>AB 705 or Education Code §78213</vt:lpstr>
      <vt:lpstr>How can we maximize student success?</vt:lpstr>
      <vt:lpstr>Access, Placement, Enrollment, Completion</vt:lpstr>
      <vt:lpstr>Eligible Noncredit Courses: Ten Categories</vt:lpstr>
      <vt:lpstr>Many adult students need basic skills and noncredit as a bridge to credit</vt:lpstr>
      <vt:lpstr>PowerPoint Presentation</vt:lpstr>
      <vt:lpstr>Local Perspective: Findings from LACCD</vt:lpstr>
      <vt:lpstr>Achievement Gaps Persist –WHY?</vt:lpstr>
      <vt:lpstr>How can noncredit help – student input</vt:lpstr>
      <vt:lpstr>How do we learn? The controlling variable in credit is 16-18 weeks, why? The controlling variable for noncredit outcomes on the student’s timeline.</vt:lpstr>
      <vt:lpstr>  Why Noncredit? Faculty Perspective  </vt:lpstr>
      <vt:lpstr> Student concerns about the impact of repeating courses</vt:lpstr>
      <vt:lpstr>CREDIT VS. NONCREDIT</vt:lpstr>
      <vt:lpstr>PowerPoint Presentation</vt:lpstr>
      <vt:lpstr>PowerPoint Presentation</vt:lpstr>
      <vt:lpstr>CERRITOS COLLEGE NONCREDIT contact Graciela Vasquez - gvasquez@Cerritos.edu </vt:lpstr>
      <vt:lpstr>PowerPoint Presentation</vt:lpstr>
      <vt:lpstr>PowerPoint Presentation</vt:lpstr>
      <vt:lpstr>Mt SAC - Use Of Data In Developing AIME Courses</vt:lpstr>
      <vt:lpstr>Summary of AIME Course Content</vt:lpstr>
      <vt:lpstr>AIME English Enrollments and Transfer Level Success 2018-19</vt:lpstr>
      <vt:lpstr>AIME Math Enrollments and Transfer Level Success 2018-19</vt:lpstr>
      <vt:lpstr>Resources</vt:lpstr>
      <vt:lpstr>Resources</vt:lpstr>
      <vt:lpstr>Resources</vt:lpstr>
      <vt:lpstr>Newbi to Pro NonCredit to Transfer</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Noncredit Education to Support Students in English and Mathematics Pathways</dc:title>
  <dc:creator>Janet Fulks</dc:creator>
  <cp:lastModifiedBy>Mary Margarita Legner</cp:lastModifiedBy>
  <cp:revision>61</cp:revision>
  <dcterms:created xsi:type="dcterms:W3CDTF">2021-03-21T02:45:06Z</dcterms:created>
  <dcterms:modified xsi:type="dcterms:W3CDTF">2021-04-29T21:24:51Z</dcterms:modified>
</cp:coreProperties>
</file>