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8"/>
  </p:notesMasterIdLst>
  <p:sldIdLst>
    <p:sldId id="256" r:id="rId2"/>
    <p:sldId id="257" r:id="rId3"/>
    <p:sldId id="258" r:id="rId4"/>
    <p:sldId id="275" r:id="rId5"/>
    <p:sldId id="297" r:id="rId6"/>
    <p:sldId id="282" r:id="rId7"/>
    <p:sldId id="283" r:id="rId8"/>
    <p:sldId id="267" r:id="rId9"/>
    <p:sldId id="265" r:id="rId10"/>
    <p:sldId id="284" r:id="rId11"/>
    <p:sldId id="286" r:id="rId12"/>
    <p:sldId id="285" r:id="rId13"/>
    <p:sldId id="262" r:id="rId14"/>
    <p:sldId id="288" r:id="rId15"/>
    <p:sldId id="287" r:id="rId16"/>
    <p:sldId id="289" r:id="rId17"/>
    <p:sldId id="290" r:id="rId18"/>
    <p:sldId id="292" r:id="rId19"/>
    <p:sldId id="293" r:id="rId20"/>
    <p:sldId id="291" r:id="rId21"/>
    <p:sldId id="280" r:id="rId22"/>
    <p:sldId id="294" r:id="rId23"/>
    <p:sldId id="295" r:id="rId24"/>
    <p:sldId id="260" r:id="rId25"/>
    <p:sldId id="281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8846-B8E5-48AA-8062-8DE68A698BFA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F2D82-BC45-4EDE-8D2C-7CDA96B8A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4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2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testimonials</a:t>
            </a:r>
            <a:r>
              <a:rPr lang="en-US" baseline="0" dirty="0"/>
              <a:t> on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9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off</a:t>
            </a:r>
            <a:r>
              <a:rPr lang="en-US" baseline="0" dirty="0"/>
              <a:t> video at 3:49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could talk about how he got to know Marsha</a:t>
            </a:r>
            <a:r>
              <a:rPr lang="en-US" baseline="0" dirty="0"/>
              <a:t> through this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4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break up into groups,</a:t>
            </a:r>
            <a:r>
              <a:rPr lang="en-US" baseline="0" dirty="0"/>
              <a:t> each of us will have a marker and a few pieces of large post-it notes to write on.  We should split up into the four different corners of the room.  Groups should ideally be split up by our designated time slots.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6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1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0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9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brief introductions – we will get into more details</a:t>
            </a:r>
            <a:r>
              <a:rPr lang="en-US" baseline="0" dirty="0"/>
              <a:t>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could talk about how he got to know Marsha</a:t>
            </a:r>
            <a:r>
              <a:rPr lang="en-US" baseline="0" dirty="0"/>
              <a:t> through this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could talk about how he got to know Marsha</a:t>
            </a:r>
            <a:r>
              <a:rPr lang="en-US" baseline="0" dirty="0"/>
              <a:t> through this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“spinoffs” talk about the Teaching</a:t>
            </a:r>
            <a:r>
              <a:rPr lang="en-US" baseline="0" dirty="0"/>
              <a:t> Institute, Active Listening Workshops for Faculty &amp; Students, Post-Election Conversation groups, Community Ed Classes in Civic Engagement, in  Division discussions on policies concerning student athletes and other campus representatives.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the environment in which we teach</a:t>
            </a:r>
            <a:r>
              <a:rPr lang="en-US" baseline="0" dirty="0"/>
              <a:t> dramatically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</a:t>
            </a:r>
            <a:r>
              <a:rPr lang="en-US" baseline="0" dirty="0"/>
              <a:t> a slide of example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97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3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13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7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0E6D7-3879-41FA-938F-0A0CB48EAFD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O6n9HmG0qM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aspositascollege.edu/staffdevelopment/workingtogether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blumenfeld@laspositascollege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vernoga@laspositascollege.edu" TargetMode="External"/><Relationship Id="rId5" Type="http://schemas.openxmlformats.org/officeDocument/2006/relationships/hyperlink" Target="mailto:mnash@laspositascollege.edu" TargetMode="External"/><Relationship Id="rId4" Type="http://schemas.openxmlformats.org/officeDocument/2006/relationships/hyperlink" Target="mailto:schiolis@laspositascollege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Working Together: Community Building on Campus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Presented at the ASCCC Instructional Design and Innovation Institute – March 17, 2017</a:t>
            </a:r>
          </a:p>
          <a:p>
            <a:r>
              <a:rPr lang="en-US" sz="2400" dirty="0"/>
              <a:t>4:15 PM – 5:30 PM</a:t>
            </a:r>
            <a:br>
              <a:rPr lang="en-US" sz="2400" dirty="0"/>
            </a:br>
            <a:r>
              <a:rPr lang="en-US" sz="2400" dirty="0"/>
              <a:t>San Jose Marriott</a:t>
            </a:r>
          </a:p>
          <a:p>
            <a:r>
              <a:rPr lang="en-US" sz="2400" dirty="0"/>
              <a:t>Organized by Howard Blumenfeld, Steve Chiolis, </a:t>
            </a:r>
            <a:br>
              <a:rPr lang="en-US" sz="2400" dirty="0"/>
            </a:br>
            <a:r>
              <a:rPr lang="en-US" sz="2400" dirty="0"/>
              <a:t>Marty Nash, and Marsha Vernoga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402476"/>
            <a:ext cx="1887358" cy="1810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8" y="13269"/>
            <a:ext cx="4908461" cy="22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77" y="3375764"/>
            <a:ext cx="4642981" cy="3482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Selection of Topics (Marty Nash)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2" y="1495468"/>
            <a:ext cx="3378375" cy="4504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08" y="1450470"/>
            <a:ext cx="4274099" cy="3205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08" y="4947861"/>
            <a:ext cx="2871185" cy="1507213"/>
          </a:xfrm>
          <a:prstGeom prst="rect">
            <a:avLst/>
          </a:prstGeom>
        </p:spPr>
      </p:pic>
      <p:pic>
        <p:nvPicPr>
          <p:cNvPr id="3" name="Picture 2" descr="DSC0256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994" y="180975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82780" cy="1320800"/>
          </a:xfrm>
        </p:spPr>
        <p:txBody>
          <a:bodyPr/>
          <a:lstStyle/>
          <a:p>
            <a:r>
              <a:rPr lang="en-US" dirty="0"/>
              <a:t>Testimonials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" y="1291771"/>
            <a:ext cx="10120994" cy="209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343" y="2915717"/>
            <a:ext cx="7230382" cy="1215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" y="4115496"/>
            <a:ext cx="9544492" cy="91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829" y="4829640"/>
            <a:ext cx="10183400" cy="103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6" y="6058597"/>
            <a:ext cx="10025290" cy="581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17" y="179505"/>
            <a:ext cx="1936999" cy="919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18" y="23245"/>
            <a:ext cx="993340" cy="1075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37" y="10385"/>
            <a:ext cx="2187983" cy="11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2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Working Together Session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2125875"/>
            <a:ext cx="3327400" cy="336101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3221037"/>
            <a:ext cx="3879850" cy="3297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3" y="1280733"/>
            <a:ext cx="3562350" cy="305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83" y="1673829"/>
            <a:ext cx="2738438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" y="4338258"/>
            <a:ext cx="2652813" cy="14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09" y="3919933"/>
            <a:ext cx="4271432" cy="240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</a:p>
        </p:txBody>
      </p:sp>
      <p:pic>
        <p:nvPicPr>
          <p:cNvPr id="6" name="Content Placeholder 5" descr="https://suepatterson.files.wordpress.com/2013/03/600153_488335651213960_1166027072_n.jpg?w=70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47" y="1270000"/>
            <a:ext cx="4635356" cy="4635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6" y="1483459"/>
            <a:ext cx="3200400" cy="22733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6" y="4368800"/>
            <a:ext cx="2731655" cy="153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24" y="1631877"/>
            <a:ext cx="2668469" cy="177897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8562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Embracing Vulnerability</a:t>
            </a:r>
          </a:p>
        </p:txBody>
      </p:sp>
      <p:pic>
        <p:nvPicPr>
          <p:cNvPr id="4" name="AO6n9HmG0q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3975" y="1382734"/>
            <a:ext cx="7001121" cy="3938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948" y="980075"/>
            <a:ext cx="43148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Tales of Vulnerability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5" y="1795876"/>
            <a:ext cx="2694620" cy="2009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20" y="1698755"/>
            <a:ext cx="2778556" cy="210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12" y="1795875"/>
            <a:ext cx="4018409" cy="20092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8263" y="4160358"/>
            <a:ext cx="9916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Two of us will share our own personal experiences with vulnerability in our academic lives.  </a:t>
            </a:r>
            <a:endParaRPr lang="en-US" sz="2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it Can’t Wait (Steve Chiolis)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04" y="243174"/>
            <a:ext cx="2453042" cy="2617940"/>
          </a:xfrm>
          <a:prstGeom prst="rect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90414" y="2138766"/>
            <a:ext cx="84835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Instant Active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When the rules don’t seem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Did I handle this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2" y="4029207"/>
            <a:ext cx="2303724" cy="2303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0" y="4029207"/>
            <a:ext cx="5824133" cy="230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90" y="4029206"/>
            <a:ext cx="2090248" cy="23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9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Apathy into Empathy (Marsha Vernoga)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24" y="111584"/>
            <a:ext cx="2517249" cy="25172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648" y="1237293"/>
            <a:ext cx="9892039" cy="44627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 stand for compassion.  Will you stand with me?</a:t>
            </a:r>
            <a:br>
              <a:rPr lang="en-US" sz="3600" dirty="0"/>
            </a:b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Is it possible to turn apathy into empathy?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So, I question...Are these conversations helping or hindering the issues at heart?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91" y="4505195"/>
            <a:ext cx="2932482" cy="21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1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Following our anecdotes at larger events we typically launch into small group conversations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Our smaller “Working Together” sessions occur monthly in a small group setting.  We typically have 2-4 small groups each month to accommodate different availabilities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57" y="155879"/>
            <a:ext cx="3048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90" y="4376548"/>
            <a:ext cx="2342367" cy="2342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288370"/>
            <a:ext cx="2705055" cy="14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5" y="4496843"/>
            <a:ext cx="4819906" cy="2123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We will split up into 2-4 small groups right now, each led by a moderator.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Once in our groups we will do introductions and then answer some questions.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81" y="131801"/>
            <a:ext cx="2978528" cy="20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72" y="1784338"/>
            <a:ext cx="4359057" cy="3109815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  <a:softEdge rad="762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5" y="104123"/>
            <a:ext cx="2848298" cy="232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48" y="4894153"/>
            <a:ext cx="3503647" cy="1883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6" y="201069"/>
            <a:ext cx="4237874" cy="2404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0" y="4272765"/>
            <a:ext cx="2493057" cy="25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</p:spPr>
        <p:txBody>
          <a:bodyPr/>
          <a:lstStyle/>
          <a:p>
            <a:r>
              <a:rPr lang="en-US" dirty="0"/>
              <a:t>Questions to answer in groups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59" y="1700118"/>
            <a:ext cx="1666643" cy="1668095"/>
          </a:xfrm>
        </p:spPr>
      </p:pic>
      <p:sp>
        <p:nvSpPr>
          <p:cNvPr id="8" name="TextBox 7"/>
          <p:cNvSpPr txBox="1"/>
          <p:nvPr/>
        </p:nvSpPr>
        <p:spPr>
          <a:xfrm>
            <a:off x="200417" y="1225689"/>
            <a:ext cx="7565720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Think of a time in your teaching (working with others) when you felt exposed, didn’t know what to do.  How did you react?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Have you ever felt absolutely foolish in the classroom? Tell us about it.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How do we support each other during moments of vulnerability?</a:t>
            </a:r>
            <a:br>
              <a:rPr lang="en-US" sz="2800" dirty="0"/>
            </a:br>
            <a:endParaRPr lang="en-US" sz="28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83277" y="19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37" y="4332538"/>
            <a:ext cx="2226093" cy="148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</p:spPr>
        <p:txBody>
          <a:bodyPr/>
          <a:lstStyle/>
          <a:p>
            <a:r>
              <a:rPr lang="en-US" dirty="0"/>
              <a:t>Large Group Reflections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417" y="1225689"/>
            <a:ext cx="7565720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Typically following small group discussions in a larger event like this one we would reconvene for large group discussion of main themes and topics that emerged during discussion.</a:t>
            </a:r>
            <a:br>
              <a:rPr lang="en-US" sz="2800" dirty="0"/>
            </a:b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Some of these themes could guide our selection of topics for future “Working</a:t>
            </a:r>
            <a:br>
              <a:rPr lang="en-US" sz="2800" dirty="0"/>
            </a:br>
            <a:r>
              <a:rPr lang="en-US" sz="2800" dirty="0"/>
              <a:t>Together” sessions.</a:t>
            </a:r>
            <a:br>
              <a:rPr lang="en-US" sz="2800" dirty="0"/>
            </a:br>
            <a:endParaRPr lang="en-US" sz="28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83277" y="19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65" y="4133263"/>
            <a:ext cx="47625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40" y="1327759"/>
            <a:ext cx="4100186" cy="25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a “Working Together” group at your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We recommend selecting between 4-6 faculty and staff to serve as organizers.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Solicit feedback from campus constituent groups to determine trending topics to discuss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Some topics we have discussed so far include vulnerability, work/life balance, sensitive situations, body language, the dilemma of Sisyphus, reflections &amp; resolutions, education in a post-election culture, and email etiquette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609600"/>
            <a:ext cx="28575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0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a “Working Together” group at your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Set up small group conversations at times that are convenient for your constituent groups.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Participate in Professional Development Days with activities that encourage collaboration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98475"/>
            <a:ext cx="28575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5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to Get You Started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720666" cy="40116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You can contact any of us for assistance in setting up your “Working Together” campus group or to arrange for a campus visit to help you get started.</a:t>
            </a:r>
          </a:p>
          <a:p>
            <a:r>
              <a:rPr lang="en-US" sz="2800" dirty="0"/>
              <a:t>You can visit our campus “Working Together” website at </a:t>
            </a:r>
            <a:r>
              <a:rPr lang="en-US" sz="2800" dirty="0">
                <a:hlinkClick r:id="rId3"/>
              </a:rPr>
              <a:t>http://laspositascollege.edu/staffdevelopment/workingtogether.php</a:t>
            </a:r>
            <a:endParaRPr lang="en-US" sz="2800" dirty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54" y="151421"/>
            <a:ext cx="2005472" cy="25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720666" cy="40116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Howard Blumenfeld, 925-424-1342, </a:t>
            </a:r>
            <a:r>
              <a:rPr lang="en-US" sz="2800" dirty="0">
                <a:hlinkClick r:id="rId3"/>
              </a:rPr>
              <a:t>hblumenfeld@laspositascollege.edu</a:t>
            </a:r>
            <a:endParaRPr lang="en-US" sz="2800" dirty="0"/>
          </a:p>
          <a:p>
            <a:r>
              <a:rPr lang="en-US" sz="2800" dirty="0"/>
              <a:t>Steve Chiolis, 925-424-1000 x2969, </a:t>
            </a:r>
            <a:r>
              <a:rPr lang="en-US" sz="2800" dirty="0">
                <a:hlinkClick r:id="rId4"/>
              </a:rPr>
              <a:t>schiolis@laspositascollege.edu</a:t>
            </a:r>
            <a:endParaRPr lang="en-US" sz="2800" dirty="0"/>
          </a:p>
          <a:p>
            <a:r>
              <a:rPr lang="en-US" sz="2800" dirty="0"/>
              <a:t>Marty Nash, 925-424-1245, </a:t>
            </a:r>
            <a:r>
              <a:rPr lang="en-US" sz="2800" dirty="0">
                <a:hlinkClick r:id="rId5"/>
              </a:rPr>
              <a:t>mnash@laspositascollege.edu</a:t>
            </a:r>
            <a:endParaRPr lang="en-US" sz="2800" dirty="0"/>
          </a:p>
          <a:p>
            <a:r>
              <a:rPr lang="en-US" sz="2800" dirty="0"/>
              <a:t>Marsha Vernoga, 925-424-1278, </a:t>
            </a:r>
            <a:r>
              <a:rPr lang="en-US" sz="2800" dirty="0">
                <a:hlinkClick r:id="rId6"/>
              </a:rPr>
              <a:t>mvernoga@laspositascollege.edu</a:t>
            </a:r>
            <a:endParaRPr lang="en-US" sz="2800" dirty="0"/>
          </a:p>
          <a:p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6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335" y="1150283"/>
            <a:ext cx="8720666" cy="4011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600" dirty="0"/>
              <a:t>Time permitting, we will take some questions.</a:t>
            </a:r>
          </a:p>
          <a:p>
            <a:r>
              <a:rPr lang="en-US" sz="3600" dirty="0"/>
              <a:t>Thank you for participating in our “Working Together” Session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08" y="4231468"/>
            <a:ext cx="3794966" cy="2170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68" y="11827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78" y="1565003"/>
            <a:ext cx="2518556" cy="2244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800" y="3418344"/>
            <a:ext cx="2382395" cy="2417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240" y="3418344"/>
            <a:ext cx="2394131" cy="2417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755" y="3809024"/>
            <a:ext cx="251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Lucida Handwriting" panose="03010101010101010101" pitchFamily="66" charset="0"/>
              </a:rPr>
              <a:t>Howard Blumenfeld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7765" y="583629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Lucida Handwriting" panose="03010101010101010101" pitchFamily="66" charset="0"/>
              </a:rPr>
              <a:t>Steve Chiolis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9850" y="310515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Lucida Handwriting" panose="03010101010101010101" pitchFamily="66" charset="0"/>
              </a:rPr>
              <a:t>Marty Nash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83240" y="5836297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Lucida Handwriting" panose="03010101010101010101" pitchFamily="66" charset="0"/>
              </a:rPr>
              <a:t>Marsha Vernoga</a:t>
            </a:r>
          </a:p>
        </p:txBody>
      </p:sp>
      <p:pic>
        <p:nvPicPr>
          <p:cNvPr id="5" name="Picture 4" descr="DSC025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25" y="1044851"/>
            <a:ext cx="2683566" cy="20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Brief History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(Steve Chiolis)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04" y="243174"/>
            <a:ext cx="2453042" cy="2617940"/>
          </a:xfrm>
          <a:prstGeom prst="rect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969" y="3776792"/>
            <a:ext cx="2581243" cy="2260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246562"/>
            <a:ext cx="7782061" cy="32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Brief History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(Steve Chiolis)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04" y="243174"/>
            <a:ext cx="2453042" cy="2617940"/>
          </a:xfrm>
          <a:prstGeom prst="rect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8175" y="1990725"/>
            <a:ext cx="8483588" cy="643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Working Together &amp; Campus Climate: Nourishing the Innovators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Creativity &amp; Innovation 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Teachers Teaching Teachers (TTT)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Hallway Conversations: Reclaiming &amp; Sharing Our Stories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Grassroots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Never Mind the Silos, Here's a Community</a:t>
            </a:r>
          </a:p>
          <a:p>
            <a:endParaRPr lang="en-US" sz="3200" dirty="0">
              <a:latin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969" y="3776792"/>
            <a:ext cx="2581243" cy="22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“Working Together” Model (Howard Blumenfeld)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414" y="2061275"/>
            <a:ext cx="8483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Number of Organizers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Monthly Organizer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FLEX Day Presentations, Town Hall &amp; Small Group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Spinoffs from Working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These experiences led me to become Professional Development Coordinator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344050"/>
            <a:ext cx="2711745" cy="2676754"/>
          </a:xfrm>
          <a:prstGeom prst="rect">
            <a:avLst/>
          </a:prstGeom>
          <a:ln w="38100" cap="sq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458" y="4144573"/>
            <a:ext cx="2454289" cy="24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5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“Working Together” Model (Howard Blumenfeld)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414" y="2061275"/>
            <a:ext cx="84835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“Working Together” conversations are often starting points for other collaborations on campus.</a:t>
            </a:r>
            <a:br>
              <a:rPr lang="en-US" sz="3600" dirty="0">
                <a:latin typeface="Trebuchet MS" charset="0"/>
              </a:rPr>
            </a:br>
            <a:endParaRPr lang="en-US" sz="2400" dirty="0">
              <a:latin typeface="Trebuchet MS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rebuchet MS" charset="0"/>
              </a:rPr>
              <a:t>The Teaching Institute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rebuchet MS" charset="0"/>
              </a:rPr>
              <a:t>Post-Election Conversation Facebook Group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rebuchet MS" charset="0"/>
              </a:rPr>
              <a:t>Community Education Classes in Civic Engagement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rebuchet MS" charset="0"/>
              </a:rPr>
              <a:t>Division Meeting Discussions about Student Athletes &amp; Other Campus Representatives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rebuchet MS" charset="0"/>
              </a:rPr>
              <a:t>Active Listening Workshops for Faculty &amp; Staff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US" sz="2800" dirty="0">
              <a:latin typeface="Trebuchet M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344050"/>
            <a:ext cx="2711745" cy="2676754"/>
          </a:xfrm>
          <a:prstGeom prst="rect">
            <a:avLst/>
          </a:prstGeom>
          <a:ln w="38100" cap="sq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458" y="4144573"/>
            <a:ext cx="2454289" cy="24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3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4609" cy="1320800"/>
          </a:xfrm>
        </p:spPr>
        <p:txBody>
          <a:bodyPr>
            <a:normAutofit/>
          </a:bodyPr>
          <a:lstStyle/>
          <a:p>
            <a:r>
              <a:rPr lang="en-US" dirty="0"/>
              <a:t>Moderating Small Group Conversations (Marsha Vernoga)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43" y="202827"/>
            <a:ext cx="2517249" cy="25172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77332" y="1930400"/>
            <a:ext cx="8559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Working in teams of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Conversation starters and opening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Navigating the flow of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Reflecting on small group conversations at organizer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How this experience helped me get out of my bubble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74" y="3984600"/>
            <a:ext cx="2655518" cy="24845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3957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Selection of Topics (Marty Nash)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863" y="1931988"/>
            <a:ext cx="8593426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Selecting topics for larger group seminars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Selecting topics for monthly small group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Topics that emerge naturally during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Trending topics (Post-Election Conversation)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charset="0"/>
              </a:rPr>
              <a:t>How “Working Together” affected me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89" y="3888482"/>
            <a:ext cx="2800350" cy="2638425"/>
          </a:xfrm>
          <a:prstGeom prst="rect">
            <a:avLst/>
          </a:prstGeom>
        </p:spPr>
      </p:pic>
      <p:pic>
        <p:nvPicPr>
          <p:cNvPr id="5" name="Picture 4" descr="DSC025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289" y="161925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37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4675</TotalTime>
  <Words>844</Words>
  <Application>Microsoft Office PowerPoint</Application>
  <PresentationFormat>Widescreen</PresentationFormat>
  <Paragraphs>131</Paragraphs>
  <Slides>26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Working Together: Community Building on Campus</vt:lpstr>
      <vt:lpstr>PowerPoint Presentation</vt:lpstr>
      <vt:lpstr>Who are we?</vt:lpstr>
      <vt:lpstr>Introduction &amp; Brief History  (Steve Chiolis)</vt:lpstr>
      <vt:lpstr>Introduction &amp; Brief History  (Steve Chiolis)</vt:lpstr>
      <vt:lpstr>The “Working Together” Model (Howard Blumenfeld)</vt:lpstr>
      <vt:lpstr>The “Working Together” Model (Howard Blumenfeld)</vt:lpstr>
      <vt:lpstr>Moderating Small Group Conversations (Marsha Vernoga)</vt:lpstr>
      <vt:lpstr>The Selection of Topics (Marty Nash)</vt:lpstr>
      <vt:lpstr>The Selection of Topics (Marty Nash)</vt:lpstr>
      <vt:lpstr>Testimonials</vt:lpstr>
      <vt:lpstr>Sample Working Together Session</vt:lpstr>
      <vt:lpstr>Vulnerability</vt:lpstr>
      <vt:lpstr>Embracing Vulnerability</vt:lpstr>
      <vt:lpstr>Tales of Vulnerability</vt:lpstr>
      <vt:lpstr>Sometimes it Can’t Wait (Steve Chiolis)</vt:lpstr>
      <vt:lpstr>Apathy into Empathy (Marsha Vernoga)</vt:lpstr>
      <vt:lpstr>Small Group Conversations</vt:lpstr>
      <vt:lpstr>Small Group Conversations</vt:lpstr>
      <vt:lpstr>Questions to answer in groups</vt:lpstr>
      <vt:lpstr>Large Group Reflections</vt:lpstr>
      <vt:lpstr>How to start a “Working Together” group at your campus</vt:lpstr>
      <vt:lpstr>How to start a “Working Together” group at your campus</vt:lpstr>
      <vt:lpstr>Help to Get You Started</vt:lpstr>
      <vt:lpstr>Contact Information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</dc:title>
  <dc:creator>Howard Blumenfeld</dc:creator>
  <cp:lastModifiedBy>Howard Blumenfeld</cp:lastModifiedBy>
  <cp:revision>243</cp:revision>
  <dcterms:created xsi:type="dcterms:W3CDTF">2016-01-11T21:58:29Z</dcterms:created>
  <dcterms:modified xsi:type="dcterms:W3CDTF">2017-03-15T04:05:52Z</dcterms:modified>
</cp:coreProperties>
</file>