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4"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p:restoredTop sz="94631"/>
  </p:normalViewPr>
  <p:slideViewPr>
    <p:cSldViewPr snapToGrid="0" snapToObjects="1">
      <p:cViewPr varScale="1">
        <p:scale>
          <a:sx n="109" d="100"/>
          <a:sy n="109" d="100"/>
        </p:scale>
        <p:origin x="184"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61383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Shape 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14" name="Shape 14"/>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Shape 5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Shape 5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58" name="Shape 5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Shape 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61" name="Shape 61"/>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Shape 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18" name="Shape 1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23" name="Shape 2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29" name="Shape 2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33" name="Shape 3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Shape 3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38" name="Shape 3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42" name="Shape 42"/>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Shape 4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Shape 4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Shape 4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49" name="Shape 4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53" name="Shape 5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
        <p:nvSpPr>
          <p:cNvPr id="9" name="Shape 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asccc.org/services" TargetMode="External"/><Relationship Id="rId3" Type="http://schemas.openxmlformats.org/officeDocument/2006/relationships/hyperlink" Target="http://asccc.org/" TargetMode="External"/><Relationship Id="rId7" Type="http://schemas.openxmlformats.org/officeDocument/2006/relationships/hyperlink" Target="http://asccc.org/calendar/list/events"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asccc.org/publications" TargetMode="External"/><Relationship Id="rId5" Type="http://schemas.openxmlformats.org/officeDocument/2006/relationships/hyperlink" Target="http://asccc.org/content/application-statewide-service" TargetMode="External"/><Relationship Id="rId4" Type="http://schemas.openxmlformats.org/officeDocument/2006/relationships/hyperlink" Target="mailto:info@asccc.org" TargetMode="External"/><Relationship Id="rId9" Type="http://schemas.openxmlformats.org/officeDocument/2006/relationships/hyperlink" Target="http://asccc.org/disciplines-lis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311700" y="1483225"/>
            <a:ext cx="8520600" cy="13140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sz="3000">
                <a:latin typeface="Times New Roman"/>
                <a:ea typeface="Times New Roman"/>
                <a:cs typeface="Times New Roman"/>
                <a:sym typeface="Times New Roman"/>
              </a:rPr>
              <a:t>Wait...Where Does That Go Again? The Curriculum Development and Approval Process</a:t>
            </a:r>
            <a:endParaRPr sz="3000">
              <a:latin typeface="Times New Roman"/>
              <a:ea typeface="Times New Roman"/>
              <a:cs typeface="Times New Roman"/>
              <a:sym typeface="Times New Roman"/>
            </a:endParaRPr>
          </a:p>
        </p:txBody>
      </p:sp>
      <p:sp>
        <p:nvSpPr>
          <p:cNvPr id="67" name="Shape 67"/>
          <p:cNvSpPr txBox="1">
            <a:spLocks noGrp="1"/>
          </p:cNvSpPr>
          <p:nvPr>
            <p:ph type="subTitle" idx="1"/>
          </p:nvPr>
        </p:nvSpPr>
        <p:spPr>
          <a:xfrm>
            <a:off x="311700" y="2880775"/>
            <a:ext cx="8520600" cy="78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a:latin typeface="Times New Roman"/>
                <a:ea typeface="Times New Roman"/>
                <a:cs typeface="Times New Roman"/>
                <a:sym typeface="Times New Roman"/>
              </a:rPr>
              <a:t>Randy Beach, ASCCC Executive Committee</a:t>
            </a:r>
            <a:br>
              <a:rPr lang="en" sz="2000">
                <a:latin typeface="Times New Roman"/>
                <a:ea typeface="Times New Roman"/>
                <a:cs typeface="Times New Roman"/>
                <a:sym typeface="Times New Roman"/>
              </a:rPr>
            </a:br>
            <a:r>
              <a:rPr lang="en" sz="2000">
                <a:latin typeface="Times New Roman"/>
                <a:ea typeface="Times New Roman"/>
                <a:cs typeface="Times New Roman"/>
                <a:sym typeface="Times New Roman"/>
              </a:rPr>
              <a:t>Jan Young, ASCCC Noncredit Committee, Glendale Community College</a:t>
            </a:r>
            <a:endParaRPr sz="20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000">
                <a:latin typeface="Times New Roman"/>
                <a:ea typeface="Times New Roman"/>
                <a:cs typeface="Times New Roman"/>
                <a:sym typeface="Times New Roman"/>
              </a:rPr>
              <a:t>2018 ASCCC Career and Noncredit Education Leadership Institute</a:t>
            </a:r>
            <a:br>
              <a:rPr lang="en" sz="2000">
                <a:latin typeface="Times New Roman"/>
                <a:ea typeface="Times New Roman"/>
                <a:cs typeface="Times New Roman"/>
                <a:sym typeface="Times New Roman"/>
              </a:rPr>
            </a:br>
            <a:r>
              <a:rPr lang="en" sz="2000">
                <a:latin typeface="Times New Roman"/>
                <a:ea typeface="Times New Roman"/>
                <a:cs typeface="Times New Roman"/>
                <a:sym typeface="Times New Roman"/>
              </a:rPr>
              <a:t>May 3-5, 2018 Westin South Coast Plaza</a:t>
            </a:r>
            <a:br>
              <a:rPr lang="en" sz="2000">
                <a:latin typeface="Times New Roman"/>
                <a:ea typeface="Times New Roman"/>
                <a:cs typeface="Times New Roman"/>
                <a:sym typeface="Times New Roman"/>
              </a:rPr>
            </a:br>
            <a:endParaRPr sz="2000">
              <a:latin typeface="Times New Roman"/>
              <a:ea typeface="Times New Roman"/>
              <a:cs typeface="Times New Roman"/>
              <a:sym typeface="Times New Roman"/>
            </a:endParaRPr>
          </a:p>
          <a:p>
            <a:pPr marL="0" lvl="0" indent="0" algn="l" rtl="0">
              <a:spcBef>
                <a:spcPts val="0"/>
              </a:spcBef>
              <a:spcAft>
                <a:spcPts val="0"/>
              </a:spcAft>
              <a:buNone/>
            </a:pPr>
            <a:endParaRPr sz="2400">
              <a:latin typeface="Times New Roman"/>
              <a:ea typeface="Times New Roman"/>
              <a:cs typeface="Times New Roman"/>
              <a:sym typeface="Times New Roman"/>
            </a:endParaRPr>
          </a:p>
        </p:txBody>
      </p:sp>
      <p:pic>
        <p:nvPicPr>
          <p:cNvPr id="68" name="Shape 68"/>
          <p:cNvPicPr preferRelativeResize="0"/>
          <p:nvPr/>
        </p:nvPicPr>
        <p:blipFill>
          <a:blip r:embed="rId3">
            <a:alphaModFix/>
          </a:blip>
          <a:stretch>
            <a:fillRect/>
          </a:stretch>
        </p:blipFill>
        <p:spPr>
          <a:xfrm>
            <a:off x="2986075" y="583800"/>
            <a:ext cx="3171825" cy="581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Development Criteria and the COR</a:t>
            </a:r>
            <a:endParaRPr/>
          </a:p>
        </p:txBody>
      </p:sp>
      <p:sp>
        <p:nvSpPr>
          <p:cNvPr id="138" name="Shape 1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10</a:t>
            </a:fld>
            <a:endParaRPr/>
          </a:p>
        </p:txBody>
      </p:sp>
      <p:sp>
        <p:nvSpPr>
          <p:cNvPr id="139" name="Shape 139"/>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Why Create a Course or Program?</a:t>
            </a:r>
            <a:endParaRPr/>
          </a:p>
        </p:txBody>
      </p:sp>
      <p:sp>
        <p:nvSpPr>
          <p:cNvPr id="145" name="Shape 145"/>
          <p:cNvSpPr txBox="1">
            <a:spLocks noGrp="1"/>
          </p:cNvSpPr>
          <p:nvPr>
            <p:ph type="body" idx="1"/>
          </p:nvPr>
        </p:nvSpPr>
        <p:spPr>
          <a:xfrm>
            <a:off x="311700" y="1152475"/>
            <a:ext cx="5230200" cy="34164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Appropriateness to the Mission</a:t>
            </a:r>
            <a:br>
              <a:rPr lang="en" sz="1600"/>
            </a:br>
            <a:r>
              <a:rPr lang="en" sz="1600"/>
              <a:t>Programs must be directed at the appropriate level for community colleges. Programs must address a valid transfer, occupational, basic skills, civic education, or lifelong learning purpose. Programs should also be congruent with the mission statement and master plan of the college and district. </a:t>
            </a:r>
            <a:br>
              <a:rPr lang="en" sz="1600"/>
            </a:br>
            <a:endParaRPr sz="1600"/>
          </a:p>
        </p:txBody>
      </p:sp>
      <p:sp>
        <p:nvSpPr>
          <p:cNvPr id="146" name="Shape 1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11</a:t>
            </a:fld>
            <a:endParaRPr/>
          </a:p>
        </p:txBody>
      </p:sp>
      <p:sp>
        <p:nvSpPr>
          <p:cNvPr id="147" name="Shape 147"/>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pic>
        <p:nvPicPr>
          <p:cNvPr id="148" name="Shape 148"/>
          <p:cNvPicPr preferRelativeResize="0"/>
          <p:nvPr/>
        </p:nvPicPr>
        <p:blipFill>
          <a:blip r:embed="rId3">
            <a:alphaModFix/>
          </a:blip>
          <a:stretch>
            <a:fillRect/>
          </a:stretch>
        </p:blipFill>
        <p:spPr>
          <a:xfrm>
            <a:off x="5712325" y="1215125"/>
            <a:ext cx="2979824" cy="19310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Why Create a Course or Program?</a:t>
            </a:r>
            <a:endParaRPr/>
          </a:p>
        </p:txBody>
      </p:sp>
      <p:sp>
        <p:nvSpPr>
          <p:cNvPr id="154" name="Shape 1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Need</a:t>
            </a:r>
            <a:br>
              <a:rPr lang="en" sz="1600"/>
            </a:br>
            <a:r>
              <a:rPr lang="en" sz="1600"/>
              <a:t>New programs that meet stated goals and objectives in the region must not cause harmful competition with an existing program at another college. Need is determined by multiple factors, including but not limited to;  educational master plan, accreditation standards, program review, economic development interests, labor market data, and community surveys. </a:t>
            </a:r>
            <a:br>
              <a:rPr lang="en" sz="1600"/>
            </a:br>
            <a:endParaRPr sz="1600"/>
          </a:p>
        </p:txBody>
      </p:sp>
      <p:sp>
        <p:nvSpPr>
          <p:cNvPr id="155" name="Shape 1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12</a:t>
            </a:fld>
            <a:endParaRPr/>
          </a:p>
        </p:txBody>
      </p:sp>
      <p:sp>
        <p:nvSpPr>
          <p:cNvPr id="156" name="Shape 156"/>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pic>
        <p:nvPicPr>
          <p:cNvPr id="157" name="Shape 157"/>
          <p:cNvPicPr preferRelativeResize="0"/>
          <p:nvPr/>
        </p:nvPicPr>
        <p:blipFill rotWithShape="1">
          <a:blip r:embed="rId3">
            <a:alphaModFix/>
          </a:blip>
          <a:srcRect t="1190" b="1190"/>
          <a:stretch/>
        </p:blipFill>
        <p:spPr>
          <a:xfrm>
            <a:off x="3158175" y="2732175"/>
            <a:ext cx="3143200" cy="1931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Why Create a Course or Program?</a:t>
            </a:r>
            <a:endParaRPr/>
          </a:p>
        </p:txBody>
      </p:sp>
      <p:sp>
        <p:nvSpPr>
          <p:cNvPr id="163" name="Shape 1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Curriculum Standards</a:t>
            </a:r>
            <a:br>
              <a:rPr lang="en" sz="1600"/>
            </a:br>
            <a:r>
              <a:rPr lang="en" sz="1600"/>
              <a:t>Title 5 mandates that all credit and noncredit curriculum be approved by the college curriculum committee and the district governing board. CTE credit programs must be reviewed by Career Technical Education Regional Consortia. The proposed program must be consistent with requirements of accrediting agencies as applicable. Programs are designed so that successful completion of the program requirements will enable students to fulfill the program goals and objectives.</a:t>
            </a:r>
            <a:br>
              <a:rPr lang="en" sz="1600"/>
            </a:br>
            <a:endParaRPr sz="1600"/>
          </a:p>
        </p:txBody>
      </p:sp>
      <p:sp>
        <p:nvSpPr>
          <p:cNvPr id="164" name="Shape 1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13</a:t>
            </a:fld>
            <a:endParaRPr/>
          </a:p>
        </p:txBody>
      </p:sp>
      <p:sp>
        <p:nvSpPr>
          <p:cNvPr id="165" name="Shape 165"/>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pic>
        <p:nvPicPr>
          <p:cNvPr id="166" name="Shape 166"/>
          <p:cNvPicPr preferRelativeResize="0"/>
          <p:nvPr/>
        </p:nvPicPr>
        <p:blipFill>
          <a:blip r:embed="rId3">
            <a:alphaModFix/>
          </a:blip>
          <a:stretch>
            <a:fillRect/>
          </a:stretch>
        </p:blipFill>
        <p:spPr>
          <a:xfrm>
            <a:off x="5512306" y="3157625"/>
            <a:ext cx="2882925" cy="1053150"/>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Why Create a Course or Program?</a:t>
            </a:r>
            <a:endParaRPr/>
          </a:p>
        </p:txBody>
      </p:sp>
      <p:sp>
        <p:nvSpPr>
          <p:cNvPr id="172" name="Shape 1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Adequate Resources</a:t>
            </a:r>
            <a:br>
              <a:rPr lang="en" sz="1600"/>
            </a:br>
            <a:r>
              <a:rPr lang="en" sz="1600"/>
              <a:t>In developing a new program, the college commits to offering all of the required courses for the program at least once every two years. Hence, the college must have adequate resources for faculty, facilities and equipment, and library and learning resources.</a:t>
            </a:r>
            <a:br>
              <a:rPr lang="en" sz="1600"/>
            </a:br>
            <a:endParaRPr sz="1600"/>
          </a:p>
        </p:txBody>
      </p:sp>
      <p:sp>
        <p:nvSpPr>
          <p:cNvPr id="173" name="Shape 1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14</a:t>
            </a:fld>
            <a:endParaRPr/>
          </a:p>
        </p:txBody>
      </p:sp>
      <p:sp>
        <p:nvSpPr>
          <p:cNvPr id="174" name="Shape 174"/>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pic>
        <p:nvPicPr>
          <p:cNvPr id="175" name="Shape 175"/>
          <p:cNvPicPr preferRelativeResize="0"/>
          <p:nvPr/>
        </p:nvPicPr>
        <p:blipFill rotWithShape="1">
          <a:blip r:embed="rId3">
            <a:alphaModFix/>
          </a:blip>
          <a:srcRect l="135099" t="-141730" r="-135099" b="141730"/>
          <a:stretch/>
        </p:blipFill>
        <p:spPr>
          <a:xfrm>
            <a:off x="928231" y="2602694"/>
            <a:ext cx="3409218" cy="1601982"/>
          </a:xfrm>
          <a:prstGeom prst="rect">
            <a:avLst/>
          </a:prstGeom>
          <a:noFill/>
          <a:ln>
            <a:noFill/>
          </a:ln>
        </p:spPr>
      </p:pic>
      <p:pic>
        <p:nvPicPr>
          <p:cNvPr id="176" name="Shape 176"/>
          <p:cNvPicPr preferRelativeResize="0"/>
          <p:nvPr/>
        </p:nvPicPr>
        <p:blipFill>
          <a:blip r:embed="rId3">
            <a:alphaModFix/>
          </a:blip>
          <a:stretch>
            <a:fillRect/>
          </a:stretch>
        </p:blipFill>
        <p:spPr>
          <a:xfrm>
            <a:off x="659474" y="2454426"/>
            <a:ext cx="4204074" cy="19754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Why Create a Course or Program?</a:t>
            </a:r>
            <a:endParaRPr/>
          </a:p>
        </p:txBody>
      </p:sp>
      <p:sp>
        <p:nvSpPr>
          <p:cNvPr id="182" name="Shape 1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Compliance</a:t>
            </a:r>
            <a:br>
              <a:rPr lang="en" sz="1600"/>
            </a:br>
            <a:r>
              <a:rPr lang="en" sz="1600"/>
              <a:t>The design of the program must not be in conflict with any law including state and federal laws.</a:t>
            </a:r>
            <a:br>
              <a:rPr lang="en" sz="1600"/>
            </a:br>
            <a:endParaRPr sz="1600"/>
          </a:p>
        </p:txBody>
      </p:sp>
      <p:sp>
        <p:nvSpPr>
          <p:cNvPr id="183" name="Shape 1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15</a:t>
            </a:fld>
            <a:endParaRPr/>
          </a:p>
        </p:txBody>
      </p:sp>
      <p:sp>
        <p:nvSpPr>
          <p:cNvPr id="184" name="Shape 184"/>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pic>
        <p:nvPicPr>
          <p:cNvPr id="185" name="Shape 185"/>
          <p:cNvPicPr preferRelativeResize="0"/>
          <p:nvPr/>
        </p:nvPicPr>
        <p:blipFill rotWithShape="1">
          <a:blip r:embed="rId3">
            <a:alphaModFix/>
          </a:blip>
          <a:srcRect l="135099" t="-141730" r="-135099" b="141730"/>
          <a:stretch/>
        </p:blipFill>
        <p:spPr>
          <a:xfrm>
            <a:off x="928231" y="2602694"/>
            <a:ext cx="3409218" cy="1601982"/>
          </a:xfrm>
          <a:prstGeom prst="rect">
            <a:avLst/>
          </a:prstGeom>
          <a:noFill/>
          <a:ln>
            <a:noFill/>
          </a:ln>
        </p:spPr>
      </p:pic>
      <p:pic>
        <p:nvPicPr>
          <p:cNvPr id="186" name="Shape 186"/>
          <p:cNvPicPr preferRelativeResize="0"/>
          <p:nvPr/>
        </p:nvPicPr>
        <p:blipFill>
          <a:blip r:embed="rId4">
            <a:alphaModFix/>
          </a:blip>
          <a:stretch>
            <a:fillRect/>
          </a:stretch>
        </p:blipFill>
        <p:spPr>
          <a:xfrm>
            <a:off x="3132449" y="2344875"/>
            <a:ext cx="4500324" cy="1721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Course Creation CTE and Noncredit</a:t>
            </a:r>
            <a:endParaRPr sz="2400"/>
          </a:p>
        </p:txBody>
      </p:sp>
      <p:sp>
        <p:nvSpPr>
          <p:cNvPr id="192" name="Shape 19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Establishing learning outcomes and/or competencies (CTE) (NC)</a:t>
            </a:r>
            <a:endParaRPr/>
          </a:p>
          <a:p>
            <a:pPr marL="457200" lvl="0" indent="-342900" rtl="0">
              <a:spcBef>
                <a:spcPts val="0"/>
              </a:spcBef>
              <a:spcAft>
                <a:spcPts val="0"/>
              </a:spcAft>
              <a:buSzPts val="1800"/>
              <a:buChar char="●"/>
            </a:pPr>
            <a:r>
              <a:rPr lang="en"/>
              <a:t>If for a program, link course outcomes to program outcomes (CTE) (NC)</a:t>
            </a:r>
            <a:endParaRPr/>
          </a:p>
          <a:p>
            <a:pPr marL="457200" lvl="0" indent="-342900" rtl="0">
              <a:spcBef>
                <a:spcPts val="0"/>
              </a:spcBef>
              <a:spcAft>
                <a:spcPts val="0"/>
              </a:spcAft>
              <a:buSzPts val="1800"/>
              <a:buChar char="●"/>
            </a:pPr>
            <a:r>
              <a:rPr lang="en"/>
              <a:t>Identifying industry needs and changes (CTE) (NC)</a:t>
            </a:r>
            <a:endParaRPr/>
          </a:p>
          <a:p>
            <a:pPr marL="457200" lvl="0" indent="-342900" rtl="0">
              <a:spcBef>
                <a:spcPts val="0"/>
              </a:spcBef>
              <a:spcAft>
                <a:spcPts val="0"/>
              </a:spcAft>
              <a:buSzPts val="1800"/>
              <a:buChar char="●"/>
            </a:pPr>
            <a:r>
              <a:rPr lang="en"/>
              <a:t>Dialogue with advisory committees (CTE)</a:t>
            </a:r>
            <a:endParaRPr/>
          </a:p>
          <a:p>
            <a:pPr marL="457200" lvl="0" indent="-342900" rtl="0">
              <a:spcBef>
                <a:spcPts val="0"/>
              </a:spcBef>
              <a:spcAft>
                <a:spcPts val="0"/>
              </a:spcAft>
              <a:buSzPts val="1800"/>
              <a:buChar char="●"/>
            </a:pPr>
            <a:r>
              <a:rPr lang="en"/>
              <a:t>Industry Needs (CTE) (NC)</a:t>
            </a:r>
            <a:endParaRPr/>
          </a:p>
          <a:p>
            <a:pPr marL="457200" lvl="0" indent="-342900" rtl="0">
              <a:spcBef>
                <a:spcPts val="0"/>
              </a:spcBef>
              <a:spcAft>
                <a:spcPts val="0"/>
              </a:spcAft>
              <a:buSzPts val="1800"/>
              <a:buChar char="●"/>
            </a:pPr>
            <a:r>
              <a:rPr lang="en"/>
              <a:t>Advisory Boards for (CTE) </a:t>
            </a:r>
            <a:endParaRPr/>
          </a:p>
          <a:p>
            <a:pPr marL="457200" lvl="0" indent="-342900" rtl="0">
              <a:spcBef>
                <a:spcPts val="0"/>
              </a:spcBef>
              <a:spcAft>
                <a:spcPts val="0"/>
              </a:spcAft>
              <a:buSzPts val="1800"/>
              <a:buChar char="●"/>
            </a:pPr>
            <a:r>
              <a:rPr lang="en"/>
              <a:t>Labor Market Data (CTE) (NC)</a:t>
            </a:r>
            <a:endParaRPr/>
          </a:p>
          <a:p>
            <a:pPr marL="457200" lvl="0" indent="-342900" rtl="0">
              <a:spcBef>
                <a:spcPts val="0"/>
              </a:spcBef>
              <a:spcAft>
                <a:spcPts val="0"/>
              </a:spcAft>
              <a:buSzPts val="1800"/>
              <a:buChar char="●"/>
            </a:pPr>
            <a:r>
              <a:rPr lang="en"/>
              <a:t>Regional Consortia Recommendation (CTE)</a:t>
            </a:r>
            <a:endParaRPr/>
          </a:p>
          <a:p>
            <a:pPr marL="457200" lvl="0" indent="-342900" rtl="0">
              <a:spcBef>
                <a:spcPts val="0"/>
              </a:spcBef>
              <a:spcAft>
                <a:spcPts val="0"/>
              </a:spcAft>
              <a:buSzPts val="1800"/>
              <a:buChar char="●"/>
            </a:pPr>
            <a:r>
              <a:rPr lang="en"/>
              <a:t>Stackable Credentials (CTE) / Short-term Vocational (NC)</a:t>
            </a:r>
            <a:br>
              <a:rPr lang="en"/>
            </a:br>
            <a:endParaRPr/>
          </a:p>
        </p:txBody>
      </p:sp>
      <p:sp>
        <p:nvSpPr>
          <p:cNvPr id="193" name="Shape 1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16</a:t>
            </a:fld>
            <a:endParaRPr/>
          </a:p>
        </p:txBody>
      </p:sp>
      <p:sp>
        <p:nvSpPr>
          <p:cNvPr id="194" name="Shape 194"/>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Noncredit Courses: Ten Categories</a:t>
            </a:r>
            <a:endParaRPr/>
          </a:p>
        </p:txBody>
      </p:sp>
      <p:sp>
        <p:nvSpPr>
          <p:cNvPr id="200" name="Shape 20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AutoNum type="arabicPeriod"/>
            </a:pPr>
            <a:r>
              <a:rPr lang="en" sz="1600"/>
              <a:t>English as a Second Language (ESL)*</a:t>
            </a:r>
            <a:endParaRPr sz="1600"/>
          </a:p>
          <a:p>
            <a:pPr marL="457200" lvl="0" indent="-330200" rtl="0">
              <a:spcBef>
                <a:spcPts val="0"/>
              </a:spcBef>
              <a:spcAft>
                <a:spcPts val="0"/>
              </a:spcAft>
              <a:buSzPts val="1600"/>
              <a:buAutoNum type="arabicPeriod"/>
            </a:pPr>
            <a:r>
              <a:rPr lang="en" sz="1600"/>
              <a:t>Immigrant Education</a:t>
            </a:r>
            <a:endParaRPr sz="1600"/>
          </a:p>
          <a:p>
            <a:pPr marL="457200" lvl="0" indent="-330200" rtl="0">
              <a:spcBef>
                <a:spcPts val="0"/>
              </a:spcBef>
              <a:spcAft>
                <a:spcPts val="0"/>
              </a:spcAft>
              <a:buSzPts val="1600"/>
              <a:buAutoNum type="arabicPeriod"/>
            </a:pPr>
            <a:r>
              <a:rPr lang="en" sz="1600"/>
              <a:t>Elementary and Secondary Basic Skills*</a:t>
            </a:r>
            <a:endParaRPr sz="1600"/>
          </a:p>
          <a:p>
            <a:pPr marL="457200" lvl="0" indent="-330200" rtl="0">
              <a:spcBef>
                <a:spcPts val="0"/>
              </a:spcBef>
              <a:spcAft>
                <a:spcPts val="0"/>
              </a:spcAft>
              <a:buSzPts val="1600"/>
              <a:buAutoNum type="arabicPeriod"/>
            </a:pPr>
            <a:r>
              <a:rPr lang="en" sz="1600"/>
              <a:t>Health and Safety</a:t>
            </a:r>
            <a:endParaRPr sz="1600"/>
          </a:p>
          <a:p>
            <a:pPr marL="457200" lvl="0" indent="-330200" rtl="0">
              <a:spcBef>
                <a:spcPts val="0"/>
              </a:spcBef>
              <a:spcAft>
                <a:spcPts val="0"/>
              </a:spcAft>
              <a:buSzPts val="1600"/>
              <a:buAutoNum type="arabicPeriod"/>
            </a:pPr>
            <a:r>
              <a:rPr lang="en" sz="1600"/>
              <a:t>Substantial Disabilities</a:t>
            </a:r>
            <a:endParaRPr sz="1600"/>
          </a:p>
          <a:p>
            <a:pPr marL="457200" lvl="0" indent="-330200" rtl="0">
              <a:spcBef>
                <a:spcPts val="0"/>
              </a:spcBef>
              <a:spcAft>
                <a:spcPts val="0"/>
              </a:spcAft>
              <a:buSzPts val="1600"/>
              <a:buAutoNum type="arabicPeriod"/>
            </a:pPr>
            <a:r>
              <a:rPr lang="en" sz="1600"/>
              <a:t>Parenting</a:t>
            </a:r>
            <a:endParaRPr sz="1600"/>
          </a:p>
          <a:p>
            <a:pPr marL="457200" lvl="0" indent="-330200" rtl="0">
              <a:spcBef>
                <a:spcPts val="0"/>
              </a:spcBef>
              <a:spcAft>
                <a:spcPts val="0"/>
              </a:spcAft>
              <a:buSzPts val="1600"/>
              <a:buAutoNum type="arabicPeriod"/>
            </a:pPr>
            <a:r>
              <a:rPr lang="en" sz="1600"/>
              <a:t>Home Economics</a:t>
            </a:r>
            <a:endParaRPr sz="1600"/>
          </a:p>
          <a:p>
            <a:pPr marL="457200" lvl="0" indent="-330200" rtl="0">
              <a:spcBef>
                <a:spcPts val="0"/>
              </a:spcBef>
              <a:spcAft>
                <a:spcPts val="0"/>
              </a:spcAft>
              <a:buSzPts val="1600"/>
              <a:buAutoNum type="arabicPeriod"/>
            </a:pPr>
            <a:r>
              <a:rPr lang="en" sz="1600"/>
              <a:t>Courses for Older Adults</a:t>
            </a:r>
            <a:endParaRPr sz="1600"/>
          </a:p>
          <a:p>
            <a:pPr marL="457200" lvl="0" indent="-330200" rtl="0">
              <a:spcBef>
                <a:spcPts val="0"/>
              </a:spcBef>
              <a:spcAft>
                <a:spcPts val="0"/>
              </a:spcAft>
              <a:buSzPts val="1600"/>
              <a:buAutoNum type="arabicPeriod"/>
            </a:pPr>
            <a:r>
              <a:rPr lang="en" sz="1600"/>
              <a:t>Short-term Vocational*</a:t>
            </a:r>
            <a:endParaRPr sz="1600"/>
          </a:p>
          <a:p>
            <a:pPr marL="457200" lvl="0" indent="-330200" rtl="0">
              <a:spcBef>
                <a:spcPts val="0"/>
              </a:spcBef>
              <a:spcAft>
                <a:spcPts val="0"/>
              </a:spcAft>
              <a:buSzPts val="1600"/>
              <a:buAutoNum type="arabicPeriod"/>
            </a:pPr>
            <a:r>
              <a:rPr lang="en" sz="1600"/>
              <a:t>Workforce Preparation*</a:t>
            </a:r>
            <a:endParaRPr sz="1600"/>
          </a:p>
        </p:txBody>
      </p:sp>
      <p:sp>
        <p:nvSpPr>
          <p:cNvPr id="201" name="Shape 2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17</a:t>
            </a:fld>
            <a:endParaRPr/>
          </a:p>
        </p:txBody>
      </p:sp>
      <p:sp>
        <p:nvSpPr>
          <p:cNvPr id="202" name="Shape 202"/>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
        <p:nvSpPr>
          <p:cNvPr id="203" name="Shape 203"/>
          <p:cNvSpPr txBox="1"/>
          <p:nvPr/>
        </p:nvSpPr>
        <p:spPr>
          <a:xfrm>
            <a:off x="3688500" y="4179450"/>
            <a:ext cx="4783800" cy="322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000"/>
              <a:t>*Areas (1), (3), (9), (10) are eligible for Enhanced Funding if associated with an approved noncredit program.</a:t>
            </a:r>
            <a:endParaRPr sz="1000"/>
          </a:p>
        </p:txBody>
      </p:sp>
      <p:pic>
        <p:nvPicPr>
          <p:cNvPr id="204" name="Shape 204"/>
          <p:cNvPicPr preferRelativeResize="0"/>
          <p:nvPr/>
        </p:nvPicPr>
        <p:blipFill>
          <a:blip r:embed="rId3">
            <a:alphaModFix/>
          </a:blip>
          <a:stretch>
            <a:fillRect/>
          </a:stretch>
        </p:blipFill>
        <p:spPr>
          <a:xfrm>
            <a:off x="4023125" y="898950"/>
            <a:ext cx="4410351" cy="33716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Tale of the Tape: Side by Side Comparison</a:t>
            </a:r>
            <a:endParaRPr/>
          </a:p>
        </p:txBody>
      </p:sp>
      <p:sp>
        <p:nvSpPr>
          <p:cNvPr id="210" name="Shape 210"/>
          <p:cNvSpPr txBox="1">
            <a:spLocks noGrp="1"/>
          </p:cNvSpPr>
          <p:nvPr>
            <p:ph type="body" idx="1"/>
          </p:nvPr>
        </p:nvSpPr>
        <p:spPr>
          <a:xfrm>
            <a:off x="311700" y="1017725"/>
            <a:ext cx="3999900" cy="355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b="1"/>
              <a:t>Credit and CTE</a:t>
            </a:r>
            <a:endParaRPr sz="1600" b="1"/>
          </a:p>
          <a:p>
            <a:pPr marL="457200" lvl="0" indent="-330200" rtl="0">
              <a:spcBef>
                <a:spcPts val="1600"/>
              </a:spcBef>
              <a:spcAft>
                <a:spcPts val="0"/>
              </a:spcAft>
              <a:buSzPts val="1600"/>
              <a:buChar char="●"/>
            </a:pPr>
            <a:r>
              <a:rPr lang="en" sz="1600"/>
              <a:t>Generate apportionment; student fees apply</a:t>
            </a:r>
            <a:endParaRPr sz="1600"/>
          </a:p>
          <a:p>
            <a:pPr marL="457200" lvl="0" indent="-330200" rtl="0">
              <a:spcBef>
                <a:spcPts val="0"/>
              </a:spcBef>
              <a:spcAft>
                <a:spcPts val="0"/>
              </a:spcAft>
              <a:buSzPts val="1600"/>
              <a:buChar char="●"/>
            </a:pPr>
            <a:r>
              <a:rPr lang="en" sz="1600"/>
              <a:t>Fees</a:t>
            </a:r>
            <a:endParaRPr sz="1600"/>
          </a:p>
          <a:p>
            <a:pPr marL="457200" lvl="0" indent="-330200" rtl="0">
              <a:spcBef>
                <a:spcPts val="0"/>
              </a:spcBef>
              <a:spcAft>
                <a:spcPts val="0"/>
              </a:spcAft>
              <a:buSzPts val="1600"/>
              <a:buChar char="●"/>
            </a:pPr>
            <a:r>
              <a:rPr lang="en" sz="1600"/>
              <a:t>Unit granting</a:t>
            </a:r>
            <a:endParaRPr sz="1600"/>
          </a:p>
          <a:p>
            <a:pPr marL="457200" lvl="0" indent="-330200" rtl="0">
              <a:spcBef>
                <a:spcPts val="0"/>
              </a:spcBef>
              <a:spcAft>
                <a:spcPts val="0"/>
              </a:spcAft>
              <a:buSzPts val="1600"/>
              <a:buChar char="●"/>
            </a:pPr>
            <a:r>
              <a:rPr lang="en" sz="1600"/>
              <a:t>Degree applicable and non-degree applicable (basic skills)</a:t>
            </a:r>
            <a:endParaRPr sz="1600"/>
          </a:p>
          <a:p>
            <a:pPr marL="457200" lvl="0" indent="-330200" rtl="0">
              <a:spcBef>
                <a:spcPts val="0"/>
              </a:spcBef>
              <a:spcAft>
                <a:spcPts val="0"/>
              </a:spcAft>
              <a:buSzPts val="1600"/>
              <a:buChar char="●"/>
            </a:pPr>
            <a:r>
              <a:rPr lang="en" sz="1600"/>
              <a:t>Certificates of Achievement</a:t>
            </a:r>
            <a:endParaRPr sz="1600"/>
          </a:p>
          <a:p>
            <a:pPr marL="457200" lvl="0" indent="-330200" rtl="0">
              <a:spcBef>
                <a:spcPts val="0"/>
              </a:spcBef>
              <a:spcAft>
                <a:spcPts val="0"/>
              </a:spcAft>
              <a:buSzPts val="1600"/>
              <a:buChar char="●"/>
            </a:pPr>
            <a:r>
              <a:rPr lang="en" sz="1600"/>
              <a:t>Not designated as repeatable (except in limited circumstances)</a:t>
            </a:r>
            <a:endParaRPr sz="1600"/>
          </a:p>
          <a:p>
            <a:pPr marL="457200" lvl="0" indent="-330200">
              <a:spcBef>
                <a:spcPts val="0"/>
              </a:spcBef>
              <a:spcAft>
                <a:spcPts val="0"/>
              </a:spcAft>
              <a:buSzPts val="1600"/>
              <a:buChar char="●"/>
            </a:pPr>
            <a:r>
              <a:rPr lang="en" sz="1600"/>
              <a:t>Auto-approval and chaptering at the CCCCO</a:t>
            </a:r>
            <a:br>
              <a:rPr lang="en" sz="1600"/>
            </a:br>
            <a:endParaRPr sz="1600"/>
          </a:p>
        </p:txBody>
      </p:sp>
      <p:sp>
        <p:nvSpPr>
          <p:cNvPr id="211" name="Shape 2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sp>
        <p:nvSpPr>
          <p:cNvPr id="212" name="Shape 212"/>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
        <p:nvSpPr>
          <p:cNvPr id="213" name="Shape 213"/>
          <p:cNvSpPr txBox="1">
            <a:spLocks noGrp="1"/>
          </p:cNvSpPr>
          <p:nvPr>
            <p:ph type="body" idx="2"/>
          </p:nvPr>
        </p:nvSpPr>
        <p:spPr>
          <a:xfrm>
            <a:off x="4832400" y="1017775"/>
            <a:ext cx="3999900" cy="355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b="1"/>
              <a:t>Noncredit</a:t>
            </a:r>
            <a:endParaRPr sz="1600" b="1"/>
          </a:p>
          <a:p>
            <a:pPr marL="457200" lvl="0" indent="-330200" rtl="0">
              <a:spcBef>
                <a:spcPts val="1600"/>
              </a:spcBef>
              <a:spcAft>
                <a:spcPts val="0"/>
              </a:spcAft>
              <a:buSzPts val="1600"/>
              <a:buChar char="●"/>
            </a:pPr>
            <a:r>
              <a:rPr lang="en" sz="1600"/>
              <a:t>Generate apportionment—two levels (noncredit and enhanced noncredit)</a:t>
            </a:r>
            <a:endParaRPr sz="1600"/>
          </a:p>
          <a:p>
            <a:pPr marL="457200" lvl="0" indent="-330200" rtl="0">
              <a:spcBef>
                <a:spcPts val="0"/>
              </a:spcBef>
              <a:spcAft>
                <a:spcPts val="0"/>
              </a:spcAft>
              <a:buSzPts val="1600"/>
              <a:buChar char="●"/>
            </a:pPr>
            <a:r>
              <a:rPr lang="en" sz="1600"/>
              <a:t>No student fees</a:t>
            </a:r>
            <a:endParaRPr sz="1600"/>
          </a:p>
          <a:p>
            <a:pPr marL="457200" lvl="0" indent="-330200" rtl="0">
              <a:spcBef>
                <a:spcPts val="0"/>
              </a:spcBef>
              <a:spcAft>
                <a:spcPts val="0"/>
              </a:spcAft>
              <a:buSzPts val="1600"/>
              <a:buChar char="●"/>
            </a:pPr>
            <a:r>
              <a:rPr lang="en" sz="1600"/>
              <a:t>No units (positive attendance taken)</a:t>
            </a:r>
            <a:endParaRPr sz="1600"/>
          </a:p>
          <a:p>
            <a:pPr marL="457200" lvl="0" indent="-330200" rtl="0">
              <a:spcBef>
                <a:spcPts val="0"/>
              </a:spcBef>
              <a:spcAft>
                <a:spcPts val="0"/>
              </a:spcAft>
              <a:buSzPts val="1600"/>
              <a:buChar char="●"/>
            </a:pPr>
            <a:r>
              <a:rPr lang="en" sz="1600"/>
              <a:t>Certificates of Competency &amp; Completion</a:t>
            </a:r>
            <a:endParaRPr sz="1600"/>
          </a:p>
          <a:p>
            <a:pPr marL="457200" lvl="0" indent="-330200" rtl="0">
              <a:spcBef>
                <a:spcPts val="0"/>
              </a:spcBef>
              <a:spcAft>
                <a:spcPts val="0"/>
              </a:spcAft>
              <a:buSzPts val="1600"/>
              <a:buChar char="●"/>
            </a:pPr>
            <a:r>
              <a:rPr lang="en" sz="1600"/>
              <a:t>Designated as repeatable</a:t>
            </a:r>
            <a:endParaRPr sz="1600"/>
          </a:p>
          <a:p>
            <a:pPr marL="457200" lvl="0" indent="-330200">
              <a:spcBef>
                <a:spcPts val="0"/>
              </a:spcBef>
              <a:spcAft>
                <a:spcPts val="0"/>
              </a:spcAft>
              <a:buSzPts val="1600"/>
              <a:buChar char="●"/>
            </a:pPr>
            <a:r>
              <a:rPr lang="en" sz="1600"/>
              <a:t>Requires CCCCO approval</a:t>
            </a:r>
            <a:br>
              <a:rPr lang="en" sz="1600"/>
            </a:br>
            <a:endParaRPr sz="1600"/>
          </a:p>
        </p:txBody>
      </p:sp>
      <p:pic>
        <p:nvPicPr>
          <p:cNvPr id="214" name="Shape 214"/>
          <p:cNvPicPr preferRelativeResize="0"/>
          <p:nvPr/>
        </p:nvPicPr>
        <p:blipFill>
          <a:blip r:embed="rId3">
            <a:alphaModFix/>
          </a:blip>
          <a:stretch>
            <a:fillRect/>
          </a:stretch>
        </p:blipFill>
        <p:spPr>
          <a:xfrm>
            <a:off x="6771025" y="3791350"/>
            <a:ext cx="1806050" cy="1384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Development Criteria for Noncredit and Benefits</a:t>
            </a:r>
            <a:endParaRPr sz="2400"/>
          </a:p>
        </p:txBody>
      </p:sp>
      <p:sp>
        <p:nvSpPr>
          <p:cNvPr id="220" name="Shape 2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endParaRPr/>
          </a:p>
        </p:txBody>
      </p:sp>
      <p:sp>
        <p:nvSpPr>
          <p:cNvPr id="221" name="Shape 2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19</a:t>
            </a:fld>
            <a:endParaRPr/>
          </a:p>
        </p:txBody>
      </p:sp>
      <p:sp>
        <p:nvSpPr>
          <p:cNvPr id="222" name="Shape 222"/>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pic>
        <p:nvPicPr>
          <p:cNvPr id="223" name="Shape 223"/>
          <p:cNvPicPr preferRelativeResize="0"/>
          <p:nvPr/>
        </p:nvPicPr>
        <p:blipFill>
          <a:blip r:embed="rId3">
            <a:alphaModFix/>
          </a:blip>
          <a:stretch>
            <a:fillRect/>
          </a:stretch>
        </p:blipFill>
        <p:spPr>
          <a:xfrm>
            <a:off x="0" y="192200"/>
            <a:ext cx="9144002" cy="45527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Description</a:t>
            </a:r>
            <a:endParaRPr/>
          </a:p>
        </p:txBody>
      </p:sp>
      <p:sp>
        <p:nvSpPr>
          <p:cNvPr id="74" name="Shape 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With all the items that land on a faculty member’s plate (lesson preparation, grading, committee work, program review, etc.), it’s easy for faculty to lose from memory the intricacies of negotiating the curriculum approval process. Also, most courses and programs are reviewed on a 3-5 year cycle, and the passage of time and changing standards and processes may cause faculty to feel in the dark when they begin a curriculum development or review process. In this breakout attendees will be provided a big-picture overview of the curriculum approval processes for all curriculum, including credit, noncredit, and CTE courses and programs, to help them get back on the curriculum track.</a:t>
            </a:r>
            <a:endParaRPr/>
          </a:p>
        </p:txBody>
      </p:sp>
      <p:sp>
        <p:nvSpPr>
          <p:cNvPr id="75" name="Shape 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sp>
        <p:nvSpPr>
          <p:cNvPr id="76" name="Shape 76"/>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Elements of the Course Outline of Record</a:t>
            </a:r>
            <a:endParaRPr/>
          </a:p>
        </p:txBody>
      </p:sp>
      <p:sp>
        <p:nvSpPr>
          <p:cNvPr id="229" name="Shape 2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Course number and title</a:t>
            </a:r>
            <a:endParaRPr sz="1600"/>
          </a:p>
          <a:p>
            <a:pPr marL="457200" lvl="0" indent="-330200" rtl="0">
              <a:spcBef>
                <a:spcPts val="0"/>
              </a:spcBef>
              <a:spcAft>
                <a:spcPts val="0"/>
              </a:spcAft>
              <a:buSzPts val="1600"/>
              <a:buChar char="●"/>
            </a:pPr>
            <a:r>
              <a:rPr lang="en" sz="1600"/>
              <a:t>Unit value</a:t>
            </a:r>
            <a:endParaRPr sz="1600"/>
          </a:p>
          <a:p>
            <a:pPr marL="457200" lvl="0" indent="-330200" rtl="0">
              <a:spcBef>
                <a:spcPts val="0"/>
              </a:spcBef>
              <a:spcAft>
                <a:spcPts val="0"/>
              </a:spcAft>
              <a:buSzPts val="1600"/>
              <a:buChar char="●"/>
            </a:pPr>
            <a:r>
              <a:rPr lang="en" sz="1600"/>
              <a:t>Total student learning hours (In &amp; out of class)</a:t>
            </a:r>
            <a:endParaRPr sz="1600"/>
          </a:p>
          <a:p>
            <a:pPr marL="457200" lvl="0" indent="-330200" rtl="0">
              <a:spcBef>
                <a:spcPts val="0"/>
              </a:spcBef>
              <a:spcAft>
                <a:spcPts val="0"/>
              </a:spcAft>
              <a:buSzPts val="1600"/>
              <a:buChar char="●"/>
            </a:pPr>
            <a:r>
              <a:rPr lang="en" sz="1600"/>
              <a:t>Prerequisites, corequisites, advisories on recommended preparation (if any)</a:t>
            </a:r>
            <a:endParaRPr sz="1600"/>
          </a:p>
          <a:p>
            <a:pPr marL="457200" lvl="0" indent="-330200" rtl="0">
              <a:spcBef>
                <a:spcPts val="0"/>
              </a:spcBef>
              <a:spcAft>
                <a:spcPts val="0"/>
              </a:spcAft>
              <a:buSzPts val="1600"/>
              <a:buChar char="●"/>
            </a:pPr>
            <a:r>
              <a:rPr lang="en" sz="1600"/>
              <a:t>Catalog description</a:t>
            </a:r>
            <a:endParaRPr sz="1600"/>
          </a:p>
          <a:p>
            <a:pPr marL="457200" lvl="0" indent="-330200" rtl="0">
              <a:spcBef>
                <a:spcPts val="0"/>
              </a:spcBef>
              <a:spcAft>
                <a:spcPts val="0"/>
              </a:spcAft>
              <a:buSzPts val="1600"/>
              <a:buChar char="●"/>
            </a:pPr>
            <a:r>
              <a:rPr lang="en" sz="1600"/>
              <a:t>Objectives </a:t>
            </a:r>
            <a:endParaRPr sz="1600"/>
          </a:p>
          <a:p>
            <a:pPr marL="457200" lvl="0" indent="-330200" rtl="0">
              <a:spcBef>
                <a:spcPts val="0"/>
              </a:spcBef>
              <a:spcAft>
                <a:spcPts val="0"/>
              </a:spcAft>
              <a:buSzPts val="1600"/>
              <a:buChar char="●"/>
            </a:pPr>
            <a:r>
              <a:rPr lang="en" sz="1600"/>
              <a:t>Content - specific body of knowledge</a:t>
            </a:r>
            <a:endParaRPr sz="1600"/>
          </a:p>
          <a:p>
            <a:pPr marL="457200" lvl="0" indent="-330200">
              <a:spcBef>
                <a:spcPts val="0"/>
              </a:spcBef>
              <a:spcAft>
                <a:spcPts val="0"/>
              </a:spcAft>
              <a:buSzPts val="1600"/>
              <a:buChar char="●"/>
            </a:pPr>
            <a:r>
              <a:rPr lang="en" sz="1600"/>
              <a:t>Types or examples of  assignments</a:t>
            </a:r>
            <a:endParaRPr sz="1600"/>
          </a:p>
          <a:p>
            <a:pPr marL="457200" lvl="0" indent="-330200" rtl="0">
              <a:spcBef>
                <a:spcPts val="0"/>
              </a:spcBef>
              <a:spcAft>
                <a:spcPts val="0"/>
              </a:spcAft>
              <a:buSzPts val="1600"/>
              <a:buChar char="●"/>
            </a:pPr>
            <a:r>
              <a:rPr lang="en" sz="1600"/>
              <a:t>Instructional methodology</a:t>
            </a:r>
            <a:endParaRPr sz="1600"/>
          </a:p>
          <a:p>
            <a:pPr marL="457200" lvl="0" indent="-330200">
              <a:spcBef>
                <a:spcPts val="0"/>
              </a:spcBef>
              <a:spcAft>
                <a:spcPts val="0"/>
              </a:spcAft>
              <a:buSzPts val="1600"/>
              <a:buChar char="●"/>
            </a:pPr>
            <a:r>
              <a:rPr lang="en" sz="1600"/>
              <a:t>Methods of evaluation</a:t>
            </a:r>
            <a:endParaRPr sz="1600"/>
          </a:p>
        </p:txBody>
      </p:sp>
      <p:sp>
        <p:nvSpPr>
          <p:cNvPr id="230" name="Shape 2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20</a:t>
            </a:fld>
            <a:endParaRPr/>
          </a:p>
        </p:txBody>
      </p:sp>
      <p:sp>
        <p:nvSpPr>
          <p:cNvPr id="231" name="Shape 23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Course number and title</a:t>
            </a:r>
            <a:endParaRPr sz="1600"/>
          </a:p>
          <a:p>
            <a:pPr marL="457200" lvl="0" indent="-330200" rtl="0">
              <a:spcBef>
                <a:spcPts val="0"/>
              </a:spcBef>
              <a:spcAft>
                <a:spcPts val="0"/>
              </a:spcAft>
              <a:buSzPts val="1600"/>
              <a:buChar char="●"/>
            </a:pPr>
            <a:r>
              <a:rPr lang="en" sz="1600"/>
              <a:t>Minimum/Maximum Contact Hours</a:t>
            </a:r>
            <a:endParaRPr sz="1600"/>
          </a:p>
          <a:p>
            <a:pPr marL="457200" lvl="0" indent="-330200" rtl="0">
              <a:spcBef>
                <a:spcPts val="0"/>
              </a:spcBef>
              <a:spcAft>
                <a:spcPts val="0"/>
              </a:spcAft>
              <a:buSzPts val="1600"/>
              <a:buChar char="●"/>
            </a:pPr>
            <a:r>
              <a:rPr lang="en" sz="1600"/>
              <a:t>Advisories on recommended preparation (if any)</a:t>
            </a:r>
            <a:endParaRPr sz="1600"/>
          </a:p>
          <a:p>
            <a:pPr marL="457200" lvl="0" indent="-330200" rtl="0">
              <a:spcBef>
                <a:spcPts val="0"/>
              </a:spcBef>
              <a:spcAft>
                <a:spcPts val="0"/>
              </a:spcAft>
              <a:buSzPts val="1600"/>
              <a:buChar char="●"/>
            </a:pPr>
            <a:r>
              <a:rPr lang="en" sz="1600"/>
              <a:t>Catalog description</a:t>
            </a:r>
            <a:endParaRPr sz="1600"/>
          </a:p>
          <a:p>
            <a:pPr marL="457200" lvl="0" indent="-330200" rtl="0">
              <a:spcBef>
                <a:spcPts val="0"/>
              </a:spcBef>
              <a:spcAft>
                <a:spcPts val="0"/>
              </a:spcAft>
              <a:buSzPts val="1600"/>
              <a:buChar char="●"/>
            </a:pPr>
            <a:r>
              <a:rPr lang="en" sz="1600"/>
              <a:t>Objectives </a:t>
            </a:r>
            <a:endParaRPr sz="1600"/>
          </a:p>
          <a:p>
            <a:pPr marL="457200" lvl="0" indent="-330200" rtl="0">
              <a:spcBef>
                <a:spcPts val="0"/>
              </a:spcBef>
              <a:spcAft>
                <a:spcPts val="0"/>
              </a:spcAft>
              <a:buSzPts val="1600"/>
              <a:buChar char="●"/>
            </a:pPr>
            <a:r>
              <a:rPr lang="en" sz="1600"/>
              <a:t>Content - specific body of knowledge</a:t>
            </a:r>
            <a:endParaRPr sz="1600"/>
          </a:p>
          <a:p>
            <a:pPr marL="457200" lvl="0" indent="-330200" rtl="0">
              <a:spcBef>
                <a:spcPts val="0"/>
              </a:spcBef>
              <a:spcAft>
                <a:spcPts val="0"/>
              </a:spcAft>
              <a:buSzPts val="1600"/>
              <a:buChar char="●"/>
            </a:pPr>
            <a:r>
              <a:rPr lang="en" sz="1600"/>
              <a:t>Types or examples of  assignments</a:t>
            </a:r>
            <a:endParaRPr sz="1600"/>
          </a:p>
          <a:p>
            <a:pPr marL="457200" lvl="0" indent="-330200" rtl="0">
              <a:spcBef>
                <a:spcPts val="0"/>
              </a:spcBef>
              <a:spcAft>
                <a:spcPts val="0"/>
              </a:spcAft>
              <a:buSzPts val="1600"/>
              <a:buChar char="●"/>
            </a:pPr>
            <a:r>
              <a:rPr lang="en" sz="1600"/>
              <a:t>Instructional methodology</a:t>
            </a:r>
            <a:endParaRPr sz="1600"/>
          </a:p>
          <a:p>
            <a:pPr marL="457200" lvl="0" indent="-330200" rtl="0">
              <a:spcBef>
                <a:spcPts val="0"/>
              </a:spcBef>
              <a:spcAft>
                <a:spcPts val="0"/>
              </a:spcAft>
              <a:buSzPts val="1600"/>
              <a:buChar char="●"/>
            </a:pPr>
            <a:r>
              <a:rPr lang="en" sz="1600"/>
              <a:t>Methods of evaluation</a:t>
            </a:r>
            <a:endParaRPr sz="1600"/>
          </a:p>
          <a:p>
            <a:pPr marL="0" lvl="0" indent="0">
              <a:spcBef>
                <a:spcPts val="1600"/>
              </a:spcBef>
              <a:spcAft>
                <a:spcPts val="1600"/>
              </a:spcAft>
              <a:buNone/>
            </a:pPr>
            <a:endParaRPr/>
          </a:p>
        </p:txBody>
      </p:sp>
      <p:sp>
        <p:nvSpPr>
          <p:cNvPr id="232" name="Shape 232"/>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
        <p:nvSpPr>
          <p:cNvPr id="233" name="Shape 233"/>
          <p:cNvSpPr txBox="1"/>
          <p:nvPr/>
        </p:nvSpPr>
        <p:spPr>
          <a:xfrm>
            <a:off x="311600" y="871150"/>
            <a:ext cx="8520600" cy="240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t>Credit									Noncredit</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Programs</a:t>
            </a:r>
            <a:endParaRPr/>
          </a:p>
        </p:txBody>
      </p:sp>
      <p:sp>
        <p:nvSpPr>
          <p:cNvPr id="239" name="Shape 2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21</a:t>
            </a:fld>
            <a:endParaRPr/>
          </a:p>
        </p:txBody>
      </p:sp>
      <p:sp>
        <p:nvSpPr>
          <p:cNvPr id="240" name="Shape 240"/>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Types of Programs</a:t>
            </a:r>
            <a:br>
              <a:rPr lang="en" sz="2400"/>
            </a:br>
            <a:endParaRPr sz="2400"/>
          </a:p>
        </p:txBody>
      </p:sp>
      <p:sp>
        <p:nvSpPr>
          <p:cNvPr id="246" name="Shape 2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Bachelor of Arts (BA)</a:t>
            </a:r>
            <a:endParaRPr/>
          </a:p>
          <a:p>
            <a:pPr marL="457200" lvl="0" indent="-342900" rtl="0">
              <a:spcBef>
                <a:spcPts val="0"/>
              </a:spcBef>
              <a:spcAft>
                <a:spcPts val="0"/>
              </a:spcAft>
              <a:buSzPts val="1800"/>
              <a:buChar char="●"/>
            </a:pPr>
            <a:r>
              <a:rPr lang="en"/>
              <a:t>Bachelor of Sciences (BS)</a:t>
            </a:r>
            <a:endParaRPr/>
          </a:p>
          <a:p>
            <a:pPr marL="457200" lvl="0" indent="-342900" rtl="0">
              <a:spcBef>
                <a:spcPts val="0"/>
              </a:spcBef>
              <a:spcAft>
                <a:spcPts val="0"/>
              </a:spcAft>
              <a:buSzPts val="1800"/>
              <a:buChar char="●"/>
            </a:pPr>
            <a:r>
              <a:rPr lang="en"/>
              <a:t>Associate in Arts for Transfer (AA-T) (60 units)</a:t>
            </a:r>
            <a:endParaRPr/>
          </a:p>
          <a:p>
            <a:pPr marL="457200" lvl="0" indent="-342900" rtl="0">
              <a:spcBef>
                <a:spcPts val="0"/>
              </a:spcBef>
              <a:spcAft>
                <a:spcPts val="0"/>
              </a:spcAft>
              <a:buSzPts val="1800"/>
              <a:buChar char="●"/>
            </a:pPr>
            <a:r>
              <a:rPr lang="en"/>
              <a:t>Associate in Science for Transfer (AS-T) (60 units)</a:t>
            </a:r>
            <a:endParaRPr/>
          </a:p>
          <a:p>
            <a:pPr marL="457200" lvl="0" indent="-342900" rtl="0">
              <a:spcBef>
                <a:spcPts val="0"/>
              </a:spcBef>
              <a:spcAft>
                <a:spcPts val="0"/>
              </a:spcAft>
              <a:buSzPts val="1800"/>
              <a:buChar char="●"/>
            </a:pPr>
            <a:r>
              <a:rPr lang="en"/>
              <a:t>Associate in Arts (AA) (60 units)</a:t>
            </a:r>
            <a:endParaRPr/>
          </a:p>
          <a:p>
            <a:pPr marL="457200" lvl="0" indent="-342900" rtl="0">
              <a:spcBef>
                <a:spcPts val="0"/>
              </a:spcBef>
              <a:spcAft>
                <a:spcPts val="0"/>
              </a:spcAft>
              <a:buSzPts val="1800"/>
              <a:buChar char="●"/>
            </a:pPr>
            <a:r>
              <a:rPr lang="en"/>
              <a:t>Associate in Science (AS) (60 units)</a:t>
            </a:r>
            <a:endParaRPr/>
          </a:p>
          <a:p>
            <a:pPr marL="457200" lvl="0" indent="-342900" rtl="0">
              <a:spcBef>
                <a:spcPts val="0"/>
              </a:spcBef>
              <a:spcAft>
                <a:spcPts val="0"/>
              </a:spcAft>
              <a:buSzPts val="1800"/>
              <a:buChar char="●"/>
            </a:pPr>
            <a:r>
              <a:rPr lang="en"/>
              <a:t>Certificates of Achievement (18 or more semester degree-applicable units or 27 or more quarter degree-applicable units)*</a:t>
            </a:r>
            <a:endParaRPr/>
          </a:p>
          <a:p>
            <a:pPr marL="0" lvl="0" indent="0" rtl="0">
              <a:spcBef>
                <a:spcPts val="1600"/>
              </a:spcBef>
              <a:spcAft>
                <a:spcPts val="1600"/>
              </a:spcAft>
              <a:buNone/>
            </a:pPr>
            <a:r>
              <a:rPr lang="en" sz="1200"/>
              <a:t>* At this time, a proposal is being considered to revise the minimum number of units for certificates of achievement in Title 5. </a:t>
            </a:r>
            <a:br>
              <a:rPr lang="en" sz="1200"/>
            </a:br>
            <a:endParaRPr sz="1200"/>
          </a:p>
        </p:txBody>
      </p:sp>
      <p:sp>
        <p:nvSpPr>
          <p:cNvPr id="247" name="Shape 2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22</a:t>
            </a:fld>
            <a:endParaRPr/>
          </a:p>
        </p:txBody>
      </p:sp>
      <p:sp>
        <p:nvSpPr>
          <p:cNvPr id="248" name="Shape 248"/>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Types of Programs</a:t>
            </a:r>
            <a:br>
              <a:rPr lang="en" sz="2400"/>
            </a:br>
            <a:endParaRPr sz="2400"/>
          </a:p>
        </p:txBody>
      </p:sp>
      <p:sp>
        <p:nvSpPr>
          <p:cNvPr id="254" name="Shape 2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Certificates of Achievement (12 or more semester degree-applicable units or 18 or more quarter degree-applicable units) which require approval by the CCCCO in order to be included on a student's transcript.*</a:t>
            </a:r>
            <a:endParaRPr/>
          </a:p>
          <a:p>
            <a:pPr marL="457200" lvl="0" indent="-342900" rtl="0">
              <a:spcBef>
                <a:spcPts val="0"/>
              </a:spcBef>
              <a:spcAft>
                <a:spcPts val="0"/>
              </a:spcAft>
              <a:buSzPts val="1800"/>
              <a:buChar char="●"/>
            </a:pPr>
            <a:r>
              <a:rPr lang="en"/>
              <a:t>Certificate of less than 12 units that may be created and does not require approval by the Chancellor’s Office; however, these certificates are not transcriptable and cannot be called a “Certificate of Achievement,” “Certificate of Completion” or “Certificate of Competency.”* (Skill Builders)</a:t>
            </a:r>
            <a:endParaRPr/>
          </a:p>
          <a:p>
            <a:pPr marL="0" lvl="0" indent="0" rtl="0">
              <a:spcBef>
                <a:spcPts val="1600"/>
              </a:spcBef>
              <a:spcAft>
                <a:spcPts val="1600"/>
              </a:spcAft>
              <a:buNone/>
            </a:pPr>
            <a:r>
              <a:rPr lang="en" sz="1200"/>
              <a:t>* At this time, a proposal is being considered to revise the minimum number of units for certificates of achievement in Title 5.</a:t>
            </a:r>
            <a:br>
              <a:rPr lang="en" sz="1200"/>
            </a:br>
            <a:endParaRPr sz="1200"/>
          </a:p>
        </p:txBody>
      </p:sp>
      <p:sp>
        <p:nvSpPr>
          <p:cNvPr id="255" name="Shape 2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23</a:t>
            </a:fld>
            <a:endParaRPr/>
          </a:p>
        </p:txBody>
      </p:sp>
      <p:sp>
        <p:nvSpPr>
          <p:cNvPr id="256" name="Shape 256"/>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Types of Programs</a:t>
            </a:r>
            <a:br>
              <a:rPr lang="en" sz="2400"/>
            </a:br>
            <a:endParaRPr sz="2400"/>
          </a:p>
        </p:txBody>
      </p:sp>
      <p:sp>
        <p:nvSpPr>
          <p:cNvPr id="262" name="Shape 2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Noncredit Certificate of Completion (a sequence of Career Development and College Preparation (CDCP) courses in short-term vocational or workforce preparation areas.</a:t>
            </a:r>
            <a:endParaRPr/>
          </a:p>
          <a:p>
            <a:pPr marL="457200" lvl="0" indent="-342900" rtl="0">
              <a:spcBef>
                <a:spcPts val="0"/>
              </a:spcBef>
              <a:spcAft>
                <a:spcPts val="0"/>
              </a:spcAft>
              <a:buSzPts val="1800"/>
              <a:buChar char="●"/>
            </a:pPr>
            <a:r>
              <a:rPr lang="en"/>
              <a:t>Noncredit Certificate of Competency (a sequence of Career Development and College Preparation (CDCP) courses in ESL or Elementary &amp; Secondary Basic Skills</a:t>
            </a:r>
            <a:endParaRPr sz="1200"/>
          </a:p>
        </p:txBody>
      </p:sp>
      <p:sp>
        <p:nvSpPr>
          <p:cNvPr id="263" name="Shape 2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24</a:t>
            </a:fld>
            <a:endParaRPr/>
          </a:p>
        </p:txBody>
      </p:sp>
      <p:sp>
        <p:nvSpPr>
          <p:cNvPr id="264" name="Shape 264"/>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What is Approved Locally and What’s Approved by CCCCO? </a:t>
            </a:r>
            <a:endParaRPr sz="2400"/>
          </a:p>
        </p:txBody>
      </p:sp>
      <p:sp>
        <p:nvSpPr>
          <p:cNvPr id="270" name="Shape 270"/>
          <p:cNvSpPr txBox="1">
            <a:spLocks noGrp="1"/>
          </p:cNvSpPr>
          <p:nvPr>
            <p:ph type="body" idx="1"/>
          </p:nvPr>
        </p:nvSpPr>
        <p:spPr>
          <a:xfrm>
            <a:off x="311700" y="1828799"/>
            <a:ext cx="3999900" cy="2739925"/>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dirty="0"/>
              <a:t>New credit courses</a:t>
            </a:r>
            <a:endParaRPr sz="1800" dirty="0"/>
          </a:p>
          <a:p>
            <a:pPr marL="457200" marR="0" lvl="0" indent="-342900" algn="l" rtl="0">
              <a:lnSpc>
                <a:spcPct val="115000"/>
              </a:lnSpc>
              <a:spcBef>
                <a:spcPts val="0"/>
              </a:spcBef>
              <a:spcAft>
                <a:spcPts val="0"/>
              </a:spcAft>
              <a:buSzPts val="1800"/>
              <a:buChar char="●"/>
            </a:pPr>
            <a:r>
              <a:rPr lang="en" sz="1800" dirty="0"/>
              <a:t>Modifications to credit courses</a:t>
            </a:r>
            <a:endParaRPr sz="1800" dirty="0"/>
          </a:p>
        </p:txBody>
      </p:sp>
      <p:sp>
        <p:nvSpPr>
          <p:cNvPr id="271" name="Shape 2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25</a:t>
            </a:fld>
            <a:endParaRPr/>
          </a:p>
        </p:txBody>
      </p:sp>
      <p:sp>
        <p:nvSpPr>
          <p:cNvPr id="272" name="Shape 272"/>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
        <p:nvSpPr>
          <p:cNvPr id="273" name="Shape 273"/>
          <p:cNvSpPr txBox="1">
            <a:spLocks noGrp="1"/>
          </p:cNvSpPr>
          <p:nvPr>
            <p:ph type="body" idx="2"/>
          </p:nvPr>
        </p:nvSpPr>
        <p:spPr>
          <a:xfrm>
            <a:off x="4832400" y="1828799"/>
            <a:ext cx="3999900" cy="2740076"/>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dirty="0"/>
              <a:t>Modifications to existing programs</a:t>
            </a:r>
            <a:endParaRPr sz="1800" dirty="0"/>
          </a:p>
          <a:p>
            <a:pPr marL="457200" lvl="0" indent="-342900" rtl="0">
              <a:spcBef>
                <a:spcPts val="0"/>
              </a:spcBef>
              <a:spcAft>
                <a:spcPts val="0"/>
              </a:spcAft>
              <a:buSzPts val="1800"/>
              <a:buChar char="●"/>
            </a:pPr>
            <a:r>
              <a:rPr lang="en" sz="1800" dirty="0"/>
              <a:t>New programs including ADTs</a:t>
            </a:r>
            <a:endParaRPr sz="1800" dirty="0"/>
          </a:p>
          <a:p>
            <a:pPr marL="457200" lvl="0" indent="-342900" rtl="0">
              <a:spcBef>
                <a:spcPts val="0"/>
              </a:spcBef>
              <a:spcAft>
                <a:spcPts val="0"/>
              </a:spcAft>
              <a:buSzPts val="1800"/>
              <a:buChar char="●"/>
            </a:pPr>
            <a:r>
              <a:rPr lang="en" sz="1800" dirty="0"/>
              <a:t>All noncredit curriculum</a:t>
            </a:r>
            <a:endParaRPr sz="1800" dirty="0"/>
          </a:p>
          <a:p>
            <a:pPr marL="457200" lvl="0" indent="-342900" rtl="0">
              <a:spcBef>
                <a:spcPts val="0"/>
              </a:spcBef>
              <a:spcAft>
                <a:spcPts val="0"/>
              </a:spcAft>
              <a:buSzPts val="1800"/>
              <a:buChar char="●"/>
            </a:pPr>
            <a:r>
              <a:rPr lang="en" sz="1800" dirty="0"/>
              <a:t>Work Experience courses</a:t>
            </a:r>
            <a:endParaRPr sz="1800" dirty="0"/>
          </a:p>
        </p:txBody>
      </p:sp>
      <p:sp>
        <p:nvSpPr>
          <p:cNvPr id="274" name="Shape 274"/>
          <p:cNvSpPr txBox="1"/>
          <p:nvPr/>
        </p:nvSpPr>
        <p:spPr>
          <a:xfrm>
            <a:off x="407775" y="1019425"/>
            <a:ext cx="8424600" cy="393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dirty="0"/>
              <a:t>Local Approval/ CCCCO Chapters		CCCCO Approval</a:t>
            </a:r>
            <a:endParaRPr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Curriculum Review and Timelines</a:t>
            </a:r>
            <a:endParaRPr/>
          </a:p>
        </p:txBody>
      </p:sp>
      <p:sp>
        <p:nvSpPr>
          <p:cNvPr id="280" name="Shape 2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281" name="Shape 2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26</a:t>
            </a:fld>
            <a:endParaRPr/>
          </a:p>
        </p:txBody>
      </p:sp>
      <p:sp>
        <p:nvSpPr>
          <p:cNvPr id="282" name="Shape 282"/>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grpSp>
        <p:nvGrpSpPr>
          <p:cNvPr id="283" name="Shape 283"/>
          <p:cNvGrpSpPr/>
          <p:nvPr/>
        </p:nvGrpSpPr>
        <p:grpSpPr>
          <a:xfrm>
            <a:off x="311700" y="1093925"/>
            <a:ext cx="8288601" cy="3629600"/>
            <a:chOff x="311700" y="1017725"/>
            <a:chExt cx="8288601" cy="3629600"/>
          </a:xfrm>
        </p:grpSpPr>
        <p:pic>
          <p:nvPicPr>
            <p:cNvPr id="284" name="Shape 284"/>
            <p:cNvPicPr preferRelativeResize="0"/>
            <p:nvPr/>
          </p:nvPicPr>
          <p:blipFill>
            <a:blip r:embed="rId3">
              <a:alphaModFix/>
            </a:blip>
            <a:stretch>
              <a:fillRect/>
            </a:stretch>
          </p:blipFill>
          <p:spPr>
            <a:xfrm>
              <a:off x="311700" y="1017725"/>
              <a:ext cx="8288599" cy="2337125"/>
            </a:xfrm>
            <a:prstGeom prst="rect">
              <a:avLst/>
            </a:prstGeom>
            <a:noFill/>
            <a:ln>
              <a:noFill/>
            </a:ln>
          </p:spPr>
        </p:pic>
        <p:pic>
          <p:nvPicPr>
            <p:cNvPr id="285" name="Shape 285"/>
            <p:cNvPicPr preferRelativeResize="0"/>
            <p:nvPr/>
          </p:nvPicPr>
          <p:blipFill>
            <a:blip r:embed="rId4">
              <a:alphaModFix/>
            </a:blip>
            <a:stretch>
              <a:fillRect/>
            </a:stretch>
          </p:blipFill>
          <p:spPr>
            <a:xfrm>
              <a:off x="389250" y="3568025"/>
              <a:ext cx="8211051" cy="1079300"/>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Curriculum Review and Timelines</a:t>
            </a:r>
            <a:endParaRPr/>
          </a:p>
        </p:txBody>
      </p:sp>
      <p:sp>
        <p:nvSpPr>
          <p:cNvPr id="291" name="Shape 29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sp>
        <p:nvSpPr>
          <p:cNvPr id="292" name="Shape 2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27</a:t>
            </a:fld>
            <a:endParaRPr/>
          </a:p>
        </p:txBody>
      </p:sp>
      <p:sp>
        <p:nvSpPr>
          <p:cNvPr id="293" name="Shape 293"/>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pic>
        <p:nvPicPr>
          <p:cNvPr id="294" name="Shape 294"/>
          <p:cNvPicPr preferRelativeResize="0"/>
          <p:nvPr/>
        </p:nvPicPr>
        <p:blipFill>
          <a:blip r:embed="rId3">
            <a:alphaModFix/>
          </a:blip>
          <a:stretch>
            <a:fillRect/>
          </a:stretch>
        </p:blipFill>
        <p:spPr>
          <a:xfrm>
            <a:off x="311695" y="1152485"/>
            <a:ext cx="7300506" cy="2140013"/>
          </a:xfrm>
          <a:prstGeom prst="rect">
            <a:avLst/>
          </a:prstGeom>
          <a:noFill/>
          <a:ln>
            <a:noFill/>
          </a:ln>
        </p:spPr>
      </p:pic>
      <p:pic>
        <p:nvPicPr>
          <p:cNvPr id="295" name="Shape 295"/>
          <p:cNvPicPr preferRelativeResize="0"/>
          <p:nvPr/>
        </p:nvPicPr>
        <p:blipFill>
          <a:blip r:embed="rId4">
            <a:alphaModFix/>
          </a:blip>
          <a:stretch>
            <a:fillRect/>
          </a:stretch>
        </p:blipFill>
        <p:spPr>
          <a:xfrm>
            <a:off x="4590849" y="3671850"/>
            <a:ext cx="4052476" cy="649357"/>
          </a:xfrm>
          <a:prstGeom prst="rect">
            <a:avLst/>
          </a:prstGeom>
          <a:noFill/>
          <a:ln>
            <a:noFill/>
          </a:ln>
        </p:spPr>
      </p:pic>
      <p:pic>
        <p:nvPicPr>
          <p:cNvPr id="296" name="Shape 296"/>
          <p:cNvPicPr preferRelativeResize="0"/>
          <p:nvPr/>
        </p:nvPicPr>
        <p:blipFill>
          <a:blip r:embed="rId5">
            <a:alphaModFix/>
          </a:blip>
          <a:stretch>
            <a:fillRect/>
          </a:stretch>
        </p:blipFill>
        <p:spPr>
          <a:xfrm>
            <a:off x="3333057" y="2614925"/>
            <a:ext cx="1257793" cy="1774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Chancellor’s Office Review for Programs</a:t>
            </a:r>
            <a:br>
              <a:rPr lang="en"/>
            </a:br>
            <a:endParaRPr/>
          </a:p>
        </p:txBody>
      </p:sp>
      <p:sp>
        <p:nvSpPr>
          <p:cNvPr id="302" name="Shape 30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Proposal fields complete</a:t>
            </a:r>
            <a:endParaRPr/>
          </a:p>
          <a:p>
            <a:pPr marL="457200" lvl="0" indent="-342900" rtl="0">
              <a:spcBef>
                <a:spcPts val="0"/>
              </a:spcBef>
              <a:spcAft>
                <a:spcPts val="0"/>
              </a:spcAft>
              <a:buSzPts val="1800"/>
              <a:buChar char="●"/>
            </a:pPr>
            <a:r>
              <a:rPr lang="en"/>
              <a:t>Course Outline of Records (CORs) attached</a:t>
            </a:r>
            <a:endParaRPr/>
          </a:p>
          <a:p>
            <a:pPr marL="457200" lvl="0" indent="-342900" rtl="0">
              <a:spcBef>
                <a:spcPts val="0"/>
              </a:spcBef>
              <a:spcAft>
                <a:spcPts val="0"/>
              </a:spcAft>
              <a:buSzPts val="1800"/>
              <a:buChar char="●"/>
            </a:pPr>
            <a:r>
              <a:rPr lang="en"/>
              <a:t>CORs in Narrative, Course Report &amp; Supporting Documentation match</a:t>
            </a:r>
            <a:endParaRPr/>
          </a:p>
          <a:p>
            <a:pPr marL="457200" lvl="0" indent="-342900" rtl="0">
              <a:spcBef>
                <a:spcPts val="0"/>
              </a:spcBef>
              <a:spcAft>
                <a:spcPts val="0"/>
              </a:spcAft>
              <a:buSzPts val="1800"/>
              <a:buChar char="●"/>
            </a:pPr>
            <a:r>
              <a:rPr lang="en"/>
              <a:t>Narrative is complete and accurate</a:t>
            </a:r>
            <a:endParaRPr/>
          </a:p>
          <a:p>
            <a:pPr marL="457200" lvl="0" indent="-342900">
              <a:spcBef>
                <a:spcPts val="0"/>
              </a:spcBef>
              <a:spcAft>
                <a:spcPts val="0"/>
              </a:spcAft>
              <a:buSzPts val="1800"/>
              <a:buChar char="●"/>
            </a:pPr>
            <a:r>
              <a:rPr lang="en"/>
              <a:t>Total hours, course titles, and course numbers in proposal record must match the information in the Narrative</a:t>
            </a:r>
            <a:br>
              <a:rPr lang="en"/>
            </a:br>
            <a:endParaRPr/>
          </a:p>
        </p:txBody>
      </p:sp>
      <p:sp>
        <p:nvSpPr>
          <p:cNvPr id="303" name="Shape 30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28</a:t>
            </a:fld>
            <a:endParaRPr/>
          </a:p>
        </p:txBody>
      </p:sp>
      <p:sp>
        <p:nvSpPr>
          <p:cNvPr id="304" name="Shape 304"/>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Resources</a:t>
            </a:r>
            <a:endParaRPr dirty="0"/>
          </a:p>
        </p:txBody>
      </p:sp>
      <p:sp>
        <p:nvSpPr>
          <p:cNvPr id="231" name="Shape 2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fontAlgn="base">
              <a:lnSpc>
                <a:spcPct val="100000"/>
              </a:lnSpc>
              <a:spcAft>
                <a:spcPct val="0"/>
              </a:spcAft>
              <a:buClrTx/>
              <a:buSzTx/>
              <a:buFont typeface="Arial" panose="020B0604020202020204" pitchFamily="34" charset="0"/>
              <a:buChar char="•"/>
            </a:pPr>
            <a:r>
              <a:rPr lang="en-US" altLang="en-US" sz="25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ASCCC Website - </a:t>
            </a: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3"/>
              </a:rPr>
              <a:t>http://asccc.org</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457200" lvl="2" indent="0" fontAlgn="base">
              <a:lnSpc>
                <a:spcPct val="100000"/>
              </a:lnSpc>
              <a:spcBef>
                <a:spcPts val="0"/>
              </a:spcBef>
              <a:spcAft>
                <a:spcPct val="0"/>
              </a:spcAft>
              <a:buClrTx/>
              <a:buSzTx/>
              <a:buFont typeface="Arial" panose="020B0604020202020204" pitchFamily="34" charset="0"/>
              <a:buChar char="•"/>
            </a:pPr>
            <a:r>
              <a:rPr lang="en-US" altLang="en-US" sz="20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Contact the ASCCC </a:t>
            </a:r>
            <a:r>
              <a:rPr lang="mr-IN" altLang="en-US" sz="2000" kern="1200" dirty="0">
                <a:solidFill>
                  <a:prstClr val="black"/>
                </a:solidFill>
                <a:latin typeface="Times New Roman" panose="02020603050405020304" pitchFamily="18" charset="0"/>
                <a:ea typeface="MS PGothic" panose="020B0600070205080204" pitchFamily="34" charset="-128"/>
                <a:cs typeface="Mangal" panose="02040503050203030202" pitchFamily="18" charset="0"/>
              </a:rPr>
              <a:t>–</a:t>
            </a:r>
            <a:r>
              <a:rPr lang="en-US" altLang="en-US" sz="20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en-US" sz="20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4"/>
              </a:rPr>
              <a:t>info@asccc.org</a:t>
            </a:r>
            <a:endParaRPr lang="en-US" altLang="en-US" sz="20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5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Application for Statewide Service - </a:t>
            </a:r>
            <a:r>
              <a:rPr lang="en-US" altLang="en-US" sz="25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5"/>
              </a:rPr>
              <a:t>http://asccc.org/content/application-statewide-service</a:t>
            </a:r>
            <a:endParaRPr lang="en-US" altLang="en-US" sz="25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ASCCC Publications - </a:t>
            </a: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6"/>
              </a:rPr>
              <a:t>http://asccc.org/publications</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ASCCC Events - </a:t>
            </a: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7"/>
              </a:rPr>
              <a:t>http://asccc.org/calendar/list/events</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ASCCC Services - </a:t>
            </a:r>
            <a:r>
              <a:rPr lang="en-US" altLang="en-US" sz="22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8"/>
              </a:rPr>
              <a:t>http://asccc.org/services#</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a:p>
            <a:pPr marL="0" lvl="0" indent="0" fontAlgn="base">
              <a:lnSpc>
                <a:spcPct val="100000"/>
              </a:lnSpc>
              <a:spcAft>
                <a:spcPct val="0"/>
              </a:spcAft>
              <a:buClrTx/>
              <a:buSzTx/>
              <a:buFont typeface="Arial" panose="020B0604020202020204" pitchFamily="34" charset="0"/>
              <a:buChar char="•"/>
            </a:pP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rPr>
              <a:t>Disciplines List and MQs - </a:t>
            </a:r>
            <a:r>
              <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hlinkClick r:id="rId9"/>
              </a:rPr>
              <a:t>http://asccc.org/disciplines-list</a:t>
            </a:r>
            <a:endParaRPr lang="en-US" altLang="en-US" sz="2300" kern="1200" dirty="0">
              <a:solidFill>
                <a:prstClr val="black"/>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32" name="Shape 2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29</a:t>
            </a:fld>
            <a:endParaRPr/>
          </a:p>
        </p:txBody>
      </p:sp>
      <p:sp>
        <p:nvSpPr>
          <p:cNvPr id="233" name="Shape 233"/>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extLst>
      <p:ext uri="{BB962C8B-B14F-4D97-AF65-F5344CB8AC3E}">
        <p14:creationId xmlns:p14="http://schemas.microsoft.com/office/powerpoint/2010/main" val="399704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Today’s Learning Outcomes</a:t>
            </a:r>
            <a:endParaRPr/>
          </a:p>
        </p:txBody>
      </p:sp>
      <p:sp>
        <p:nvSpPr>
          <p:cNvPr id="82" name="Shape 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Why are you here today?</a:t>
            </a:r>
            <a:endParaRPr/>
          </a:p>
          <a:p>
            <a:pPr marL="0" lvl="0" indent="0">
              <a:spcBef>
                <a:spcPts val="1600"/>
              </a:spcBef>
              <a:spcAft>
                <a:spcPts val="0"/>
              </a:spcAft>
              <a:buNone/>
            </a:pPr>
            <a:r>
              <a:rPr lang="en"/>
              <a:t>What would you like to learn?</a:t>
            </a:r>
            <a:endParaRPr/>
          </a:p>
          <a:p>
            <a:pPr marL="457200" lvl="0" indent="-342900">
              <a:spcBef>
                <a:spcPts val="1600"/>
              </a:spcBef>
              <a:spcAft>
                <a:spcPts val="0"/>
              </a:spcAft>
              <a:buSzPts val="1800"/>
              <a:buChar char="●"/>
            </a:pPr>
            <a:r>
              <a:rPr lang="en"/>
              <a:t>Understand the criteria and standards around developing and approving curriculum</a:t>
            </a:r>
            <a:endParaRPr/>
          </a:p>
          <a:p>
            <a:pPr marL="457200" lvl="0" indent="-342900" rtl="0">
              <a:spcBef>
                <a:spcPts val="0"/>
              </a:spcBef>
              <a:spcAft>
                <a:spcPts val="0"/>
              </a:spcAft>
              <a:buSzPts val="1800"/>
              <a:buChar char="●"/>
            </a:pPr>
            <a:r>
              <a:rPr lang="en"/>
              <a:t>Understand types of courses and programs</a:t>
            </a:r>
            <a:endParaRPr/>
          </a:p>
          <a:p>
            <a:pPr marL="457200" lvl="0" indent="-342900">
              <a:spcBef>
                <a:spcPts val="0"/>
              </a:spcBef>
              <a:spcAft>
                <a:spcPts val="0"/>
              </a:spcAft>
              <a:buSzPts val="1800"/>
              <a:buChar char="●"/>
            </a:pPr>
            <a:r>
              <a:rPr lang="en"/>
              <a:t>Understand the approval process for curriculum</a:t>
            </a:r>
            <a:endParaRPr/>
          </a:p>
          <a:p>
            <a:pPr marL="0" lvl="0" indent="0">
              <a:spcBef>
                <a:spcPts val="1600"/>
              </a:spcBef>
              <a:spcAft>
                <a:spcPts val="0"/>
              </a:spcAft>
              <a:buNone/>
            </a:pPr>
            <a:endParaRPr/>
          </a:p>
          <a:p>
            <a:pPr marL="0" lvl="0" indent="0" rtl="0">
              <a:spcBef>
                <a:spcPts val="1600"/>
              </a:spcBef>
              <a:spcAft>
                <a:spcPts val="1600"/>
              </a:spcAft>
              <a:buNone/>
            </a:pPr>
            <a:br>
              <a:rPr lang="en"/>
            </a:br>
            <a:r>
              <a:rPr lang="en"/>
              <a:t> </a:t>
            </a:r>
            <a:endParaRPr/>
          </a:p>
        </p:txBody>
      </p:sp>
      <p:sp>
        <p:nvSpPr>
          <p:cNvPr id="83" name="Shape 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a:t>
            </a:fld>
            <a:endParaRPr/>
          </a:p>
        </p:txBody>
      </p:sp>
      <p:sp>
        <p:nvSpPr>
          <p:cNvPr id="84" name="Shape 84"/>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10" name="Shape 31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sp>
        <p:nvSpPr>
          <p:cNvPr id="311" name="Shape 3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30</a:t>
            </a:fld>
            <a:endParaRPr/>
          </a:p>
        </p:txBody>
      </p:sp>
      <p:pic>
        <p:nvPicPr>
          <p:cNvPr id="312" name="Shape 312"/>
          <p:cNvPicPr preferRelativeResize="0"/>
          <p:nvPr/>
        </p:nvPicPr>
        <p:blipFill>
          <a:blip r:embed="rId3">
            <a:alphaModFix/>
          </a:blip>
          <a:stretch>
            <a:fillRect/>
          </a:stretch>
        </p:blipFill>
        <p:spPr>
          <a:xfrm>
            <a:off x="1390150" y="445025"/>
            <a:ext cx="6533626" cy="4355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History/Legal Authority for Curriculum</a:t>
            </a:r>
            <a:endParaRPr/>
          </a:p>
        </p:txBody>
      </p:sp>
      <p:sp>
        <p:nvSpPr>
          <p:cNvPr id="90" name="Shape 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4</a:t>
            </a:fld>
            <a:endParaRPr/>
          </a:p>
        </p:txBody>
      </p:sp>
      <p:sp>
        <p:nvSpPr>
          <p:cNvPr id="91" name="Shape 91"/>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History/Legal Authority for Curriculum</a:t>
            </a:r>
            <a:br>
              <a:rPr lang="en"/>
            </a:br>
            <a:br>
              <a:rPr lang="en"/>
            </a:br>
            <a:endParaRPr/>
          </a:p>
        </p:txBody>
      </p:sp>
      <p:sp>
        <p:nvSpPr>
          <p:cNvPr id="97" name="Shape 9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Ed Code §70902 (b) (7):  Establish procedures not inconsistent with minimum standards established by the board of governors to ensure faculty, staff, and students the opportunity to express their opinions at the campus level, to ensure that these opinions are given every reasonable consideration, to ensure the right to participate effectively in district and college governance, and to ensure the right of academic senates to assume primary responsibility for making recommendations in the areas of curriculum and academic standards.</a:t>
            </a:r>
            <a:br>
              <a:rPr lang="en"/>
            </a:br>
            <a:endParaRPr/>
          </a:p>
        </p:txBody>
      </p:sp>
      <p:sp>
        <p:nvSpPr>
          <p:cNvPr id="98" name="Shape 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5</a:t>
            </a:fld>
            <a:endParaRPr/>
          </a:p>
        </p:txBody>
      </p:sp>
      <p:sp>
        <p:nvSpPr>
          <p:cNvPr id="99" name="Shape 99"/>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History/Legal Authority for Curriculum</a:t>
            </a:r>
            <a:br>
              <a:rPr lang="en"/>
            </a:br>
            <a:br>
              <a:rPr lang="en"/>
            </a:br>
            <a:endParaRPr/>
          </a:p>
        </p:txBody>
      </p:sp>
      <p:sp>
        <p:nvSpPr>
          <p:cNvPr id="105" name="Shape 10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TITLE 5 §53200, DEFINITIONS: Details the implementation of California Education Code, states the faculty authority for curriculum, and defines Academic Senate and its  purview:  The Academic Senate means an organization whose primary function is to make recommendations with respect to academic and professional matters.  Academic and professional matters mean the following policy development matters:</a:t>
            </a:r>
            <a:endParaRPr/>
          </a:p>
          <a:p>
            <a:pPr marL="457200" lvl="0" indent="-342900" rtl="0">
              <a:spcBef>
                <a:spcPts val="1600"/>
              </a:spcBef>
              <a:spcAft>
                <a:spcPts val="0"/>
              </a:spcAft>
              <a:buSzPts val="1800"/>
              <a:buChar char="●"/>
            </a:pPr>
            <a:r>
              <a:rPr lang="en"/>
              <a:t>Curriculum, including establish prerequisites and placing courses within disciplines</a:t>
            </a:r>
            <a:endParaRPr/>
          </a:p>
          <a:p>
            <a:pPr marL="457200" lvl="0" indent="-342900" rtl="0">
              <a:spcBef>
                <a:spcPts val="0"/>
              </a:spcBef>
              <a:spcAft>
                <a:spcPts val="0"/>
              </a:spcAft>
              <a:buSzPts val="1800"/>
              <a:buChar char="●"/>
            </a:pPr>
            <a:r>
              <a:rPr lang="en"/>
              <a:t>Degree and certificate requirements</a:t>
            </a:r>
            <a:endParaRPr/>
          </a:p>
          <a:p>
            <a:pPr marL="457200" lvl="0" indent="-342900" rtl="0">
              <a:spcBef>
                <a:spcPts val="0"/>
              </a:spcBef>
              <a:spcAft>
                <a:spcPts val="0"/>
              </a:spcAft>
              <a:buSzPts val="1800"/>
              <a:buChar char="●"/>
            </a:pPr>
            <a:r>
              <a:rPr lang="en"/>
              <a:t>Grading policies</a:t>
            </a:r>
            <a:endParaRPr/>
          </a:p>
        </p:txBody>
      </p:sp>
      <p:sp>
        <p:nvSpPr>
          <p:cNvPr id="106" name="Shape 10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6</a:t>
            </a:fld>
            <a:endParaRPr/>
          </a:p>
        </p:txBody>
      </p:sp>
      <p:sp>
        <p:nvSpPr>
          <p:cNvPr id="107" name="Shape 107"/>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History/Legal Authority for Curriculum</a:t>
            </a:r>
            <a:br>
              <a:rPr lang="en"/>
            </a:br>
            <a:br>
              <a:rPr lang="en"/>
            </a:br>
            <a:endParaRPr/>
          </a:p>
        </p:txBody>
      </p:sp>
      <p:sp>
        <p:nvSpPr>
          <p:cNvPr id="113" name="Shape 1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Educational program development</a:t>
            </a:r>
            <a:endParaRPr/>
          </a:p>
          <a:p>
            <a:pPr marL="457200" lvl="0" indent="-342900" rtl="0">
              <a:spcBef>
                <a:spcPts val="0"/>
              </a:spcBef>
              <a:spcAft>
                <a:spcPts val="0"/>
              </a:spcAft>
              <a:buSzPts val="1800"/>
              <a:buChar char="●"/>
            </a:pPr>
            <a:r>
              <a:rPr lang="en"/>
              <a:t>Standards or policies regarding student preparation and success</a:t>
            </a:r>
            <a:endParaRPr/>
          </a:p>
          <a:p>
            <a:pPr marL="457200" lvl="0" indent="-342900" rtl="0">
              <a:spcBef>
                <a:spcPts val="0"/>
              </a:spcBef>
              <a:spcAft>
                <a:spcPts val="0"/>
              </a:spcAft>
              <a:buSzPts val="1800"/>
              <a:buChar char="●"/>
            </a:pPr>
            <a:r>
              <a:rPr lang="en"/>
              <a:t>College governance structures, as related to faculty roles</a:t>
            </a:r>
            <a:endParaRPr/>
          </a:p>
          <a:p>
            <a:pPr marL="457200" lvl="0" indent="-342900" rtl="0">
              <a:spcBef>
                <a:spcPts val="0"/>
              </a:spcBef>
              <a:spcAft>
                <a:spcPts val="0"/>
              </a:spcAft>
              <a:buSzPts val="1800"/>
              <a:buChar char="●"/>
            </a:pPr>
            <a:r>
              <a:rPr lang="en"/>
              <a:t>Faculty roles and involvement in accreditation processes, including self-study and annual reports</a:t>
            </a:r>
            <a:endParaRPr/>
          </a:p>
          <a:p>
            <a:pPr marL="457200" lvl="0" indent="-342900" rtl="0">
              <a:spcBef>
                <a:spcPts val="0"/>
              </a:spcBef>
              <a:spcAft>
                <a:spcPts val="0"/>
              </a:spcAft>
              <a:buSzPts val="1800"/>
              <a:buChar char="●"/>
            </a:pPr>
            <a:r>
              <a:rPr lang="en"/>
              <a:t>Policies for faculty professional development activities</a:t>
            </a:r>
            <a:endParaRPr/>
          </a:p>
          <a:p>
            <a:pPr marL="457200" lvl="0" indent="-342900" rtl="0">
              <a:spcBef>
                <a:spcPts val="0"/>
              </a:spcBef>
              <a:spcAft>
                <a:spcPts val="0"/>
              </a:spcAft>
              <a:buSzPts val="1800"/>
              <a:buChar char="●"/>
            </a:pPr>
            <a:r>
              <a:rPr lang="en"/>
              <a:t>Processes for program review</a:t>
            </a:r>
            <a:endParaRPr/>
          </a:p>
          <a:p>
            <a:pPr marL="457200" lvl="0" indent="-342900" rtl="0">
              <a:spcBef>
                <a:spcPts val="0"/>
              </a:spcBef>
              <a:spcAft>
                <a:spcPts val="0"/>
              </a:spcAft>
              <a:buSzPts val="1800"/>
              <a:buChar char="●"/>
            </a:pPr>
            <a:r>
              <a:rPr lang="en"/>
              <a:t>Processes for institutional planning and budget development, and</a:t>
            </a:r>
            <a:endParaRPr/>
          </a:p>
          <a:p>
            <a:pPr marL="457200" lvl="0" indent="-342900" rtl="0">
              <a:spcBef>
                <a:spcPts val="0"/>
              </a:spcBef>
              <a:spcAft>
                <a:spcPts val="0"/>
              </a:spcAft>
              <a:buSzPts val="1800"/>
              <a:buChar char="●"/>
            </a:pPr>
            <a:r>
              <a:rPr lang="en"/>
              <a:t>Other academic and professional matters as mutually agreed upon between the governing board and the academic senate</a:t>
            </a:r>
            <a:br>
              <a:rPr lang="en"/>
            </a:br>
            <a:br>
              <a:rPr lang="en"/>
            </a:br>
            <a:endParaRPr/>
          </a:p>
        </p:txBody>
      </p:sp>
      <p:sp>
        <p:nvSpPr>
          <p:cNvPr id="114" name="Shape 1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7</a:t>
            </a:fld>
            <a:endParaRPr/>
          </a:p>
        </p:txBody>
      </p:sp>
      <p:sp>
        <p:nvSpPr>
          <p:cNvPr id="115" name="Shape 115"/>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Curriculum Committee (Title 5, §55002)</a:t>
            </a:r>
            <a:endParaRPr/>
          </a:p>
        </p:txBody>
      </p:sp>
      <p:sp>
        <p:nvSpPr>
          <p:cNvPr id="121" name="Shape 1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The college and/or district curriculum committee recommending the course shall be established by the mutual agreement of the college and/or district administration and the academic senate.</a:t>
            </a:r>
            <a:endParaRPr/>
          </a:p>
          <a:p>
            <a:pPr marL="457200" lvl="0" indent="-342900" rtl="0">
              <a:spcBef>
                <a:spcPts val="0"/>
              </a:spcBef>
              <a:spcAft>
                <a:spcPts val="0"/>
              </a:spcAft>
              <a:buSzPts val="1800"/>
              <a:buChar char="●"/>
            </a:pPr>
            <a:r>
              <a:rPr lang="en"/>
              <a:t>The committee shall be either a committee of the academic senate or a committee that includes faculty and is otherwise comprised in a way that is mutually agreeable to the college and/or district administration and the academic senate.</a:t>
            </a:r>
            <a:br>
              <a:rPr lang="en"/>
            </a:br>
            <a:endParaRPr/>
          </a:p>
        </p:txBody>
      </p:sp>
      <p:sp>
        <p:nvSpPr>
          <p:cNvPr id="122" name="Shape 1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8</a:t>
            </a:fld>
            <a:endParaRPr/>
          </a:p>
        </p:txBody>
      </p:sp>
      <p:sp>
        <p:nvSpPr>
          <p:cNvPr id="123" name="Shape 123"/>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Other Title 5 Sections to Note</a:t>
            </a:r>
            <a:endParaRPr/>
          </a:p>
        </p:txBody>
      </p:sp>
      <p:sp>
        <p:nvSpPr>
          <p:cNvPr id="129" name="Shape 1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55000.5 Handbook: Monitoring and Review of Approved Courses and Programs</a:t>
            </a:r>
            <a:br>
              <a:rPr lang="en"/>
            </a:br>
            <a:r>
              <a:rPr lang="en"/>
              <a:t>55002 Standards and Criteria for Courses and Classes</a:t>
            </a:r>
            <a:br>
              <a:rPr lang="en"/>
            </a:br>
            <a:r>
              <a:rPr lang="en"/>
              <a:t>55002.5 Credit Hour</a:t>
            </a:r>
            <a:br>
              <a:rPr lang="en"/>
            </a:br>
            <a:r>
              <a:rPr lang="en"/>
              <a:t>55003 Policies for Prerequisites, Corequisites, and Advisories on Recommended Preparation</a:t>
            </a:r>
            <a:br>
              <a:rPr lang="en"/>
            </a:br>
            <a:r>
              <a:rPr lang="en"/>
              <a:t>55005 Publication of Course Standards</a:t>
            </a:r>
            <a:br>
              <a:rPr lang="en"/>
            </a:br>
            <a:r>
              <a:rPr lang="en"/>
              <a:t>55022 Pass-No Pass Options</a:t>
            </a:r>
            <a:br>
              <a:rPr lang="en"/>
            </a:br>
            <a:r>
              <a:rPr lang="en"/>
              <a:t>55064 Acceptance of Noncredit Courses</a:t>
            </a:r>
            <a:br>
              <a:rPr lang="en"/>
            </a:br>
            <a:r>
              <a:rPr lang="en"/>
              <a:t>55100 Credit Course Approval</a:t>
            </a:r>
            <a:br>
              <a:rPr lang="en"/>
            </a:br>
            <a:endParaRPr/>
          </a:p>
        </p:txBody>
      </p:sp>
      <p:sp>
        <p:nvSpPr>
          <p:cNvPr id="130" name="Shape 1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9</a:t>
            </a:fld>
            <a:endParaRPr/>
          </a:p>
        </p:txBody>
      </p:sp>
      <p:sp>
        <p:nvSpPr>
          <p:cNvPr id="131" name="Shape 131"/>
          <p:cNvSpPr txBox="1"/>
          <p:nvPr/>
        </p:nvSpPr>
        <p:spPr>
          <a:xfrm>
            <a:off x="9050" y="4700550"/>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2018 ASCCC Career and Noncredit Education Leadership Institute</a:t>
            </a:r>
            <a:br>
              <a:rPr lang="en" sz="1000"/>
            </a:br>
            <a:r>
              <a:rPr lang="en" sz="1000"/>
              <a:t>Westin South Coast Plaza</a:t>
            </a:r>
            <a:endParaRPr sz="1000"/>
          </a:p>
        </p:txBody>
      </p:sp>
      <p:sp>
        <p:nvSpPr>
          <p:cNvPr id="132" name="Shape 13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Clr>
                <a:schemeClr val="dk1"/>
              </a:buClr>
              <a:buSzPts val="1100"/>
              <a:buFont typeface="Arial"/>
              <a:buNone/>
            </a:pPr>
            <a:r>
              <a:rPr lang="en"/>
              <a:t>55130 Approval of Credit Programs</a:t>
            </a:r>
            <a:br>
              <a:rPr lang="en"/>
            </a:br>
            <a:r>
              <a:rPr lang="en"/>
              <a:t>55150 Approval of Noncredit Courses and Programs</a:t>
            </a:r>
            <a:br>
              <a:rPr lang="en"/>
            </a:br>
            <a:r>
              <a:rPr lang="en"/>
              <a:t>55151 Career Development and College Preparation</a:t>
            </a:r>
            <a:br>
              <a:rPr lang="en"/>
            </a:br>
            <a:r>
              <a:rPr lang="en"/>
              <a:t>55154 Adult High School Diploma Programs</a:t>
            </a:r>
            <a:br>
              <a:rPr lang="en"/>
            </a:br>
            <a:r>
              <a:rPr lang="en"/>
              <a:t>55155 Noncredit Certificates</a:t>
            </a:r>
            <a:br>
              <a:rPr lang="en"/>
            </a:br>
            <a:r>
              <a:rPr lang="en"/>
              <a:t>55160 Approval of Community Service Programs</a:t>
            </a:r>
            <a:br>
              <a:rPr lang="en"/>
            </a:br>
            <a:r>
              <a:rPr lang="en"/>
              <a:t>55170 Contract Courses</a:t>
            </a:r>
            <a:br>
              <a:rPr lang="en"/>
            </a:b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1632</Words>
  <Application>Microsoft Macintosh PowerPoint</Application>
  <PresentationFormat>On-screen Show (16:9)</PresentationFormat>
  <Paragraphs>205</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MS PGothic</vt:lpstr>
      <vt:lpstr>Arial</vt:lpstr>
      <vt:lpstr>Mangal</vt:lpstr>
      <vt:lpstr>Times New Roman</vt:lpstr>
      <vt:lpstr>Simple Light</vt:lpstr>
      <vt:lpstr>Wait...Where Does That Go Again? The Curriculum Development and Approval Process</vt:lpstr>
      <vt:lpstr>Description</vt:lpstr>
      <vt:lpstr>Today’s Learning Outcomes</vt:lpstr>
      <vt:lpstr>History/Legal Authority for Curriculum</vt:lpstr>
      <vt:lpstr>History/Legal Authority for Curriculum  </vt:lpstr>
      <vt:lpstr>History/Legal Authority for Curriculum  </vt:lpstr>
      <vt:lpstr>History/Legal Authority for Curriculum  </vt:lpstr>
      <vt:lpstr>Curriculum Committee (Title 5, §55002)</vt:lpstr>
      <vt:lpstr>Other Title 5 Sections to Note</vt:lpstr>
      <vt:lpstr>Development Criteria and the COR</vt:lpstr>
      <vt:lpstr>Why Create a Course or Program?</vt:lpstr>
      <vt:lpstr>Why Create a Course or Program?</vt:lpstr>
      <vt:lpstr>Why Create a Course or Program?</vt:lpstr>
      <vt:lpstr>Why Create a Course or Program?</vt:lpstr>
      <vt:lpstr>Why Create a Course or Program?</vt:lpstr>
      <vt:lpstr>Course Creation CTE and Noncredit</vt:lpstr>
      <vt:lpstr>Noncredit Courses: Ten Categories</vt:lpstr>
      <vt:lpstr>Tale of the Tape: Side by Side Comparison</vt:lpstr>
      <vt:lpstr>Development Criteria for Noncredit and Benefits</vt:lpstr>
      <vt:lpstr>Elements of the Course Outline of Record</vt:lpstr>
      <vt:lpstr>Programs</vt:lpstr>
      <vt:lpstr>Types of Programs </vt:lpstr>
      <vt:lpstr>Types of Programs </vt:lpstr>
      <vt:lpstr>Types of Programs </vt:lpstr>
      <vt:lpstr>What is Approved Locally and What’s Approved by CCCCO? </vt:lpstr>
      <vt:lpstr>Curriculum Review and Timelines</vt:lpstr>
      <vt:lpstr>Curriculum Review and Timelines</vt:lpstr>
      <vt:lpstr>Chancellor’s Office Review for Programs </vt:lpstr>
      <vt:lpstr>Resources</vt:lpstr>
      <vt:lpstr>PowerPoint Presentation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Wait...Where Does That Go Again? The Curriculum Development and Approval Process</dc:title>
  <cp:lastModifiedBy>Randy Beach</cp:lastModifiedBy>
  <cp:revision>2</cp:revision>
  <dcterms:modified xsi:type="dcterms:W3CDTF">2018-05-08T19:30:58Z</dcterms:modified>
</cp:coreProperties>
</file>