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Gill Sans"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2r2nBj1XI7QTfxCukBxxG/d9/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5F53BE-D9C0-4790-8DF8-3A3B8DD6CEA9}">
  <a:tblStyle styleId="{B55F53BE-D9C0-4790-8DF8-3A3B8DD6CEA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859508-27FA-4822-8CE6-392A1ECF563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5"/>
          </a:solidFill>
        </a:fill>
      </a:tcStyle>
    </a:wholeTbl>
    <a:band1H>
      <a:tcTxStyle/>
      <a:tcStyle>
        <a:tcBdr/>
        <a:fill>
          <a:solidFill>
            <a:srgbClr val="CED8EA"/>
          </a:solidFill>
        </a:fill>
      </a:tcStyle>
    </a:band1H>
    <a:band2H>
      <a:tcTxStyle/>
      <a:tcStyle>
        <a:tcBdr/>
      </a:tcStyle>
    </a:band2H>
    <a:band1V>
      <a:tcTxStyle/>
      <a:tcStyle>
        <a:tcBdr/>
        <a:fill>
          <a:solidFill>
            <a:srgbClr val="CED8EA"/>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73B773AE-C82F-40B3-91D6-1074EE95F337}"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o.boarddocs.com/ca/cccchan/Board.nsf/files/C44RX3700FBB/$file/revisions-to-title-5-55063-a11y.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o.boarddocs.com/ca/cccchan/Board.nsf/files/C44RX3700FBB/$file/revisions-to-title-5-55063-a11y.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Stephanie </a:t>
            </a:r>
            <a:endParaRPr dirty="0"/>
          </a:p>
        </p:txBody>
      </p:sp>
      <p:sp>
        <p:nvSpPr>
          <p:cNvPr id="142" name="Google Shape;1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Stephanie </a:t>
            </a:r>
            <a:endParaRPr dirty="0"/>
          </a:p>
        </p:txBody>
      </p:sp>
      <p:sp>
        <p:nvSpPr>
          <p:cNvPr id="205" name="Google Shape;2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LaTonya  </a:t>
            </a:r>
            <a:endParaRPr dirty="0"/>
          </a:p>
        </p:txBody>
      </p:sp>
      <p:sp>
        <p:nvSpPr>
          <p:cNvPr id="213" name="Google Shape;2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LaTonya </a:t>
            </a:r>
            <a:endParaRPr dirty="0"/>
          </a:p>
        </p:txBody>
      </p:sp>
      <p:sp>
        <p:nvSpPr>
          <p:cNvPr id="220" name="Google Shape;2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5ad44e1dfe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15ad44e1dfe_2_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LaTonya </a:t>
            </a:r>
            <a:endParaRPr dirty="0"/>
          </a:p>
        </p:txBody>
      </p:sp>
      <p:sp>
        <p:nvSpPr>
          <p:cNvPr id="228" name="Google Shape;228;g15ad44e1dfe_2_5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ASCCC Academic Academy 2020</a:t>
            </a:r>
            <a:endParaRPr dirty="0"/>
          </a:p>
        </p:txBody>
      </p:sp>
      <p:sp>
        <p:nvSpPr>
          <p:cNvPr id="229" name="Google Shape;229;g15ad44e1dfe_2_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5ad44e1dfe_2_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LaTonya </a:t>
            </a:r>
            <a:endParaRPr dirty="0"/>
          </a:p>
        </p:txBody>
      </p:sp>
      <p:sp>
        <p:nvSpPr>
          <p:cNvPr id="236" name="Google Shape;236;g15ad44e1dfe_2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ad44e1dfe_2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LaTonya </a:t>
            </a:r>
            <a:endParaRPr dirty="0"/>
          </a:p>
        </p:txBody>
      </p:sp>
      <p:sp>
        <p:nvSpPr>
          <p:cNvPr id="244" name="Google Shape;244;g15ad44e1dfe_2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5ad44e1dfe_2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5ad44e1dfe_2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LaTonya </a:t>
            </a:r>
            <a:endParaRPr dirty="0"/>
          </a:p>
        </p:txBody>
      </p:sp>
      <p:sp>
        <p:nvSpPr>
          <p:cNvPr id="253" name="Google Shape;253;g15ad44e1dfe_2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5ad44e1dfe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5ad44e1dfe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g15ad44e1dfe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5ad44e1dfe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5ad44e1dfe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Sarah </a:t>
            </a:r>
            <a:endParaRPr dirty="0"/>
          </a:p>
        </p:txBody>
      </p:sp>
      <p:sp>
        <p:nvSpPr>
          <p:cNvPr id="268" name="Google Shape;268;g15ad44e1dfe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5ad44e1df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5ad44e1df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Sarah (updated Title 5 language here: </a:t>
            </a:r>
            <a:r>
              <a:rPr lang="en-US" u="sng" dirty="0">
                <a:solidFill>
                  <a:schemeClr val="hlink"/>
                </a:solidFill>
                <a:hlinkClick r:id="rId3"/>
              </a:rPr>
              <a:t>https://go.boarddocs.com/ca/cccchan/Board.nsf/files/C44RX3700FBB/$file/revisions-to-title-5-55063-a11y.pdf</a:t>
            </a:r>
            <a:r>
              <a:rPr lang="en-US" dirty="0"/>
              <a:t> </a:t>
            </a:r>
            <a:endParaRPr dirty="0"/>
          </a:p>
          <a:p>
            <a:pPr marL="0" lvl="0" indent="0" algn="l" rtl="0">
              <a:spcBef>
                <a:spcPts val="0"/>
              </a:spcBef>
              <a:spcAft>
                <a:spcPts val="0"/>
              </a:spcAft>
              <a:buNone/>
            </a:pPr>
            <a:r>
              <a:rPr lang="en-US" dirty="0"/>
              <a:t>Title 5 regulations on Double counting. Concerns over Ethnic Studies </a:t>
            </a:r>
            <a:endParaRPr dirty="0"/>
          </a:p>
          <a:p>
            <a:pPr marL="0" lvl="0" indent="0" algn="l" rtl="0">
              <a:spcBef>
                <a:spcPts val="0"/>
              </a:spcBef>
              <a:spcAft>
                <a:spcPts val="0"/>
              </a:spcAft>
              <a:buNone/>
            </a:pPr>
            <a:r>
              <a:rPr lang="en-US" dirty="0"/>
              <a:t>Transfer GE and Local GE </a:t>
            </a:r>
            <a:endParaRPr dirty="0"/>
          </a:p>
          <a:p>
            <a:pPr marL="0" lvl="0" indent="0" algn="l" rtl="0">
              <a:spcBef>
                <a:spcPts val="0"/>
              </a:spcBef>
              <a:spcAft>
                <a:spcPts val="0"/>
              </a:spcAft>
              <a:buNone/>
            </a:pPr>
            <a:r>
              <a:rPr lang="en-US" dirty="0"/>
              <a:t>PCAH references </a:t>
            </a:r>
            <a:endParaRPr dirty="0"/>
          </a:p>
          <a:p>
            <a:pPr marL="0" lvl="0" indent="0" algn="l" rtl="0">
              <a:spcBef>
                <a:spcPts val="0"/>
              </a:spcBef>
              <a:spcAft>
                <a:spcPts val="0"/>
              </a:spcAft>
              <a:buNone/>
            </a:pPr>
            <a:r>
              <a:rPr lang="en-US" dirty="0"/>
              <a:t>Dont know what is going to happen with new patterns </a:t>
            </a:r>
            <a:endParaRPr dirty="0"/>
          </a:p>
        </p:txBody>
      </p:sp>
      <p:sp>
        <p:nvSpPr>
          <p:cNvPr id="277" name="Google Shape;277;g15ad44e1df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Stephanie </a:t>
            </a:r>
            <a:endParaRPr dirty="0"/>
          </a:p>
        </p:txBody>
      </p:sp>
      <p:sp>
        <p:nvSpPr>
          <p:cNvPr id="148" name="Google Shape;1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Sarah </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5ad44e1df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5ad44e1dfe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Sarah Curricular process </a:t>
            </a:r>
            <a:endParaRPr dirty="0"/>
          </a:p>
        </p:txBody>
      </p:sp>
      <p:sp>
        <p:nvSpPr>
          <p:cNvPr id="292" name="Google Shape;292;g15ad44e1dfe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5ad44e1dfe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5ad44e1dfe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Sarah Systematic Process. </a:t>
            </a:r>
            <a:endParaRPr dirty="0"/>
          </a:p>
        </p:txBody>
      </p:sp>
      <p:sp>
        <p:nvSpPr>
          <p:cNvPr id="300" name="Google Shape;300;g15ad44e1dfe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5ad44e1dfe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5ad44e1dfe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Stephanie </a:t>
            </a:r>
            <a:endParaRPr dirty="0"/>
          </a:p>
        </p:txBody>
      </p:sp>
      <p:sp>
        <p:nvSpPr>
          <p:cNvPr id="308" name="Google Shape;308;g15ad44e1dfe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5ad44e1dfe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5ad44e1dfe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Stephanie </a:t>
            </a:r>
            <a:endParaRPr dirty="0"/>
          </a:p>
        </p:txBody>
      </p:sp>
      <p:sp>
        <p:nvSpPr>
          <p:cNvPr id="316" name="Google Shape;316;g15ad44e1dfe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LaTonya </a:t>
            </a:r>
            <a:endParaRPr dirty="0"/>
          </a:p>
        </p:txBody>
      </p:sp>
      <p:sp>
        <p:nvSpPr>
          <p:cNvPr id="324" name="Google Shape;32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5af75e5902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Stephanie </a:t>
            </a:r>
            <a:endParaRPr dirty="0"/>
          </a:p>
        </p:txBody>
      </p:sp>
      <p:sp>
        <p:nvSpPr>
          <p:cNvPr id="330" name="Google Shape;330;g15af75e590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All </a:t>
            </a:r>
            <a:endParaRPr dirty="0"/>
          </a:p>
          <a:p>
            <a:pPr marL="0" lvl="0" indent="0" algn="l" rtl="0">
              <a:spcBef>
                <a:spcPts val="0"/>
              </a:spcBef>
              <a:spcAft>
                <a:spcPts val="0"/>
              </a:spcAft>
              <a:buClr>
                <a:schemeClr val="dk1"/>
              </a:buClr>
              <a:buSzPts val="1200"/>
              <a:buFont typeface="Calibri"/>
              <a:buNone/>
            </a:pPr>
            <a:r>
              <a:rPr lang="en-US" dirty="0"/>
              <a:t>Note we may want to add a link to the updated Title 5 regs - here is the Board doc: </a:t>
            </a:r>
            <a:r>
              <a:rPr lang="en-US" u="sng" dirty="0">
                <a:solidFill>
                  <a:schemeClr val="hlink"/>
                </a:solidFill>
                <a:hlinkClick r:id="rId3"/>
              </a:rPr>
              <a:t>https://go.boarddocs.com/ca/cccchan/Board.nsf/files/C44RX3700FBB/$file/revisions-to-title-5-55063-a11y.pdf</a:t>
            </a:r>
            <a:r>
              <a:rPr lang="en-US" dirty="0"/>
              <a:t> </a:t>
            </a:r>
            <a:endParaRPr dirty="0"/>
          </a:p>
        </p:txBody>
      </p:sp>
      <p:sp>
        <p:nvSpPr>
          <p:cNvPr id="338" name="Google Shape;3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344" name="Google Shape;3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5ad44e1dfe_7_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Stephanie </a:t>
            </a:r>
            <a:endParaRPr dirty="0"/>
          </a:p>
        </p:txBody>
      </p:sp>
      <p:sp>
        <p:nvSpPr>
          <p:cNvPr id="155" name="Google Shape;155;g15ad44e1dfe_7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Stephanie </a:t>
            </a:r>
            <a:endParaRPr dirty="0"/>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5af75e590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5af75e5902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Sarah</a:t>
            </a:r>
            <a:endParaRPr dirty="0"/>
          </a:p>
        </p:txBody>
      </p:sp>
      <p:sp>
        <p:nvSpPr>
          <p:cNvPr id="169" name="Google Shape;169;g15af75e5902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Latonya </a:t>
            </a:r>
            <a:endParaRPr dirty="0"/>
          </a:p>
        </p:txBody>
      </p:sp>
      <p:sp>
        <p:nvSpPr>
          <p:cNvPr id="177" name="Google Shape;1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Latonya </a:t>
            </a:r>
            <a:endParaRPr dirty="0"/>
          </a:p>
        </p:txBody>
      </p:sp>
      <p:sp>
        <p:nvSpPr>
          <p:cNvPr id="184" name="Google Shape;18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Sarah </a:t>
            </a:r>
            <a:endParaRPr dirty="0"/>
          </a:p>
        </p:txBody>
      </p:sp>
      <p:sp>
        <p:nvSpPr>
          <p:cNvPr id="191" name="Google Shape;19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Stephanie </a:t>
            </a:r>
            <a:endParaRPr dirty="0"/>
          </a:p>
        </p:txBody>
      </p:sp>
      <p:sp>
        <p:nvSpPr>
          <p:cNvPr id="197" name="Google Shape;1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Title Slide">
  <p:cSld name="#1 Title Slide">
    <p:spTree>
      <p:nvGrpSpPr>
        <p:cNvPr id="1" name="Shape 14"/>
        <p:cNvGrpSpPr/>
        <p:nvPr/>
      </p:nvGrpSpPr>
      <p:grpSpPr>
        <a:xfrm>
          <a:off x="0" y="0"/>
          <a:ext cx="0" cy="0"/>
          <a:chOff x="0" y="0"/>
          <a:chExt cx="0" cy="0"/>
        </a:xfrm>
      </p:grpSpPr>
      <p:grpSp>
        <p:nvGrpSpPr>
          <p:cNvPr id="15" name="Google Shape;15;p23"/>
          <p:cNvGrpSpPr/>
          <p:nvPr/>
        </p:nvGrpSpPr>
        <p:grpSpPr>
          <a:xfrm>
            <a:off x="0" y="2812265"/>
            <a:ext cx="12192000" cy="4045735"/>
            <a:chOff x="0" y="2812265"/>
            <a:chExt cx="12192000" cy="4045735"/>
          </a:xfrm>
        </p:grpSpPr>
        <p:sp>
          <p:nvSpPr>
            <p:cNvPr id="16" name="Google Shape;16;p23"/>
            <p:cNvSpPr/>
            <p:nvPr/>
          </p:nvSpPr>
          <p:spPr>
            <a:xfrm rot="10800000">
              <a:off x="0" y="3177391"/>
              <a:ext cx="12192000" cy="36806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17;p23"/>
            <p:cNvSpPr/>
            <p:nvPr/>
          </p:nvSpPr>
          <p:spPr>
            <a:xfrm rot="10800000">
              <a:off x="0" y="2812265"/>
              <a:ext cx="12192000"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18" name="Google Shape;18;p23" descr="Academic Senate for California Community Colleges Logo"/>
          <p:cNvPicPr preferRelativeResize="0"/>
          <p:nvPr/>
        </p:nvPicPr>
        <p:blipFill rotWithShape="1">
          <a:blip r:embed="rId2">
            <a:alphaModFix/>
          </a:blip>
          <a:srcRect/>
          <a:stretch/>
        </p:blipFill>
        <p:spPr>
          <a:xfrm>
            <a:off x="1995054" y="829173"/>
            <a:ext cx="4540210" cy="1146403"/>
          </a:xfrm>
          <a:prstGeom prst="rect">
            <a:avLst/>
          </a:prstGeom>
          <a:noFill/>
          <a:ln>
            <a:noFill/>
          </a:ln>
        </p:spPr>
      </p:pic>
      <p:sp>
        <p:nvSpPr>
          <p:cNvPr id="19" name="Google Shape;19;p23"/>
          <p:cNvSpPr txBox="1">
            <a:spLocks noGrp="1"/>
          </p:cNvSpPr>
          <p:nvPr>
            <p:ph type="title"/>
          </p:nvPr>
        </p:nvSpPr>
        <p:spPr>
          <a:xfrm>
            <a:off x="2133598" y="3310152"/>
            <a:ext cx="9213852" cy="13126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3"/>
          <p:cNvSpPr txBox="1">
            <a:spLocks noGrp="1"/>
          </p:cNvSpPr>
          <p:nvPr>
            <p:ph type="subTitle" idx="1"/>
          </p:nvPr>
        </p:nvSpPr>
        <p:spPr>
          <a:xfrm>
            <a:off x="2133597" y="4755561"/>
            <a:ext cx="92138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600"/>
              <a:buNone/>
              <a:defRPr>
                <a:solidFill>
                  <a:schemeClr val="lt1"/>
                </a:solidFill>
              </a:defRPr>
            </a:lvl1pPr>
            <a:lvl2pPr lvl="1" algn="l">
              <a:lnSpc>
                <a:spcPct val="90000"/>
              </a:lnSpc>
              <a:spcBef>
                <a:spcPts val="500"/>
              </a:spcBef>
              <a:spcAft>
                <a:spcPts val="0"/>
              </a:spcAft>
              <a:buClr>
                <a:srgbClr val="3A3838"/>
              </a:buClr>
              <a:buSzPts val="1800"/>
              <a:buChar char="•"/>
              <a:defRPr/>
            </a:lvl2pPr>
            <a:lvl3pPr lvl="2" algn="l">
              <a:lnSpc>
                <a:spcPct val="90000"/>
              </a:lnSpc>
              <a:spcBef>
                <a:spcPts val="500"/>
              </a:spcBef>
              <a:spcAft>
                <a:spcPts val="0"/>
              </a:spcAft>
              <a:buClr>
                <a:srgbClr val="3A3838"/>
              </a:buClr>
              <a:buSzPts val="1800"/>
              <a:buChar char="•"/>
              <a:defRPr/>
            </a:lvl3pPr>
            <a:lvl4pPr lvl="3" algn="l">
              <a:lnSpc>
                <a:spcPct val="90000"/>
              </a:lnSpc>
              <a:spcBef>
                <a:spcPts val="500"/>
              </a:spcBef>
              <a:spcAft>
                <a:spcPts val="0"/>
              </a:spcAft>
              <a:buClr>
                <a:srgbClr val="3A3838"/>
              </a:buClr>
              <a:buSzPts val="1800"/>
              <a:buChar char="•"/>
              <a:defRPr/>
            </a:lvl4pPr>
            <a:lvl5pPr lvl="4" algn="l">
              <a:lnSpc>
                <a:spcPct val="90000"/>
              </a:lnSpc>
              <a:spcBef>
                <a:spcPts val="500"/>
              </a:spcBef>
              <a:spcAft>
                <a:spcPts val="0"/>
              </a:spcAft>
              <a:buClr>
                <a:srgbClr val="3A3838"/>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ntent 1 Column Slide">
  <p:cSld name="1_Content 1 Column Slide">
    <p:spTree>
      <p:nvGrpSpPr>
        <p:cNvPr id="1" name="Shape 69"/>
        <p:cNvGrpSpPr/>
        <p:nvPr/>
      </p:nvGrpSpPr>
      <p:grpSpPr>
        <a:xfrm>
          <a:off x="0" y="0"/>
          <a:ext cx="0" cy="0"/>
          <a:chOff x="0" y="0"/>
          <a:chExt cx="0" cy="0"/>
        </a:xfrm>
      </p:grpSpPr>
      <p:pic>
        <p:nvPicPr>
          <p:cNvPr id="70" name="Google Shape;70;g15ad44e1dfe_2_44"/>
          <p:cNvPicPr preferRelativeResize="0"/>
          <p:nvPr/>
        </p:nvPicPr>
        <p:blipFill rotWithShape="1">
          <a:blip r:embed="rId2">
            <a:alphaModFix/>
          </a:blip>
          <a:srcRect/>
          <a:stretch/>
        </p:blipFill>
        <p:spPr>
          <a:xfrm>
            <a:off x="1277938" y="6376988"/>
            <a:ext cx="377825" cy="377825"/>
          </a:xfrm>
          <a:prstGeom prst="rect">
            <a:avLst/>
          </a:prstGeom>
          <a:noFill/>
          <a:ln>
            <a:noFill/>
          </a:ln>
        </p:spPr>
      </p:pic>
      <p:sp>
        <p:nvSpPr>
          <p:cNvPr id="71" name="Google Shape;71;g15ad44e1dfe_2_44"/>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B7E"/>
              </a:buClr>
              <a:buSzPts val="3600"/>
              <a:buFont typeface="Palatino"/>
              <a:buNone/>
              <a:defRPr sz="3600">
                <a:solidFill>
                  <a:srgbClr val="703B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g15ad44e1dfe_2_44"/>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g15ad44e1dfe_2_44"/>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74" name="Google Shape;74;g15ad44e1dfe_2_44"/>
          <p:cNvPicPr preferRelativeResize="0"/>
          <p:nvPr/>
        </p:nvPicPr>
        <p:blipFill rotWithShape="1">
          <a:blip r:embed="rId3">
            <a:alphaModFix/>
          </a:blip>
          <a:srcRect/>
          <a:stretch/>
        </p:blipFill>
        <p:spPr>
          <a:xfrm>
            <a:off x="-7112" y="5463"/>
            <a:ext cx="820737" cy="6847074"/>
          </a:xfrm>
          <a:prstGeom prst="rect">
            <a:avLst/>
          </a:prstGeom>
          <a:noFill/>
          <a:ln>
            <a:noFill/>
          </a:ln>
          <a:effectLst>
            <a:outerShdw blurRad="190500" dist="50800" algn="ctr" rotWithShape="0">
              <a:srgbClr val="000000">
                <a:alpha val="40000"/>
              </a:srgb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2 Column Slide">
  <p:cSld name="1_Content 2 Column Slide">
    <p:spTree>
      <p:nvGrpSpPr>
        <p:cNvPr id="1" name="Shape 75"/>
        <p:cNvGrpSpPr/>
        <p:nvPr/>
      </p:nvGrpSpPr>
      <p:grpSpPr>
        <a:xfrm>
          <a:off x="0" y="0"/>
          <a:ext cx="0" cy="0"/>
          <a:chOff x="0" y="0"/>
          <a:chExt cx="0" cy="0"/>
        </a:xfrm>
      </p:grpSpPr>
      <p:pic>
        <p:nvPicPr>
          <p:cNvPr id="76" name="Google Shape;76;g15ad44e1dfe_2_50"/>
          <p:cNvPicPr preferRelativeResize="0"/>
          <p:nvPr/>
        </p:nvPicPr>
        <p:blipFill rotWithShape="1">
          <a:blip r:embed="rId2">
            <a:alphaModFix/>
          </a:blip>
          <a:srcRect/>
          <a:stretch/>
        </p:blipFill>
        <p:spPr>
          <a:xfrm>
            <a:off x="1277938" y="6376988"/>
            <a:ext cx="377825" cy="377825"/>
          </a:xfrm>
          <a:prstGeom prst="rect">
            <a:avLst/>
          </a:prstGeom>
          <a:noFill/>
          <a:ln>
            <a:noFill/>
          </a:ln>
        </p:spPr>
      </p:pic>
      <p:pic>
        <p:nvPicPr>
          <p:cNvPr id="77" name="Google Shape;77;g15ad44e1dfe_2_50"/>
          <p:cNvPicPr preferRelativeResize="0"/>
          <p:nvPr/>
        </p:nvPicPr>
        <p:blipFill rotWithShape="1">
          <a:blip r:embed="rId3">
            <a:alphaModFix/>
          </a:blip>
          <a:srcRect/>
          <a:stretch/>
        </p:blipFill>
        <p:spPr>
          <a:xfrm>
            <a:off x="-7112" y="5463"/>
            <a:ext cx="820737" cy="6847074"/>
          </a:xfrm>
          <a:prstGeom prst="rect">
            <a:avLst/>
          </a:prstGeom>
          <a:noFill/>
          <a:ln>
            <a:noFill/>
          </a:ln>
          <a:effectLst>
            <a:outerShdw blurRad="190500" dist="50800" algn="ctr" rotWithShape="0">
              <a:srgbClr val="000000">
                <a:alpha val="40000"/>
              </a:srgbClr>
            </a:outerShdw>
          </a:effectLst>
        </p:spPr>
      </p:pic>
      <p:sp>
        <p:nvSpPr>
          <p:cNvPr id="78" name="Google Shape;78;g15ad44e1dfe_2_50"/>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B7E"/>
              </a:buClr>
              <a:buSzPts val="3600"/>
              <a:buFont typeface="Palatino"/>
              <a:buNone/>
              <a:defRPr sz="3600">
                <a:solidFill>
                  <a:srgbClr val="703B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g15ad44e1dfe_2_50"/>
          <p:cNvSpPr txBox="1">
            <a:spLocks noGrp="1"/>
          </p:cNvSpPr>
          <p:nvPr>
            <p:ph type="body" idx="1"/>
          </p:nvPr>
        </p:nvSpPr>
        <p:spPr>
          <a:xfrm>
            <a:off x="1277650" y="1798320"/>
            <a:ext cx="4922537" cy="439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g15ad44e1dfe_2_50"/>
          <p:cNvSpPr txBox="1">
            <a:spLocks noGrp="1"/>
          </p:cNvSpPr>
          <p:nvPr>
            <p:ph type="body" idx="2"/>
          </p:nvPr>
        </p:nvSpPr>
        <p:spPr>
          <a:xfrm>
            <a:off x="6388259" y="1798320"/>
            <a:ext cx="4948881" cy="439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15ad44e1dfe_2_50"/>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Title Slide">
  <p:cSld name="#1 Title Slide">
    <p:spTree>
      <p:nvGrpSpPr>
        <p:cNvPr id="1" name="Shape 87"/>
        <p:cNvGrpSpPr/>
        <p:nvPr/>
      </p:nvGrpSpPr>
      <p:grpSpPr>
        <a:xfrm>
          <a:off x="0" y="0"/>
          <a:ext cx="0" cy="0"/>
          <a:chOff x="0" y="0"/>
          <a:chExt cx="0" cy="0"/>
        </a:xfrm>
      </p:grpSpPr>
      <p:grpSp>
        <p:nvGrpSpPr>
          <p:cNvPr id="88" name="Google Shape;88;g15ad44e1dfe_7_5"/>
          <p:cNvGrpSpPr/>
          <p:nvPr/>
        </p:nvGrpSpPr>
        <p:grpSpPr>
          <a:xfrm>
            <a:off x="0" y="2812265"/>
            <a:ext cx="12192000" cy="4045735"/>
            <a:chOff x="0" y="2812265"/>
            <a:chExt cx="12192000" cy="4045735"/>
          </a:xfrm>
        </p:grpSpPr>
        <p:sp>
          <p:nvSpPr>
            <p:cNvPr id="89" name="Google Shape;89;g15ad44e1dfe_7_5"/>
            <p:cNvSpPr/>
            <p:nvPr/>
          </p:nvSpPr>
          <p:spPr>
            <a:xfrm rot="10800000">
              <a:off x="0" y="3177391"/>
              <a:ext cx="12192000" cy="36806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0" name="Google Shape;90;g15ad44e1dfe_7_5"/>
            <p:cNvSpPr/>
            <p:nvPr/>
          </p:nvSpPr>
          <p:spPr>
            <a:xfrm rot="10800000">
              <a:off x="0" y="2812265"/>
              <a:ext cx="12192000" cy="3651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91" name="Google Shape;91;g15ad44e1dfe_7_5" descr="Academic Senate for California Community Colleges Logo"/>
          <p:cNvPicPr preferRelativeResize="0"/>
          <p:nvPr/>
        </p:nvPicPr>
        <p:blipFill rotWithShape="1">
          <a:blip r:embed="rId2">
            <a:alphaModFix/>
          </a:blip>
          <a:srcRect/>
          <a:stretch/>
        </p:blipFill>
        <p:spPr>
          <a:xfrm>
            <a:off x="1995054" y="829173"/>
            <a:ext cx="4540210" cy="1146403"/>
          </a:xfrm>
          <a:prstGeom prst="rect">
            <a:avLst/>
          </a:prstGeom>
          <a:noFill/>
          <a:ln>
            <a:noFill/>
          </a:ln>
        </p:spPr>
      </p:pic>
      <p:sp>
        <p:nvSpPr>
          <p:cNvPr id="92" name="Google Shape;92;g15ad44e1dfe_7_5"/>
          <p:cNvSpPr txBox="1">
            <a:spLocks noGrp="1"/>
          </p:cNvSpPr>
          <p:nvPr>
            <p:ph type="title"/>
          </p:nvPr>
        </p:nvSpPr>
        <p:spPr>
          <a:xfrm>
            <a:off x="2133598" y="3310152"/>
            <a:ext cx="9213852" cy="13126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g15ad44e1dfe_7_5"/>
          <p:cNvSpPr txBox="1">
            <a:spLocks noGrp="1"/>
          </p:cNvSpPr>
          <p:nvPr>
            <p:ph type="subTitle" idx="1"/>
          </p:nvPr>
        </p:nvSpPr>
        <p:spPr>
          <a:xfrm>
            <a:off x="2133597" y="4755561"/>
            <a:ext cx="92138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600"/>
              <a:buNone/>
              <a:defRPr>
                <a:solidFill>
                  <a:schemeClr val="lt1"/>
                </a:solidFill>
              </a:defRPr>
            </a:lvl1pPr>
            <a:lvl2pPr lvl="1" algn="l">
              <a:lnSpc>
                <a:spcPct val="90000"/>
              </a:lnSpc>
              <a:spcBef>
                <a:spcPts val="500"/>
              </a:spcBef>
              <a:spcAft>
                <a:spcPts val="0"/>
              </a:spcAft>
              <a:buClr>
                <a:srgbClr val="3A3838"/>
              </a:buClr>
              <a:buSzPts val="1800"/>
              <a:buChar char="•"/>
              <a:defRPr/>
            </a:lvl2pPr>
            <a:lvl3pPr lvl="2" algn="l">
              <a:lnSpc>
                <a:spcPct val="90000"/>
              </a:lnSpc>
              <a:spcBef>
                <a:spcPts val="500"/>
              </a:spcBef>
              <a:spcAft>
                <a:spcPts val="0"/>
              </a:spcAft>
              <a:buClr>
                <a:srgbClr val="3A3838"/>
              </a:buClr>
              <a:buSzPts val="1800"/>
              <a:buChar char="•"/>
              <a:defRPr/>
            </a:lvl3pPr>
            <a:lvl4pPr lvl="3" algn="l">
              <a:lnSpc>
                <a:spcPct val="90000"/>
              </a:lnSpc>
              <a:spcBef>
                <a:spcPts val="500"/>
              </a:spcBef>
              <a:spcAft>
                <a:spcPts val="0"/>
              </a:spcAft>
              <a:buClr>
                <a:srgbClr val="3A3838"/>
              </a:buClr>
              <a:buSzPts val="1800"/>
              <a:buChar char="•"/>
              <a:defRPr/>
            </a:lvl4pPr>
            <a:lvl5pPr lvl="4" algn="l">
              <a:lnSpc>
                <a:spcPct val="90000"/>
              </a:lnSpc>
              <a:spcBef>
                <a:spcPts val="500"/>
              </a:spcBef>
              <a:spcAft>
                <a:spcPts val="0"/>
              </a:spcAft>
              <a:buClr>
                <a:srgbClr val="3A3838"/>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ntent Slide">
  <p:cSld name="#3 Content Slide">
    <p:bg>
      <p:bgPr>
        <a:solidFill>
          <a:schemeClr val="lt1"/>
        </a:solidFill>
        <a:effectLst/>
      </p:bgPr>
    </p:bg>
    <p:spTree>
      <p:nvGrpSpPr>
        <p:cNvPr id="1" name="Shape 94"/>
        <p:cNvGrpSpPr/>
        <p:nvPr/>
      </p:nvGrpSpPr>
      <p:grpSpPr>
        <a:xfrm>
          <a:off x="0" y="0"/>
          <a:ext cx="0" cy="0"/>
          <a:chOff x="0" y="0"/>
          <a:chExt cx="0" cy="0"/>
        </a:xfrm>
      </p:grpSpPr>
      <p:sp>
        <p:nvSpPr>
          <p:cNvPr id="95" name="Google Shape;95;g15ad44e1dfe_7_12"/>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g15ad44e1dfe_7_12"/>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7" name="Google Shape;97;g15ad44e1dfe_7_12"/>
          <p:cNvGrpSpPr/>
          <p:nvPr/>
        </p:nvGrpSpPr>
        <p:grpSpPr>
          <a:xfrm>
            <a:off x="0" y="0"/>
            <a:ext cx="12192000" cy="798858"/>
            <a:chOff x="0" y="0"/>
            <a:chExt cx="12192000" cy="798858"/>
          </a:xfrm>
        </p:grpSpPr>
        <p:sp>
          <p:nvSpPr>
            <p:cNvPr id="98" name="Google Shape;98;g15ad44e1dfe_7_12"/>
            <p:cNvSpPr/>
            <p:nvPr/>
          </p:nvSpPr>
          <p:spPr>
            <a:xfrm>
              <a:off x="0" y="0"/>
              <a:ext cx="12192000" cy="6743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9" name="Google Shape;99;g15ad44e1dfe_7_12"/>
            <p:cNvSpPr/>
            <p:nvPr/>
          </p:nvSpPr>
          <p:spPr>
            <a:xfrm>
              <a:off x="0" y="674328"/>
              <a:ext cx="12192000" cy="12453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100" name="Google Shape;100;g15ad44e1dfe_7_12"/>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Calibri"/>
                <a:ea typeface="Calibri"/>
                <a:cs typeface="Calibri"/>
                <a:sym typeface="Calibri"/>
              </a:defRPr>
            </a:lvl1pPr>
            <a:lvl2pPr marL="0" lvl="1" indent="0" algn="l">
              <a:spcBef>
                <a:spcPts val="0"/>
              </a:spcBef>
              <a:buNone/>
              <a:defRPr sz="1200" b="0" i="0" u="none" strike="noStrike" cap="none">
                <a:solidFill>
                  <a:schemeClr val="dk2"/>
                </a:solidFill>
                <a:latin typeface="Calibri"/>
                <a:ea typeface="Calibri"/>
                <a:cs typeface="Calibri"/>
                <a:sym typeface="Calibri"/>
              </a:defRPr>
            </a:lvl2pPr>
            <a:lvl3pPr marL="0" lvl="2" indent="0" algn="l">
              <a:spcBef>
                <a:spcPts val="0"/>
              </a:spcBef>
              <a:buNone/>
              <a:defRPr sz="1200" b="0" i="0" u="none" strike="noStrike" cap="none">
                <a:solidFill>
                  <a:schemeClr val="dk2"/>
                </a:solidFill>
                <a:latin typeface="Calibri"/>
                <a:ea typeface="Calibri"/>
                <a:cs typeface="Calibri"/>
                <a:sym typeface="Calibri"/>
              </a:defRPr>
            </a:lvl3pPr>
            <a:lvl4pPr marL="0" lvl="3" indent="0" algn="l">
              <a:spcBef>
                <a:spcPts val="0"/>
              </a:spcBef>
              <a:buNone/>
              <a:defRPr sz="1200" b="0" i="0" u="none" strike="noStrike" cap="none">
                <a:solidFill>
                  <a:schemeClr val="dk2"/>
                </a:solidFill>
                <a:latin typeface="Calibri"/>
                <a:ea typeface="Calibri"/>
                <a:cs typeface="Calibri"/>
                <a:sym typeface="Calibri"/>
              </a:defRPr>
            </a:lvl4pPr>
            <a:lvl5pPr marL="0" lvl="4" indent="0" algn="l">
              <a:spcBef>
                <a:spcPts val="0"/>
              </a:spcBef>
              <a:buNone/>
              <a:defRPr sz="1200" b="0" i="0" u="none" strike="noStrike" cap="none">
                <a:solidFill>
                  <a:schemeClr val="dk2"/>
                </a:solidFill>
                <a:latin typeface="Calibri"/>
                <a:ea typeface="Calibri"/>
                <a:cs typeface="Calibri"/>
                <a:sym typeface="Calibri"/>
              </a:defRPr>
            </a:lvl5pPr>
            <a:lvl6pPr marL="0" lvl="5" indent="0" algn="l">
              <a:spcBef>
                <a:spcPts val="0"/>
              </a:spcBef>
              <a:buNone/>
              <a:defRPr sz="1200" b="0" i="0" u="none" strike="noStrike" cap="none">
                <a:solidFill>
                  <a:schemeClr val="dk2"/>
                </a:solidFill>
                <a:latin typeface="Calibri"/>
                <a:ea typeface="Calibri"/>
                <a:cs typeface="Calibri"/>
                <a:sym typeface="Calibri"/>
              </a:defRPr>
            </a:lvl6pPr>
            <a:lvl7pPr marL="0" lvl="6" indent="0" algn="l">
              <a:spcBef>
                <a:spcPts val="0"/>
              </a:spcBef>
              <a:buNone/>
              <a:defRPr sz="1200" b="0" i="0" u="none" strike="noStrike" cap="none">
                <a:solidFill>
                  <a:schemeClr val="dk2"/>
                </a:solidFill>
                <a:latin typeface="Calibri"/>
                <a:ea typeface="Calibri"/>
                <a:cs typeface="Calibri"/>
                <a:sym typeface="Calibri"/>
              </a:defRPr>
            </a:lvl7pPr>
            <a:lvl8pPr marL="0" lvl="7" indent="0" algn="l">
              <a:spcBef>
                <a:spcPts val="0"/>
              </a:spcBef>
              <a:buNone/>
              <a:defRPr sz="1200" b="0" i="0" u="none" strike="noStrike" cap="none">
                <a:solidFill>
                  <a:schemeClr val="dk2"/>
                </a:solidFill>
                <a:latin typeface="Calibri"/>
                <a:ea typeface="Calibri"/>
                <a:cs typeface="Calibri"/>
                <a:sym typeface="Calibri"/>
              </a:defRPr>
            </a:lvl8pPr>
            <a:lvl9pPr marL="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g15ad44e1dfe_7_19"/>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Section Slide">
  <p:cSld name="#3 Section Slide">
    <p:bg>
      <p:bgPr>
        <a:solidFill>
          <a:schemeClr val="lt1"/>
        </a:solidFill>
        <a:effectLst/>
      </p:bgPr>
    </p:bg>
    <p:spTree>
      <p:nvGrpSpPr>
        <p:cNvPr id="1" name="Shape 103"/>
        <p:cNvGrpSpPr/>
        <p:nvPr/>
      </p:nvGrpSpPr>
      <p:grpSpPr>
        <a:xfrm>
          <a:off x="0" y="0"/>
          <a:ext cx="0" cy="0"/>
          <a:chOff x="0" y="0"/>
          <a:chExt cx="0" cy="0"/>
        </a:xfrm>
      </p:grpSpPr>
      <p:grpSp>
        <p:nvGrpSpPr>
          <p:cNvPr id="104" name="Google Shape;104;g15ad44e1dfe_7_21"/>
          <p:cNvGrpSpPr/>
          <p:nvPr/>
        </p:nvGrpSpPr>
        <p:grpSpPr>
          <a:xfrm>
            <a:off x="0" y="0"/>
            <a:ext cx="12192000" cy="6858000"/>
            <a:chOff x="0" y="0"/>
            <a:chExt cx="12192000" cy="6858000"/>
          </a:xfrm>
        </p:grpSpPr>
        <p:sp>
          <p:nvSpPr>
            <p:cNvPr id="105" name="Google Shape;105;g15ad44e1dfe_7_21"/>
            <p:cNvSpPr/>
            <p:nvPr/>
          </p:nvSpPr>
          <p:spPr>
            <a:xfrm>
              <a:off x="0" y="0"/>
              <a:ext cx="12192000" cy="18842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6" name="Google Shape;106;g15ad44e1dfe_7_21"/>
            <p:cNvSpPr/>
            <p:nvPr/>
          </p:nvSpPr>
          <p:spPr>
            <a:xfrm>
              <a:off x="0" y="6276109"/>
              <a:ext cx="12192000" cy="58189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7" name="Google Shape;107;g15ad44e1dfe_7_21"/>
            <p:cNvSpPr/>
            <p:nvPr/>
          </p:nvSpPr>
          <p:spPr>
            <a:xfrm>
              <a:off x="0" y="1867368"/>
              <a:ext cx="12192000" cy="1497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108" name="Google Shape;108;g15ad44e1dfe_7_21"/>
          <p:cNvSpPr txBox="1">
            <a:spLocks noGrp="1"/>
          </p:cNvSpPr>
          <p:nvPr>
            <p:ph type="title"/>
          </p:nvPr>
        </p:nvSpPr>
        <p:spPr>
          <a:xfrm>
            <a:off x="831850" y="434518"/>
            <a:ext cx="10515600" cy="13126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g15ad44e1dfe_7_21"/>
          <p:cNvSpPr txBox="1">
            <a:spLocks noGrp="1"/>
          </p:cNvSpPr>
          <p:nvPr>
            <p:ph type="body" idx="1"/>
          </p:nvPr>
        </p:nvSpPr>
        <p:spPr>
          <a:xfrm>
            <a:off x="831850" y="2221728"/>
            <a:ext cx="10515600" cy="7068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A3838"/>
              </a:buClr>
              <a:buSzPts val="3000"/>
              <a:buNone/>
              <a:defRPr sz="3000">
                <a:solidFill>
                  <a:srgbClr val="3A3838"/>
                </a:solidFill>
              </a:defRPr>
            </a:lvl1pPr>
            <a:lvl2pPr marL="914400" lvl="1" indent="-228600" algn="l">
              <a:lnSpc>
                <a:spcPct val="90000"/>
              </a:lnSpc>
              <a:spcBef>
                <a:spcPts val="500"/>
              </a:spcBef>
              <a:spcAft>
                <a:spcPts val="0"/>
              </a:spcAft>
              <a:buClr>
                <a:srgbClr val="88BEB5"/>
              </a:buClr>
              <a:buSzPts val="2000"/>
              <a:buNone/>
              <a:defRPr sz="2000">
                <a:solidFill>
                  <a:srgbClr val="88BEB5"/>
                </a:solidFill>
              </a:defRPr>
            </a:lvl2pPr>
            <a:lvl3pPr marL="1371600" lvl="2" indent="-228600" algn="l">
              <a:lnSpc>
                <a:spcPct val="90000"/>
              </a:lnSpc>
              <a:spcBef>
                <a:spcPts val="500"/>
              </a:spcBef>
              <a:spcAft>
                <a:spcPts val="0"/>
              </a:spcAft>
              <a:buClr>
                <a:srgbClr val="88BEB5"/>
              </a:buClr>
              <a:buSzPts val="1800"/>
              <a:buNone/>
              <a:defRPr sz="1800">
                <a:solidFill>
                  <a:srgbClr val="88BEB5"/>
                </a:solidFill>
              </a:defRPr>
            </a:lvl3pPr>
            <a:lvl4pPr marL="1828800" lvl="3" indent="-228600" algn="l">
              <a:lnSpc>
                <a:spcPct val="90000"/>
              </a:lnSpc>
              <a:spcBef>
                <a:spcPts val="500"/>
              </a:spcBef>
              <a:spcAft>
                <a:spcPts val="0"/>
              </a:spcAft>
              <a:buClr>
                <a:srgbClr val="88BEB5"/>
              </a:buClr>
              <a:buSzPts val="1600"/>
              <a:buNone/>
              <a:defRPr sz="1600">
                <a:solidFill>
                  <a:srgbClr val="88BEB5"/>
                </a:solidFill>
              </a:defRPr>
            </a:lvl4pPr>
            <a:lvl5pPr marL="2286000" lvl="4" indent="-228600" algn="l">
              <a:lnSpc>
                <a:spcPct val="90000"/>
              </a:lnSpc>
              <a:spcBef>
                <a:spcPts val="500"/>
              </a:spcBef>
              <a:spcAft>
                <a:spcPts val="0"/>
              </a:spcAft>
              <a:buClr>
                <a:srgbClr val="88BEB5"/>
              </a:buClr>
              <a:buSzPts val="1600"/>
              <a:buNone/>
              <a:defRPr sz="1600">
                <a:solidFill>
                  <a:srgbClr val="88BEB5"/>
                </a:solidFill>
              </a:defRPr>
            </a:lvl5pPr>
            <a:lvl6pPr marL="2743200" lvl="5" indent="-228600" algn="l">
              <a:lnSpc>
                <a:spcPct val="90000"/>
              </a:lnSpc>
              <a:spcBef>
                <a:spcPts val="500"/>
              </a:spcBef>
              <a:spcAft>
                <a:spcPts val="0"/>
              </a:spcAft>
              <a:buClr>
                <a:srgbClr val="88BEB5"/>
              </a:buClr>
              <a:buSzPts val="1600"/>
              <a:buNone/>
              <a:defRPr sz="1600">
                <a:solidFill>
                  <a:srgbClr val="88BEB5"/>
                </a:solidFill>
              </a:defRPr>
            </a:lvl6pPr>
            <a:lvl7pPr marL="3200400" lvl="6" indent="-228600" algn="l">
              <a:lnSpc>
                <a:spcPct val="90000"/>
              </a:lnSpc>
              <a:spcBef>
                <a:spcPts val="500"/>
              </a:spcBef>
              <a:spcAft>
                <a:spcPts val="0"/>
              </a:spcAft>
              <a:buClr>
                <a:srgbClr val="88BEB5"/>
              </a:buClr>
              <a:buSzPts val="1600"/>
              <a:buNone/>
              <a:defRPr sz="1600">
                <a:solidFill>
                  <a:srgbClr val="88BEB5"/>
                </a:solidFill>
              </a:defRPr>
            </a:lvl7pPr>
            <a:lvl8pPr marL="3657600" lvl="7" indent="-228600" algn="l">
              <a:lnSpc>
                <a:spcPct val="90000"/>
              </a:lnSpc>
              <a:spcBef>
                <a:spcPts val="500"/>
              </a:spcBef>
              <a:spcAft>
                <a:spcPts val="0"/>
              </a:spcAft>
              <a:buClr>
                <a:srgbClr val="88BEB5"/>
              </a:buClr>
              <a:buSzPts val="1600"/>
              <a:buNone/>
              <a:defRPr sz="1600">
                <a:solidFill>
                  <a:srgbClr val="88BEB5"/>
                </a:solidFill>
              </a:defRPr>
            </a:lvl8pPr>
            <a:lvl9pPr marL="4114800" lvl="8" indent="-228600" algn="l">
              <a:lnSpc>
                <a:spcPct val="90000"/>
              </a:lnSpc>
              <a:spcBef>
                <a:spcPts val="500"/>
              </a:spcBef>
              <a:spcAft>
                <a:spcPts val="0"/>
              </a:spcAft>
              <a:buClr>
                <a:srgbClr val="88BEB5"/>
              </a:buClr>
              <a:buSzPts val="1600"/>
              <a:buNone/>
              <a:defRPr sz="1600">
                <a:solidFill>
                  <a:srgbClr val="88BEB5"/>
                </a:solidFill>
              </a:defRPr>
            </a:lvl9pPr>
          </a:lstStyle>
          <a:p>
            <a:endParaRPr/>
          </a:p>
        </p:txBody>
      </p:sp>
      <p:sp>
        <p:nvSpPr>
          <p:cNvPr id="110" name="Google Shape;110;g15ad44e1dfe_7_21"/>
          <p:cNvSpPr txBox="1">
            <a:spLocks noGrp="1"/>
          </p:cNvSpPr>
          <p:nvPr>
            <p:ph type="body" idx="2"/>
          </p:nvPr>
        </p:nvSpPr>
        <p:spPr>
          <a:xfrm>
            <a:off x="831850" y="2997965"/>
            <a:ext cx="10515600" cy="309322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rgbClr val="3A3838"/>
              </a:buClr>
              <a:buSzPts val="2600"/>
              <a:buChar char="•"/>
              <a:defRPr sz="2600"/>
            </a:lvl1pPr>
            <a:lvl2pPr marL="914400" lvl="1" indent="-381000" algn="l">
              <a:lnSpc>
                <a:spcPct val="90000"/>
              </a:lnSpc>
              <a:spcBef>
                <a:spcPts val="500"/>
              </a:spcBef>
              <a:spcAft>
                <a:spcPts val="0"/>
              </a:spcAft>
              <a:buClr>
                <a:srgbClr val="3A3838"/>
              </a:buClr>
              <a:buSzPts val="2400"/>
              <a:buChar char="•"/>
              <a:defRPr sz="2400"/>
            </a:lvl2pPr>
            <a:lvl3pPr marL="1371600" lvl="2" indent="-355600" algn="l">
              <a:lnSpc>
                <a:spcPct val="90000"/>
              </a:lnSpc>
              <a:spcBef>
                <a:spcPts val="500"/>
              </a:spcBef>
              <a:spcAft>
                <a:spcPts val="0"/>
              </a:spcAft>
              <a:buClr>
                <a:srgbClr val="3A3838"/>
              </a:buClr>
              <a:buSzPts val="2000"/>
              <a:buChar char="•"/>
              <a:defRPr sz="2000"/>
            </a:lvl3pPr>
            <a:lvl4pPr marL="1828800" lvl="3" indent="-342900" algn="l">
              <a:lnSpc>
                <a:spcPct val="90000"/>
              </a:lnSpc>
              <a:spcBef>
                <a:spcPts val="500"/>
              </a:spcBef>
              <a:spcAft>
                <a:spcPts val="0"/>
              </a:spcAft>
              <a:buClr>
                <a:srgbClr val="3A3838"/>
              </a:buClr>
              <a:buSzPts val="1800"/>
              <a:buChar char="•"/>
              <a:defRPr sz="1800"/>
            </a:lvl4pPr>
            <a:lvl5pPr marL="2286000" lvl="4" indent="-355600" algn="l">
              <a:lnSpc>
                <a:spcPct val="90000"/>
              </a:lnSpc>
              <a:spcBef>
                <a:spcPts val="500"/>
              </a:spcBef>
              <a:spcAft>
                <a:spcPts val="0"/>
              </a:spcAft>
              <a:buClr>
                <a:srgbClr val="3A3838"/>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1" name="Google Shape;111;g15ad44e1dfe_7_21"/>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lt1"/>
                </a:solidFill>
                <a:latin typeface="Calibri"/>
                <a:ea typeface="Calibri"/>
                <a:cs typeface="Calibri"/>
                <a:sym typeface="Calibri"/>
              </a:defRPr>
            </a:lvl1pPr>
            <a:lvl2pPr marL="0" lvl="1" indent="0" algn="l">
              <a:spcBef>
                <a:spcPts val="0"/>
              </a:spcBef>
              <a:buNone/>
              <a:defRPr sz="1200" b="0" i="0" u="none" strike="noStrike" cap="none">
                <a:solidFill>
                  <a:schemeClr val="lt1"/>
                </a:solidFill>
                <a:latin typeface="Calibri"/>
                <a:ea typeface="Calibri"/>
                <a:cs typeface="Calibri"/>
                <a:sym typeface="Calibri"/>
              </a:defRPr>
            </a:lvl2pPr>
            <a:lvl3pPr marL="0" lvl="2" indent="0" algn="l">
              <a:spcBef>
                <a:spcPts val="0"/>
              </a:spcBef>
              <a:buNone/>
              <a:defRPr sz="1200" b="0" i="0" u="none" strike="noStrike" cap="none">
                <a:solidFill>
                  <a:schemeClr val="lt1"/>
                </a:solidFill>
                <a:latin typeface="Calibri"/>
                <a:ea typeface="Calibri"/>
                <a:cs typeface="Calibri"/>
                <a:sym typeface="Calibri"/>
              </a:defRPr>
            </a:lvl3pPr>
            <a:lvl4pPr marL="0" lvl="3" indent="0" algn="l">
              <a:spcBef>
                <a:spcPts val="0"/>
              </a:spcBef>
              <a:buNone/>
              <a:defRPr sz="1200" b="0" i="0" u="none" strike="noStrike" cap="none">
                <a:solidFill>
                  <a:schemeClr val="lt1"/>
                </a:solidFill>
                <a:latin typeface="Calibri"/>
                <a:ea typeface="Calibri"/>
                <a:cs typeface="Calibri"/>
                <a:sym typeface="Calibri"/>
              </a:defRPr>
            </a:lvl4pPr>
            <a:lvl5pPr marL="0" lvl="4" indent="0" algn="l">
              <a:spcBef>
                <a:spcPts val="0"/>
              </a:spcBef>
              <a:buNone/>
              <a:defRPr sz="1200" b="0" i="0" u="none" strike="noStrike" cap="none">
                <a:solidFill>
                  <a:schemeClr val="lt1"/>
                </a:solidFill>
                <a:latin typeface="Calibri"/>
                <a:ea typeface="Calibri"/>
                <a:cs typeface="Calibri"/>
                <a:sym typeface="Calibri"/>
              </a:defRPr>
            </a:lvl5pPr>
            <a:lvl6pPr marL="0" lvl="5" indent="0" algn="l">
              <a:spcBef>
                <a:spcPts val="0"/>
              </a:spcBef>
              <a:buNone/>
              <a:defRPr sz="1200" b="0" i="0" u="none" strike="noStrike" cap="none">
                <a:solidFill>
                  <a:schemeClr val="lt1"/>
                </a:solidFill>
                <a:latin typeface="Calibri"/>
                <a:ea typeface="Calibri"/>
                <a:cs typeface="Calibri"/>
                <a:sym typeface="Calibri"/>
              </a:defRPr>
            </a:lvl6pPr>
            <a:lvl7pPr marL="0" lvl="6" indent="0" algn="l">
              <a:spcBef>
                <a:spcPts val="0"/>
              </a:spcBef>
              <a:buNone/>
              <a:defRPr sz="1200" b="0" i="0" u="none" strike="noStrike" cap="none">
                <a:solidFill>
                  <a:schemeClr val="lt1"/>
                </a:solidFill>
                <a:latin typeface="Calibri"/>
                <a:ea typeface="Calibri"/>
                <a:cs typeface="Calibri"/>
                <a:sym typeface="Calibri"/>
              </a:defRPr>
            </a:lvl7pPr>
            <a:lvl8pPr marL="0" lvl="7" indent="0" algn="l">
              <a:spcBef>
                <a:spcPts val="0"/>
              </a:spcBef>
              <a:buNone/>
              <a:defRPr sz="1200" b="0" i="0" u="none" strike="noStrike" cap="none">
                <a:solidFill>
                  <a:schemeClr val="lt1"/>
                </a:solidFill>
                <a:latin typeface="Calibri"/>
                <a:ea typeface="Calibri"/>
                <a:cs typeface="Calibri"/>
                <a:sym typeface="Calibri"/>
              </a:defRPr>
            </a:lvl8pPr>
            <a:lvl9pPr marL="0" lvl="8" indent="0" algn="l">
              <a:spcBef>
                <a:spcPts val="0"/>
              </a:spcBef>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112" name="Google Shape;112;g15ad44e1dfe_7_21" descr="A picture containing text, clipart&#10;&#10;Description automatically generated"/>
          <p:cNvPicPr preferRelativeResize="0"/>
          <p:nvPr/>
        </p:nvPicPr>
        <p:blipFill rotWithShape="1">
          <a:blip r:embed="rId2">
            <a:alphaModFix/>
          </a:blip>
          <a:srcRect/>
          <a:stretch/>
        </p:blipFill>
        <p:spPr>
          <a:xfrm>
            <a:off x="800427" y="6345089"/>
            <a:ext cx="419026" cy="4190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Content 2 Column Slide">
  <p:cSld name="#3 Content 2 Column Slide">
    <p:bg>
      <p:bgPr>
        <a:solidFill>
          <a:schemeClr val="lt1"/>
        </a:solidFill>
        <a:effectLst/>
      </p:bgPr>
    </p:bg>
    <p:spTree>
      <p:nvGrpSpPr>
        <p:cNvPr id="1" name="Shape 113"/>
        <p:cNvGrpSpPr/>
        <p:nvPr/>
      </p:nvGrpSpPr>
      <p:grpSpPr>
        <a:xfrm>
          <a:off x="0" y="0"/>
          <a:ext cx="0" cy="0"/>
          <a:chOff x="0" y="0"/>
          <a:chExt cx="0" cy="0"/>
        </a:xfrm>
      </p:grpSpPr>
      <p:grpSp>
        <p:nvGrpSpPr>
          <p:cNvPr id="114" name="Google Shape;114;g15ad44e1dfe_7_31"/>
          <p:cNvGrpSpPr/>
          <p:nvPr/>
        </p:nvGrpSpPr>
        <p:grpSpPr>
          <a:xfrm>
            <a:off x="0" y="0"/>
            <a:ext cx="12192000" cy="798858"/>
            <a:chOff x="0" y="0"/>
            <a:chExt cx="12192000" cy="798858"/>
          </a:xfrm>
        </p:grpSpPr>
        <p:sp>
          <p:nvSpPr>
            <p:cNvPr id="115" name="Google Shape;115;g15ad44e1dfe_7_31"/>
            <p:cNvSpPr/>
            <p:nvPr/>
          </p:nvSpPr>
          <p:spPr>
            <a:xfrm>
              <a:off x="0" y="0"/>
              <a:ext cx="12192000" cy="6743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6" name="Google Shape;116;g15ad44e1dfe_7_31"/>
            <p:cNvSpPr/>
            <p:nvPr/>
          </p:nvSpPr>
          <p:spPr>
            <a:xfrm>
              <a:off x="0" y="674328"/>
              <a:ext cx="12192000" cy="12453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117" name="Google Shape;117;g15ad44e1dfe_7_31"/>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g15ad44e1dfe_7_31"/>
          <p:cNvSpPr txBox="1">
            <a:spLocks noGrp="1"/>
          </p:cNvSpPr>
          <p:nvPr>
            <p:ph type="body" idx="1"/>
          </p:nvPr>
        </p:nvSpPr>
        <p:spPr>
          <a:xfrm>
            <a:off x="838200" y="2286442"/>
            <a:ext cx="5181600" cy="4008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15ad44e1dfe_7_31"/>
          <p:cNvSpPr txBox="1">
            <a:spLocks noGrp="1"/>
          </p:cNvSpPr>
          <p:nvPr>
            <p:ph type="body" idx="2"/>
          </p:nvPr>
        </p:nvSpPr>
        <p:spPr>
          <a:xfrm>
            <a:off x="6172200" y="2286442"/>
            <a:ext cx="5181600" cy="4008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g15ad44e1dfe_7_31"/>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Calibri"/>
                <a:ea typeface="Calibri"/>
                <a:cs typeface="Calibri"/>
                <a:sym typeface="Calibri"/>
              </a:defRPr>
            </a:lvl1pPr>
            <a:lvl2pPr marL="0" lvl="1" indent="0" algn="l">
              <a:spcBef>
                <a:spcPts val="0"/>
              </a:spcBef>
              <a:buNone/>
              <a:defRPr sz="1200" b="0" i="0" u="none" strike="noStrike" cap="none">
                <a:solidFill>
                  <a:schemeClr val="dk2"/>
                </a:solidFill>
                <a:latin typeface="Calibri"/>
                <a:ea typeface="Calibri"/>
                <a:cs typeface="Calibri"/>
                <a:sym typeface="Calibri"/>
              </a:defRPr>
            </a:lvl2pPr>
            <a:lvl3pPr marL="0" lvl="2" indent="0" algn="l">
              <a:spcBef>
                <a:spcPts val="0"/>
              </a:spcBef>
              <a:buNone/>
              <a:defRPr sz="1200" b="0" i="0" u="none" strike="noStrike" cap="none">
                <a:solidFill>
                  <a:schemeClr val="dk2"/>
                </a:solidFill>
                <a:latin typeface="Calibri"/>
                <a:ea typeface="Calibri"/>
                <a:cs typeface="Calibri"/>
                <a:sym typeface="Calibri"/>
              </a:defRPr>
            </a:lvl3pPr>
            <a:lvl4pPr marL="0" lvl="3" indent="0" algn="l">
              <a:spcBef>
                <a:spcPts val="0"/>
              </a:spcBef>
              <a:buNone/>
              <a:defRPr sz="1200" b="0" i="0" u="none" strike="noStrike" cap="none">
                <a:solidFill>
                  <a:schemeClr val="dk2"/>
                </a:solidFill>
                <a:latin typeface="Calibri"/>
                <a:ea typeface="Calibri"/>
                <a:cs typeface="Calibri"/>
                <a:sym typeface="Calibri"/>
              </a:defRPr>
            </a:lvl4pPr>
            <a:lvl5pPr marL="0" lvl="4" indent="0" algn="l">
              <a:spcBef>
                <a:spcPts val="0"/>
              </a:spcBef>
              <a:buNone/>
              <a:defRPr sz="1200" b="0" i="0" u="none" strike="noStrike" cap="none">
                <a:solidFill>
                  <a:schemeClr val="dk2"/>
                </a:solidFill>
                <a:latin typeface="Calibri"/>
                <a:ea typeface="Calibri"/>
                <a:cs typeface="Calibri"/>
                <a:sym typeface="Calibri"/>
              </a:defRPr>
            </a:lvl5pPr>
            <a:lvl6pPr marL="0" lvl="5" indent="0" algn="l">
              <a:spcBef>
                <a:spcPts val="0"/>
              </a:spcBef>
              <a:buNone/>
              <a:defRPr sz="1200" b="0" i="0" u="none" strike="noStrike" cap="none">
                <a:solidFill>
                  <a:schemeClr val="dk2"/>
                </a:solidFill>
                <a:latin typeface="Calibri"/>
                <a:ea typeface="Calibri"/>
                <a:cs typeface="Calibri"/>
                <a:sym typeface="Calibri"/>
              </a:defRPr>
            </a:lvl6pPr>
            <a:lvl7pPr marL="0" lvl="6" indent="0" algn="l">
              <a:spcBef>
                <a:spcPts val="0"/>
              </a:spcBef>
              <a:buNone/>
              <a:defRPr sz="1200" b="0" i="0" u="none" strike="noStrike" cap="none">
                <a:solidFill>
                  <a:schemeClr val="dk2"/>
                </a:solidFill>
                <a:latin typeface="Calibri"/>
                <a:ea typeface="Calibri"/>
                <a:cs typeface="Calibri"/>
                <a:sym typeface="Calibri"/>
              </a:defRPr>
            </a:lvl7pPr>
            <a:lvl8pPr marL="0" lvl="7" indent="0" algn="l">
              <a:spcBef>
                <a:spcPts val="0"/>
              </a:spcBef>
              <a:buNone/>
              <a:defRPr sz="1200" b="0" i="0" u="none" strike="noStrike" cap="none">
                <a:solidFill>
                  <a:schemeClr val="dk2"/>
                </a:solidFill>
                <a:latin typeface="Calibri"/>
                <a:ea typeface="Calibri"/>
                <a:cs typeface="Calibri"/>
                <a:sym typeface="Calibri"/>
              </a:defRPr>
            </a:lvl8pPr>
            <a:lvl9pPr marL="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Slide A">
  <p:cSld name="Section Slide A">
    <p:spTree>
      <p:nvGrpSpPr>
        <p:cNvPr id="1" name="Shape 121"/>
        <p:cNvGrpSpPr/>
        <p:nvPr/>
      </p:nvGrpSpPr>
      <p:grpSpPr>
        <a:xfrm>
          <a:off x="0" y="0"/>
          <a:ext cx="0" cy="0"/>
          <a:chOff x="0" y="0"/>
          <a:chExt cx="0" cy="0"/>
        </a:xfrm>
      </p:grpSpPr>
      <p:pic>
        <p:nvPicPr>
          <p:cNvPr id="122" name="Google Shape;122;g15ad44e1dfe_7_39"/>
          <p:cNvPicPr preferRelativeResize="0"/>
          <p:nvPr/>
        </p:nvPicPr>
        <p:blipFill rotWithShape="1">
          <a:blip r:embed="rId2">
            <a:alphaModFix/>
          </a:blip>
          <a:srcRect/>
          <a:stretch/>
        </p:blipFill>
        <p:spPr>
          <a:xfrm>
            <a:off x="425" y="0"/>
            <a:ext cx="12191150" cy="2284413"/>
          </a:xfrm>
          <a:prstGeom prst="rect">
            <a:avLst/>
          </a:prstGeom>
          <a:noFill/>
          <a:ln>
            <a:noFill/>
          </a:ln>
        </p:spPr>
      </p:pic>
      <p:pic>
        <p:nvPicPr>
          <p:cNvPr id="123" name="Google Shape;123;g15ad44e1dfe_7_39"/>
          <p:cNvPicPr preferRelativeResize="0"/>
          <p:nvPr/>
        </p:nvPicPr>
        <p:blipFill rotWithShape="1">
          <a:blip r:embed="rId3">
            <a:alphaModFix/>
          </a:blip>
          <a:srcRect/>
          <a:stretch/>
        </p:blipFill>
        <p:spPr>
          <a:xfrm>
            <a:off x="830263" y="6376988"/>
            <a:ext cx="377825" cy="377825"/>
          </a:xfrm>
          <a:prstGeom prst="rect">
            <a:avLst/>
          </a:prstGeom>
          <a:noFill/>
          <a:ln>
            <a:noFill/>
          </a:ln>
        </p:spPr>
      </p:pic>
      <p:sp>
        <p:nvSpPr>
          <p:cNvPr id="124" name="Google Shape;124;g15ad44e1dfe_7_39"/>
          <p:cNvSpPr txBox="1">
            <a:spLocks noGrp="1"/>
          </p:cNvSpPr>
          <p:nvPr>
            <p:ph type="title"/>
          </p:nvPr>
        </p:nvSpPr>
        <p:spPr>
          <a:xfrm>
            <a:off x="2682910" y="403412"/>
            <a:ext cx="8670888" cy="1685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g15ad44e1dfe_7_39"/>
          <p:cNvSpPr txBox="1">
            <a:spLocks noGrp="1"/>
          </p:cNvSpPr>
          <p:nvPr>
            <p:ph type="body" idx="1"/>
          </p:nvPr>
        </p:nvSpPr>
        <p:spPr>
          <a:xfrm>
            <a:off x="829994" y="2662568"/>
            <a:ext cx="10523806" cy="3569419"/>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3A3838"/>
              </a:buClr>
              <a:buSzPts val="2400"/>
              <a:buFont typeface="Arial"/>
              <a:buNone/>
              <a:defRPr sz="2400"/>
            </a:lvl1pPr>
            <a:lvl2pPr marL="914400" lvl="1" indent="-381000" algn="l">
              <a:lnSpc>
                <a:spcPct val="90000"/>
              </a:lnSpc>
              <a:spcBef>
                <a:spcPts val="500"/>
              </a:spcBef>
              <a:spcAft>
                <a:spcPts val="0"/>
              </a:spcAft>
              <a:buClr>
                <a:srgbClr val="3A3838"/>
              </a:buClr>
              <a:buSzPts val="2400"/>
              <a:buChar char="•"/>
              <a:defRPr sz="2400"/>
            </a:lvl2pPr>
            <a:lvl3pPr marL="1371600" lvl="2" indent="-355600" algn="l">
              <a:lnSpc>
                <a:spcPct val="90000"/>
              </a:lnSpc>
              <a:spcBef>
                <a:spcPts val="500"/>
              </a:spcBef>
              <a:spcAft>
                <a:spcPts val="0"/>
              </a:spcAft>
              <a:buClr>
                <a:srgbClr val="3A3838"/>
              </a:buClr>
              <a:buSzPts val="2000"/>
              <a:buChar char="•"/>
              <a:defRPr sz="2000"/>
            </a:lvl3pPr>
            <a:lvl4pPr marL="1828800" lvl="3" indent="-342900" algn="l">
              <a:lnSpc>
                <a:spcPct val="90000"/>
              </a:lnSpc>
              <a:spcBef>
                <a:spcPts val="500"/>
              </a:spcBef>
              <a:spcAft>
                <a:spcPts val="0"/>
              </a:spcAft>
              <a:buClr>
                <a:srgbClr val="3A3838"/>
              </a:buClr>
              <a:buSzPts val="1800"/>
              <a:buChar char="•"/>
              <a:defRPr sz="1800"/>
            </a:lvl4pPr>
            <a:lvl5pPr marL="2286000" lvl="4" indent="-355600" algn="l">
              <a:lnSpc>
                <a:spcPct val="90000"/>
              </a:lnSpc>
              <a:spcBef>
                <a:spcPts val="500"/>
              </a:spcBef>
              <a:spcAft>
                <a:spcPts val="0"/>
              </a:spcAft>
              <a:buClr>
                <a:srgbClr val="3A3838"/>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6" name="Google Shape;126;g15ad44e1dfe_7_39"/>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1 Column Slide">
  <p:cSld name="1_Content 1 Column Slide">
    <p:spTree>
      <p:nvGrpSpPr>
        <p:cNvPr id="1" name="Shape 127"/>
        <p:cNvGrpSpPr/>
        <p:nvPr/>
      </p:nvGrpSpPr>
      <p:grpSpPr>
        <a:xfrm>
          <a:off x="0" y="0"/>
          <a:ext cx="0" cy="0"/>
          <a:chOff x="0" y="0"/>
          <a:chExt cx="0" cy="0"/>
        </a:xfrm>
      </p:grpSpPr>
      <p:pic>
        <p:nvPicPr>
          <p:cNvPr id="128" name="Google Shape;128;g15ad44e1dfe_7_45"/>
          <p:cNvPicPr preferRelativeResize="0"/>
          <p:nvPr/>
        </p:nvPicPr>
        <p:blipFill rotWithShape="1">
          <a:blip r:embed="rId2">
            <a:alphaModFix/>
          </a:blip>
          <a:srcRect/>
          <a:stretch/>
        </p:blipFill>
        <p:spPr>
          <a:xfrm>
            <a:off x="1277938" y="6376988"/>
            <a:ext cx="377825" cy="377825"/>
          </a:xfrm>
          <a:prstGeom prst="rect">
            <a:avLst/>
          </a:prstGeom>
          <a:noFill/>
          <a:ln>
            <a:noFill/>
          </a:ln>
        </p:spPr>
      </p:pic>
      <p:sp>
        <p:nvSpPr>
          <p:cNvPr id="129" name="Google Shape;129;g15ad44e1dfe_7_45"/>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B7E"/>
              </a:buClr>
              <a:buSzPts val="3600"/>
              <a:buFont typeface="Palatino"/>
              <a:buNone/>
              <a:defRPr sz="3600">
                <a:solidFill>
                  <a:srgbClr val="703B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g15ad44e1dfe_7_45"/>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g15ad44e1dfe_7_45"/>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132" name="Google Shape;132;g15ad44e1dfe_7_45"/>
          <p:cNvPicPr preferRelativeResize="0"/>
          <p:nvPr/>
        </p:nvPicPr>
        <p:blipFill rotWithShape="1">
          <a:blip r:embed="rId3">
            <a:alphaModFix/>
          </a:blip>
          <a:srcRect/>
          <a:stretch/>
        </p:blipFill>
        <p:spPr>
          <a:xfrm>
            <a:off x="-7112" y="5463"/>
            <a:ext cx="820737" cy="6847074"/>
          </a:xfrm>
          <a:prstGeom prst="rect">
            <a:avLst/>
          </a:prstGeom>
          <a:noFill/>
          <a:ln>
            <a:noFill/>
          </a:ln>
          <a:effectLst>
            <a:outerShdw blurRad="190500" dist="50800" algn="ctr" rotWithShape="0">
              <a:srgbClr val="000000">
                <a:alpha val="40000"/>
              </a:srgbClr>
            </a:outerShdw>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ntent 2 Column Slide">
  <p:cSld name="1_Content 2 Column Slide">
    <p:spTree>
      <p:nvGrpSpPr>
        <p:cNvPr id="1" name="Shape 133"/>
        <p:cNvGrpSpPr/>
        <p:nvPr/>
      </p:nvGrpSpPr>
      <p:grpSpPr>
        <a:xfrm>
          <a:off x="0" y="0"/>
          <a:ext cx="0" cy="0"/>
          <a:chOff x="0" y="0"/>
          <a:chExt cx="0" cy="0"/>
        </a:xfrm>
      </p:grpSpPr>
      <p:pic>
        <p:nvPicPr>
          <p:cNvPr id="134" name="Google Shape;134;g15ad44e1dfe_7_51"/>
          <p:cNvPicPr preferRelativeResize="0"/>
          <p:nvPr/>
        </p:nvPicPr>
        <p:blipFill rotWithShape="1">
          <a:blip r:embed="rId2">
            <a:alphaModFix/>
          </a:blip>
          <a:srcRect/>
          <a:stretch/>
        </p:blipFill>
        <p:spPr>
          <a:xfrm>
            <a:off x="1277938" y="6376988"/>
            <a:ext cx="377825" cy="377825"/>
          </a:xfrm>
          <a:prstGeom prst="rect">
            <a:avLst/>
          </a:prstGeom>
          <a:noFill/>
          <a:ln>
            <a:noFill/>
          </a:ln>
        </p:spPr>
      </p:pic>
      <p:pic>
        <p:nvPicPr>
          <p:cNvPr id="135" name="Google Shape;135;g15ad44e1dfe_7_51"/>
          <p:cNvPicPr preferRelativeResize="0"/>
          <p:nvPr/>
        </p:nvPicPr>
        <p:blipFill rotWithShape="1">
          <a:blip r:embed="rId3">
            <a:alphaModFix/>
          </a:blip>
          <a:srcRect/>
          <a:stretch/>
        </p:blipFill>
        <p:spPr>
          <a:xfrm>
            <a:off x="-7112" y="5463"/>
            <a:ext cx="820737" cy="6847074"/>
          </a:xfrm>
          <a:prstGeom prst="rect">
            <a:avLst/>
          </a:prstGeom>
          <a:noFill/>
          <a:ln>
            <a:noFill/>
          </a:ln>
          <a:effectLst>
            <a:outerShdw blurRad="190500" dist="50800" algn="ctr" rotWithShape="0">
              <a:srgbClr val="000000">
                <a:alpha val="40000"/>
              </a:srgbClr>
            </a:outerShdw>
          </a:effectLst>
        </p:spPr>
      </p:pic>
      <p:sp>
        <p:nvSpPr>
          <p:cNvPr id="136" name="Google Shape;136;g15ad44e1dfe_7_51"/>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B7E"/>
              </a:buClr>
              <a:buSzPts val="3600"/>
              <a:buFont typeface="Palatino"/>
              <a:buNone/>
              <a:defRPr sz="3600">
                <a:solidFill>
                  <a:srgbClr val="703B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g15ad44e1dfe_7_51"/>
          <p:cNvSpPr txBox="1">
            <a:spLocks noGrp="1"/>
          </p:cNvSpPr>
          <p:nvPr>
            <p:ph type="body" idx="1"/>
          </p:nvPr>
        </p:nvSpPr>
        <p:spPr>
          <a:xfrm>
            <a:off x="1277650" y="1798320"/>
            <a:ext cx="4922537" cy="439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g15ad44e1dfe_7_51"/>
          <p:cNvSpPr txBox="1">
            <a:spLocks noGrp="1"/>
          </p:cNvSpPr>
          <p:nvPr>
            <p:ph type="body" idx="2"/>
          </p:nvPr>
        </p:nvSpPr>
        <p:spPr>
          <a:xfrm>
            <a:off x="6388259" y="1798320"/>
            <a:ext cx="4948881" cy="439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g15ad44e1dfe_7_51"/>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Content Slide">
  <p:cSld name="#3 Content Slide">
    <p:bg>
      <p:bgPr>
        <a:solidFill>
          <a:schemeClr val="lt1"/>
        </a:solidFill>
        <a:effectLst/>
      </p:bgPr>
    </p:bg>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 name="Google Shape;24;p24"/>
          <p:cNvGrpSpPr/>
          <p:nvPr/>
        </p:nvGrpSpPr>
        <p:grpSpPr>
          <a:xfrm>
            <a:off x="0" y="0"/>
            <a:ext cx="12192000" cy="798858"/>
            <a:chOff x="0" y="0"/>
            <a:chExt cx="12192000" cy="798858"/>
          </a:xfrm>
        </p:grpSpPr>
        <p:sp>
          <p:nvSpPr>
            <p:cNvPr id="25" name="Google Shape;25;p24"/>
            <p:cNvSpPr/>
            <p:nvPr/>
          </p:nvSpPr>
          <p:spPr>
            <a:xfrm>
              <a:off x="0" y="0"/>
              <a:ext cx="12192000" cy="6743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6" name="Google Shape;26;p24"/>
            <p:cNvSpPr/>
            <p:nvPr/>
          </p:nvSpPr>
          <p:spPr>
            <a:xfrm>
              <a:off x="0" y="674328"/>
              <a:ext cx="12192000" cy="12453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27" name="Google Shape;27;p24"/>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Calibri"/>
                <a:ea typeface="Calibri"/>
                <a:cs typeface="Calibri"/>
                <a:sym typeface="Calibri"/>
              </a:defRPr>
            </a:lvl1pPr>
            <a:lvl2pPr marL="0" lvl="1" indent="0" algn="l">
              <a:spcBef>
                <a:spcPts val="0"/>
              </a:spcBef>
              <a:buNone/>
              <a:defRPr sz="1200" b="0" i="0" u="none" strike="noStrike" cap="none">
                <a:solidFill>
                  <a:schemeClr val="dk2"/>
                </a:solidFill>
                <a:latin typeface="Calibri"/>
                <a:ea typeface="Calibri"/>
                <a:cs typeface="Calibri"/>
                <a:sym typeface="Calibri"/>
              </a:defRPr>
            </a:lvl2pPr>
            <a:lvl3pPr marL="0" lvl="2" indent="0" algn="l">
              <a:spcBef>
                <a:spcPts val="0"/>
              </a:spcBef>
              <a:buNone/>
              <a:defRPr sz="1200" b="0" i="0" u="none" strike="noStrike" cap="none">
                <a:solidFill>
                  <a:schemeClr val="dk2"/>
                </a:solidFill>
                <a:latin typeface="Calibri"/>
                <a:ea typeface="Calibri"/>
                <a:cs typeface="Calibri"/>
                <a:sym typeface="Calibri"/>
              </a:defRPr>
            </a:lvl3pPr>
            <a:lvl4pPr marL="0" lvl="3" indent="0" algn="l">
              <a:spcBef>
                <a:spcPts val="0"/>
              </a:spcBef>
              <a:buNone/>
              <a:defRPr sz="1200" b="0" i="0" u="none" strike="noStrike" cap="none">
                <a:solidFill>
                  <a:schemeClr val="dk2"/>
                </a:solidFill>
                <a:latin typeface="Calibri"/>
                <a:ea typeface="Calibri"/>
                <a:cs typeface="Calibri"/>
                <a:sym typeface="Calibri"/>
              </a:defRPr>
            </a:lvl4pPr>
            <a:lvl5pPr marL="0" lvl="4" indent="0" algn="l">
              <a:spcBef>
                <a:spcPts val="0"/>
              </a:spcBef>
              <a:buNone/>
              <a:defRPr sz="1200" b="0" i="0" u="none" strike="noStrike" cap="none">
                <a:solidFill>
                  <a:schemeClr val="dk2"/>
                </a:solidFill>
                <a:latin typeface="Calibri"/>
                <a:ea typeface="Calibri"/>
                <a:cs typeface="Calibri"/>
                <a:sym typeface="Calibri"/>
              </a:defRPr>
            </a:lvl5pPr>
            <a:lvl6pPr marL="0" lvl="5" indent="0" algn="l">
              <a:spcBef>
                <a:spcPts val="0"/>
              </a:spcBef>
              <a:buNone/>
              <a:defRPr sz="1200" b="0" i="0" u="none" strike="noStrike" cap="none">
                <a:solidFill>
                  <a:schemeClr val="dk2"/>
                </a:solidFill>
                <a:latin typeface="Calibri"/>
                <a:ea typeface="Calibri"/>
                <a:cs typeface="Calibri"/>
                <a:sym typeface="Calibri"/>
              </a:defRPr>
            </a:lvl6pPr>
            <a:lvl7pPr marL="0" lvl="6" indent="0" algn="l">
              <a:spcBef>
                <a:spcPts val="0"/>
              </a:spcBef>
              <a:buNone/>
              <a:defRPr sz="1200" b="0" i="0" u="none" strike="noStrike" cap="none">
                <a:solidFill>
                  <a:schemeClr val="dk2"/>
                </a:solidFill>
                <a:latin typeface="Calibri"/>
                <a:ea typeface="Calibri"/>
                <a:cs typeface="Calibri"/>
                <a:sym typeface="Calibri"/>
              </a:defRPr>
            </a:lvl7pPr>
            <a:lvl8pPr marL="0" lvl="7" indent="0" algn="l">
              <a:spcBef>
                <a:spcPts val="0"/>
              </a:spcBef>
              <a:buNone/>
              <a:defRPr sz="1200" b="0" i="0" u="none" strike="noStrike" cap="none">
                <a:solidFill>
                  <a:schemeClr val="dk2"/>
                </a:solidFill>
                <a:latin typeface="Calibri"/>
                <a:ea typeface="Calibri"/>
                <a:cs typeface="Calibri"/>
                <a:sym typeface="Calibri"/>
              </a:defRPr>
            </a:lvl8pPr>
            <a:lvl9pPr marL="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Section Slide">
  <p:cSld name="#3 Section Slide">
    <p:bg>
      <p:bgPr>
        <a:solidFill>
          <a:schemeClr val="lt1"/>
        </a:solidFill>
        <a:effectLst/>
      </p:bgPr>
    </p:bg>
    <p:spTree>
      <p:nvGrpSpPr>
        <p:cNvPr id="1" name="Shape 28"/>
        <p:cNvGrpSpPr/>
        <p:nvPr/>
      </p:nvGrpSpPr>
      <p:grpSpPr>
        <a:xfrm>
          <a:off x="0" y="0"/>
          <a:ext cx="0" cy="0"/>
          <a:chOff x="0" y="0"/>
          <a:chExt cx="0" cy="0"/>
        </a:xfrm>
      </p:grpSpPr>
      <p:grpSp>
        <p:nvGrpSpPr>
          <p:cNvPr id="29" name="Google Shape;29;p25"/>
          <p:cNvGrpSpPr/>
          <p:nvPr/>
        </p:nvGrpSpPr>
        <p:grpSpPr>
          <a:xfrm>
            <a:off x="0" y="0"/>
            <a:ext cx="12192000" cy="6858000"/>
            <a:chOff x="0" y="0"/>
            <a:chExt cx="12192000" cy="6858000"/>
          </a:xfrm>
        </p:grpSpPr>
        <p:sp>
          <p:nvSpPr>
            <p:cNvPr id="30" name="Google Shape;30;p25"/>
            <p:cNvSpPr/>
            <p:nvPr/>
          </p:nvSpPr>
          <p:spPr>
            <a:xfrm>
              <a:off x="0" y="0"/>
              <a:ext cx="12192000" cy="18842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 name="Google Shape;31;p25"/>
            <p:cNvSpPr/>
            <p:nvPr/>
          </p:nvSpPr>
          <p:spPr>
            <a:xfrm>
              <a:off x="0" y="6276109"/>
              <a:ext cx="12192000" cy="58189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 name="Google Shape;32;p25"/>
            <p:cNvSpPr/>
            <p:nvPr/>
          </p:nvSpPr>
          <p:spPr>
            <a:xfrm>
              <a:off x="0" y="1867368"/>
              <a:ext cx="12192000" cy="1497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33" name="Google Shape;33;p25"/>
          <p:cNvSpPr txBox="1">
            <a:spLocks noGrp="1"/>
          </p:cNvSpPr>
          <p:nvPr>
            <p:ph type="title"/>
          </p:nvPr>
        </p:nvSpPr>
        <p:spPr>
          <a:xfrm>
            <a:off x="831850" y="434518"/>
            <a:ext cx="10515600" cy="13126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5"/>
          <p:cNvSpPr txBox="1">
            <a:spLocks noGrp="1"/>
          </p:cNvSpPr>
          <p:nvPr>
            <p:ph type="body" idx="1"/>
          </p:nvPr>
        </p:nvSpPr>
        <p:spPr>
          <a:xfrm>
            <a:off x="831850" y="2221728"/>
            <a:ext cx="10515600" cy="7068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A3838"/>
              </a:buClr>
              <a:buSzPts val="3000"/>
              <a:buNone/>
              <a:defRPr sz="3000">
                <a:solidFill>
                  <a:srgbClr val="3A3838"/>
                </a:solidFill>
              </a:defRPr>
            </a:lvl1pPr>
            <a:lvl2pPr marL="914400" lvl="1" indent="-228600" algn="l">
              <a:lnSpc>
                <a:spcPct val="90000"/>
              </a:lnSpc>
              <a:spcBef>
                <a:spcPts val="500"/>
              </a:spcBef>
              <a:spcAft>
                <a:spcPts val="0"/>
              </a:spcAft>
              <a:buClr>
                <a:srgbClr val="88BEB5"/>
              </a:buClr>
              <a:buSzPts val="2000"/>
              <a:buNone/>
              <a:defRPr sz="2000">
                <a:solidFill>
                  <a:srgbClr val="88BEB5"/>
                </a:solidFill>
              </a:defRPr>
            </a:lvl2pPr>
            <a:lvl3pPr marL="1371600" lvl="2" indent="-228600" algn="l">
              <a:lnSpc>
                <a:spcPct val="90000"/>
              </a:lnSpc>
              <a:spcBef>
                <a:spcPts val="500"/>
              </a:spcBef>
              <a:spcAft>
                <a:spcPts val="0"/>
              </a:spcAft>
              <a:buClr>
                <a:srgbClr val="88BEB5"/>
              </a:buClr>
              <a:buSzPts val="1800"/>
              <a:buNone/>
              <a:defRPr sz="1800">
                <a:solidFill>
                  <a:srgbClr val="88BEB5"/>
                </a:solidFill>
              </a:defRPr>
            </a:lvl3pPr>
            <a:lvl4pPr marL="1828800" lvl="3" indent="-228600" algn="l">
              <a:lnSpc>
                <a:spcPct val="90000"/>
              </a:lnSpc>
              <a:spcBef>
                <a:spcPts val="500"/>
              </a:spcBef>
              <a:spcAft>
                <a:spcPts val="0"/>
              </a:spcAft>
              <a:buClr>
                <a:srgbClr val="88BEB5"/>
              </a:buClr>
              <a:buSzPts val="1600"/>
              <a:buNone/>
              <a:defRPr sz="1600">
                <a:solidFill>
                  <a:srgbClr val="88BEB5"/>
                </a:solidFill>
              </a:defRPr>
            </a:lvl4pPr>
            <a:lvl5pPr marL="2286000" lvl="4" indent="-228600" algn="l">
              <a:lnSpc>
                <a:spcPct val="90000"/>
              </a:lnSpc>
              <a:spcBef>
                <a:spcPts val="500"/>
              </a:spcBef>
              <a:spcAft>
                <a:spcPts val="0"/>
              </a:spcAft>
              <a:buClr>
                <a:srgbClr val="88BEB5"/>
              </a:buClr>
              <a:buSzPts val="1600"/>
              <a:buNone/>
              <a:defRPr sz="1600">
                <a:solidFill>
                  <a:srgbClr val="88BEB5"/>
                </a:solidFill>
              </a:defRPr>
            </a:lvl5pPr>
            <a:lvl6pPr marL="2743200" lvl="5" indent="-228600" algn="l">
              <a:lnSpc>
                <a:spcPct val="90000"/>
              </a:lnSpc>
              <a:spcBef>
                <a:spcPts val="500"/>
              </a:spcBef>
              <a:spcAft>
                <a:spcPts val="0"/>
              </a:spcAft>
              <a:buClr>
                <a:srgbClr val="88BEB5"/>
              </a:buClr>
              <a:buSzPts val="1600"/>
              <a:buNone/>
              <a:defRPr sz="1600">
                <a:solidFill>
                  <a:srgbClr val="88BEB5"/>
                </a:solidFill>
              </a:defRPr>
            </a:lvl6pPr>
            <a:lvl7pPr marL="3200400" lvl="6" indent="-228600" algn="l">
              <a:lnSpc>
                <a:spcPct val="90000"/>
              </a:lnSpc>
              <a:spcBef>
                <a:spcPts val="500"/>
              </a:spcBef>
              <a:spcAft>
                <a:spcPts val="0"/>
              </a:spcAft>
              <a:buClr>
                <a:srgbClr val="88BEB5"/>
              </a:buClr>
              <a:buSzPts val="1600"/>
              <a:buNone/>
              <a:defRPr sz="1600">
                <a:solidFill>
                  <a:srgbClr val="88BEB5"/>
                </a:solidFill>
              </a:defRPr>
            </a:lvl7pPr>
            <a:lvl8pPr marL="3657600" lvl="7" indent="-228600" algn="l">
              <a:lnSpc>
                <a:spcPct val="90000"/>
              </a:lnSpc>
              <a:spcBef>
                <a:spcPts val="500"/>
              </a:spcBef>
              <a:spcAft>
                <a:spcPts val="0"/>
              </a:spcAft>
              <a:buClr>
                <a:srgbClr val="88BEB5"/>
              </a:buClr>
              <a:buSzPts val="1600"/>
              <a:buNone/>
              <a:defRPr sz="1600">
                <a:solidFill>
                  <a:srgbClr val="88BEB5"/>
                </a:solidFill>
              </a:defRPr>
            </a:lvl8pPr>
            <a:lvl9pPr marL="4114800" lvl="8" indent="-228600" algn="l">
              <a:lnSpc>
                <a:spcPct val="90000"/>
              </a:lnSpc>
              <a:spcBef>
                <a:spcPts val="500"/>
              </a:spcBef>
              <a:spcAft>
                <a:spcPts val="0"/>
              </a:spcAft>
              <a:buClr>
                <a:srgbClr val="88BEB5"/>
              </a:buClr>
              <a:buSzPts val="1600"/>
              <a:buNone/>
              <a:defRPr sz="1600">
                <a:solidFill>
                  <a:srgbClr val="88BEB5"/>
                </a:solidFill>
              </a:defRPr>
            </a:lvl9pPr>
          </a:lstStyle>
          <a:p>
            <a:endParaRPr/>
          </a:p>
        </p:txBody>
      </p:sp>
      <p:sp>
        <p:nvSpPr>
          <p:cNvPr id="35" name="Google Shape;35;p25"/>
          <p:cNvSpPr txBox="1">
            <a:spLocks noGrp="1"/>
          </p:cNvSpPr>
          <p:nvPr>
            <p:ph type="body" idx="2"/>
          </p:nvPr>
        </p:nvSpPr>
        <p:spPr>
          <a:xfrm>
            <a:off x="831850" y="2997965"/>
            <a:ext cx="10515600" cy="309322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rgbClr val="3A3838"/>
              </a:buClr>
              <a:buSzPts val="2600"/>
              <a:buChar char="•"/>
              <a:defRPr sz="2600"/>
            </a:lvl1pPr>
            <a:lvl2pPr marL="914400" lvl="1" indent="-381000" algn="l">
              <a:lnSpc>
                <a:spcPct val="90000"/>
              </a:lnSpc>
              <a:spcBef>
                <a:spcPts val="500"/>
              </a:spcBef>
              <a:spcAft>
                <a:spcPts val="0"/>
              </a:spcAft>
              <a:buClr>
                <a:srgbClr val="3A3838"/>
              </a:buClr>
              <a:buSzPts val="2400"/>
              <a:buChar char="•"/>
              <a:defRPr sz="2400"/>
            </a:lvl2pPr>
            <a:lvl3pPr marL="1371600" lvl="2" indent="-355600" algn="l">
              <a:lnSpc>
                <a:spcPct val="90000"/>
              </a:lnSpc>
              <a:spcBef>
                <a:spcPts val="500"/>
              </a:spcBef>
              <a:spcAft>
                <a:spcPts val="0"/>
              </a:spcAft>
              <a:buClr>
                <a:srgbClr val="3A3838"/>
              </a:buClr>
              <a:buSzPts val="2000"/>
              <a:buChar char="•"/>
              <a:defRPr sz="2000"/>
            </a:lvl3pPr>
            <a:lvl4pPr marL="1828800" lvl="3" indent="-342900" algn="l">
              <a:lnSpc>
                <a:spcPct val="90000"/>
              </a:lnSpc>
              <a:spcBef>
                <a:spcPts val="500"/>
              </a:spcBef>
              <a:spcAft>
                <a:spcPts val="0"/>
              </a:spcAft>
              <a:buClr>
                <a:srgbClr val="3A3838"/>
              </a:buClr>
              <a:buSzPts val="1800"/>
              <a:buChar char="•"/>
              <a:defRPr sz="1800"/>
            </a:lvl4pPr>
            <a:lvl5pPr marL="2286000" lvl="4" indent="-355600" algn="l">
              <a:lnSpc>
                <a:spcPct val="90000"/>
              </a:lnSpc>
              <a:spcBef>
                <a:spcPts val="500"/>
              </a:spcBef>
              <a:spcAft>
                <a:spcPts val="0"/>
              </a:spcAft>
              <a:buClr>
                <a:srgbClr val="3A3838"/>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 name="Google Shape;36;p25"/>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lt1"/>
                </a:solidFill>
                <a:latin typeface="Calibri"/>
                <a:ea typeface="Calibri"/>
                <a:cs typeface="Calibri"/>
                <a:sym typeface="Calibri"/>
              </a:defRPr>
            </a:lvl1pPr>
            <a:lvl2pPr marL="0" lvl="1" indent="0" algn="l">
              <a:spcBef>
                <a:spcPts val="0"/>
              </a:spcBef>
              <a:buNone/>
              <a:defRPr sz="1200" b="0" i="0" u="none" strike="noStrike" cap="none">
                <a:solidFill>
                  <a:schemeClr val="lt1"/>
                </a:solidFill>
                <a:latin typeface="Calibri"/>
                <a:ea typeface="Calibri"/>
                <a:cs typeface="Calibri"/>
                <a:sym typeface="Calibri"/>
              </a:defRPr>
            </a:lvl2pPr>
            <a:lvl3pPr marL="0" lvl="2" indent="0" algn="l">
              <a:spcBef>
                <a:spcPts val="0"/>
              </a:spcBef>
              <a:buNone/>
              <a:defRPr sz="1200" b="0" i="0" u="none" strike="noStrike" cap="none">
                <a:solidFill>
                  <a:schemeClr val="lt1"/>
                </a:solidFill>
                <a:latin typeface="Calibri"/>
                <a:ea typeface="Calibri"/>
                <a:cs typeface="Calibri"/>
                <a:sym typeface="Calibri"/>
              </a:defRPr>
            </a:lvl3pPr>
            <a:lvl4pPr marL="0" lvl="3" indent="0" algn="l">
              <a:spcBef>
                <a:spcPts val="0"/>
              </a:spcBef>
              <a:buNone/>
              <a:defRPr sz="1200" b="0" i="0" u="none" strike="noStrike" cap="none">
                <a:solidFill>
                  <a:schemeClr val="lt1"/>
                </a:solidFill>
                <a:latin typeface="Calibri"/>
                <a:ea typeface="Calibri"/>
                <a:cs typeface="Calibri"/>
                <a:sym typeface="Calibri"/>
              </a:defRPr>
            </a:lvl4pPr>
            <a:lvl5pPr marL="0" lvl="4" indent="0" algn="l">
              <a:spcBef>
                <a:spcPts val="0"/>
              </a:spcBef>
              <a:buNone/>
              <a:defRPr sz="1200" b="0" i="0" u="none" strike="noStrike" cap="none">
                <a:solidFill>
                  <a:schemeClr val="lt1"/>
                </a:solidFill>
                <a:latin typeface="Calibri"/>
                <a:ea typeface="Calibri"/>
                <a:cs typeface="Calibri"/>
                <a:sym typeface="Calibri"/>
              </a:defRPr>
            </a:lvl5pPr>
            <a:lvl6pPr marL="0" lvl="5" indent="0" algn="l">
              <a:spcBef>
                <a:spcPts val="0"/>
              </a:spcBef>
              <a:buNone/>
              <a:defRPr sz="1200" b="0" i="0" u="none" strike="noStrike" cap="none">
                <a:solidFill>
                  <a:schemeClr val="lt1"/>
                </a:solidFill>
                <a:latin typeface="Calibri"/>
                <a:ea typeface="Calibri"/>
                <a:cs typeface="Calibri"/>
                <a:sym typeface="Calibri"/>
              </a:defRPr>
            </a:lvl6pPr>
            <a:lvl7pPr marL="0" lvl="6" indent="0" algn="l">
              <a:spcBef>
                <a:spcPts val="0"/>
              </a:spcBef>
              <a:buNone/>
              <a:defRPr sz="1200" b="0" i="0" u="none" strike="noStrike" cap="none">
                <a:solidFill>
                  <a:schemeClr val="lt1"/>
                </a:solidFill>
                <a:latin typeface="Calibri"/>
                <a:ea typeface="Calibri"/>
                <a:cs typeface="Calibri"/>
                <a:sym typeface="Calibri"/>
              </a:defRPr>
            </a:lvl7pPr>
            <a:lvl8pPr marL="0" lvl="7" indent="0" algn="l">
              <a:spcBef>
                <a:spcPts val="0"/>
              </a:spcBef>
              <a:buNone/>
              <a:defRPr sz="1200" b="0" i="0" u="none" strike="noStrike" cap="none">
                <a:solidFill>
                  <a:schemeClr val="lt1"/>
                </a:solidFill>
                <a:latin typeface="Calibri"/>
                <a:ea typeface="Calibri"/>
                <a:cs typeface="Calibri"/>
                <a:sym typeface="Calibri"/>
              </a:defRPr>
            </a:lvl8pPr>
            <a:lvl9pPr marL="0" lvl="8" indent="0" algn="l">
              <a:spcBef>
                <a:spcPts val="0"/>
              </a:spcBef>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37" name="Google Shape;37;p25" descr="A picture containing text, clipart&#10;&#10;Description automatically generated"/>
          <p:cNvPicPr preferRelativeResize="0"/>
          <p:nvPr/>
        </p:nvPicPr>
        <p:blipFill rotWithShape="1">
          <a:blip r:embed="rId2">
            <a:alphaModFix/>
          </a:blip>
          <a:srcRect/>
          <a:stretch/>
        </p:blipFill>
        <p:spPr>
          <a:xfrm>
            <a:off x="800427" y="6345089"/>
            <a:ext cx="419026" cy="4190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Content 2 Column Slide">
  <p:cSld name="#3 Content 2 Column Slide">
    <p:bg>
      <p:bgPr>
        <a:solidFill>
          <a:schemeClr val="lt1"/>
        </a:solidFill>
        <a:effectLst/>
      </p:bgPr>
    </p:bg>
    <p:spTree>
      <p:nvGrpSpPr>
        <p:cNvPr id="1" name="Shape 38"/>
        <p:cNvGrpSpPr/>
        <p:nvPr/>
      </p:nvGrpSpPr>
      <p:grpSpPr>
        <a:xfrm>
          <a:off x="0" y="0"/>
          <a:ext cx="0" cy="0"/>
          <a:chOff x="0" y="0"/>
          <a:chExt cx="0" cy="0"/>
        </a:xfrm>
      </p:grpSpPr>
      <p:grpSp>
        <p:nvGrpSpPr>
          <p:cNvPr id="39" name="Google Shape;39;p26"/>
          <p:cNvGrpSpPr/>
          <p:nvPr/>
        </p:nvGrpSpPr>
        <p:grpSpPr>
          <a:xfrm>
            <a:off x="0" y="0"/>
            <a:ext cx="12192000" cy="798858"/>
            <a:chOff x="0" y="0"/>
            <a:chExt cx="12192000" cy="798858"/>
          </a:xfrm>
        </p:grpSpPr>
        <p:sp>
          <p:nvSpPr>
            <p:cNvPr id="40" name="Google Shape;40;p26"/>
            <p:cNvSpPr/>
            <p:nvPr/>
          </p:nvSpPr>
          <p:spPr>
            <a:xfrm>
              <a:off x="0" y="0"/>
              <a:ext cx="12192000" cy="6743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 name="Google Shape;41;p26"/>
            <p:cNvSpPr/>
            <p:nvPr/>
          </p:nvSpPr>
          <p:spPr>
            <a:xfrm>
              <a:off x="0" y="674328"/>
              <a:ext cx="12192000" cy="12453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42" name="Google Shape;42;p26"/>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6"/>
          <p:cNvSpPr txBox="1">
            <a:spLocks noGrp="1"/>
          </p:cNvSpPr>
          <p:nvPr>
            <p:ph type="body" idx="1"/>
          </p:nvPr>
        </p:nvSpPr>
        <p:spPr>
          <a:xfrm>
            <a:off x="838200" y="2286442"/>
            <a:ext cx="5181600" cy="4008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2"/>
          </p:nvPr>
        </p:nvSpPr>
        <p:spPr>
          <a:xfrm>
            <a:off x="6172200" y="2286442"/>
            <a:ext cx="5181600" cy="40080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6"/>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2"/>
                </a:solidFill>
                <a:latin typeface="Calibri"/>
                <a:ea typeface="Calibri"/>
                <a:cs typeface="Calibri"/>
                <a:sym typeface="Calibri"/>
              </a:defRPr>
            </a:lvl1pPr>
            <a:lvl2pPr marL="0" lvl="1" indent="0" algn="l">
              <a:spcBef>
                <a:spcPts val="0"/>
              </a:spcBef>
              <a:buNone/>
              <a:defRPr sz="1200" b="0" i="0" u="none" strike="noStrike" cap="none">
                <a:solidFill>
                  <a:schemeClr val="dk2"/>
                </a:solidFill>
                <a:latin typeface="Calibri"/>
                <a:ea typeface="Calibri"/>
                <a:cs typeface="Calibri"/>
                <a:sym typeface="Calibri"/>
              </a:defRPr>
            </a:lvl2pPr>
            <a:lvl3pPr marL="0" lvl="2" indent="0" algn="l">
              <a:spcBef>
                <a:spcPts val="0"/>
              </a:spcBef>
              <a:buNone/>
              <a:defRPr sz="1200" b="0" i="0" u="none" strike="noStrike" cap="none">
                <a:solidFill>
                  <a:schemeClr val="dk2"/>
                </a:solidFill>
                <a:latin typeface="Calibri"/>
                <a:ea typeface="Calibri"/>
                <a:cs typeface="Calibri"/>
                <a:sym typeface="Calibri"/>
              </a:defRPr>
            </a:lvl3pPr>
            <a:lvl4pPr marL="0" lvl="3" indent="0" algn="l">
              <a:spcBef>
                <a:spcPts val="0"/>
              </a:spcBef>
              <a:buNone/>
              <a:defRPr sz="1200" b="0" i="0" u="none" strike="noStrike" cap="none">
                <a:solidFill>
                  <a:schemeClr val="dk2"/>
                </a:solidFill>
                <a:latin typeface="Calibri"/>
                <a:ea typeface="Calibri"/>
                <a:cs typeface="Calibri"/>
                <a:sym typeface="Calibri"/>
              </a:defRPr>
            </a:lvl4pPr>
            <a:lvl5pPr marL="0" lvl="4" indent="0" algn="l">
              <a:spcBef>
                <a:spcPts val="0"/>
              </a:spcBef>
              <a:buNone/>
              <a:defRPr sz="1200" b="0" i="0" u="none" strike="noStrike" cap="none">
                <a:solidFill>
                  <a:schemeClr val="dk2"/>
                </a:solidFill>
                <a:latin typeface="Calibri"/>
                <a:ea typeface="Calibri"/>
                <a:cs typeface="Calibri"/>
                <a:sym typeface="Calibri"/>
              </a:defRPr>
            </a:lvl5pPr>
            <a:lvl6pPr marL="0" lvl="5" indent="0" algn="l">
              <a:spcBef>
                <a:spcPts val="0"/>
              </a:spcBef>
              <a:buNone/>
              <a:defRPr sz="1200" b="0" i="0" u="none" strike="noStrike" cap="none">
                <a:solidFill>
                  <a:schemeClr val="dk2"/>
                </a:solidFill>
                <a:latin typeface="Calibri"/>
                <a:ea typeface="Calibri"/>
                <a:cs typeface="Calibri"/>
                <a:sym typeface="Calibri"/>
              </a:defRPr>
            </a:lvl6pPr>
            <a:lvl7pPr marL="0" lvl="6" indent="0" algn="l">
              <a:spcBef>
                <a:spcPts val="0"/>
              </a:spcBef>
              <a:buNone/>
              <a:defRPr sz="1200" b="0" i="0" u="none" strike="noStrike" cap="none">
                <a:solidFill>
                  <a:schemeClr val="dk2"/>
                </a:solidFill>
                <a:latin typeface="Calibri"/>
                <a:ea typeface="Calibri"/>
                <a:cs typeface="Calibri"/>
                <a:sym typeface="Calibri"/>
              </a:defRPr>
            </a:lvl7pPr>
            <a:lvl8pPr marL="0" lvl="7" indent="0" algn="l">
              <a:spcBef>
                <a:spcPts val="0"/>
              </a:spcBef>
              <a:buNone/>
              <a:defRPr sz="1200" b="0" i="0" u="none" strike="noStrike" cap="none">
                <a:solidFill>
                  <a:schemeClr val="dk2"/>
                </a:solidFill>
                <a:latin typeface="Calibri"/>
                <a:ea typeface="Calibri"/>
                <a:cs typeface="Calibri"/>
                <a:sym typeface="Calibri"/>
              </a:defRPr>
            </a:lvl8pPr>
            <a:lvl9pPr marL="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27"/>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cSld name="Title Slide 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28"/>
          <p:cNvSpPr txBox="1">
            <a:spLocks noGrp="1"/>
          </p:cNvSpPr>
          <p:nvPr>
            <p:ph type="title"/>
          </p:nvPr>
        </p:nvSpPr>
        <p:spPr>
          <a:xfrm>
            <a:off x="6319158" y="2752853"/>
            <a:ext cx="5502727" cy="372589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1 Column Slide">
  <p:cSld name="Content 1 Column Slide">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a:stretch/>
        </p:blipFill>
        <p:spPr>
          <a:xfrm>
            <a:off x="1277938" y="6376988"/>
            <a:ext cx="377825" cy="377825"/>
          </a:xfrm>
          <a:prstGeom prst="rect">
            <a:avLst/>
          </a:prstGeom>
          <a:noFill/>
          <a:ln>
            <a:noFill/>
          </a:ln>
        </p:spPr>
      </p:pic>
      <p:sp>
        <p:nvSpPr>
          <p:cNvPr id="52" name="Google Shape;52;p29"/>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9"/>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pic>
        <p:nvPicPr>
          <p:cNvPr id="55" name="Google Shape;55;p29"/>
          <p:cNvPicPr preferRelativeResize="0"/>
          <p:nvPr/>
        </p:nvPicPr>
        <p:blipFill rotWithShape="1">
          <a:blip r:embed="rId3">
            <a:alphaModFix/>
          </a:blip>
          <a:srcRect/>
          <a:stretch/>
        </p:blipFill>
        <p:spPr>
          <a:xfrm>
            <a:off x="0" y="2646"/>
            <a:ext cx="822325" cy="6852708"/>
          </a:xfrm>
          <a:prstGeom prst="rect">
            <a:avLst/>
          </a:prstGeom>
          <a:noFill/>
          <a:ln>
            <a:noFill/>
          </a:ln>
          <a:effectLst>
            <a:outerShdw blurRad="190500" dist="38100" algn="ctr" rotWithShape="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2 Column Slide">
  <p:cSld name="Content 2 Column Slide">
    <p:spTree>
      <p:nvGrpSpPr>
        <p:cNvPr id="1" name="Shape 56"/>
        <p:cNvGrpSpPr/>
        <p:nvPr/>
      </p:nvGrpSpPr>
      <p:grpSpPr>
        <a:xfrm>
          <a:off x="0" y="0"/>
          <a:ext cx="0" cy="0"/>
          <a:chOff x="0" y="0"/>
          <a:chExt cx="0" cy="0"/>
        </a:xfrm>
      </p:grpSpPr>
      <p:pic>
        <p:nvPicPr>
          <p:cNvPr id="57" name="Google Shape;57;p30"/>
          <p:cNvPicPr preferRelativeResize="0"/>
          <p:nvPr/>
        </p:nvPicPr>
        <p:blipFill rotWithShape="1">
          <a:blip r:embed="rId2">
            <a:alphaModFix/>
          </a:blip>
          <a:srcRect/>
          <a:stretch/>
        </p:blipFill>
        <p:spPr>
          <a:xfrm>
            <a:off x="1277938" y="6376988"/>
            <a:ext cx="377825" cy="377825"/>
          </a:xfrm>
          <a:prstGeom prst="rect">
            <a:avLst/>
          </a:prstGeom>
          <a:noFill/>
          <a:ln>
            <a:noFill/>
          </a:ln>
        </p:spPr>
      </p:pic>
      <p:pic>
        <p:nvPicPr>
          <p:cNvPr id="58" name="Google Shape;58;p30"/>
          <p:cNvPicPr preferRelativeResize="0"/>
          <p:nvPr/>
        </p:nvPicPr>
        <p:blipFill rotWithShape="1">
          <a:blip r:embed="rId3">
            <a:alphaModFix/>
          </a:blip>
          <a:srcRect/>
          <a:stretch/>
        </p:blipFill>
        <p:spPr>
          <a:xfrm>
            <a:off x="0" y="2646"/>
            <a:ext cx="822325" cy="6852708"/>
          </a:xfrm>
          <a:prstGeom prst="rect">
            <a:avLst/>
          </a:prstGeom>
          <a:noFill/>
          <a:ln>
            <a:noFill/>
          </a:ln>
          <a:effectLst>
            <a:outerShdw blurRad="190500" dist="38100" algn="ctr" rotWithShape="0">
              <a:srgbClr val="000000">
                <a:alpha val="40000"/>
              </a:srgbClr>
            </a:outerShdw>
          </a:effectLst>
        </p:spPr>
      </p:pic>
      <p:sp>
        <p:nvSpPr>
          <p:cNvPr id="59" name="Google Shape;59;p30"/>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1277650" y="1798320"/>
            <a:ext cx="4922537" cy="439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0"/>
          <p:cNvSpPr txBox="1">
            <a:spLocks noGrp="1"/>
          </p:cNvSpPr>
          <p:nvPr>
            <p:ph type="body" idx="2"/>
          </p:nvPr>
        </p:nvSpPr>
        <p:spPr>
          <a:xfrm>
            <a:off x="6388259" y="1798320"/>
            <a:ext cx="4948881" cy="43913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0"/>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lide A">
  <p:cSld name="Section Slide A">
    <p:spTree>
      <p:nvGrpSpPr>
        <p:cNvPr id="1" name="Shape 63"/>
        <p:cNvGrpSpPr/>
        <p:nvPr/>
      </p:nvGrpSpPr>
      <p:grpSpPr>
        <a:xfrm>
          <a:off x="0" y="0"/>
          <a:ext cx="0" cy="0"/>
          <a:chOff x="0" y="0"/>
          <a:chExt cx="0" cy="0"/>
        </a:xfrm>
      </p:grpSpPr>
      <p:pic>
        <p:nvPicPr>
          <p:cNvPr id="64" name="Google Shape;64;g15ad44e1dfe_2_38"/>
          <p:cNvPicPr preferRelativeResize="0"/>
          <p:nvPr/>
        </p:nvPicPr>
        <p:blipFill rotWithShape="1">
          <a:blip r:embed="rId2">
            <a:alphaModFix/>
          </a:blip>
          <a:srcRect/>
          <a:stretch/>
        </p:blipFill>
        <p:spPr>
          <a:xfrm>
            <a:off x="425" y="0"/>
            <a:ext cx="12191150" cy="2284413"/>
          </a:xfrm>
          <a:prstGeom prst="rect">
            <a:avLst/>
          </a:prstGeom>
          <a:noFill/>
          <a:ln>
            <a:noFill/>
          </a:ln>
        </p:spPr>
      </p:pic>
      <p:pic>
        <p:nvPicPr>
          <p:cNvPr id="65" name="Google Shape;65;g15ad44e1dfe_2_38"/>
          <p:cNvPicPr preferRelativeResize="0"/>
          <p:nvPr/>
        </p:nvPicPr>
        <p:blipFill rotWithShape="1">
          <a:blip r:embed="rId3">
            <a:alphaModFix/>
          </a:blip>
          <a:srcRect/>
          <a:stretch/>
        </p:blipFill>
        <p:spPr>
          <a:xfrm>
            <a:off x="830263" y="6376988"/>
            <a:ext cx="377825" cy="377825"/>
          </a:xfrm>
          <a:prstGeom prst="rect">
            <a:avLst/>
          </a:prstGeom>
          <a:noFill/>
          <a:ln>
            <a:noFill/>
          </a:ln>
        </p:spPr>
      </p:pic>
      <p:sp>
        <p:nvSpPr>
          <p:cNvPr id="66" name="Google Shape;66;g15ad44e1dfe_2_38"/>
          <p:cNvSpPr txBox="1">
            <a:spLocks noGrp="1"/>
          </p:cNvSpPr>
          <p:nvPr>
            <p:ph type="title"/>
          </p:nvPr>
        </p:nvSpPr>
        <p:spPr>
          <a:xfrm>
            <a:off x="2682910" y="403412"/>
            <a:ext cx="8670888" cy="1685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g15ad44e1dfe_2_38"/>
          <p:cNvSpPr txBox="1">
            <a:spLocks noGrp="1"/>
          </p:cNvSpPr>
          <p:nvPr>
            <p:ph type="body" idx="1"/>
          </p:nvPr>
        </p:nvSpPr>
        <p:spPr>
          <a:xfrm>
            <a:off x="829994" y="2662568"/>
            <a:ext cx="10523806" cy="3569419"/>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3A3838"/>
              </a:buClr>
              <a:buSzPts val="2400"/>
              <a:buFont typeface="Arial"/>
              <a:buNone/>
              <a:defRPr sz="2400"/>
            </a:lvl1pPr>
            <a:lvl2pPr marL="914400" lvl="1" indent="-381000" algn="l">
              <a:lnSpc>
                <a:spcPct val="90000"/>
              </a:lnSpc>
              <a:spcBef>
                <a:spcPts val="500"/>
              </a:spcBef>
              <a:spcAft>
                <a:spcPts val="0"/>
              </a:spcAft>
              <a:buClr>
                <a:srgbClr val="3A3838"/>
              </a:buClr>
              <a:buSzPts val="2400"/>
              <a:buChar char="•"/>
              <a:defRPr sz="2400"/>
            </a:lvl2pPr>
            <a:lvl3pPr marL="1371600" lvl="2" indent="-355600" algn="l">
              <a:lnSpc>
                <a:spcPct val="90000"/>
              </a:lnSpc>
              <a:spcBef>
                <a:spcPts val="500"/>
              </a:spcBef>
              <a:spcAft>
                <a:spcPts val="0"/>
              </a:spcAft>
              <a:buClr>
                <a:srgbClr val="3A3838"/>
              </a:buClr>
              <a:buSzPts val="2000"/>
              <a:buChar char="•"/>
              <a:defRPr sz="2000"/>
            </a:lvl3pPr>
            <a:lvl4pPr marL="1828800" lvl="3" indent="-342900" algn="l">
              <a:lnSpc>
                <a:spcPct val="90000"/>
              </a:lnSpc>
              <a:spcBef>
                <a:spcPts val="500"/>
              </a:spcBef>
              <a:spcAft>
                <a:spcPts val="0"/>
              </a:spcAft>
              <a:buClr>
                <a:srgbClr val="3A3838"/>
              </a:buClr>
              <a:buSzPts val="1800"/>
              <a:buChar char="•"/>
              <a:defRPr sz="1800"/>
            </a:lvl4pPr>
            <a:lvl5pPr marL="2286000" lvl="4" indent="-355600" algn="l">
              <a:lnSpc>
                <a:spcPct val="90000"/>
              </a:lnSpc>
              <a:spcBef>
                <a:spcPts val="500"/>
              </a:spcBef>
              <a:spcAft>
                <a:spcPts val="0"/>
              </a:spcAft>
              <a:buClr>
                <a:srgbClr val="3A3838"/>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g15ad44e1dfe_2_38"/>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2"/>
                </a:solidFill>
                <a:latin typeface="Calibri"/>
                <a:ea typeface="Calibri"/>
                <a:cs typeface="Calibri"/>
                <a:sym typeface="Calibri"/>
              </a:defRPr>
            </a:lvl1pPr>
            <a:lvl2pPr marL="0" marR="0" lvl="1" indent="0" algn="l">
              <a:spcBef>
                <a:spcPts val="0"/>
              </a:spcBef>
              <a:buNone/>
              <a:defRPr sz="1200" b="0" i="0" u="none" strike="noStrike" cap="none">
                <a:solidFill>
                  <a:schemeClr val="dk2"/>
                </a:solidFill>
                <a:latin typeface="Calibri"/>
                <a:ea typeface="Calibri"/>
                <a:cs typeface="Calibri"/>
                <a:sym typeface="Calibri"/>
              </a:defRPr>
            </a:lvl2pPr>
            <a:lvl3pPr marL="0" marR="0" lvl="2" indent="0" algn="l">
              <a:spcBef>
                <a:spcPts val="0"/>
              </a:spcBef>
              <a:buNone/>
              <a:defRPr sz="1200" b="0" i="0" u="none" strike="noStrike" cap="none">
                <a:solidFill>
                  <a:schemeClr val="dk2"/>
                </a:solidFill>
                <a:latin typeface="Calibri"/>
                <a:ea typeface="Calibri"/>
                <a:cs typeface="Calibri"/>
                <a:sym typeface="Calibri"/>
              </a:defRPr>
            </a:lvl3pPr>
            <a:lvl4pPr marL="0" marR="0" lvl="3" indent="0" algn="l">
              <a:spcBef>
                <a:spcPts val="0"/>
              </a:spcBef>
              <a:buNone/>
              <a:defRPr sz="1200" b="0" i="0" u="none" strike="noStrike" cap="none">
                <a:solidFill>
                  <a:schemeClr val="dk2"/>
                </a:solidFill>
                <a:latin typeface="Calibri"/>
                <a:ea typeface="Calibri"/>
                <a:cs typeface="Calibri"/>
                <a:sym typeface="Calibri"/>
              </a:defRPr>
            </a:lvl4pPr>
            <a:lvl5pPr marL="0" marR="0" lvl="4" indent="0" algn="l">
              <a:spcBef>
                <a:spcPts val="0"/>
              </a:spcBef>
              <a:buNone/>
              <a:defRPr sz="1200" b="0" i="0" u="none" strike="noStrike" cap="none">
                <a:solidFill>
                  <a:schemeClr val="dk2"/>
                </a:solidFill>
                <a:latin typeface="Calibri"/>
                <a:ea typeface="Calibri"/>
                <a:cs typeface="Calibri"/>
                <a:sym typeface="Calibri"/>
              </a:defRPr>
            </a:lvl5pPr>
            <a:lvl6pPr marL="0" marR="0" lvl="5" indent="0" algn="l">
              <a:spcBef>
                <a:spcPts val="0"/>
              </a:spcBef>
              <a:buNone/>
              <a:defRPr sz="1200" b="0" i="0" u="none" strike="noStrike" cap="none">
                <a:solidFill>
                  <a:schemeClr val="dk2"/>
                </a:solidFill>
                <a:latin typeface="Calibri"/>
                <a:ea typeface="Calibri"/>
                <a:cs typeface="Calibri"/>
                <a:sym typeface="Calibri"/>
              </a:defRPr>
            </a:lvl6pPr>
            <a:lvl7pPr marL="0" marR="0" lvl="6" indent="0" algn="l">
              <a:spcBef>
                <a:spcPts val="0"/>
              </a:spcBef>
              <a:buNone/>
              <a:defRPr sz="1200" b="0" i="0" u="none" strike="noStrike" cap="none">
                <a:solidFill>
                  <a:schemeClr val="dk2"/>
                </a:solidFill>
                <a:latin typeface="Calibri"/>
                <a:ea typeface="Calibri"/>
                <a:cs typeface="Calibri"/>
                <a:sym typeface="Calibri"/>
              </a:defRPr>
            </a:lvl7pPr>
            <a:lvl8pPr marL="0" marR="0" lvl="7" indent="0" algn="l">
              <a:spcBef>
                <a:spcPts val="0"/>
              </a:spcBef>
              <a:buNone/>
              <a:defRPr sz="1200" b="0" i="0" u="none" strike="noStrike" cap="none">
                <a:solidFill>
                  <a:schemeClr val="dk2"/>
                </a:solidFill>
                <a:latin typeface="Calibri"/>
                <a:ea typeface="Calibri"/>
                <a:cs typeface="Calibri"/>
                <a:sym typeface="Calibri"/>
              </a:defRPr>
            </a:lvl8pPr>
            <a:lvl9pPr marL="0" marR="0" lvl="8" indent="0" algn="l">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rgbClr val="3A3838"/>
              </a:buClr>
              <a:buSzPts val="2600"/>
              <a:buFont typeface="Arial"/>
              <a:buChar char="•"/>
              <a:defRPr sz="2600" b="0" i="0" u="none" strike="noStrike" cap="none">
                <a:solidFill>
                  <a:srgbClr val="3A3838"/>
                </a:solidFill>
                <a:latin typeface="Gill Sans"/>
                <a:ea typeface="Gill Sans"/>
                <a:cs typeface="Gill Sans"/>
                <a:sym typeface="Gill Sans"/>
              </a:defRPr>
            </a:lvl1pPr>
            <a:lvl2pPr marL="914400" marR="0" lvl="1" indent="-381000" algn="l" rtl="0">
              <a:lnSpc>
                <a:spcPct val="90000"/>
              </a:lnSpc>
              <a:spcBef>
                <a:spcPts val="500"/>
              </a:spcBef>
              <a:spcAft>
                <a:spcPts val="0"/>
              </a:spcAft>
              <a:buClr>
                <a:srgbClr val="3A3838"/>
              </a:buClr>
              <a:buSzPts val="2400"/>
              <a:buFont typeface="Arial"/>
              <a:buChar char="•"/>
              <a:defRPr sz="2400" b="0" i="0" u="none" strike="noStrike" cap="none">
                <a:solidFill>
                  <a:srgbClr val="3A3838"/>
                </a:solidFill>
                <a:latin typeface="Gill Sans"/>
                <a:ea typeface="Gill Sans"/>
                <a:cs typeface="Gill Sans"/>
                <a:sym typeface="Gill Sans"/>
              </a:defRPr>
            </a:lvl2pPr>
            <a:lvl3pPr marL="1371600" marR="0" lvl="2" indent="-355600" algn="l" rtl="0">
              <a:lnSpc>
                <a:spcPct val="90000"/>
              </a:lnSpc>
              <a:spcBef>
                <a:spcPts val="500"/>
              </a:spcBef>
              <a:spcAft>
                <a:spcPts val="0"/>
              </a:spcAft>
              <a:buClr>
                <a:srgbClr val="3A3838"/>
              </a:buClr>
              <a:buSzPts val="2000"/>
              <a:buFont typeface="Arial"/>
              <a:buChar char="•"/>
              <a:defRPr sz="2000" b="0" i="0" u="none" strike="noStrike" cap="none">
                <a:solidFill>
                  <a:srgbClr val="3A3838"/>
                </a:solidFill>
                <a:latin typeface="Gill Sans"/>
                <a:ea typeface="Gill Sans"/>
                <a:cs typeface="Gill Sans"/>
                <a:sym typeface="Gill Sans"/>
              </a:defRPr>
            </a:lvl3pPr>
            <a:lvl4pPr marL="1828800" marR="0" lvl="3"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Gill Sans"/>
                <a:ea typeface="Gill Sans"/>
                <a:cs typeface="Gill Sans"/>
                <a:sym typeface="Gill Sans"/>
              </a:defRPr>
            </a:lvl4pPr>
            <a:lvl5pPr marL="2286000" marR="0" lvl="4"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22"/>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alibri"/>
                <a:ea typeface="Calibri"/>
                <a:cs typeface="Calibri"/>
                <a:sym typeface="Calibri"/>
              </a:defRPr>
            </a:lvl1pPr>
            <a:lvl2pPr marL="0" marR="0" lvl="1" indent="0" algn="l" rtl="0">
              <a:spcBef>
                <a:spcPts val="0"/>
              </a:spcBef>
              <a:buNone/>
              <a:defRPr sz="1200" b="0" i="0" u="none" strike="noStrike" cap="none">
                <a:solidFill>
                  <a:schemeClr val="dk2"/>
                </a:solidFill>
                <a:latin typeface="Calibri"/>
                <a:ea typeface="Calibri"/>
                <a:cs typeface="Calibri"/>
                <a:sym typeface="Calibri"/>
              </a:defRPr>
            </a:lvl2pPr>
            <a:lvl3pPr marL="0" marR="0" lvl="2" indent="0" algn="l" rtl="0">
              <a:spcBef>
                <a:spcPts val="0"/>
              </a:spcBef>
              <a:buNone/>
              <a:defRPr sz="1200" b="0" i="0" u="none" strike="noStrike" cap="none">
                <a:solidFill>
                  <a:schemeClr val="dk2"/>
                </a:solidFill>
                <a:latin typeface="Calibri"/>
                <a:ea typeface="Calibri"/>
                <a:cs typeface="Calibri"/>
                <a:sym typeface="Calibri"/>
              </a:defRPr>
            </a:lvl3pPr>
            <a:lvl4pPr marL="0" marR="0" lvl="3" indent="0" algn="l" rtl="0">
              <a:spcBef>
                <a:spcPts val="0"/>
              </a:spcBef>
              <a:buNone/>
              <a:defRPr sz="1200" b="0" i="0" u="none" strike="noStrike" cap="none">
                <a:solidFill>
                  <a:schemeClr val="dk2"/>
                </a:solidFill>
                <a:latin typeface="Calibri"/>
                <a:ea typeface="Calibri"/>
                <a:cs typeface="Calibri"/>
                <a:sym typeface="Calibri"/>
              </a:defRPr>
            </a:lvl4pPr>
            <a:lvl5pPr marL="0" marR="0" lvl="4" indent="0" algn="l" rtl="0">
              <a:spcBef>
                <a:spcPts val="0"/>
              </a:spcBef>
              <a:buNone/>
              <a:defRPr sz="1200" b="0" i="0" u="none" strike="noStrike" cap="none">
                <a:solidFill>
                  <a:schemeClr val="dk2"/>
                </a:solidFill>
                <a:latin typeface="Calibri"/>
                <a:ea typeface="Calibri"/>
                <a:cs typeface="Calibri"/>
                <a:sym typeface="Calibri"/>
              </a:defRPr>
            </a:lvl5pPr>
            <a:lvl6pPr marL="0" marR="0" lvl="5" indent="0" algn="l" rtl="0">
              <a:spcBef>
                <a:spcPts val="0"/>
              </a:spcBef>
              <a:buNone/>
              <a:defRPr sz="1200" b="0" i="0" u="none" strike="noStrike" cap="none">
                <a:solidFill>
                  <a:schemeClr val="dk2"/>
                </a:solidFill>
                <a:latin typeface="Calibri"/>
                <a:ea typeface="Calibri"/>
                <a:cs typeface="Calibri"/>
                <a:sym typeface="Calibri"/>
              </a:defRPr>
            </a:lvl6pPr>
            <a:lvl7pPr marL="0" marR="0" lvl="6" indent="0" algn="l" rtl="0">
              <a:spcBef>
                <a:spcPts val="0"/>
              </a:spcBef>
              <a:buNone/>
              <a:defRPr sz="1200" b="0" i="0" u="none" strike="noStrike" cap="none">
                <a:solidFill>
                  <a:schemeClr val="dk2"/>
                </a:solidFill>
                <a:latin typeface="Calibri"/>
                <a:ea typeface="Calibri"/>
                <a:cs typeface="Calibri"/>
                <a:sym typeface="Calibri"/>
              </a:defRPr>
            </a:lvl7pPr>
            <a:lvl8pPr marL="0" marR="0" lvl="7" indent="0" algn="l" rtl="0">
              <a:spcBef>
                <a:spcPts val="0"/>
              </a:spcBef>
              <a:buNone/>
              <a:defRPr sz="1200" b="0" i="0" u="none" strike="noStrike" cap="none">
                <a:solidFill>
                  <a:schemeClr val="dk2"/>
                </a:solidFill>
                <a:latin typeface="Calibri"/>
                <a:ea typeface="Calibri"/>
                <a:cs typeface="Calibri"/>
                <a:sym typeface="Calibri"/>
              </a:defRPr>
            </a:lvl8pPr>
            <a:lvl9pPr marL="0" marR="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2" name="Google Shape;1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2"/>
              </a:buClr>
              <a:buSzPts val="4400"/>
              <a:buFont typeface="Palatino"/>
              <a:buNone/>
              <a:defRPr sz="4400" b="0" i="0" u="none" strike="noStrike" cap="none">
                <a:solidFill>
                  <a:schemeClr val="accent2"/>
                </a:solidFill>
                <a:latin typeface="Palatino"/>
                <a:ea typeface="Palatino"/>
                <a:cs typeface="Palatino"/>
                <a:sym typeface="Palatin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3" name="Google Shape;13;p22" descr="A picture containing text, clipart&#10;&#10;Description automatically generated"/>
          <p:cNvPicPr preferRelativeResize="0"/>
          <p:nvPr/>
        </p:nvPicPr>
        <p:blipFill rotWithShape="1">
          <a:blip r:embed="rId13">
            <a:alphaModFix/>
          </a:blip>
          <a:srcRect/>
          <a:stretch/>
        </p:blipFill>
        <p:spPr>
          <a:xfrm>
            <a:off x="800427" y="6345089"/>
            <a:ext cx="419026" cy="419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g15ad44e1dfe_7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rgbClr val="3A3838"/>
              </a:buClr>
              <a:buSzPts val="2600"/>
              <a:buFont typeface="Arial"/>
              <a:buChar char="•"/>
              <a:defRPr sz="2600" b="0" i="0" u="none" strike="noStrike" cap="none">
                <a:solidFill>
                  <a:srgbClr val="3A3838"/>
                </a:solidFill>
                <a:latin typeface="Gill Sans"/>
                <a:ea typeface="Gill Sans"/>
                <a:cs typeface="Gill Sans"/>
                <a:sym typeface="Gill Sans"/>
              </a:defRPr>
            </a:lvl1pPr>
            <a:lvl2pPr marL="914400" marR="0" lvl="1" indent="-381000" algn="l" rtl="0">
              <a:lnSpc>
                <a:spcPct val="90000"/>
              </a:lnSpc>
              <a:spcBef>
                <a:spcPts val="500"/>
              </a:spcBef>
              <a:spcAft>
                <a:spcPts val="0"/>
              </a:spcAft>
              <a:buClr>
                <a:srgbClr val="3A3838"/>
              </a:buClr>
              <a:buSzPts val="2400"/>
              <a:buFont typeface="Arial"/>
              <a:buChar char="•"/>
              <a:defRPr sz="2400" b="0" i="0" u="none" strike="noStrike" cap="none">
                <a:solidFill>
                  <a:srgbClr val="3A3838"/>
                </a:solidFill>
                <a:latin typeface="Gill Sans"/>
                <a:ea typeface="Gill Sans"/>
                <a:cs typeface="Gill Sans"/>
                <a:sym typeface="Gill Sans"/>
              </a:defRPr>
            </a:lvl2pPr>
            <a:lvl3pPr marL="1371600" marR="0" lvl="2" indent="-355600" algn="l" rtl="0">
              <a:lnSpc>
                <a:spcPct val="90000"/>
              </a:lnSpc>
              <a:spcBef>
                <a:spcPts val="500"/>
              </a:spcBef>
              <a:spcAft>
                <a:spcPts val="0"/>
              </a:spcAft>
              <a:buClr>
                <a:srgbClr val="3A3838"/>
              </a:buClr>
              <a:buSzPts val="2000"/>
              <a:buFont typeface="Arial"/>
              <a:buChar char="•"/>
              <a:defRPr sz="2000" b="0" i="0" u="none" strike="noStrike" cap="none">
                <a:solidFill>
                  <a:srgbClr val="3A3838"/>
                </a:solidFill>
                <a:latin typeface="Gill Sans"/>
                <a:ea typeface="Gill Sans"/>
                <a:cs typeface="Gill Sans"/>
                <a:sym typeface="Gill Sans"/>
              </a:defRPr>
            </a:lvl3pPr>
            <a:lvl4pPr marL="1828800" marR="0" lvl="3"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Gill Sans"/>
                <a:ea typeface="Gill Sans"/>
                <a:cs typeface="Gill Sans"/>
                <a:sym typeface="Gill Sans"/>
              </a:defRPr>
            </a:lvl4pPr>
            <a:lvl5pPr marL="2286000" marR="0" lvl="4"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g15ad44e1dfe_7_0"/>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2"/>
                </a:solidFill>
                <a:latin typeface="Calibri"/>
                <a:ea typeface="Calibri"/>
                <a:cs typeface="Calibri"/>
                <a:sym typeface="Calibri"/>
              </a:defRPr>
            </a:lvl1pPr>
            <a:lvl2pPr marL="0" marR="0" lvl="1" indent="0" algn="l" rtl="0">
              <a:spcBef>
                <a:spcPts val="0"/>
              </a:spcBef>
              <a:buNone/>
              <a:defRPr sz="1200" b="0" i="0" u="none" strike="noStrike" cap="none">
                <a:solidFill>
                  <a:schemeClr val="dk2"/>
                </a:solidFill>
                <a:latin typeface="Calibri"/>
                <a:ea typeface="Calibri"/>
                <a:cs typeface="Calibri"/>
                <a:sym typeface="Calibri"/>
              </a:defRPr>
            </a:lvl2pPr>
            <a:lvl3pPr marL="0" marR="0" lvl="2" indent="0" algn="l" rtl="0">
              <a:spcBef>
                <a:spcPts val="0"/>
              </a:spcBef>
              <a:buNone/>
              <a:defRPr sz="1200" b="0" i="0" u="none" strike="noStrike" cap="none">
                <a:solidFill>
                  <a:schemeClr val="dk2"/>
                </a:solidFill>
                <a:latin typeface="Calibri"/>
                <a:ea typeface="Calibri"/>
                <a:cs typeface="Calibri"/>
                <a:sym typeface="Calibri"/>
              </a:defRPr>
            </a:lvl3pPr>
            <a:lvl4pPr marL="0" marR="0" lvl="3" indent="0" algn="l" rtl="0">
              <a:spcBef>
                <a:spcPts val="0"/>
              </a:spcBef>
              <a:buNone/>
              <a:defRPr sz="1200" b="0" i="0" u="none" strike="noStrike" cap="none">
                <a:solidFill>
                  <a:schemeClr val="dk2"/>
                </a:solidFill>
                <a:latin typeface="Calibri"/>
                <a:ea typeface="Calibri"/>
                <a:cs typeface="Calibri"/>
                <a:sym typeface="Calibri"/>
              </a:defRPr>
            </a:lvl4pPr>
            <a:lvl5pPr marL="0" marR="0" lvl="4" indent="0" algn="l" rtl="0">
              <a:spcBef>
                <a:spcPts val="0"/>
              </a:spcBef>
              <a:buNone/>
              <a:defRPr sz="1200" b="0" i="0" u="none" strike="noStrike" cap="none">
                <a:solidFill>
                  <a:schemeClr val="dk2"/>
                </a:solidFill>
                <a:latin typeface="Calibri"/>
                <a:ea typeface="Calibri"/>
                <a:cs typeface="Calibri"/>
                <a:sym typeface="Calibri"/>
              </a:defRPr>
            </a:lvl5pPr>
            <a:lvl6pPr marL="0" marR="0" lvl="5" indent="0" algn="l" rtl="0">
              <a:spcBef>
                <a:spcPts val="0"/>
              </a:spcBef>
              <a:buNone/>
              <a:defRPr sz="1200" b="0" i="0" u="none" strike="noStrike" cap="none">
                <a:solidFill>
                  <a:schemeClr val="dk2"/>
                </a:solidFill>
                <a:latin typeface="Calibri"/>
                <a:ea typeface="Calibri"/>
                <a:cs typeface="Calibri"/>
                <a:sym typeface="Calibri"/>
              </a:defRPr>
            </a:lvl6pPr>
            <a:lvl7pPr marL="0" marR="0" lvl="6" indent="0" algn="l" rtl="0">
              <a:spcBef>
                <a:spcPts val="0"/>
              </a:spcBef>
              <a:buNone/>
              <a:defRPr sz="1200" b="0" i="0" u="none" strike="noStrike" cap="none">
                <a:solidFill>
                  <a:schemeClr val="dk2"/>
                </a:solidFill>
                <a:latin typeface="Calibri"/>
                <a:ea typeface="Calibri"/>
                <a:cs typeface="Calibri"/>
                <a:sym typeface="Calibri"/>
              </a:defRPr>
            </a:lvl7pPr>
            <a:lvl8pPr marL="0" marR="0" lvl="7" indent="0" algn="l" rtl="0">
              <a:spcBef>
                <a:spcPts val="0"/>
              </a:spcBef>
              <a:buNone/>
              <a:defRPr sz="1200" b="0" i="0" u="none" strike="noStrike" cap="none">
                <a:solidFill>
                  <a:schemeClr val="dk2"/>
                </a:solidFill>
                <a:latin typeface="Calibri"/>
                <a:ea typeface="Calibri"/>
                <a:cs typeface="Calibri"/>
                <a:sym typeface="Calibri"/>
              </a:defRPr>
            </a:lvl8pPr>
            <a:lvl9pPr marL="0" marR="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85" name="Google Shape;85;g15ad44e1dfe_7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2"/>
              </a:buClr>
              <a:buSzPts val="4400"/>
              <a:buFont typeface="Palatino"/>
              <a:buNone/>
              <a:defRPr sz="4400" b="0" i="0" u="none" strike="noStrike" cap="none">
                <a:solidFill>
                  <a:schemeClr val="accent2"/>
                </a:solidFill>
                <a:latin typeface="Palatino"/>
                <a:ea typeface="Palatino"/>
                <a:cs typeface="Palatino"/>
                <a:sym typeface="Palatin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6" name="Google Shape;86;g15ad44e1dfe_7_0" descr="A picture containing text, clipart&#10;&#10;Description automatically generated"/>
          <p:cNvPicPr preferRelativeResize="0"/>
          <p:nvPr/>
        </p:nvPicPr>
        <p:blipFill rotWithShape="1">
          <a:blip r:embed="rId10">
            <a:alphaModFix/>
          </a:blip>
          <a:srcRect/>
          <a:stretch/>
        </p:blipFill>
        <p:spPr>
          <a:xfrm>
            <a:off x="800427" y="6345089"/>
            <a:ext cx="419026" cy="419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asccc.org/"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s://admission.universityofcalifornia.edu/admission-requirements/transfer-requirements/preparing-to-transfer/general-education-igetc/igetc/" TargetMode="External"/><Relationship Id="rId3" Type="http://schemas.openxmlformats.org/officeDocument/2006/relationships/hyperlink" Target="https://www.asccc.org/content/passage-ab-1460-and-its-impact-cccs" TargetMode="External"/><Relationship Id="rId7" Type="http://schemas.openxmlformats.org/officeDocument/2006/relationships/hyperlink" Target="https://www.calstate.edu/csu-system/administration/academic-and-student-affairs/academic-programs-innovations-and-faculty-development/faculty-development-and-innovative-pedagogy/Pages/general-education-policy.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cccco.edu/-/media/CCCCO-Website/Reports/CCCCO_Report_Program_Course_Approval-web-102819.pdf?la=en&amp;hash=06918DD585E9F8C0805334FEA3EB1E6872C22F16" TargetMode="External"/><Relationship Id="rId5" Type="http://schemas.openxmlformats.org/officeDocument/2006/relationships/hyperlink" Target="https://www.asccc.org/content/value-ge-or-answer-why-do-i-need-take-class" TargetMode="External"/><Relationship Id="rId4" Type="http://schemas.openxmlformats.org/officeDocument/2006/relationships/hyperlink" Target="https://www.asccc.org/sites/default/files/publications/IGETC_Study_0.pdf" TargetMode="External"/><Relationship Id="rId9" Type="http://schemas.openxmlformats.org/officeDocument/2006/relationships/hyperlink" Target="https://govt.westlaw.com/calregs/Document/I0A0D2703ECD14733B411676D23F9752F?viewType=FullText&amp;originationContext=documenttoc&amp;transitionType=CategoryPageItem&amp;contextData=%28sc.Default%29#:~:text=5%20CA%20ADC%20%C2%A7%2055063BARCLAYS%20OFFICIAL%20CALIFORNIA%20CODE%20OF%20REGULATIONS&amp;text=CCR%20%C2%A7%2055063-,%C2%A7%2055063,Requirements%20for%20the%20Associate%20Degree.&amp;text=The%20required%2060%20semester%20or,as%20shown%20in%20its%20catalo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sccc.org/"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title"/>
          </p:nvPr>
        </p:nvSpPr>
        <p:spPr>
          <a:xfrm>
            <a:off x="2133598" y="3310152"/>
            <a:ext cx="9213852" cy="13126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Palatino"/>
              <a:buNone/>
            </a:pPr>
            <a:r>
              <a:rPr lang="en-US" dirty="0"/>
              <a:t>General Education Webinar Series </a:t>
            </a:r>
            <a:endParaRPr dirty="0"/>
          </a:p>
        </p:txBody>
      </p:sp>
      <p:sp>
        <p:nvSpPr>
          <p:cNvPr id="145" name="Google Shape;145;p1"/>
          <p:cNvSpPr txBox="1">
            <a:spLocks noGrp="1"/>
          </p:cNvSpPr>
          <p:nvPr>
            <p:ph type="subTitle" idx="1"/>
          </p:nvPr>
        </p:nvSpPr>
        <p:spPr>
          <a:xfrm>
            <a:off x="2133597" y="4755561"/>
            <a:ext cx="9213851" cy="1655762"/>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4000"/>
              <a:buNone/>
            </a:pPr>
            <a:r>
              <a:rPr lang="en-US" sz="4000" b="1" dirty="0"/>
              <a:t>Role of local Academic Senates and Curriculum Committees in regard to General Education (GE)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8"/>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Who needs to be involved in the discussions </a:t>
            </a:r>
            <a:endParaRPr dirty="0"/>
          </a:p>
        </p:txBody>
      </p:sp>
      <p:sp>
        <p:nvSpPr>
          <p:cNvPr id="208" name="Google Shape;208;p18"/>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p>
            <a:pPr marL="457200" lvl="0" indent="-387350" algn="l" rtl="0">
              <a:lnSpc>
                <a:spcPct val="90000"/>
              </a:lnSpc>
              <a:spcBef>
                <a:spcPts val="0"/>
              </a:spcBef>
              <a:spcAft>
                <a:spcPts val="0"/>
              </a:spcAft>
              <a:buClr>
                <a:srgbClr val="3A3838"/>
              </a:buClr>
              <a:buSzPts val="2500"/>
              <a:buChar char="•"/>
            </a:pPr>
            <a:r>
              <a:rPr lang="en-US" sz="3500" dirty="0"/>
              <a:t>Discipline Faculty </a:t>
            </a:r>
            <a:endParaRPr sz="3500" dirty="0"/>
          </a:p>
          <a:p>
            <a:pPr marL="457200" lvl="0" indent="-387350" algn="l" rtl="0">
              <a:lnSpc>
                <a:spcPct val="90000"/>
              </a:lnSpc>
              <a:spcBef>
                <a:spcPts val="0"/>
              </a:spcBef>
              <a:spcAft>
                <a:spcPts val="0"/>
              </a:spcAft>
              <a:buClr>
                <a:srgbClr val="3A3838"/>
              </a:buClr>
              <a:buSzPts val="2500"/>
              <a:buChar char="•"/>
            </a:pPr>
            <a:r>
              <a:rPr lang="en-US" sz="3500" dirty="0"/>
              <a:t>Counseling Faculty </a:t>
            </a:r>
            <a:endParaRPr sz="3500" dirty="0"/>
          </a:p>
          <a:p>
            <a:pPr marL="457200" lvl="0" indent="-387350" algn="l" rtl="0">
              <a:lnSpc>
                <a:spcPct val="90000"/>
              </a:lnSpc>
              <a:spcBef>
                <a:spcPts val="0"/>
              </a:spcBef>
              <a:spcAft>
                <a:spcPts val="0"/>
              </a:spcAft>
              <a:buClr>
                <a:srgbClr val="3A3838"/>
              </a:buClr>
              <a:buSzPts val="2500"/>
              <a:buChar char="•"/>
            </a:pPr>
            <a:r>
              <a:rPr lang="en-US" sz="3500" dirty="0"/>
              <a:t>Students </a:t>
            </a:r>
            <a:endParaRPr sz="3500" dirty="0"/>
          </a:p>
          <a:p>
            <a:pPr marL="457200" lvl="0" indent="-387350" algn="l" rtl="0">
              <a:lnSpc>
                <a:spcPct val="90000"/>
              </a:lnSpc>
              <a:spcBef>
                <a:spcPts val="0"/>
              </a:spcBef>
              <a:spcAft>
                <a:spcPts val="0"/>
              </a:spcAft>
              <a:buClr>
                <a:srgbClr val="3A3838"/>
              </a:buClr>
              <a:buSzPts val="2500"/>
              <a:buChar char="•"/>
            </a:pPr>
            <a:r>
              <a:rPr lang="en-US" sz="3500" dirty="0"/>
              <a:t>Administrators </a:t>
            </a:r>
            <a:endParaRPr sz="3500" dirty="0"/>
          </a:p>
          <a:p>
            <a:pPr marL="457200" lvl="0" indent="-387350" algn="l" rtl="0">
              <a:lnSpc>
                <a:spcPct val="90000"/>
              </a:lnSpc>
              <a:spcBef>
                <a:spcPts val="0"/>
              </a:spcBef>
              <a:spcAft>
                <a:spcPts val="0"/>
              </a:spcAft>
              <a:buClr>
                <a:srgbClr val="3A3838"/>
              </a:buClr>
              <a:buSzPts val="2500"/>
              <a:buChar char="•"/>
            </a:pPr>
            <a:r>
              <a:rPr lang="en-US" sz="3500" dirty="0"/>
              <a:t>Curriculum Committees/Chairs</a:t>
            </a:r>
            <a:endParaRPr sz="3500" dirty="0"/>
          </a:p>
          <a:p>
            <a:pPr marL="457200" lvl="0" indent="-387350" algn="l" rtl="0">
              <a:lnSpc>
                <a:spcPct val="90000"/>
              </a:lnSpc>
              <a:spcBef>
                <a:spcPts val="0"/>
              </a:spcBef>
              <a:spcAft>
                <a:spcPts val="0"/>
              </a:spcAft>
              <a:buClr>
                <a:srgbClr val="3A3838"/>
              </a:buClr>
              <a:buSzPts val="2500"/>
              <a:buChar char="•"/>
            </a:pPr>
            <a:r>
              <a:rPr lang="en-US" sz="3500" dirty="0"/>
              <a:t>Curriculum Analysts </a:t>
            </a:r>
            <a:endParaRPr sz="3500" dirty="0"/>
          </a:p>
          <a:p>
            <a:pPr marL="457200" lvl="0" indent="-387350" algn="l" rtl="0">
              <a:lnSpc>
                <a:spcPct val="90000"/>
              </a:lnSpc>
              <a:spcBef>
                <a:spcPts val="0"/>
              </a:spcBef>
              <a:spcAft>
                <a:spcPts val="0"/>
              </a:spcAft>
              <a:buClr>
                <a:srgbClr val="3A3838"/>
              </a:buClr>
              <a:buSzPts val="2500"/>
              <a:buChar char="•"/>
            </a:pPr>
            <a:r>
              <a:rPr lang="en-US" sz="3500" dirty="0"/>
              <a:t>Articulation Officers </a:t>
            </a:r>
            <a:endParaRPr sz="3500" dirty="0"/>
          </a:p>
          <a:p>
            <a:pPr marL="457200" lvl="0" indent="-387350" algn="l" rtl="0">
              <a:lnSpc>
                <a:spcPct val="90000"/>
              </a:lnSpc>
              <a:spcBef>
                <a:spcPts val="0"/>
              </a:spcBef>
              <a:spcAft>
                <a:spcPts val="0"/>
              </a:spcAft>
              <a:buClr>
                <a:srgbClr val="3A3838"/>
              </a:buClr>
              <a:buSzPts val="2500"/>
              <a:buChar char="•"/>
            </a:pPr>
            <a:r>
              <a:rPr lang="en-US" sz="3500" dirty="0"/>
              <a:t>Academic Senates/AS Presidents </a:t>
            </a:r>
            <a:endParaRPr sz="3500" dirty="0"/>
          </a:p>
        </p:txBody>
      </p:sp>
      <p:pic>
        <p:nvPicPr>
          <p:cNvPr id="209" name="Google Shape;209;p18"/>
          <p:cNvPicPr preferRelativeResize="0"/>
          <p:nvPr/>
        </p:nvPicPr>
        <p:blipFill rotWithShape="1">
          <a:blip r:embed="rId3">
            <a:alphaModFix/>
          </a:blip>
          <a:srcRect/>
          <a:stretch/>
        </p:blipFill>
        <p:spPr>
          <a:xfrm>
            <a:off x="8628029" y="2462125"/>
            <a:ext cx="3144120" cy="34641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5"/>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Arial"/>
                <a:ea typeface="Arial"/>
                <a:cs typeface="Arial"/>
                <a:sym typeface="Arial"/>
              </a:rPr>
              <a:t>Types of GE Patterns </a:t>
            </a:r>
            <a:endParaRPr dirty="0">
              <a:latin typeface="Arial"/>
              <a:ea typeface="Arial"/>
              <a:cs typeface="Arial"/>
              <a:sym typeface="Arial"/>
            </a:endParaRPr>
          </a:p>
        </p:txBody>
      </p:sp>
      <p:sp>
        <p:nvSpPr>
          <p:cNvPr id="216" name="Google Shape;216;p5"/>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3A3838"/>
              </a:buClr>
              <a:buSzPts val="3058"/>
              <a:buNone/>
            </a:pPr>
            <a:r>
              <a:rPr lang="en-US" sz="3058" dirty="0">
                <a:latin typeface="Arial"/>
                <a:ea typeface="Arial"/>
                <a:cs typeface="Arial"/>
                <a:sym typeface="Arial"/>
              </a:rPr>
              <a:t>Local:</a:t>
            </a:r>
            <a:endParaRPr sz="3058" dirty="0">
              <a:latin typeface="Arial"/>
              <a:ea typeface="Arial"/>
              <a:cs typeface="Arial"/>
              <a:sym typeface="Arial"/>
            </a:endParaRPr>
          </a:p>
          <a:p>
            <a:pPr marL="457200" lvl="0" indent="-317182" algn="l" rtl="0">
              <a:lnSpc>
                <a:spcPct val="90000"/>
              </a:lnSpc>
              <a:spcBef>
                <a:spcPts val="1000"/>
              </a:spcBef>
              <a:spcAft>
                <a:spcPts val="0"/>
              </a:spcAft>
              <a:buClr>
                <a:srgbClr val="3A3838"/>
              </a:buClr>
              <a:buSzPts val="1671"/>
              <a:buChar char="•"/>
            </a:pPr>
            <a:r>
              <a:rPr lang="en-US" dirty="0">
                <a:latin typeface="Arial"/>
                <a:ea typeface="Arial"/>
                <a:cs typeface="Arial"/>
                <a:sym typeface="Arial"/>
              </a:rPr>
              <a:t>General Education areas based on Title 5, 55063</a:t>
            </a:r>
            <a:endParaRPr dirty="0">
              <a:latin typeface="Arial"/>
              <a:ea typeface="Arial"/>
              <a:cs typeface="Arial"/>
              <a:sym typeface="Arial"/>
            </a:endParaRPr>
          </a:p>
          <a:p>
            <a:pPr marL="457200" lvl="0" indent="-317182" algn="l" rtl="0">
              <a:lnSpc>
                <a:spcPct val="90000"/>
              </a:lnSpc>
              <a:spcBef>
                <a:spcPts val="0"/>
              </a:spcBef>
              <a:spcAft>
                <a:spcPts val="0"/>
              </a:spcAft>
              <a:buClr>
                <a:srgbClr val="3A3838"/>
              </a:buClr>
              <a:buSzPts val="1671"/>
              <a:buChar char="•"/>
            </a:pPr>
            <a:r>
              <a:rPr lang="en-US" dirty="0">
                <a:latin typeface="Arial"/>
                <a:ea typeface="Arial"/>
                <a:cs typeface="Arial"/>
                <a:sym typeface="Arial"/>
              </a:rPr>
              <a:t>Additional requirements in written expression, mathematics, and Ethnic Studies</a:t>
            </a:r>
            <a:endParaRPr dirty="0">
              <a:latin typeface="Arial"/>
              <a:ea typeface="Arial"/>
              <a:cs typeface="Arial"/>
              <a:sym typeface="Arial"/>
            </a:endParaRPr>
          </a:p>
          <a:p>
            <a:pPr marL="457200" lvl="0" indent="-317181" algn="l" rtl="0">
              <a:lnSpc>
                <a:spcPct val="90000"/>
              </a:lnSpc>
              <a:spcBef>
                <a:spcPts val="0"/>
              </a:spcBef>
              <a:spcAft>
                <a:spcPts val="0"/>
              </a:spcAft>
              <a:buClr>
                <a:srgbClr val="3A3838"/>
              </a:buClr>
              <a:buSzPts val="1671"/>
              <a:buChar char="•"/>
            </a:pPr>
            <a:r>
              <a:rPr lang="en-US" dirty="0">
                <a:latin typeface="Arial"/>
                <a:ea typeface="Arial"/>
                <a:cs typeface="Arial"/>
                <a:sym typeface="Arial"/>
              </a:rPr>
              <a:t>Colleges may locally determine additional requirements and competency in reading</a:t>
            </a:r>
            <a:endParaRPr dirty="0">
              <a:latin typeface="Arial"/>
              <a:ea typeface="Arial"/>
              <a:cs typeface="Arial"/>
              <a:sym typeface="Arial"/>
            </a:endParaRPr>
          </a:p>
          <a:p>
            <a:pPr marL="457200" lvl="0" indent="-317182" algn="l" rtl="0">
              <a:lnSpc>
                <a:spcPct val="90000"/>
              </a:lnSpc>
              <a:spcBef>
                <a:spcPts val="1000"/>
              </a:spcBef>
              <a:spcAft>
                <a:spcPts val="0"/>
              </a:spcAft>
              <a:buClr>
                <a:srgbClr val="3A3838"/>
              </a:buClr>
              <a:buSzPts val="1671"/>
              <a:buChar char="•"/>
            </a:pPr>
            <a:r>
              <a:rPr lang="en-US" dirty="0">
                <a:latin typeface="Arial"/>
                <a:ea typeface="Arial"/>
                <a:cs typeface="Arial"/>
                <a:sym typeface="Arial"/>
              </a:rPr>
              <a:t>Colleges may also allow completion of a GE pattern for an articulated transfer institution, such as an out-of-state school </a:t>
            </a:r>
            <a:endParaRPr dirty="0">
              <a:latin typeface="Arial"/>
              <a:ea typeface="Arial"/>
              <a:cs typeface="Arial"/>
              <a:sym typeface="Arial"/>
            </a:endParaRPr>
          </a:p>
          <a:p>
            <a:pPr marL="0" lvl="0" indent="0" algn="l" rtl="0">
              <a:lnSpc>
                <a:spcPct val="90000"/>
              </a:lnSpc>
              <a:spcBef>
                <a:spcPts val="1000"/>
              </a:spcBef>
              <a:spcAft>
                <a:spcPts val="0"/>
              </a:spcAft>
              <a:buClr>
                <a:srgbClr val="3A3838"/>
              </a:buClr>
              <a:buSzPts val="26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600"/>
              <a:buFont typeface="Palatino"/>
              <a:buNone/>
            </a:pPr>
            <a:r>
              <a:rPr lang="en-US" dirty="0"/>
              <a:t>Transfer (AD-T’s): </a:t>
            </a:r>
            <a:br>
              <a:rPr lang="en-US" dirty="0"/>
            </a:br>
            <a:endParaRPr dirty="0"/>
          </a:p>
        </p:txBody>
      </p:sp>
      <p:sp>
        <p:nvSpPr>
          <p:cNvPr id="223" name="Google Shape;223;p6"/>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lnSpcReduction="10000"/>
          </a:bodyPr>
          <a:lstStyle/>
          <a:p>
            <a:pPr marL="457200" lvl="0" indent="-317182" algn="l" rtl="0">
              <a:lnSpc>
                <a:spcPct val="90000"/>
              </a:lnSpc>
              <a:spcBef>
                <a:spcPts val="0"/>
              </a:spcBef>
              <a:spcAft>
                <a:spcPts val="0"/>
              </a:spcAft>
              <a:buClr>
                <a:srgbClr val="3A3838"/>
              </a:buClr>
              <a:buSzPts val="1671"/>
              <a:buChar char="•"/>
            </a:pPr>
            <a:r>
              <a:rPr lang="en-US" dirty="0">
                <a:latin typeface="Arial"/>
                <a:ea typeface="Arial"/>
                <a:cs typeface="Arial"/>
                <a:sym typeface="Arial"/>
              </a:rPr>
              <a:t>CSU GE Breadth</a:t>
            </a:r>
            <a:endParaRPr dirty="0"/>
          </a:p>
          <a:p>
            <a:pPr marL="914400" lvl="1" indent="-317182" algn="l" rtl="0">
              <a:lnSpc>
                <a:spcPct val="90000"/>
              </a:lnSpc>
              <a:spcBef>
                <a:spcPts val="0"/>
              </a:spcBef>
              <a:spcAft>
                <a:spcPts val="0"/>
              </a:spcAft>
              <a:buClr>
                <a:srgbClr val="3A3838"/>
              </a:buClr>
              <a:buSzPts val="1800"/>
              <a:buChar char="•"/>
            </a:pPr>
            <a:r>
              <a:rPr lang="en-US" dirty="0">
                <a:latin typeface="Arial"/>
                <a:ea typeface="Arial"/>
                <a:cs typeface="Arial"/>
                <a:sym typeface="Arial"/>
              </a:rPr>
              <a:t>When certified by the Community College, meets lower-division GE requirements for all CSU campuses</a:t>
            </a:r>
            <a:endParaRPr dirty="0"/>
          </a:p>
          <a:p>
            <a:pPr marL="914400" lvl="1" indent="-317182" algn="l" rtl="0">
              <a:lnSpc>
                <a:spcPct val="90000"/>
              </a:lnSpc>
              <a:spcBef>
                <a:spcPts val="0"/>
              </a:spcBef>
              <a:spcAft>
                <a:spcPts val="0"/>
              </a:spcAft>
              <a:buClr>
                <a:srgbClr val="3A3838"/>
              </a:buClr>
              <a:buSzPts val="1800"/>
              <a:buChar char="•"/>
            </a:pPr>
            <a:r>
              <a:rPr lang="en-US" dirty="0">
                <a:latin typeface="Arial"/>
                <a:ea typeface="Arial"/>
                <a:cs typeface="Arial"/>
                <a:sym typeface="Arial"/>
              </a:rPr>
              <a:t>Additional U.S. History and American Institutions requirement may be completed at the CC</a:t>
            </a:r>
            <a:endParaRPr dirty="0"/>
          </a:p>
          <a:p>
            <a:pPr marL="457200" lvl="0" indent="-317182" algn="l" rtl="0">
              <a:lnSpc>
                <a:spcPct val="90000"/>
              </a:lnSpc>
              <a:spcBef>
                <a:spcPts val="0"/>
              </a:spcBef>
              <a:spcAft>
                <a:spcPts val="0"/>
              </a:spcAft>
              <a:buClr>
                <a:srgbClr val="3A3838"/>
              </a:buClr>
              <a:buSzPts val="1671"/>
              <a:buChar char="•"/>
            </a:pPr>
            <a:r>
              <a:rPr lang="en-US" dirty="0">
                <a:latin typeface="Arial"/>
                <a:ea typeface="Arial"/>
                <a:cs typeface="Arial"/>
                <a:sym typeface="Arial"/>
              </a:rPr>
              <a:t>Intersegmental General Education Transfer Curriculum (IGETC)</a:t>
            </a:r>
            <a:endParaRPr dirty="0"/>
          </a:p>
          <a:p>
            <a:pPr marL="914400" lvl="1" indent="-317182" algn="l" rtl="0">
              <a:lnSpc>
                <a:spcPct val="90000"/>
              </a:lnSpc>
              <a:spcBef>
                <a:spcPts val="0"/>
              </a:spcBef>
              <a:spcAft>
                <a:spcPts val="0"/>
              </a:spcAft>
              <a:buClr>
                <a:srgbClr val="3A3838"/>
              </a:buClr>
              <a:buSzPts val="1800"/>
              <a:buChar char="•"/>
            </a:pPr>
            <a:r>
              <a:rPr lang="en-US" dirty="0">
                <a:latin typeface="Arial"/>
                <a:ea typeface="Arial"/>
                <a:cs typeface="Arial"/>
                <a:sym typeface="Arial"/>
              </a:rPr>
              <a:t>When certified by the Community College, meets lower-division GE requirements for all CSU campuses and most UC’s, with some exceptions.</a:t>
            </a:r>
            <a:endParaRPr dirty="0"/>
          </a:p>
          <a:p>
            <a:pPr marL="457200" lvl="0" indent="-317182" algn="l" rtl="0">
              <a:lnSpc>
                <a:spcPct val="90000"/>
              </a:lnSpc>
              <a:spcBef>
                <a:spcPts val="0"/>
              </a:spcBef>
              <a:spcAft>
                <a:spcPts val="0"/>
              </a:spcAft>
              <a:buClr>
                <a:srgbClr val="3A3838"/>
              </a:buClr>
              <a:buSzPts val="1671"/>
              <a:buChar char="•"/>
            </a:pPr>
            <a:r>
              <a:rPr lang="en-US" dirty="0">
                <a:latin typeface="Arial"/>
                <a:ea typeface="Arial"/>
                <a:cs typeface="Arial"/>
                <a:sym typeface="Arial"/>
              </a:rPr>
              <a:t>IGETC and CSU GE for STEM</a:t>
            </a:r>
            <a:endParaRPr dirty="0"/>
          </a:p>
          <a:p>
            <a:pPr marL="914400" lvl="1" indent="-317182" algn="l" rtl="0">
              <a:lnSpc>
                <a:spcPct val="90000"/>
              </a:lnSpc>
              <a:spcBef>
                <a:spcPts val="0"/>
              </a:spcBef>
              <a:spcAft>
                <a:spcPts val="0"/>
              </a:spcAft>
              <a:buClr>
                <a:srgbClr val="3A3838"/>
              </a:buClr>
              <a:buSzPts val="1800"/>
              <a:buChar char="•"/>
            </a:pPr>
            <a:r>
              <a:rPr lang="en-US" dirty="0">
                <a:latin typeface="Arial"/>
                <a:ea typeface="Arial"/>
                <a:cs typeface="Arial"/>
                <a:sym typeface="Arial"/>
              </a:rPr>
              <a:t>Permitted for some STEM AD-T’s, these delay one Arts/Humanities and one Social/Behavioral Science course</a:t>
            </a:r>
            <a:endParaRPr dirty="0"/>
          </a:p>
          <a:p>
            <a:pPr marL="228600" lvl="0" indent="-63500" algn="l" rtl="0">
              <a:lnSpc>
                <a:spcPct val="90000"/>
              </a:lnSpc>
              <a:spcBef>
                <a:spcPts val="1000"/>
              </a:spcBef>
              <a:spcAft>
                <a:spcPts val="0"/>
              </a:spcAft>
              <a:buClr>
                <a:srgbClr val="3A3838"/>
              </a:buClr>
              <a:buSzPts val="2600"/>
              <a:buNone/>
            </a:pPr>
            <a:endParaRPr dirty="0"/>
          </a:p>
        </p:txBody>
      </p:sp>
      <p:sp>
        <p:nvSpPr>
          <p:cNvPr id="224" name="Google Shape;224;p6"/>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5ad44e1dfe_2_57"/>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b="1"/>
              <a:t>13</a:t>
            </a:fld>
            <a:endParaRPr b="1" dirty="0"/>
          </a:p>
        </p:txBody>
      </p:sp>
      <p:sp>
        <p:nvSpPr>
          <p:cNvPr id="232" name="Google Shape;232;g15ad44e1dfe_2_57"/>
          <p:cNvSpPr txBox="1">
            <a:spLocks noGrp="1"/>
          </p:cNvSpPr>
          <p:nvPr>
            <p:ph type="title" idx="4294967295"/>
          </p:nvPr>
        </p:nvSpPr>
        <p:spPr>
          <a:xfrm>
            <a:off x="625033" y="76282"/>
            <a:ext cx="10515600" cy="11477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4400"/>
              <a:buFont typeface="Palatino"/>
              <a:buNone/>
            </a:pPr>
            <a:r>
              <a:rPr lang="en-US" b="1" dirty="0"/>
              <a:t>Proposed GE Pathway – CalGETC</a:t>
            </a:r>
            <a:endParaRPr b="1" dirty="0"/>
          </a:p>
        </p:txBody>
      </p:sp>
      <p:graphicFrame>
        <p:nvGraphicFramePr>
          <p:cNvPr id="233" name="Google Shape;233;g15ad44e1dfe_2_57"/>
          <p:cNvGraphicFramePr/>
          <p:nvPr/>
        </p:nvGraphicFramePr>
        <p:xfrm>
          <a:off x="1240720" y="1099596"/>
          <a:ext cx="10251250" cy="5758425"/>
        </p:xfrm>
        <a:graphic>
          <a:graphicData uri="http://schemas.openxmlformats.org/drawingml/2006/table">
            <a:tbl>
              <a:tblPr firstRow="1" bandRow="1">
                <a:noFill/>
                <a:tableStyleId>{04859508-27FA-4822-8CE6-392A1ECF5638}</a:tableStyleId>
              </a:tblPr>
              <a:tblGrid>
                <a:gridCol w="2530975">
                  <a:extLst>
                    <a:ext uri="{9D8B030D-6E8A-4147-A177-3AD203B41FA5}">
                      <a16:colId xmlns:a16="http://schemas.microsoft.com/office/drawing/2014/main" val="20000"/>
                    </a:ext>
                  </a:extLst>
                </a:gridCol>
                <a:gridCol w="4534600">
                  <a:extLst>
                    <a:ext uri="{9D8B030D-6E8A-4147-A177-3AD203B41FA5}">
                      <a16:colId xmlns:a16="http://schemas.microsoft.com/office/drawing/2014/main" val="20001"/>
                    </a:ext>
                  </a:extLst>
                </a:gridCol>
                <a:gridCol w="3185675">
                  <a:extLst>
                    <a:ext uri="{9D8B030D-6E8A-4147-A177-3AD203B41FA5}">
                      <a16:colId xmlns:a16="http://schemas.microsoft.com/office/drawing/2014/main" val="20002"/>
                    </a:ext>
                  </a:extLst>
                </a:gridCol>
              </a:tblGrid>
              <a:tr h="350050">
                <a:tc>
                  <a:txBody>
                    <a:bodyPr/>
                    <a:lstStyle/>
                    <a:p>
                      <a:pPr marL="0" marR="0" lvl="0" indent="0" algn="l" rtl="0">
                        <a:spcBef>
                          <a:spcPts val="0"/>
                        </a:spcBef>
                        <a:spcAft>
                          <a:spcPts val="0"/>
                        </a:spcAft>
                        <a:buNone/>
                      </a:pPr>
                      <a:r>
                        <a:rPr lang="en-US" sz="1600" u="none" strike="noStrike" cap="none" dirty="0"/>
                        <a:t>CalGETC Area</a:t>
                      </a:r>
                      <a:endParaRPr sz="1600" dirty="0"/>
                    </a:p>
                  </a:txBody>
                  <a:tcPr marL="93125" marR="93125" marT="45725" marB="45725"/>
                </a:tc>
                <a:tc>
                  <a:txBody>
                    <a:bodyPr/>
                    <a:lstStyle/>
                    <a:p>
                      <a:pPr marL="0" marR="0" lvl="0" indent="0" algn="l" rtl="0">
                        <a:spcBef>
                          <a:spcPts val="0"/>
                        </a:spcBef>
                        <a:spcAft>
                          <a:spcPts val="0"/>
                        </a:spcAft>
                        <a:buNone/>
                      </a:pPr>
                      <a:r>
                        <a:rPr lang="en-US" sz="1600" dirty="0"/>
                        <a:t>Subject</a:t>
                      </a:r>
                      <a:endParaRPr dirty="0"/>
                    </a:p>
                  </a:txBody>
                  <a:tcPr marL="93125" marR="93125" marT="45725" marB="45725"/>
                </a:tc>
                <a:tc>
                  <a:txBody>
                    <a:bodyPr/>
                    <a:lstStyle/>
                    <a:p>
                      <a:pPr marL="0" marR="0" lvl="0" indent="0" algn="l" rtl="0">
                        <a:spcBef>
                          <a:spcPts val="0"/>
                        </a:spcBef>
                        <a:spcAft>
                          <a:spcPts val="0"/>
                        </a:spcAft>
                        <a:buNone/>
                      </a:pPr>
                      <a:r>
                        <a:rPr lang="en-US" sz="1600" dirty="0"/>
                        <a:t>Courses/Units</a:t>
                      </a:r>
                      <a:endParaRPr dirty="0"/>
                    </a:p>
                  </a:txBody>
                  <a:tcPr marL="93125" marR="93125" marT="45725" marB="45725"/>
                </a:tc>
                <a:extLst>
                  <a:ext uri="{0D108BD9-81ED-4DB2-BD59-A6C34878D82A}">
                    <a16:rowId xmlns:a16="http://schemas.microsoft.com/office/drawing/2014/main" val="10000"/>
                  </a:ext>
                </a:extLst>
              </a:tr>
              <a:tr h="859225">
                <a:tc>
                  <a:txBody>
                    <a:bodyPr/>
                    <a:lstStyle/>
                    <a:p>
                      <a:pPr marL="0" marR="0" lvl="0" indent="0" algn="l" rtl="0">
                        <a:spcBef>
                          <a:spcPts val="0"/>
                        </a:spcBef>
                        <a:spcAft>
                          <a:spcPts val="0"/>
                        </a:spcAft>
                        <a:buNone/>
                      </a:pPr>
                      <a:r>
                        <a:rPr lang="en-US" sz="1600" dirty="0">
                          <a:solidFill>
                            <a:srgbClr val="02263F"/>
                          </a:solidFill>
                        </a:rPr>
                        <a:t>1 – English Communication</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English Composition</a:t>
                      </a:r>
                      <a:endParaRPr dirty="0"/>
                    </a:p>
                    <a:p>
                      <a:pPr marL="0" marR="0" lvl="0" indent="0" algn="l" rtl="0">
                        <a:spcBef>
                          <a:spcPts val="0"/>
                        </a:spcBef>
                        <a:spcAft>
                          <a:spcPts val="0"/>
                        </a:spcAft>
                        <a:buNone/>
                      </a:pPr>
                      <a:r>
                        <a:rPr lang="en-US" sz="1600" dirty="0">
                          <a:solidFill>
                            <a:srgbClr val="02263F"/>
                          </a:solidFill>
                        </a:rPr>
                        <a:t>Critical Thinking and Composition</a:t>
                      </a:r>
                      <a:endParaRPr dirty="0"/>
                    </a:p>
                    <a:p>
                      <a:pPr marL="0" marR="0" lvl="0" indent="0" algn="l" rtl="0">
                        <a:spcBef>
                          <a:spcPts val="0"/>
                        </a:spcBef>
                        <a:spcAft>
                          <a:spcPts val="0"/>
                        </a:spcAft>
                        <a:buNone/>
                      </a:pPr>
                      <a:r>
                        <a:rPr lang="en-US" sz="1600" dirty="0">
                          <a:solidFill>
                            <a:srgbClr val="02263F"/>
                          </a:solidFill>
                        </a:rPr>
                        <a:t>Oral Communication</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1 course (3 units)</a:t>
                      </a:r>
                      <a:endParaRPr dirty="0"/>
                    </a:p>
                    <a:p>
                      <a:pPr marL="0" marR="0" lvl="0" indent="0" algn="l" rtl="0">
                        <a:spcBef>
                          <a:spcPts val="0"/>
                        </a:spcBef>
                        <a:spcAft>
                          <a:spcPts val="0"/>
                        </a:spcAft>
                        <a:buNone/>
                      </a:pPr>
                      <a:r>
                        <a:rPr lang="en-US" sz="1600" dirty="0">
                          <a:solidFill>
                            <a:srgbClr val="02263F"/>
                          </a:solidFill>
                        </a:rPr>
                        <a:t>1 course (3 units)</a:t>
                      </a:r>
                      <a:endParaRPr dirty="0"/>
                    </a:p>
                    <a:p>
                      <a:pPr marL="0" marR="0" lvl="0" indent="0" algn="l" rtl="0">
                        <a:spcBef>
                          <a:spcPts val="0"/>
                        </a:spcBef>
                        <a:spcAft>
                          <a:spcPts val="0"/>
                        </a:spcAft>
                        <a:buNone/>
                      </a:pPr>
                      <a:r>
                        <a:rPr lang="en-US" sz="1600" dirty="0">
                          <a:solidFill>
                            <a:srgbClr val="02263F"/>
                          </a:solidFill>
                        </a:rPr>
                        <a:t>1 course (3 units)</a:t>
                      </a:r>
                      <a:endParaRPr dirty="0"/>
                    </a:p>
                  </a:txBody>
                  <a:tcPr marL="93125" marR="93125" marT="45725" marB="45725"/>
                </a:tc>
                <a:extLst>
                  <a:ext uri="{0D108BD9-81ED-4DB2-BD59-A6C34878D82A}">
                    <a16:rowId xmlns:a16="http://schemas.microsoft.com/office/drawing/2014/main" val="10001"/>
                  </a:ext>
                </a:extLst>
              </a:tr>
              <a:tr h="604650">
                <a:tc>
                  <a:txBody>
                    <a:bodyPr/>
                    <a:lstStyle/>
                    <a:p>
                      <a:pPr marL="0" marR="0" lvl="0" indent="0" algn="l" rtl="0">
                        <a:spcBef>
                          <a:spcPts val="0"/>
                        </a:spcBef>
                        <a:spcAft>
                          <a:spcPts val="0"/>
                        </a:spcAft>
                        <a:buNone/>
                      </a:pPr>
                      <a:r>
                        <a:rPr lang="en-US" sz="1600" dirty="0">
                          <a:solidFill>
                            <a:srgbClr val="02263F"/>
                          </a:solidFill>
                        </a:rPr>
                        <a:t>2</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Mathematical Concepts and Quantitative Reasoning</a:t>
                      </a:r>
                      <a:endParaRPr dirty="0"/>
                    </a:p>
                  </a:txBody>
                  <a:tcPr marL="93125" marR="93125" marT="45725" marB="45725"/>
                </a:tc>
                <a:tc>
                  <a:txBody>
                    <a:bodyPr/>
                    <a:lstStyle/>
                    <a:p>
                      <a:pPr marL="0" marR="0" lvl="0" indent="0" algn="l" rtl="0">
                        <a:lnSpc>
                          <a:spcPct val="100000"/>
                        </a:lnSpc>
                        <a:spcBef>
                          <a:spcPts val="0"/>
                        </a:spcBef>
                        <a:spcAft>
                          <a:spcPts val="0"/>
                        </a:spcAft>
                        <a:buClr>
                          <a:srgbClr val="02263F"/>
                        </a:buClr>
                        <a:buSzPts val="1600"/>
                        <a:buFont typeface="Calibri"/>
                        <a:buNone/>
                      </a:pPr>
                      <a:r>
                        <a:rPr lang="en-US" sz="1600" dirty="0">
                          <a:solidFill>
                            <a:srgbClr val="02263F"/>
                          </a:solidFill>
                        </a:rPr>
                        <a:t>1 course (3 units)</a:t>
                      </a:r>
                      <a:endParaRPr dirty="0"/>
                    </a:p>
                  </a:txBody>
                  <a:tcPr marL="93125" marR="93125" marT="45725" marB="45725"/>
                </a:tc>
                <a:extLst>
                  <a:ext uri="{0D108BD9-81ED-4DB2-BD59-A6C34878D82A}">
                    <a16:rowId xmlns:a16="http://schemas.microsoft.com/office/drawing/2014/main" val="10002"/>
                  </a:ext>
                </a:extLst>
              </a:tr>
              <a:tr h="604650">
                <a:tc>
                  <a:txBody>
                    <a:bodyPr/>
                    <a:lstStyle/>
                    <a:p>
                      <a:pPr marL="0" marR="0" lvl="0" indent="0" algn="l" rtl="0">
                        <a:spcBef>
                          <a:spcPts val="0"/>
                        </a:spcBef>
                        <a:spcAft>
                          <a:spcPts val="0"/>
                        </a:spcAft>
                        <a:buNone/>
                      </a:pPr>
                      <a:r>
                        <a:rPr lang="en-US" sz="1600" dirty="0">
                          <a:solidFill>
                            <a:srgbClr val="02263F"/>
                          </a:solidFill>
                        </a:rPr>
                        <a:t>3 – Arts and Humanities</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Arts</a:t>
                      </a:r>
                      <a:endParaRPr dirty="0"/>
                    </a:p>
                    <a:p>
                      <a:pPr marL="0" marR="0" lvl="0" indent="0" algn="l" rtl="0">
                        <a:spcBef>
                          <a:spcPts val="0"/>
                        </a:spcBef>
                        <a:spcAft>
                          <a:spcPts val="0"/>
                        </a:spcAft>
                        <a:buNone/>
                      </a:pPr>
                      <a:r>
                        <a:rPr lang="en-US" sz="1600" dirty="0">
                          <a:solidFill>
                            <a:srgbClr val="02263F"/>
                          </a:solidFill>
                        </a:rPr>
                        <a:t>Humanities</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1 course (3 units)</a:t>
                      </a:r>
                      <a:endParaRPr dirty="0"/>
                    </a:p>
                    <a:p>
                      <a:pPr marL="0" marR="0" lvl="0" indent="0" algn="l" rtl="0">
                        <a:spcBef>
                          <a:spcPts val="0"/>
                        </a:spcBef>
                        <a:spcAft>
                          <a:spcPts val="0"/>
                        </a:spcAft>
                        <a:buNone/>
                      </a:pPr>
                      <a:r>
                        <a:rPr lang="en-US" sz="1600" dirty="0">
                          <a:solidFill>
                            <a:srgbClr val="02263F"/>
                          </a:solidFill>
                        </a:rPr>
                        <a:t>1 course (3 units)</a:t>
                      </a:r>
                      <a:endParaRPr dirty="0"/>
                    </a:p>
                  </a:txBody>
                  <a:tcPr marL="93125" marR="93125" marT="45725" marB="45725"/>
                </a:tc>
                <a:extLst>
                  <a:ext uri="{0D108BD9-81ED-4DB2-BD59-A6C34878D82A}">
                    <a16:rowId xmlns:a16="http://schemas.microsoft.com/office/drawing/2014/main" val="10003"/>
                  </a:ext>
                </a:extLst>
              </a:tr>
              <a:tr h="571225">
                <a:tc>
                  <a:txBody>
                    <a:bodyPr/>
                    <a:lstStyle/>
                    <a:p>
                      <a:pPr marL="0" marR="0" lvl="0" indent="0" algn="l" rtl="0">
                        <a:spcBef>
                          <a:spcPts val="0"/>
                        </a:spcBef>
                        <a:spcAft>
                          <a:spcPts val="0"/>
                        </a:spcAft>
                        <a:buNone/>
                      </a:pPr>
                      <a:r>
                        <a:rPr lang="en-US" sz="1600" dirty="0">
                          <a:solidFill>
                            <a:srgbClr val="02263F"/>
                          </a:solidFill>
                        </a:rPr>
                        <a:t>4</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Social and Behavioral Sciences</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2 courses (6 units)</a:t>
                      </a:r>
                      <a:endParaRPr dirty="0"/>
                    </a:p>
                  </a:txBody>
                  <a:tcPr marL="93125" marR="93125" marT="45725" marB="45725"/>
                </a:tc>
                <a:extLst>
                  <a:ext uri="{0D108BD9-81ED-4DB2-BD59-A6C34878D82A}">
                    <a16:rowId xmlns:a16="http://schemas.microsoft.com/office/drawing/2014/main" val="10004"/>
                  </a:ext>
                </a:extLst>
              </a:tr>
              <a:tr h="859225">
                <a:tc>
                  <a:txBody>
                    <a:bodyPr/>
                    <a:lstStyle/>
                    <a:p>
                      <a:pPr marL="0" marR="0" lvl="0" indent="0" algn="l" rtl="0">
                        <a:spcBef>
                          <a:spcPts val="0"/>
                        </a:spcBef>
                        <a:spcAft>
                          <a:spcPts val="0"/>
                        </a:spcAft>
                        <a:buNone/>
                      </a:pPr>
                      <a:r>
                        <a:rPr lang="en-US" sz="1600" dirty="0">
                          <a:solidFill>
                            <a:srgbClr val="02263F"/>
                          </a:solidFill>
                        </a:rPr>
                        <a:t>5</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Physical Science</a:t>
                      </a:r>
                      <a:endParaRPr dirty="0"/>
                    </a:p>
                    <a:p>
                      <a:pPr marL="0" marR="0" lvl="0" indent="0" algn="l" rtl="0">
                        <a:spcBef>
                          <a:spcPts val="0"/>
                        </a:spcBef>
                        <a:spcAft>
                          <a:spcPts val="0"/>
                        </a:spcAft>
                        <a:buNone/>
                      </a:pPr>
                      <a:r>
                        <a:rPr lang="en-US" sz="1600" dirty="0">
                          <a:solidFill>
                            <a:srgbClr val="02263F"/>
                          </a:solidFill>
                        </a:rPr>
                        <a:t>Biological Science</a:t>
                      </a:r>
                      <a:endParaRPr dirty="0"/>
                    </a:p>
                    <a:p>
                      <a:pPr marL="0" marR="0" lvl="0" indent="0" algn="l" rtl="0">
                        <a:spcBef>
                          <a:spcPts val="0"/>
                        </a:spcBef>
                        <a:spcAft>
                          <a:spcPts val="0"/>
                        </a:spcAft>
                        <a:buNone/>
                      </a:pPr>
                      <a:r>
                        <a:rPr lang="en-US" sz="1600" dirty="0">
                          <a:solidFill>
                            <a:srgbClr val="02263F"/>
                          </a:solidFill>
                        </a:rPr>
                        <a:t>Laboratory (for Phys/Bio course)</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1 course (3 units)</a:t>
                      </a:r>
                      <a:endParaRPr dirty="0"/>
                    </a:p>
                    <a:p>
                      <a:pPr marL="0" marR="0" lvl="0" indent="0" algn="l" rtl="0">
                        <a:spcBef>
                          <a:spcPts val="0"/>
                        </a:spcBef>
                        <a:spcAft>
                          <a:spcPts val="0"/>
                        </a:spcAft>
                        <a:buNone/>
                      </a:pPr>
                      <a:r>
                        <a:rPr lang="en-US" sz="1600" dirty="0">
                          <a:solidFill>
                            <a:srgbClr val="02263F"/>
                          </a:solidFill>
                        </a:rPr>
                        <a:t>1 course (3 units)</a:t>
                      </a:r>
                      <a:endParaRPr dirty="0"/>
                    </a:p>
                    <a:p>
                      <a:pPr marL="0" marR="0" lvl="0" indent="0" algn="l" rtl="0">
                        <a:spcBef>
                          <a:spcPts val="0"/>
                        </a:spcBef>
                        <a:spcAft>
                          <a:spcPts val="0"/>
                        </a:spcAft>
                        <a:buNone/>
                      </a:pPr>
                      <a:r>
                        <a:rPr lang="en-US" sz="1600" dirty="0">
                          <a:solidFill>
                            <a:srgbClr val="02263F"/>
                          </a:solidFill>
                        </a:rPr>
                        <a:t>(1 unit)</a:t>
                      </a:r>
                      <a:endParaRPr dirty="0"/>
                    </a:p>
                  </a:txBody>
                  <a:tcPr marL="93125" marR="93125" marT="45725" marB="45725"/>
                </a:tc>
                <a:extLst>
                  <a:ext uri="{0D108BD9-81ED-4DB2-BD59-A6C34878D82A}">
                    <a16:rowId xmlns:a16="http://schemas.microsoft.com/office/drawing/2014/main" val="10005"/>
                  </a:ext>
                </a:extLst>
              </a:tr>
              <a:tr h="604650">
                <a:tc>
                  <a:txBody>
                    <a:bodyPr/>
                    <a:lstStyle/>
                    <a:p>
                      <a:pPr marL="0" marR="0" lvl="0" indent="0" algn="l" rtl="0">
                        <a:spcBef>
                          <a:spcPts val="0"/>
                        </a:spcBef>
                        <a:spcAft>
                          <a:spcPts val="0"/>
                        </a:spcAft>
                        <a:buNone/>
                      </a:pPr>
                      <a:r>
                        <a:rPr lang="en-US" sz="1600" dirty="0">
                          <a:solidFill>
                            <a:srgbClr val="02263F"/>
                          </a:solidFill>
                        </a:rPr>
                        <a:t>N/A</a:t>
                      </a:r>
                      <a:endParaRPr sz="1600" i="1" dirty="0">
                        <a:solidFill>
                          <a:srgbClr val="02263F"/>
                        </a:solidFill>
                      </a:endParaRPr>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Lifelong Learning and Self Development</a:t>
                      </a:r>
                      <a:endParaRPr dirty="0"/>
                    </a:p>
                    <a:p>
                      <a:pPr marL="0" marR="0" lvl="0" indent="0" algn="l" rtl="0">
                        <a:spcBef>
                          <a:spcPts val="0"/>
                        </a:spcBef>
                        <a:spcAft>
                          <a:spcPts val="0"/>
                        </a:spcAft>
                        <a:buNone/>
                      </a:pPr>
                      <a:r>
                        <a:rPr lang="en-US" sz="1600" dirty="0">
                          <a:solidFill>
                            <a:srgbClr val="02263F"/>
                          </a:solidFill>
                        </a:rPr>
                        <a:t>(CSU upper division GE)</a:t>
                      </a:r>
                      <a:endParaRPr sz="1600" i="1" dirty="0">
                        <a:solidFill>
                          <a:srgbClr val="02263F"/>
                        </a:solidFill>
                      </a:endParaRPr>
                    </a:p>
                  </a:txBody>
                  <a:tcPr marL="93125" marR="93125" marT="45725" marB="45725"/>
                </a:tc>
                <a:tc>
                  <a:txBody>
                    <a:bodyPr/>
                    <a:lstStyle/>
                    <a:p>
                      <a:pPr marL="0" marR="0" lvl="0" indent="0" algn="l" rtl="0">
                        <a:spcBef>
                          <a:spcPts val="0"/>
                        </a:spcBef>
                        <a:spcAft>
                          <a:spcPts val="0"/>
                        </a:spcAft>
                        <a:buNone/>
                      </a:pPr>
                      <a:endParaRPr sz="1600" dirty="0">
                        <a:solidFill>
                          <a:srgbClr val="02263F"/>
                        </a:solidFill>
                      </a:endParaRPr>
                    </a:p>
                  </a:txBody>
                  <a:tcPr marL="93125" marR="93125" marT="45725" marB="45725"/>
                </a:tc>
                <a:extLst>
                  <a:ext uri="{0D108BD9-81ED-4DB2-BD59-A6C34878D82A}">
                    <a16:rowId xmlns:a16="http://schemas.microsoft.com/office/drawing/2014/main" val="10006"/>
                  </a:ext>
                </a:extLst>
              </a:tr>
              <a:tr h="604650">
                <a:tc>
                  <a:txBody>
                    <a:bodyPr/>
                    <a:lstStyle/>
                    <a:p>
                      <a:pPr marL="0" marR="0" lvl="0" indent="0" algn="l" rtl="0">
                        <a:spcBef>
                          <a:spcPts val="0"/>
                        </a:spcBef>
                        <a:spcAft>
                          <a:spcPts val="0"/>
                        </a:spcAft>
                        <a:buNone/>
                      </a:pPr>
                      <a:r>
                        <a:rPr lang="en-US" sz="1600" dirty="0">
                          <a:solidFill>
                            <a:srgbClr val="02263F"/>
                          </a:solidFill>
                        </a:rPr>
                        <a:t>6</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Language other than English (LOTE)</a:t>
                      </a:r>
                      <a:endParaRPr dirty="0"/>
                    </a:p>
                    <a:p>
                      <a:pPr marL="0" marR="0" lvl="0" indent="0" algn="l" rtl="0">
                        <a:spcBef>
                          <a:spcPts val="0"/>
                        </a:spcBef>
                        <a:spcAft>
                          <a:spcPts val="0"/>
                        </a:spcAft>
                        <a:buNone/>
                      </a:pPr>
                      <a:r>
                        <a:rPr lang="en-US" sz="1600" dirty="0">
                          <a:solidFill>
                            <a:srgbClr val="02263F"/>
                          </a:solidFill>
                        </a:rPr>
                        <a:t>(Currently UC only, carries no units)</a:t>
                      </a:r>
                      <a:endParaRPr sz="1600" i="1" dirty="0">
                        <a:solidFill>
                          <a:srgbClr val="02263F"/>
                        </a:solidFill>
                      </a:endParaRPr>
                    </a:p>
                  </a:txBody>
                  <a:tcPr marL="93125" marR="93125" marT="45725" marB="45725"/>
                </a:tc>
                <a:tc>
                  <a:txBody>
                    <a:bodyPr/>
                    <a:lstStyle/>
                    <a:p>
                      <a:pPr marL="0" marR="0" lvl="0" indent="0" algn="l" rtl="0">
                        <a:spcBef>
                          <a:spcPts val="0"/>
                        </a:spcBef>
                        <a:spcAft>
                          <a:spcPts val="0"/>
                        </a:spcAft>
                        <a:buNone/>
                      </a:pPr>
                      <a:endParaRPr sz="1600" dirty="0">
                        <a:solidFill>
                          <a:srgbClr val="02263F"/>
                        </a:solidFill>
                      </a:endParaRPr>
                    </a:p>
                  </a:txBody>
                  <a:tcPr marL="93125" marR="93125" marT="45725" marB="45725"/>
                </a:tc>
                <a:extLst>
                  <a:ext uri="{0D108BD9-81ED-4DB2-BD59-A6C34878D82A}">
                    <a16:rowId xmlns:a16="http://schemas.microsoft.com/office/drawing/2014/main" val="10007"/>
                  </a:ext>
                </a:extLst>
              </a:tr>
              <a:tr h="350050">
                <a:tc>
                  <a:txBody>
                    <a:bodyPr/>
                    <a:lstStyle/>
                    <a:p>
                      <a:pPr marL="0" marR="0" lvl="0" indent="0" algn="l" rtl="0">
                        <a:spcBef>
                          <a:spcPts val="0"/>
                        </a:spcBef>
                        <a:spcAft>
                          <a:spcPts val="0"/>
                        </a:spcAft>
                        <a:buNone/>
                      </a:pPr>
                      <a:r>
                        <a:rPr lang="en-US" sz="1600" dirty="0">
                          <a:solidFill>
                            <a:srgbClr val="02263F"/>
                          </a:solidFill>
                        </a:rPr>
                        <a:t>7</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Ethnic Studies</a:t>
                      </a:r>
                      <a:endParaRPr dirty="0"/>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1 course (3 units)</a:t>
                      </a:r>
                      <a:endParaRPr dirty="0"/>
                    </a:p>
                  </a:txBody>
                  <a:tcPr marL="93125" marR="93125" marT="45725" marB="45725"/>
                </a:tc>
                <a:extLst>
                  <a:ext uri="{0D108BD9-81ED-4DB2-BD59-A6C34878D82A}">
                    <a16:rowId xmlns:a16="http://schemas.microsoft.com/office/drawing/2014/main" val="10008"/>
                  </a:ext>
                </a:extLst>
              </a:tr>
              <a:tr h="350050">
                <a:tc>
                  <a:txBody>
                    <a:bodyPr/>
                    <a:lstStyle/>
                    <a:p>
                      <a:pPr marL="0" marR="0" lvl="0" indent="0" algn="l" rtl="0">
                        <a:spcBef>
                          <a:spcPts val="0"/>
                        </a:spcBef>
                        <a:spcAft>
                          <a:spcPts val="0"/>
                        </a:spcAft>
                        <a:buNone/>
                      </a:pPr>
                      <a:endParaRPr sz="1600" dirty="0">
                        <a:solidFill>
                          <a:srgbClr val="02263F"/>
                        </a:solidFill>
                      </a:endParaRPr>
                    </a:p>
                  </a:txBody>
                  <a:tcPr marL="93125" marR="93125" marT="45725" marB="45725"/>
                </a:tc>
                <a:tc>
                  <a:txBody>
                    <a:bodyPr/>
                    <a:lstStyle/>
                    <a:p>
                      <a:pPr marL="0" marR="0" lvl="0" indent="0" algn="l" rtl="0">
                        <a:spcBef>
                          <a:spcPts val="0"/>
                        </a:spcBef>
                        <a:spcAft>
                          <a:spcPts val="0"/>
                        </a:spcAft>
                        <a:buNone/>
                      </a:pPr>
                      <a:endParaRPr sz="1600" dirty="0">
                        <a:solidFill>
                          <a:srgbClr val="02263F"/>
                        </a:solidFill>
                      </a:endParaRPr>
                    </a:p>
                  </a:txBody>
                  <a:tcPr marL="93125" marR="93125" marT="45725" marB="45725"/>
                </a:tc>
                <a:tc>
                  <a:txBody>
                    <a:bodyPr/>
                    <a:lstStyle/>
                    <a:p>
                      <a:pPr marL="0" marR="0" lvl="0" indent="0" algn="l" rtl="0">
                        <a:spcBef>
                          <a:spcPts val="0"/>
                        </a:spcBef>
                        <a:spcAft>
                          <a:spcPts val="0"/>
                        </a:spcAft>
                        <a:buNone/>
                      </a:pPr>
                      <a:r>
                        <a:rPr lang="en-US" sz="1600" dirty="0">
                          <a:solidFill>
                            <a:srgbClr val="02263F"/>
                          </a:solidFill>
                        </a:rPr>
                        <a:t>11 courses (34 units)</a:t>
                      </a:r>
                      <a:endParaRPr sz="1600" b="1" i="1" dirty="0">
                        <a:solidFill>
                          <a:srgbClr val="02263F"/>
                        </a:solidFill>
                      </a:endParaRPr>
                    </a:p>
                  </a:txBody>
                  <a:tcPr marL="93125" marR="93125" marT="45725" marB="45725"/>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5ad44e1dfe_2_66"/>
          <p:cNvSpPr txBox="1">
            <a:spLocks noGrp="1"/>
          </p:cNvSpPr>
          <p:nvPr>
            <p:ph type="title"/>
          </p:nvPr>
        </p:nvSpPr>
        <p:spPr>
          <a:xfrm>
            <a:off x="838200" y="1014923"/>
            <a:ext cx="10515600" cy="703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Palatino"/>
              <a:buNone/>
            </a:pPr>
            <a:r>
              <a:rPr lang="en-US" b="1" dirty="0"/>
              <a:t>Proposing an Associate Degree GE Pathway </a:t>
            </a:r>
            <a:endParaRPr b="1" dirty="0"/>
          </a:p>
        </p:txBody>
      </p:sp>
      <p:sp>
        <p:nvSpPr>
          <p:cNvPr id="239" name="Google Shape;239;g15ad44e1dfe_2_66"/>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dirty="0"/>
          </a:p>
        </p:txBody>
      </p:sp>
      <p:graphicFrame>
        <p:nvGraphicFramePr>
          <p:cNvPr id="240" name="Google Shape;240;g15ad44e1dfe_2_66"/>
          <p:cNvGraphicFramePr/>
          <p:nvPr/>
        </p:nvGraphicFramePr>
        <p:xfrm>
          <a:off x="952500" y="1905000"/>
          <a:ext cx="10287000" cy="3901200"/>
        </p:xfrm>
        <a:graphic>
          <a:graphicData uri="http://schemas.openxmlformats.org/drawingml/2006/table">
            <a:tbl>
              <a:tblPr>
                <a:noFill/>
                <a:tableStyleId>{73B773AE-C82F-40B3-91D6-1074EE95F337}</a:tableStyleId>
              </a:tblPr>
              <a:tblGrid>
                <a:gridCol w="485175">
                  <a:extLst>
                    <a:ext uri="{9D8B030D-6E8A-4147-A177-3AD203B41FA5}">
                      <a16:colId xmlns:a16="http://schemas.microsoft.com/office/drawing/2014/main" val="20000"/>
                    </a:ext>
                  </a:extLst>
                </a:gridCol>
                <a:gridCol w="3930975">
                  <a:extLst>
                    <a:ext uri="{9D8B030D-6E8A-4147-A177-3AD203B41FA5}">
                      <a16:colId xmlns:a16="http://schemas.microsoft.com/office/drawing/2014/main" val="20001"/>
                    </a:ext>
                  </a:extLst>
                </a:gridCol>
                <a:gridCol w="2598100">
                  <a:extLst>
                    <a:ext uri="{9D8B030D-6E8A-4147-A177-3AD203B41FA5}">
                      <a16:colId xmlns:a16="http://schemas.microsoft.com/office/drawing/2014/main" val="20002"/>
                    </a:ext>
                  </a:extLst>
                </a:gridCol>
                <a:gridCol w="3272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1</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English Composition</a:t>
                      </a:r>
                      <a:endParaRPr sz="1600" dirty="0">
                        <a:latin typeface="Times New Roman"/>
                        <a:ea typeface="Times New Roman"/>
                        <a:cs typeface="Times New Roman"/>
                        <a:sym typeface="Times New Roman"/>
                      </a:endParaRPr>
                    </a:p>
                    <a:p>
                      <a:pPr marL="0" lvl="0" indent="0" algn="l" rtl="0">
                        <a:spcBef>
                          <a:spcPts val="0"/>
                        </a:spcBef>
                        <a:spcAft>
                          <a:spcPts val="0"/>
                        </a:spcAft>
                        <a:buNone/>
                      </a:pPr>
                      <a:r>
                        <a:rPr lang="en-US" sz="1600" dirty="0">
                          <a:latin typeface="Times New Roman"/>
                          <a:ea typeface="Times New Roman"/>
                          <a:cs typeface="Times New Roman"/>
                          <a:sym typeface="Times New Roman"/>
                        </a:rPr>
                        <a:t>Oral Communication and Critical Thinking</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Title 5 §55063(c)(4)(A) and (d)(1)</a:t>
                      </a:r>
                      <a:endParaRPr sz="1600" dirty="0">
                        <a:latin typeface="Times New Roman"/>
                        <a:ea typeface="Times New Roman"/>
                        <a:cs typeface="Times New Roman"/>
                        <a:sym typeface="Times New Roman"/>
                      </a:endParaRPr>
                    </a:p>
                    <a:p>
                      <a:pPr marL="0" lvl="0" indent="0" algn="l" rtl="0">
                        <a:spcBef>
                          <a:spcPts val="0"/>
                        </a:spcBef>
                        <a:spcAft>
                          <a:spcPts val="0"/>
                        </a:spcAft>
                        <a:buNone/>
                      </a:pPr>
                      <a:r>
                        <a:rPr lang="en-US" sz="1600" dirty="0">
                          <a:latin typeface="Times New Roman"/>
                          <a:ea typeface="Times New Roman"/>
                          <a:cs typeface="Times New Roman"/>
                          <a:sym typeface="Times New Roman"/>
                        </a:rPr>
                        <a:t>Title 5 §55063(c)(4)(B)</a:t>
                      </a: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2</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Mathematical Concepts and Quantitative Reasoning</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Title 5 §55063(c)(4)(B) and (d)(2)</a:t>
                      </a: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Arts and Humanities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Title 5 §55063(c)(3)</a:t>
                      </a: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4</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Social and Behavioral Sciences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Title 5 §55063(c)(2)</a:t>
                      </a: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5</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Natural Sciences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Title 5 §55063(c)(1)</a:t>
                      </a: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Lifelong Learning and Self Development</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i="1" dirty="0">
                          <a:latin typeface="Times New Roman"/>
                          <a:ea typeface="Times New Roman"/>
                          <a:cs typeface="Times New Roman"/>
                          <a:sym typeface="Times New Roman"/>
                        </a:rPr>
                        <a:t>optional</a:t>
                      </a:r>
                      <a:endParaRPr sz="1600" i="1"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6</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Language other than English (LOTE)</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i="1" dirty="0">
                          <a:latin typeface="Times New Roman"/>
                          <a:ea typeface="Times New Roman"/>
                          <a:cs typeface="Times New Roman"/>
                          <a:sym typeface="Times New Roman"/>
                        </a:rPr>
                        <a:t>optional</a:t>
                      </a:r>
                      <a:endParaRPr sz="1600" i="1"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7</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Ethnic Studies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3 semester/4 quarter units*</a:t>
                      </a:r>
                      <a:endParaRPr sz="1600" dirty="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600" dirty="0">
                          <a:latin typeface="Times New Roman"/>
                          <a:ea typeface="Times New Roman"/>
                          <a:cs typeface="Times New Roman"/>
                          <a:sym typeface="Times New Roman"/>
                        </a:rPr>
                        <a:t>Title 5 §55063(d)(3)</a:t>
                      </a:r>
                      <a:endParaRPr sz="16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7"/>
                  </a:ext>
                </a:extLst>
              </a:tr>
            </a:tbl>
          </a:graphicData>
        </a:graphic>
      </p:graphicFrame>
      <p:sp>
        <p:nvSpPr>
          <p:cNvPr id="241" name="Google Shape;241;g15ad44e1dfe_2_66"/>
          <p:cNvSpPr txBox="1"/>
          <p:nvPr/>
        </p:nvSpPr>
        <p:spPr>
          <a:xfrm>
            <a:off x="3030900" y="6050050"/>
            <a:ext cx="56508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dirty="0">
                <a:latin typeface="Times New Roman"/>
                <a:ea typeface="Times New Roman"/>
                <a:cs typeface="Times New Roman"/>
                <a:sym typeface="Times New Roman"/>
              </a:rPr>
              <a:t>* indicates transfer-level course required</a:t>
            </a:r>
            <a:endParaRPr sz="1800" dirty="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1800" dirty="0">
                <a:latin typeface="Times New Roman"/>
                <a:ea typeface="Times New Roman"/>
                <a:cs typeface="Times New Roman"/>
                <a:sym typeface="Times New Roman"/>
              </a:rPr>
              <a:t>+ indicates college-level course required</a:t>
            </a:r>
            <a:endParaRPr sz="1800" dirty="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5ad44e1dfe_2_73"/>
          <p:cNvSpPr txBox="1">
            <a:spLocks noGrp="1"/>
          </p:cNvSpPr>
          <p:nvPr>
            <p:ph type="title"/>
          </p:nvPr>
        </p:nvSpPr>
        <p:spPr>
          <a:xfrm>
            <a:off x="347100" y="846100"/>
            <a:ext cx="11497800" cy="780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Palatino"/>
              <a:buNone/>
            </a:pPr>
            <a:r>
              <a:rPr lang="en-US" sz="2800" b="1" dirty="0"/>
              <a:t>Proposed Lower Division GE Pathway for CCC Baccalaureate Degree </a:t>
            </a:r>
            <a:endParaRPr sz="2800" b="1" dirty="0"/>
          </a:p>
        </p:txBody>
      </p:sp>
      <p:sp>
        <p:nvSpPr>
          <p:cNvPr id="247" name="Google Shape;247;g15ad44e1dfe_2_73"/>
          <p:cNvSpPr txBox="1">
            <a:spLocks noGrp="1"/>
          </p:cNvSpPr>
          <p:nvPr>
            <p:ph type="sldNum" idx="12"/>
          </p:nvPr>
        </p:nvSpPr>
        <p:spPr>
          <a:xfrm>
            <a:off x="1240719" y="6462512"/>
            <a:ext cx="820500" cy="22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dirty="0"/>
          </a:p>
        </p:txBody>
      </p:sp>
      <p:sp>
        <p:nvSpPr>
          <p:cNvPr id="248" name="Google Shape;248;g15ad44e1dfe_2_73"/>
          <p:cNvSpPr txBox="1"/>
          <p:nvPr/>
        </p:nvSpPr>
        <p:spPr>
          <a:xfrm>
            <a:off x="3030900" y="6050050"/>
            <a:ext cx="56508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dirty="0">
                <a:latin typeface="Times New Roman"/>
                <a:ea typeface="Times New Roman"/>
                <a:cs typeface="Times New Roman"/>
                <a:sym typeface="Times New Roman"/>
              </a:rPr>
              <a:t>* indicates transfer-level course required</a:t>
            </a:r>
            <a:endParaRPr sz="1800" dirty="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US" sz="1800" dirty="0">
                <a:latin typeface="Times New Roman"/>
                <a:ea typeface="Times New Roman"/>
                <a:cs typeface="Times New Roman"/>
                <a:sym typeface="Times New Roman"/>
              </a:rPr>
              <a:t>+ indicates college-level course required</a:t>
            </a:r>
            <a:endParaRPr sz="1800" dirty="0">
              <a:latin typeface="Times New Roman"/>
              <a:ea typeface="Times New Roman"/>
              <a:cs typeface="Times New Roman"/>
              <a:sym typeface="Times New Roman"/>
            </a:endParaRPr>
          </a:p>
        </p:txBody>
      </p:sp>
      <p:graphicFrame>
        <p:nvGraphicFramePr>
          <p:cNvPr id="249" name="Google Shape;249;g15ad44e1dfe_2_73"/>
          <p:cNvGraphicFramePr/>
          <p:nvPr>
            <p:extLst>
              <p:ext uri="{D42A27DB-BD31-4B8C-83A1-F6EECF244321}">
                <p14:modId xmlns:p14="http://schemas.microsoft.com/office/powerpoint/2010/main" val="1352059498"/>
              </p:ext>
            </p:extLst>
          </p:nvPr>
        </p:nvGraphicFramePr>
        <p:xfrm>
          <a:off x="541176" y="1626401"/>
          <a:ext cx="11374016" cy="4454716"/>
        </p:xfrm>
        <a:graphic>
          <a:graphicData uri="http://schemas.openxmlformats.org/drawingml/2006/table">
            <a:tbl>
              <a:tblPr>
                <a:noFill/>
                <a:tableStyleId>{73B773AE-C82F-40B3-91D6-1074EE95F337}</a:tableStyleId>
              </a:tblPr>
              <a:tblGrid>
                <a:gridCol w="457746">
                  <a:extLst>
                    <a:ext uri="{9D8B030D-6E8A-4147-A177-3AD203B41FA5}">
                      <a16:colId xmlns:a16="http://schemas.microsoft.com/office/drawing/2014/main" val="20000"/>
                    </a:ext>
                  </a:extLst>
                </a:gridCol>
                <a:gridCol w="3955633">
                  <a:extLst>
                    <a:ext uri="{9D8B030D-6E8A-4147-A177-3AD203B41FA5}">
                      <a16:colId xmlns:a16="http://schemas.microsoft.com/office/drawing/2014/main" val="20001"/>
                    </a:ext>
                  </a:extLst>
                </a:gridCol>
                <a:gridCol w="3449778">
                  <a:extLst>
                    <a:ext uri="{9D8B030D-6E8A-4147-A177-3AD203B41FA5}">
                      <a16:colId xmlns:a16="http://schemas.microsoft.com/office/drawing/2014/main" val="20002"/>
                    </a:ext>
                  </a:extLst>
                </a:gridCol>
                <a:gridCol w="3510859">
                  <a:extLst>
                    <a:ext uri="{9D8B030D-6E8A-4147-A177-3AD203B41FA5}">
                      <a16:colId xmlns:a16="http://schemas.microsoft.com/office/drawing/2014/main" val="20003"/>
                    </a:ext>
                  </a:extLst>
                </a:gridCol>
              </a:tblGrid>
              <a:tr h="812856">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1</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English Composition</a:t>
                      </a:r>
                      <a:endParaRPr sz="1400" dirty="0">
                        <a:latin typeface="Times New Roman"/>
                        <a:ea typeface="Times New Roman"/>
                        <a:cs typeface="Times New Roman"/>
                        <a:sym typeface="Times New Roman"/>
                      </a:endParaRPr>
                    </a:p>
                    <a:p>
                      <a:pPr marL="0" lvl="0" indent="0" algn="l" rtl="0">
                        <a:spcBef>
                          <a:spcPts val="0"/>
                        </a:spcBef>
                        <a:spcAft>
                          <a:spcPts val="0"/>
                        </a:spcAft>
                        <a:buNone/>
                      </a:pPr>
                      <a:r>
                        <a:rPr lang="en-US" sz="1400" dirty="0">
                          <a:latin typeface="Times New Roman"/>
                          <a:ea typeface="Times New Roman"/>
                          <a:cs typeface="Times New Roman"/>
                          <a:sym typeface="Times New Roman"/>
                        </a:rPr>
                        <a:t>Oral Communication and Critical Thinking</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Title 5 §55063(c)(4)(A) and (d)(1)</a:t>
                      </a:r>
                      <a:endParaRPr sz="1400" dirty="0">
                        <a:latin typeface="Times New Roman"/>
                        <a:ea typeface="Times New Roman"/>
                        <a:cs typeface="Times New Roman"/>
                        <a:sym typeface="Times New Roman"/>
                      </a:endParaRPr>
                    </a:p>
                    <a:p>
                      <a:pPr marL="0" lvl="0" indent="0" algn="l" rtl="0">
                        <a:spcBef>
                          <a:spcPts val="0"/>
                        </a:spcBef>
                        <a:spcAft>
                          <a:spcPts val="0"/>
                        </a:spcAft>
                        <a:buNone/>
                      </a:pPr>
                      <a:r>
                        <a:rPr lang="en-US" sz="1400" dirty="0">
                          <a:latin typeface="Times New Roman"/>
                          <a:ea typeface="Times New Roman"/>
                          <a:cs typeface="Times New Roman"/>
                          <a:sym typeface="Times New Roman"/>
                        </a:rPr>
                        <a:t>Title 5 §55063(c)(4)(B)</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70591">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2</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Mathematical Concepts and Quantitative Reasoning</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Title 5 §55063(c)(4)(B) and (d)(2)</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70591">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Arts and Humanities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Title 5 §55063(c)(3)</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70591">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4</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Social and Behavioral Sciences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Title 5 §55063(c)(2)</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70591">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5</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Natural Sciences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Title 5 §55063(c)(1)</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99459">
                <a:tc>
                  <a:txBody>
                    <a:bodyPr/>
                    <a:lstStyle/>
                    <a:p>
                      <a:pPr marL="0" lvl="0" indent="0" algn="l" rtl="0">
                        <a:spcBef>
                          <a:spcPts val="0"/>
                        </a:spcBef>
                        <a:spcAft>
                          <a:spcPts val="0"/>
                        </a:spcAft>
                        <a:buNone/>
                      </a:pP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Lifelong Learning and Self Development</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i="1" dirty="0">
                          <a:latin typeface="Times New Roman"/>
                          <a:ea typeface="Times New Roman"/>
                          <a:cs typeface="Times New Roman"/>
                          <a:sym typeface="Times New Roman"/>
                        </a:rPr>
                        <a:t>optional</a:t>
                      </a:r>
                      <a:endParaRPr sz="1400" i="1"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99459">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6</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Language other than English (LOTE)</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i="1" dirty="0">
                          <a:latin typeface="Times New Roman"/>
                          <a:ea typeface="Times New Roman"/>
                          <a:cs typeface="Times New Roman"/>
                          <a:sym typeface="Times New Roman"/>
                        </a:rPr>
                        <a:t>optional</a:t>
                      </a:r>
                      <a:endParaRPr sz="1400" i="1"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96485">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7</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Ethnic Studies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3 semester/4 quarter units*</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Title 5 §55063(d)(3)</a:t>
                      </a:r>
                      <a:endParaRPr sz="1400" dirty="0">
                        <a:latin typeface="Times New Roman"/>
                        <a:ea typeface="Times New Roman"/>
                        <a:cs typeface="Times New Roman"/>
                        <a:sym typeface="Times New Roman"/>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70591">
                <a:tc>
                  <a:txBody>
                    <a:bodyPr/>
                    <a:lstStyle/>
                    <a:p>
                      <a:pPr marL="0" lvl="0" indent="0" algn="l" rtl="0">
                        <a:spcBef>
                          <a:spcPts val="0"/>
                        </a:spcBef>
                        <a:spcAft>
                          <a:spcPts val="0"/>
                        </a:spcAft>
                        <a:buNone/>
                      </a:pPr>
                      <a:endParaRPr sz="1200" dirty="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200" i="1" dirty="0"/>
                        <a:t>Additional units from any of the above areas</a:t>
                      </a:r>
                      <a:endParaRPr sz="1200" i="1" dirty="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1400" dirty="0">
                          <a:latin typeface="Times New Roman"/>
                          <a:ea typeface="Times New Roman"/>
                          <a:cs typeface="Times New Roman"/>
                          <a:sym typeface="Times New Roman"/>
                        </a:rPr>
                        <a:t>6 semester/8 quarter units</a:t>
                      </a:r>
                      <a:endParaRPr sz="1200" dirty="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1200" dirty="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5ad44e1dfe_2_80"/>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dirty="0"/>
          </a:p>
        </p:txBody>
      </p:sp>
      <p:graphicFrame>
        <p:nvGraphicFramePr>
          <p:cNvPr id="256" name="Google Shape;256;g15ad44e1dfe_2_80"/>
          <p:cNvGraphicFramePr/>
          <p:nvPr/>
        </p:nvGraphicFramePr>
        <p:xfrm>
          <a:off x="241400" y="426150"/>
          <a:ext cx="11709200" cy="5895028"/>
        </p:xfrm>
        <a:graphic>
          <a:graphicData uri="http://schemas.openxmlformats.org/drawingml/2006/table">
            <a:tbl>
              <a:tblPr>
                <a:noFill/>
                <a:tableStyleId>{B55F53BE-D9C0-4790-8DF8-3A3B8DD6CEA9}</a:tableStyleId>
              </a:tblPr>
              <a:tblGrid>
                <a:gridCol w="512975">
                  <a:extLst>
                    <a:ext uri="{9D8B030D-6E8A-4147-A177-3AD203B41FA5}">
                      <a16:colId xmlns:a16="http://schemas.microsoft.com/office/drawing/2014/main" val="20000"/>
                    </a:ext>
                  </a:extLst>
                </a:gridCol>
                <a:gridCol w="3476400">
                  <a:extLst>
                    <a:ext uri="{9D8B030D-6E8A-4147-A177-3AD203B41FA5}">
                      <a16:colId xmlns:a16="http://schemas.microsoft.com/office/drawing/2014/main" val="20001"/>
                    </a:ext>
                  </a:extLst>
                </a:gridCol>
                <a:gridCol w="3383350">
                  <a:extLst>
                    <a:ext uri="{9D8B030D-6E8A-4147-A177-3AD203B41FA5}">
                      <a16:colId xmlns:a16="http://schemas.microsoft.com/office/drawing/2014/main" val="20002"/>
                    </a:ext>
                  </a:extLst>
                </a:gridCol>
                <a:gridCol w="4336475">
                  <a:extLst>
                    <a:ext uri="{9D8B030D-6E8A-4147-A177-3AD203B41FA5}">
                      <a16:colId xmlns:a16="http://schemas.microsoft.com/office/drawing/2014/main" val="20003"/>
                    </a:ext>
                  </a:extLst>
                </a:gridCol>
              </a:tblGrid>
              <a:tr h="333550">
                <a:tc>
                  <a:txBody>
                    <a:bodyPr/>
                    <a:lstStyle/>
                    <a:p>
                      <a:pPr marL="0" lvl="0" indent="0" algn="l" rtl="0">
                        <a:lnSpc>
                          <a:spcPct val="115000"/>
                        </a:lnSpc>
                        <a:spcBef>
                          <a:spcPts val="0"/>
                        </a:spcBef>
                        <a:spcAft>
                          <a:spcPts val="0"/>
                        </a:spcAft>
                        <a:buNone/>
                      </a:pPr>
                      <a:r>
                        <a:rPr lang="en-US" sz="1100" b="1" dirty="0">
                          <a:solidFill>
                            <a:srgbClr val="980000"/>
                          </a:solidFill>
                          <a:latin typeface="Times New Roman"/>
                          <a:ea typeface="Times New Roman"/>
                          <a:cs typeface="Times New Roman"/>
                          <a:sym typeface="Times New Roman"/>
                        </a:rPr>
                        <a:t>Area</a:t>
                      </a:r>
                      <a:endParaRPr sz="1100" b="1" dirty="0">
                        <a:solidFill>
                          <a:srgbClr val="980000"/>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US" sz="1100" b="1" dirty="0">
                          <a:solidFill>
                            <a:srgbClr val="980000"/>
                          </a:solidFill>
                          <a:latin typeface="Times New Roman"/>
                          <a:ea typeface="Times New Roman"/>
                          <a:cs typeface="Times New Roman"/>
                          <a:sym typeface="Times New Roman"/>
                        </a:rPr>
                        <a:t>Proposed CalGETC Pathway</a:t>
                      </a:r>
                      <a:endParaRPr sz="1100" b="1" dirty="0">
                        <a:solidFill>
                          <a:srgbClr val="980000"/>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US" sz="1100" b="1" dirty="0">
                          <a:solidFill>
                            <a:srgbClr val="980000"/>
                          </a:solidFill>
                          <a:latin typeface="Times New Roman"/>
                          <a:ea typeface="Times New Roman"/>
                          <a:cs typeface="Times New Roman"/>
                          <a:sym typeface="Times New Roman"/>
                        </a:rPr>
                        <a:t>Proposed CCC Associate Degree GE Pathway</a:t>
                      </a:r>
                      <a:endParaRPr sz="1100" b="1" dirty="0">
                        <a:solidFill>
                          <a:srgbClr val="980000"/>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US" sz="1100" b="1" dirty="0">
                          <a:solidFill>
                            <a:srgbClr val="980000"/>
                          </a:solidFill>
                          <a:latin typeface="Times New Roman"/>
                          <a:ea typeface="Times New Roman"/>
                          <a:cs typeface="Times New Roman"/>
                          <a:sym typeface="Times New Roman"/>
                        </a:rPr>
                        <a:t>Proposed CCC Baccalaureate Degree GE Pathway (Lower Division)</a:t>
                      </a:r>
                      <a:endParaRPr sz="1100" b="1" dirty="0">
                        <a:solidFill>
                          <a:srgbClr val="980000"/>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736200">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1</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English Composition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Critical Thinking and Composition (3/4) </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Oral Communication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English Composition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 </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Oral Communication and Critical Thinking (3/4) </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English Composition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Oral Communication and Critical Thinking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571800">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2</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Mathematical Concepts and Quantitative Reasoning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Transfer Level</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Mathematical Concepts or Quantitative Reasoning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Transfer or College Level</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Mathematical Concepts or Quantitative Reasoning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Transfer or College Level</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483950">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3</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Arts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Humanities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Arts and Humanities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Arts and Humanities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523875">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Social and Behavioral Sciences (6/8)</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Social and Behavioral Sciences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Social and Behavioral Sciences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700050">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5</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Physical Science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Biological Science (3/4)</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Laboratory (for Phys/Bio Science) (1/1)</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Natural Sciences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Natural Sciences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522500">
                <a:tc>
                  <a:txBody>
                    <a:bodyPr/>
                    <a:lstStyle/>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 </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Life Long Learning and Self Development </a:t>
                      </a:r>
                      <a:endParaRPr sz="11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Not required (CSU Upper Division GE)</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Life Long Learning and Self Development</a:t>
                      </a:r>
                      <a:r>
                        <a:rPr lang="en-US" sz="1100" b="1" i="1" dirty="0">
                          <a:latin typeface="Times New Roman"/>
                          <a:ea typeface="Times New Roman"/>
                          <a:cs typeface="Times New Roman"/>
                          <a:sym typeface="Times New Roman"/>
                        </a:rPr>
                        <a:t> </a:t>
                      </a:r>
                      <a:endParaRPr sz="11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Not required in current title 5 regulations</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Life Long Learning and Self Development</a:t>
                      </a:r>
                      <a:r>
                        <a:rPr lang="en-US" sz="1100" b="1" i="1" dirty="0">
                          <a:latin typeface="Times New Roman"/>
                          <a:ea typeface="Times New Roman"/>
                          <a:cs typeface="Times New Roman"/>
                          <a:sym typeface="Times New Roman"/>
                        </a:rPr>
                        <a:t> </a:t>
                      </a:r>
                      <a:endParaRPr sz="11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Not required in current title 5 regulations</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447675">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6</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Language other than English (LOTE)</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(Currently UC only, carries no units)</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Language other than English (LOTE)</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Not required in current title 5 regulations</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Language other than English (LOTE)</a:t>
                      </a:r>
                      <a:endParaRPr sz="1100" b="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100" b="1" i="1" dirty="0">
                          <a:latin typeface="Times New Roman"/>
                          <a:ea typeface="Times New Roman"/>
                          <a:cs typeface="Times New Roman"/>
                          <a:sym typeface="Times New Roman"/>
                        </a:rPr>
                        <a:t>Not required in current title 5 regulations</a:t>
                      </a:r>
                      <a:endParaRPr sz="1100" b="1" i="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394225">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7</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Ethnic Studies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Ethnic Studies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Ethnic Studies  (3/4)</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303325">
                <a:tc>
                  <a:txBody>
                    <a:bodyPr/>
                    <a:lstStyle/>
                    <a:p>
                      <a:pPr marL="0" lvl="0" indent="0" algn="l" rtl="0">
                        <a:lnSpc>
                          <a:spcPct val="115000"/>
                        </a:lnSpc>
                        <a:spcBef>
                          <a:spcPts val="0"/>
                        </a:spcBef>
                        <a:spcAft>
                          <a:spcPts val="0"/>
                        </a:spcAft>
                        <a:buNone/>
                      </a:pP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highlight>
                            <a:srgbClr val="FFFF00"/>
                          </a:highlight>
                          <a:latin typeface="Times New Roman"/>
                          <a:ea typeface="Times New Roman"/>
                          <a:cs typeface="Times New Roman"/>
                          <a:sym typeface="Times New Roman"/>
                        </a:rPr>
                        <a:t> </a:t>
                      </a:r>
                      <a:endParaRPr sz="1100" b="1" dirty="0">
                        <a:highlight>
                          <a:srgbClr val="FFFF00"/>
                        </a:highlight>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 </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US" sz="1100" b="1" dirty="0">
                          <a:latin typeface="Times New Roman"/>
                          <a:ea typeface="Times New Roman"/>
                          <a:cs typeface="Times New Roman"/>
                          <a:sym typeface="Times New Roman"/>
                        </a:rPr>
                        <a:t>Additional units from above areas (6/8)</a:t>
                      </a:r>
                      <a:endParaRPr sz="1100" b="1" dirty="0">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r h="352425">
                <a:tc>
                  <a:txBody>
                    <a:bodyPr/>
                    <a:lstStyle/>
                    <a:p>
                      <a:pPr marL="0" lvl="0" indent="0" algn="l" rtl="0">
                        <a:lnSpc>
                          <a:spcPct val="115000"/>
                        </a:lnSpc>
                        <a:spcBef>
                          <a:spcPts val="0"/>
                        </a:spcBef>
                        <a:spcAft>
                          <a:spcPts val="0"/>
                        </a:spcAft>
                        <a:buNone/>
                      </a:pPr>
                      <a:r>
                        <a:rPr lang="en-US" sz="1100" b="1" dirty="0">
                          <a:solidFill>
                            <a:srgbClr val="02263F"/>
                          </a:solidFill>
                          <a:latin typeface="Times New Roman"/>
                          <a:ea typeface="Times New Roman"/>
                          <a:cs typeface="Times New Roman"/>
                          <a:sym typeface="Times New Roman"/>
                        </a:rPr>
                        <a:t> Total            </a:t>
                      </a:r>
                      <a:endParaRPr sz="1100" b="1" dirty="0">
                        <a:solidFill>
                          <a:srgbClr val="02263F"/>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solidFill>
                            <a:srgbClr val="02263F"/>
                          </a:solidFill>
                          <a:latin typeface="Times New Roman"/>
                          <a:ea typeface="Times New Roman"/>
                          <a:cs typeface="Times New Roman"/>
                          <a:sym typeface="Times New Roman"/>
                        </a:rPr>
                        <a:t>11 courses (34 semester/45 quarter units)</a:t>
                      </a:r>
                      <a:endParaRPr sz="1100" b="1" dirty="0">
                        <a:solidFill>
                          <a:srgbClr val="02263F"/>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solidFill>
                            <a:srgbClr val="02263F"/>
                          </a:solidFill>
                          <a:latin typeface="Times New Roman"/>
                          <a:ea typeface="Times New Roman"/>
                          <a:cs typeface="Times New Roman"/>
                          <a:sym typeface="Times New Roman"/>
                        </a:rPr>
                        <a:t>21 semester/28 quarter units</a:t>
                      </a:r>
                      <a:endParaRPr sz="1100" b="1" dirty="0">
                        <a:solidFill>
                          <a:srgbClr val="02263F"/>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100" b="1" dirty="0">
                          <a:solidFill>
                            <a:srgbClr val="02263F"/>
                          </a:solidFill>
                          <a:latin typeface="Times New Roman"/>
                          <a:ea typeface="Times New Roman"/>
                          <a:cs typeface="Times New Roman"/>
                          <a:sym typeface="Times New Roman"/>
                        </a:rPr>
                        <a:t>27 semester/39 quarter units</a:t>
                      </a:r>
                      <a:endParaRPr sz="1100" b="1" dirty="0">
                        <a:solidFill>
                          <a:srgbClr val="02263F"/>
                        </a:solidFill>
                        <a:latin typeface="Times New Roman"/>
                        <a:ea typeface="Times New Roman"/>
                        <a:cs typeface="Times New Roman"/>
                        <a:sym typeface="Times New Roman"/>
                      </a:endParaRPr>
                    </a:p>
                  </a:txBody>
                  <a:tcPr marL="68575" marR="6857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5ad44e1dfe_0_42"/>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dirty="0"/>
          </a:p>
        </p:txBody>
      </p:sp>
      <p:sp>
        <p:nvSpPr>
          <p:cNvPr id="263" name="Google Shape;263;g15ad44e1dfe_0_42"/>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Relationships between local Senates and Curriculum Committees </a:t>
            </a:r>
            <a:endParaRPr dirty="0"/>
          </a:p>
        </p:txBody>
      </p:sp>
      <p:sp>
        <p:nvSpPr>
          <p:cNvPr id="264" name="Google Shape;264;g15ad44e1dfe_0_42"/>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Local control designation on how these two committees work together</a:t>
            </a:r>
            <a:endParaRPr dirty="0"/>
          </a:p>
          <a:p>
            <a:pPr marL="457200" lvl="0" indent="-342900" algn="l" rtl="0">
              <a:spcBef>
                <a:spcPts val="0"/>
              </a:spcBef>
              <a:spcAft>
                <a:spcPts val="0"/>
              </a:spcAft>
              <a:buSzPts val="1800"/>
              <a:buChar char="•"/>
            </a:pPr>
            <a:r>
              <a:rPr lang="en-US" dirty="0"/>
              <a:t>Some colleges the curriculum committees can make decisions that are then forwarded to the Board of Trustees. </a:t>
            </a:r>
            <a:endParaRPr dirty="0"/>
          </a:p>
          <a:p>
            <a:pPr marL="457200" lvl="0" indent="-342900" algn="l" rtl="0">
              <a:spcBef>
                <a:spcPts val="0"/>
              </a:spcBef>
              <a:spcAft>
                <a:spcPts val="0"/>
              </a:spcAft>
              <a:buSzPts val="1800"/>
              <a:buChar char="•"/>
            </a:pPr>
            <a:r>
              <a:rPr lang="en-US" dirty="0"/>
              <a:t>Other colleges all recommendations from the Curriculum Committee go to the local academic senate</a:t>
            </a:r>
            <a:endParaRPr dirty="0"/>
          </a:p>
          <a:p>
            <a:pPr marL="457200" lvl="0" indent="-342900" algn="l" rtl="0">
              <a:spcBef>
                <a:spcPts val="0"/>
              </a:spcBef>
              <a:spcAft>
                <a:spcPts val="0"/>
              </a:spcAft>
              <a:buSzPts val="1800"/>
              <a:buChar char="•"/>
            </a:pPr>
            <a:r>
              <a:rPr lang="en-US" dirty="0"/>
              <a:t>Learn what your process is and how these two committees work together and communicate </a:t>
            </a:r>
            <a:endParaRPr dirty="0"/>
          </a:p>
          <a:p>
            <a:pPr marL="457200" lvl="0" indent="-342900" algn="l" rtl="0">
              <a:spcBef>
                <a:spcPts val="0"/>
              </a:spcBef>
              <a:spcAft>
                <a:spcPts val="0"/>
              </a:spcAft>
              <a:buSzPts val="1800"/>
              <a:buChar char="•"/>
            </a:pPr>
            <a:r>
              <a:rPr lang="en-US" dirty="0"/>
              <a:t>This relationship should be documented in policies or procedures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5ad44e1dfe_0_35"/>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dirty="0"/>
          </a:p>
        </p:txBody>
      </p:sp>
      <p:sp>
        <p:nvSpPr>
          <p:cNvPr id="271" name="Google Shape;271;g15ad44e1dfe_0_35"/>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Considering GE Courses with Curriculum Committees</a:t>
            </a:r>
            <a:endParaRPr dirty="0"/>
          </a:p>
        </p:txBody>
      </p:sp>
      <p:sp>
        <p:nvSpPr>
          <p:cNvPr id="272" name="Google Shape;272;g15ad44e1dfe_0_35"/>
          <p:cNvSpPr txBox="1">
            <a:spLocks noGrp="1"/>
          </p:cNvSpPr>
          <p:nvPr>
            <p:ph type="body" idx="1"/>
          </p:nvPr>
        </p:nvSpPr>
        <p:spPr>
          <a:xfrm>
            <a:off x="838200" y="2286450"/>
            <a:ext cx="6426300" cy="4008000"/>
          </a:xfrm>
          <a:prstGeom prst="rect">
            <a:avLst/>
          </a:prstGeom>
        </p:spPr>
        <p:txBody>
          <a:bodyPr spcFirstLastPara="1" wrap="square" lIns="91425" tIns="45700" rIns="91425" bIns="45700" anchor="t" anchorCtr="0">
            <a:normAutofit fontScale="92500" lnSpcReduction="10000"/>
          </a:bodyPr>
          <a:lstStyle/>
          <a:p>
            <a:pPr marL="457200" lvl="0" indent="-342900" algn="l" rtl="0">
              <a:spcBef>
                <a:spcPts val="1000"/>
              </a:spcBef>
              <a:spcAft>
                <a:spcPts val="0"/>
              </a:spcAft>
              <a:buSzPts val="1800"/>
              <a:buChar char="•"/>
            </a:pPr>
            <a:r>
              <a:rPr lang="en-US" dirty="0"/>
              <a:t>Be aware of changes requiring re-submission or review for transfer GE courses</a:t>
            </a:r>
            <a:endParaRPr dirty="0"/>
          </a:p>
          <a:p>
            <a:pPr marL="457200" lvl="0" indent="-342900" algn="l" rtl="0">
              <a:spcBef>
                <a:spcPts val="0"/>
              </a:spcBef>
              <a:spcAft>
                <a:spcPts val="0"/>
              </a:spcAft>
              <a:buSzPts val="1800"/>
              <a:buChar char="•"/>
            </a:pPr>
            <a:r>
              <a:rPr lang="en-US" dirty="0"/>
              <a:t>Keep effective terms and submission timelines in mind - if a course is intended for transfer GE, it should not be offered to students prior to GE approval</a:t>
            </a:r>
            <a:endParaRPr dirty="0"/>
          </a:p>
          <a:p>
            <a:pPr marL="457200" lvl="0" indent="-342900" algn="l" rtl="0">
              <a:spcBef>
                <a:spcPts val="0"/>
              </a:spcBef>
              <a:spcAft>
                <a:spcPts val="0"/>
              </a:spcAft>
              <a:buSzPts val="1800"/>
              <a:buChar char="•"/>
            </a:pPr>
            <a:r>
              <a:rPr lang="en-US" dirty="0"/>
              <a:t>Review course content for appropriateness and fit with proposed area</a:t>
            </a:r>
            <a:endParaRPr dirty="0"/>
          </a:p>
          <a:p>
            <a:pPr marL="457200" lvl="0" indent="-342900" algn="l" rtl="0">
              <a:spcBef>
                <a:spcPts val="0"/>
              </a:spcBef>
              <a:spcAft>
                <a:spcPts val="0"/>
              </a:spcAft>
              <a:buSzPts val="1800"/>
              <a:buChar char="•"/>
            </a:pPr>
            <a:r>
              <a:rPr lang="en-US" dirty="0"/>
              <a:t>Make sure outline includes a current text (OER is permitted)</a:t>
            </a:r>
            <a:endParaRPr dirty="0"/>
          </a:p>
          <a:p>
            <a:pPr marL="457200" lvl="0" indent="-342900" algn="l" rtl="0">
              <a:spcBef>
                <a:spcPts val="0"/>
              </a:spcBef>
              <a:spcAft>
                <a:spcPts val="0"/>
              </a:spcAft>
              <a:buSzPts val="1800"/>
              <a:buChar char="•"/>
            </a:pPr>
            <a:r>
              <a:rPr lang="en-US" dirty="0"/>
              <a:t>Courses proposed for more than one GE Area will received added scrutiny</a:t>
            </a:r>
            <a:endParaRPr dirty="0"/>
          </a:p>
        </p:txBody>
      </p:sp>
      <p:pic>
        <p:nvPicPr>
          <p:cNvPr id="273" name="Google Shape;273;g15ad44e1dfe_0_35"/>
          <p:cNvPicPr preferRelativeResize="0"/>
          <p:nvPr/>
        </p:nvPicPr>
        <p:blipFill>
          <a:blip r:embed="rId3">
            <a:alphaModFix/>
          </a:blip>
          <a:stretch>
            <a:fillRect/>
          </a:stretch>
        </p:blipFill>
        <p:spPr>
          <a:xfrm>
            <a:off x="7416900" y="2286446"/>
            <a:ext cx="3819525" cy="3152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15ad44e1dfe_0_7"/>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Double Counting in Local General Education </a:t>
            </a:r>
            <a:endParaRPr dirty="0"/>
          </a:p>
        </p:txBody>
      </p:sp>
      <p:sp>
        <p:nvSpPr>
          <p:cNvPr id="280" name="Google Shape;280;g15ad44e1dfe_0_7"/>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Current Double-Counting for Local GE:</a:t>
            </a:r>
            <a:endParaRPr dirty="0"/>
          </a:p>
          <a:p>
            <a:pPr marL="914400" lvl="1" indent="-342900" algn="l" rtl="0">
              <a:spcBef>
                <a:spcPts val="0"/>
              </a:spcBef>
              <a:spcAft>
                <a:spcPts val="0"/>
              </a:spcAft>
              <a:buSzPts val="1800"/>
              <a:buChar char="•"/>
            </a:pPr>
            <a:r>
              <a:rPr lang="en-US" dirty="0"/>
              <a:t>Title 5, 55063(e): “</a:t>
            </a:r>
            <a:r>
              <a:rPr lang="en-US" sz="2200" dirty="0">
                <a:solidFill>
                  <a:srgbClr val="000000"/>
                </a:solidFill>
              </a:rPr>
              <a:t>A course may satisfy more than one general education requirement, but course completion may be counted only once toward satisfying the 18 semester unit or 27 quarter unit general education requirement. A course may also satisfy both a general education requirement and a major or area of emphasis requirement, and course completion may be counted toward both requirements, depending upon college/district policy.” </a:t>
            </a:r>
            <a:endParaRPr sz="3100" dirty="0"/>
          </a:p>
          <a:p>
            <a:pPr marL="914400" lvl="1" indent="-342900" algn="l" rtl="0">
              <a:spcBef>
                <a:spcPts val="0"/>
              </a:spcBef>
              <a:spcAft>
                <a:spcPts val="0"/>
              </a:spcAft>
              <a:buSzPts val="1800"/>
              <a:buChar char="•"/>
            </a:pPr>
            <a:r>
              <a:rPr lang="en-US" dirty="0"/>
              <a:t>Colleges may not double-count a course in more than one GE Area but may choose locally whether to double-count “additional requirements” (competencies/graduation requirements - e.g. Ethnic Studies)</a:t>
            </a:r>
            <a:endParaRPr dirty="0"/>
          </a:p>
          <a:p>
            <a:pPr marL="914400" lvl="1" indent="-342900" algn="l" rtl="0">
              <a:spcBef>
                <a:spcPts val="0"/>
              </a:spcBef>
              <a:spcAft>
                <a:spcPts val="0"/>
              </a:spcAft>
              <a:buSzPts val="1800"/>
              <a:buChar char="•"/>
            </a:pPr>
            <a:r>
              <a:rPr lang="en-US" dirty="0"/>
              <a:t>Proposed updates to Local GE have not addressed double-counting</a:t>
            </a:r>
            <a:endParaRPr dirty="0"/>
          </a:p>
        </p:txBody>
      </p:sp>
      <p:sp>
        <p:nvSpPr>
          <p:cNvPr id="281" name="Google Shape;281;g15ad44e1dfe_0_7"/>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Presenters </a:t>
            </a:r>
            <a:endParaRPr dirty="0"/>
          </a:p>
        </p:txBody>
      </p:sp>
      <p:sp>
        <p:nvSpPr>
          <p:cNvPr id="151" name="Google Shape;151;p2"/>
          <p:cNvSpPr txBox="1">
            <a:spLocks noGrp="1"/>
          </p:cNvSpPr>
          <p:nvPr>
            <p:ph type="body" idx="1"/>
          </p:nvPr>
        </p:nvSpPr>
        <p:spPr>
          <a:xfrm>
            <a:off x="838200" y="2015412"/>
            <a:ext cx="10515600" cy="4279063"/>
          </a:xfrm>
          <a:prstGeom prst="rect">
            <a:avLst/>
          </a:prstGeom>
          <a:noFill/>
          <a:ln>
            <a:noFill/>
          </a:ln>
        </p:spPr>
        <p:txBody>
          <a:bodyPr spcFirstLastPara="1" wrap="square" lIns="91425" tIns="45700" rIns="91425" bIns="45700" anchor="t" anchorCtr="0">
            <a:normAutofit/>
          </a:bodyPr>
          <a:lstStyle/>
          <a:p>
            <a:pPr marL="228600" lvl="0" indent="-165100" algn="l" rtl="0">
              <a:lnSpc>
                <a:spcPct val="80000"/>
              </a:lnSpc>
              <a:spcBef>
                <a:spcPts val="0"/>
              </a:spcBef>
              <a:spcAft>
                <a:spcPts val="0"/>
              </a:spcAft>
              <a:buClr>
                <a:schemeClr val="dk1"/>
              </a:buClr>
              <a:buSzPts val="4000"/>
              <a:buChar char="•"/>
            </a:pPr>
            <a:r>
              <a:rPr lang="en-US" sz="4000" dirty="0">
                <a:latin typeface="Arial"/>
                <a:ea typeface="Arial"/>
                <a:cs typeface="Arial"/>
                <a:sym typeface="Arial"/>
              </a:rPr>
              <a:t>Stephanie Curry, ASCCC Area A Representative </a:t>
            </a:r>
            <a:endParaRPr sz="1400" dirty="0">
              <a:latin typeface="Arial"/>
              <a:ea typeface="Arial"/>
              <a:cs typeface="Arial"/>
              <a:sym typeface="Arial"/>
            </a:endParaRPr>
          </a:p>
          <a:p>
            <a:pPr marL="228600" lvl="0" indent="-165100" algn="l" rtl="0">
              <a:lnSpc>
                <a:spcPct val="80000"/>
              </a:lnSpc>
              <a:spcBef>
                <a:spcPts val="1000"/>
              </a:spcBef>
              <a:spcAft>
                <a:spcPts val="0"/>
              </a:spcAft>
              <a:buClr>
                <a:schemeClr val="dk1"/>
              </a:buClr>
              <a:buSzPts val="4000"/>
              <a:buChar char="•"/>
            </a:pPr>
            <a:r>
              <a:rPr lang="en-US" sz="4000" dirty="0">
                <a:latin typeface="Arial"/>
                <a:ea typeface="Arial"/>
                <a:cs typeface="Arial"/>
                <a:sym typeface="Arial"/>
              </a:rPr>
              <a:t>Sarah Harris PhD, College of the Sequoias </a:t>
            </a:r>
            <a:endParaRPr sz="1400" dirty="0">
              <a:latin typeface="Arial"/>
              <a:ea typeface="Arial"/>
              <a:cs typeface="Arial"/>
              <a:sym typeface="Arial"/>
            </a:endParaRPr>
          </a:p>
          <a:p>
            <a:pPr marL="228600" lvl="0" indent="-165100" algn="l" rtl="0">
              <a:lnSpc>
                <a:spcPct val="80000"/>
              </a:lnSpc>
              <a:spcBef>
                <a:spcPts val="1000"/>
              </a:spcBef>
              <a:spcAft>
                <a:spcPts val="0"/>
              </a:spcAft>
              <a:buClr>
                <a:schemeClr val="dk1"/>
              </a:buClr>
              <a:buSzPts val="4000"/>
              <a:buChar char="•"/>
            </a:pPr>
            <a:r>
              <a:rPr lang="en-US" sz="4000" dirty="0">
                <a:latin typeface="Arial"/>
                <a:ea typeface="Arial"/>
                <a:cs typeface="Arial"/>
                <a:sym typeface="Arial"/>
              </a:rPr>
              <a:t>LaTonya Parker EdD, ASCCC Secretary </a:t>
            </a:r>
            <a:endParaRPr sz="1400" dirty="0">
              <a:latin typeface="Arial"/>
              <a:ea typeface="Arial"/>
              <a:cs typeface="Arial"/>
              <a:sym typeface="Arial"/>
            </a:endParaRPr>
          </a:p>
        </p:txBody>
      </p:sp>
      <p:pic>
        <p:nvPicPr>
          <p:cNvPr id="152" name="Google Shape;152;p2"/>
          <p:cNvPicPr preferRelativeResize="0"/>
          <p:nvPr/>
        </p:nvPicPr>
        <p:blipFill>
          <a:blip r:embed="rId3">
            <a:alphaModFix/>
          </a:blip>
          <a:stretch>
            <a:fillRect/>
          </a:stretch>
        </p:blipFill>
        <p:spPr>
          <a:xfrm>
            <a:off x="4585051" y="4619275"/>
            <a:ext cx="2219776" cy="2154748"/>
          </a:xfrm>
          <a:prstGeom prst="rect">
            <a:avLst/>
          </a:prstGeom>
          <a:noFill/>
          <a:ln>
            <a:noFill/>
          </a:ln>
        </p:spPr>
      </p:pic>
      <p:pic>
        <p:nvPicPr>
          <p:cNvPr id="3" name="Picture 2">
            <a:extLst>
              <a:ext uri="{FF2B5EF4-FFF2-40B4-BE49-F238E27FC236}">
                <a16:creationId xmlns:a16="http://schemas.microsoft.com/office/drawing/2014/main" id="{1D8D93BD-A374-491F-9494-B9E4AF9D534B}"/>
              </a:ext>
            </a:extLst>
          </p:cNvPr>
          <p:cNvPicPr>
            <a:picLocks noChangeAspect="1"/>
          </p:cNvPicPr>
          <p:nvPr/>
        </p:nvPicPr>
        <p:blipFill>
          <a:blip r:embed="rId4"/>
          <a:stretch>
            <a:fillRect/>
          </a:stretch>
        </p:blipFill>
        <p:spPr>
          <a:xfrm>
            <a:off x="2021943" y="4541798"/>
            <a:ext cx="2272949" cy="2266679"/>
          </a:xfrm>
          <a:prstGeom prst="rect">
            <a:avLst/>
          </a:prstGeom>
        </p:spPr>
      </p:pic>
      <p:pic>
        <p:nvPicPr>
          <p:cNvPr id="5" name="Picture 4">
            <a:extLst>
              <a:ext uri="{FF2B5EF4-FFF2-40B4-BE49-F238E27FC236}">
                <a16:creationId xmlns:a16="http://schemas.microsoft.com/office/drawing/2014/main" id="{1E70DB68-3847-4857-8519-B3CACE362923}"/>
              </a:ext>
            </a:extLst>
          </p:cNvPr>
          <p:cNvPicPr>
            <a:picLocks noChangeAspect="1"/>
          </p:cNvPicPr>
          <p:nvPr/>
        </p:nvPicPr>
        <p:blipFill>
          <a:blip r:embed="rId5"/>
          <a:stretch>
            <a:fillRect/>
          </a:stretch>
        </p:blipFill>
        <p:spPr>
          <a:xfrm>
            <a:off x="7094986" y="4492276"/>
            <a:ext cx="1876872" cy="23162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Arial"/>
                <a:ea typeface="Arial"/>
                <a:cs typeface="Arial"/>
                <a:sym typeface="Arial"/>
              </a:rPr>
              <a:t>Why this matters to students </a:t>
            </a:r>
            <a:endParaRPr dirty="0">
              <a:latin typeface="Arial"/>
              <a:ea typeface="Arial"/>
              <a:cs typeface="Arial"/>
              <a:sym typeface="Arial"/>
            </a:endParaRPr>
          </a:p>
        </p:txBody>
      </p:sp>
      <p:sp>
        <p:nvSpPr>
          <p:cNvPr id="288" name="Google Shape;288;p8"/>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Autofit/>
          </a:bodyPr>
          <a:lstStyle/>
          <a:p>
            <a:pPr marL="457200" lvl="0"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Title 5 requires 18 GE units in four areas:</a:t>
            </a:r>
            <a:endParaRPr sz="2500" dirty="0">
              <a:latin typeface="Arial"/>
              <a:ea typeface="Arial"/>
              <a:cs typeface="Arial"/>
              <a:sym typeface="Arial"/>
            </a:endParaRPr>
          </a:p>
          <a:p>
            <a:pPr marL="914400" lvl="1"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Natural Sciences</a:t>
            </a:r>
            <a:endParaRPr sz="2500" dirty="0">
              <a:latin typeface="Arial"/>
              <a:ea typeface="Arial"/>
              <a:cs typeface="Arial"/>
              <a:sym typeface="Arial"/>
            </a:endParaRPr>
          </a:p>
          <a:p>
            <a:pPr marL="914400" lvl="1"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Social and Behavioral Sciences</a:t>
            </a:r>
            <a:endParaRPr sz="2500" dirty="0">
              <a:latin typeface="Arial"/>
              <a:ea typeface="Arial"/>
              <a:cs typeface="Arial"/>
              <a:sym typeface="Arial"/>
            </a:endParaRPr>
          </a:p>
          <a:p>
            <a:pPr marL="914400" lvl="1"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Humanities</a:t>
            </a:r>
            <a:endParaRPr sz="2500" dirty="0">
              <a:latin typeface="Arial"/>
              <a:ea typeface="Arial"/>
              <a:cs typeface="Arial"/>
              <a:sym typeface="Arial"/>
            </a:endParaRPr>
          </a:p>
          <a:p>
            <a:pPr marL="914400" lvl="1"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Language and Rationality</a:t>
            </a:r>
            <a:endParaRPr sz="2500" dirty="0">
              <a:latin typeface="Arial"/>
              <a:ea typeface="Arial"/>
              <a:cs typeface="Arial"/>
              <a:sym typeface="Arial"/>
            </a:endParaRPr>
          </a:p>
          <a:p>
            <a:pPr marL="1371600" lvl="2"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English Composition</a:t>
            </a:r>
            <a:endParaRPr sz="2500" dirty="0">
              <a:latin typeface="Arial"/>
              <a:ea typeface="Arial"/>
              <a:cs typeface="Arial"/>
              <a:sym typeface="Arial"/>
            </a:endParaRPr>
          </a:p>
          <a:p>
            <a:pPr marL="1371600" lvl="2"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Communication and Analytical Thinking</a:t>
            </a:r>
            <a:endParaRPr sz="2500" dirty="0">
              <a:latin typeface="Arial"/>
              <a:ea typeface="Arial"/>
              <a:cs typeface="Arial"/>
              <a:sym typeface="Arial"/>
            </a:endParaRPr>
          </a:p>
          <a:p>
            <a:pPr marL="457200" lvl="0"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Added requirements or double-counting restrictions increase GE units and can impact local degrees, particularly in high-unit areas (e.g. Nursing)</a:t>
            </a:r>
            <a:endParaRPr sz="2500" dirty="0">
              <a:latin typeface="Arial"/>
              <a:ea typeface="Arial"/>
              <a:cs typeface="Arial"/>
              <a:sym typeface="Arial"/>
            </a:endParaRPr>
          </a:p>
          <a:p>
            <a:pPr marL="457200" lvl="0"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Multiple GE patterns can be confusing for students, particularly for those whose intended transfer major or institution may change</a:t>
            </a:r>
            <a:endParaRPr sz="2500" dirty="0">
              <a:latin typeface="Arial"/>
              <a:ea typeface="Arial"/>
              <a:cs typeface="Arial"/>
              <a:sym typeface="Arial"/>
            </a:endParaRPr>
          </a:p>
          <a:p>
            <a:pPr marL="457200" lvl="0" indent="-387350" algn="l" rtl="0">
              <a:lnSpc>
                <a:spcPct val="70000"/>
              </a:lnSpc>
              <a:spcBef>
                <a:spcPts val="0"/>
              </a:spcBef>
              <a:spcAft>
                <a:spcPts val="0"/>
              </a:spcAft>
              <a:buClr>
                <a:srgbClr val="3A3838"/>
              </a:buClr>
              <a:buSzPts val="2500"/>
              <a:buChar char="•"/>
            </a:pPr>
            <a:r>
              <a:rPr lang="en-US" sz="2500" dirty="0">
                <a:latin typeface="Arial"/>
                <a:ea typeface="Arial"/>
                <a:cs typeface="Arial"/>
                <a:sym typeface="Arial"/>
              </a:rPr>
              <a:t>Campus GE philosophies and outcomes can shape student experience in important ways</a:t>
            </a:r>
            <a:endParaRPr sz="2500" dirty="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5ad44e1dfe_0_14"/>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Local GE Pattern (added requirements) </a:t>
            </a:r>
            <a:endParaRPr dirty="0"/>
          </a:p>
        </p:txBody>
      </p:sp>
      <p:sp>
        <p:nvSpPr>
          <p:cNvPr id="295" name="Google Shape;295;g15ad44e1dfe_0_14"/>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Title 5, 55063(c) General Education Requirements: “</a:t>
            </a:r>
            <a:r>
              <a:rPr lang="en-US" sz="2200" dirty="0">
                <a:solidFill>
                  <a:srgbClr val="000000"/>
                </a:solidFill>
              </a:rPr>
              <a:t>A minimum of 18 semester units or 27 quarter units of general education coursework must be completed in the areas described in this subdivision (c), </a:t>
            </a:r>
            <a:r>
              <a:rPr lang="en-US" sz="2200" i="1" dirty="0">
                <a:solidFill>
                  <a:srgbClr val="000000"/>
                </a:solidFill>
              </a:rPr>
              <a:t>or as otherwise determined by the degree-granting college.</a:t>
            </a:r>
            <a:r>
              <a:rPr lang="en-US" sz="2200" dirty="0">
                <a:solidFill>
                  <a:srgbClr val="000000"/>
                </a:solidFill>
              </a:rPr>
              <a:t>”</a:t>
            </a:r>
            <a:endParaRPr sz="2200" dirty="0">
              <a:solidFill>
                <a:srgbClr val="000000"/>
              </a:solidFill>
            </a:endParaRPr>
          </a:p>
          <a:p>
            <a:pPr marL="457200" lvl="0" indent="-368300" algn="l" rtl="0">
              <a:spcBef>
                <a:spcPts val="0"/>
              </a:spcBef>
              <a:spcAft>
                <a:spcPts val="0"/>
              </a:spcAft>
              <a:buClr>
                <a:srgbClr val="000000"/>
              </a:buClr>
              <a:buSzPts val="2200"/>
              <a:buChar char="•"/>
            </a:pPr>
            <a:r>
              <a:rPr lang="en-US" sz="2200" dirty="0">
                <a:solidFill>
                  <a:srgbClr val="000000"/>
                </a:solidFill>
              </a:rPr>
              <a:t>Colleges may choose to add additional GE requirements, such as life-long learning, information literacy, etc.</a:t>
            </a:r>
            <a:endParaRPr sz="2200" dirty="0">
              <a:solidFill>
                <a:srgbClr val="000000"/>
              </a:solidFill>
            </a:endParaRPr>
          </a:p>
          <a:p>
            <a:pPr marL="457200" lvl="0" indent="-368300" algn="l" rtl="0">
              <a:spcBef>
                <a:spcPts val="0"/>
              </a:spcBef>
              <a:spcAft>
                <a:spcPts val="0"/>
              </a:spcAft>
              <a:buClr>
                <a:srgbClr val="000000"/>
              </a:buClr>
              <a:buSzPts val="2200"/>
              <a:buChar char="•"/>
            </a:pPr>
            <a:r>
              <a:rPr lang="en-US" sz="2200" dirty="0">
                <a:solidFill>
                  <a:srgbClr val="000000"/>
                </a:solidFill>
              </a:rPr>
              <a:t>Discussions should focus on student need, the college GE philosophy and the college mission.</a:t>
            </a:r>
            <a:endParaRPr sz="2200" dirty="0">
              <a:solidFill>
                <a:srgbClr val="000000"/>
              </a:solidFill>
            </a:endParaRPr>
          </a:p>
          <a:p>
            <a:pPr marL="457200" lvl="0" indent="-368300" algn="l" rtl="0">
              <a:spcBef>
                <a:spcPts val="0"/>
              </a:spcBef>
              <a:spcAft>
                <a:spcPts val="0"/>
              </a:spcAft>
              <a:buClr>
                <a:srgbClr val="000000"/>
              </a:buClr>
              <a:buSzPts val="2200"/>
              <a:buChar char="•"/>
            </a:pPr>
            <a:r>
              <a:rPr lang="en-US" sz="2200" dirty="0">
                <a:solidFill>
                  <a:srgbClr val="000000"/>
                </a:solidFill>
              </a:rPr>
              <a:t>Overall GE pattern should be periodically reviewed - does your college have a process in place?</a:t>
            </a:r>
            <a:endParaRPr sz="2200" dirty="0">
              <a:solidFill>
                <a:srgbClr val="000000"/>
              </a:solidFill>
            </a:endParaRPr>
          </a:p>
        </p:txBody>
      </p:sp>
      <p:sp>
        <p:nvSpPr>
          <p:cNvPr id="296" name="Google Shape;296;g15ad44e1dfe_0_14"/>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15ad44e1dfe_0_49"/>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Balancing Requirements and # of required units in Local General Education Patterns  </a:t>
            </a:r>
            <a:endParaRPr dirty="0"/>
          </a:p>
        </p:txBody>
      </p:sp>
      <p:sp>
        <p:nvSpPr>
          <p:cNvPr id="303" name="Google Shape;303;g15ad44e1dfe_0_49"/>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Under current regulation, “additional requirements” (Competencies/ Graduation Requirements) may double-count, GE areas may not</a:t>
            </a:r>
            <a:endParaRPr dirty="0"/>
          </a:p>
          <a:p>
            <a:pPr marL="457200" lvl="0" indent="-342900" algn="l" rtl="0">
              <a:spcBef>
                <a:spcPts val="0"/>
              </a:spcBef>
              <a:spcAft>
                <a:spcPts val="0"/>
              </a:spcAft>
              <a:buSzPts val="1800"/>
              <a:buChar char="•"/>
            </a:pPr>
            <a:r>
              <a:rPr lang="en-US" dirty="0"/>
              <a:t>Local control to add requirements - consider whether added GE areas or additional requirements are most appropriate </a:t>
            </a:r>
            <a:endParaRPr dirty="0"/>
          </a:p>
          <a:p>
            <a:pPr marL="457200" lvl="0" indent="-342900" algn="l" rtl="0">
              <a:spcBef>
                <a:spcPts val="0"/>
              </a:spcBef>
              <a:spcAft>
                <a:spcPts val="0"/>
              </a:spcAft>
              <a:buSzPts val="1800"/>
              <a:buChar char="•"/>
            </a:pPr>
            <a:r>
              <a:rPr lang="en-US" dirty="0"/>
              <a:t>Consider “minimum” units vs actual units - individual course units may exceed the minimum for an area or requirement </a:t>
            </a:r>
            <a:endParaRPr dirty="0"/>
          </a:p>
          <a:p>
            <a:pPr marL="457200" lvl="0" indent="-342900" algn="l" rtl="0">
              <a:spcBef>
                <a:spcPts val="0"/>
              </a:spcBef>
              <a:spcAft>
                <a:spcPts val="0"/>
              </a:spcAft>
              <a:buSzPts val="1800"/>
              <a:buChar char="•"/>
            </a:pPr>
            <a:r>
              <a:rPr lang="en-US" dirty="0"/>
              <a:t>Look at GE pattern holistically - how does it fit college philosophy and student needs for local degrees</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
        <p:nvSpPr>
          <p:cNvPr id="304" name="Google Shape;304;g15ad44e1dfe_0_49"/>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5ad44e1dfe_0_70"/>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Catalog Rights </a:t>
            </a:r>
            <a:endParaRPr dirty="0"/>
          </a:p>
        </p:txBody>
      </p:sp>
      <p:sp>
        <p:nvSpPr>
          <p:cNvPr id="311" name="Google Shape;311;g15ad44e1dfe_0_70"/>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Autofit/>
          </a:bodyPr>
          <a:lstStyle/>
          <a:p>
            <a:pPr marL="457200" lvl="0" indent="-330200" algn="l" rtl="0">
              <a:lnSpc>
                <a:spcPct val="70000"/>
              </a:lnSpc>
              <a:spcBef>
                <a:spcPts val="1000"/>
              </a:spcBef>
              <a:spcAft>
                <a:spcPts val="0"/>
              </a:spcAft>
              <a:buClr>
                <a:srgbClr val="0A0A0A"/>
              </a:buClr>
              <a:buSzPts val="1600"/>
              <a:buChar char="•"/>
            </a:pPr>
            <a:r>
              <a:rPr lang="en-US" sz="1600" dirty="0">
                <a:solidFill>
                  <a:srgbClr val="0A0A0A"/>
                </a:solidFill>
                <a:highlight>
                  <a:srgbClr val="FFFFFF"/>
                </a:highlight>
                <a:latin typeface="Arial"/>
                <a:ea typeface="Arial"/>
                <a:cs typeface="Arial"/>
                <a:sym typeface="Arial"/>
              </a:rPr>
              <a:t>Title 5 §55005 requires colleges to publish course standards before a course can be offered to students, including transferability, degree applicability, and whether the course is eligible for general education. </a:t>
            </a:r>
            <a:endParaRPr sz="1600" dirty="0">
              <a:solidFill>
                <a:srgbClr val="0A0A0A"/>
              </a:solidFill>
              <a:highlight>
                <a:srgbClr val="FFFFFF"/>
              </a:highlight>
              <a:latin typeface="Arial"/>
              <a:ea typeface="Arial"/>
              <a:cs typeface="Arial"/>
              <a:sym typeface="Arial"/>
            </a:endParaRPr>
          </a:p>
          <a:p>
            <a:pPr marL="457200" lvl="0" indent="-330200" algn="l" rtl="0">
              <a:lnSpc>
                <a:spcPct val="70000"/>
              </a:lnSpc>
              <a:spcBef>
                <a:spcPts val="0"/>
              </a:spcBef>
              <a:spcAft>
                <a:spcPts val="0"/>
              </a:spcAft>
              <a:buClr>
                <a:srgbClr val="0A0A0A"/>
              </a:buClr>
              <a:buSzPts val="1600"/>
              <a:buChar char="•"/>
            </a:pPr>
            <a:r>
              <a:rPr lang="en-US" sz="1600" dirty="0">
                <a:solidFill>
                  <a:srgbClr val="0A0A0A"/>
                </a:solidFill>
                <a:highlight>
                  <a:srgbClr val="FFFFFF"/>
                </a:highlight>
                <a:latin typeface="Arial"/>
                <a:ea typeface="Arial"/>
                <a:cs typeface="Arial"/>
                <a:sym typeface="Arial"/>
              </a:rPr>
              <a:t>As there is no specific reference in Education Code or title 5 that refers to “catalog rights” for community college students, questions regarding catalog rights are best answered by legal counsel at the colleges with experience in contract law (CCCCO 2009-04 opinion) </a:t>
            </a:r>
            <a:endParaRPr sz="1600" dirty="0">
              <a:solidFill>
                <a:srgbClr val="0A0A0A"/>
              </a:solidFill>
              <a:highlight>
                <a:srgbClr val="FFFFFF"/>
              </a:highlight>
              <a:latin typeface="Arial"/>
              <a:ea typeface="Arial"/>
              <a:cs typeface="Arial"/>
              <a:sym typeface="Arial"/>
            </a:endParaRPr>
          </a:p>
          <a:p>
            <a:pPr marL="457200" lvl="0" indent="-330200" algn="l" rtl="0">
              <a:lnSpc>
                <a:spcPct val="70000"/>
              </a:lnSpc>
              <a:spcBef>
                <a:spcPts val="0"/>
              </a:spcBef>
              <a:spcAft>
                <a:spcPts val="0"/>
              </a:spcAft>
              <a:buClr>
                <a:srgbClr val="0A0A0A"/>
              </a:buClr>
              <a:buSzPts val="1600"/>
              <a:buChar char="•"/>
            </a:pPr>
            <a:r>
              <a:rPr lang="en-US" sz="1600" dirty="0">
                <a:solidFill>
                  <a:srgbClr val="0A0A0A"/>
                </a:solidFill>
                <a:highlight>
                  <a:srgbClr val="FFFFFF"/>
                </a:highlight>
                <a:latin typeface="Arial"/>
                <a:ea typeface="Arial"/>
                <a:cs typeface="Arial"/>
                <a:sym typeface="Arial"/>
              </a:rPr>
              <a:t>From these regulations and standards, it is clear that the college must maintain a catalog but there is no mention of “catalog rights” that determine which students must complete the requirements published in the catalog. Historically, districts and colleges have determined their own policy in regard to student enrollment and academic requirements. However, as stated above, catalog rights exist between a student and college and generally support the view that students should not be subjected to changes after entering the institution</a:t>
            </a:r>
            <a:endParaRPr sz="1600" dirty="0">
              <a:solidFill>
                <a:srgbClr val="0A0A0A"/>
              </a:solidFill>
              <a:highlight>
                <a:srgbClr val="FFFFFF"/>
              </a:highlight>
              <a:latin typeface="Arial"/>
              <a:ea typeface="Arial"/>
              <a:cs typeface="Arial"/>
              <a:sym typeface="Arial"/>
            </a:endParaRPr>
          </a:p>
          <a:p>
            <a:pPr marL="457200" lvl="0" indent="0" algn="l" rtl="0">
              <a:lnSpc>
                <a:spcPct val="70000"/>
              </a:lnSpc>
              <a:spcBef>
                <a:spcPts val="1000"/>
              </a:spcBef>
              <a:spcAft>
                <a:spcPts val="0"/>
              </a:spcAft>
              <a:buNone/>
            </a:pPr>
            <a:endParaRPr sz="1600" dirty="0">
              <a:solidFill>
                <a:srgbClr val="0A0A0A"/>
              </a:solidFill>
              <a:highlight>
                <a:srgbClr val="FFFFFF"/>
              </a:highlight>
              <a:latin typeface="Arial"/>
              <a:ea typeface="Arial"/>
              <a:cs typeface="Arial"/>
              <a:sym typeface="Arial"/>
            </a:endParaRPr>
          </a:p>
          <a:p>
            <a:pPr marL="457200" lvl="0" indent="-330200" algn="l" rtl="0">
              <a:lnSpc>
                <a:spcPct val="95000"/>
              </a:lnSpc>
              <a:spcBef>
                <a:spcPts val="0"/>
              </a:spcBef>
              <a:spcAft>
                <a:spcPts val="0"/>
              </a:spcAft>
              <a:buClr>
                <a:srgbClr val="333333"/>
              </a:buClr>
              <a:buSzPts val="1600"/>
              <a:buChar char="•"/>
            </a:pPr>
            <a:r>
              <a:rPr lang="en-US" sz="1600" dirty="0">
                <a:solidFill>
                  <a:srgbClr val="333333"/>
                </a:solidFill>
                <a:latin typeface="Arial"/>
                <a:ea typeface="Arial"/>
                <a:cs typeface="Arial"/>
                <a:sym typeface="Arial"/>
              </a:rPr>
              <a:t>Students who maintain continuous enrollment may choose to graduate under the college catalog in effect at the time they began their studies in a California Community College, California State University, or University of California campus, or under the catalog in effect at the time of graduation.</a:t>
            </a:r>
            <a:endParaRPr sz="1600" dirty="0">
              <a:solidFill>
                <a:srgbClr val="333333"/>
              </a:solidFill>
              <a:latin typeface="Arial"/>
              <a:ea typeface="Arial"/>
              <a:cs typeface="Arial"/>
              <a:sym typeface="Arial"/>
            </a:endParaRPr>
          </a:p>
          <a:p>
            <a:pPr marL="457200" lvl="0" indent="-330200" algn="l" rtl="0">
              <a:lnSpc>
                <a:spcPct val="95000"/>
              </a:lnSpc>
              <a:spcBef>
                <a:spcPts val="0"/>
              </a:spcBef>
              <a:spcAft>
                <a:spcPts val="0"/>
              </a:spcAft>
              <a:buClr>
                <a:srgbClr val="333333"/>
              </a:buClr>
              <a:buSzPts val="1600"/>
              <a:buChar char="•"/>
            </a:pPr>
            <a:r>
              <a:rPr lang="en-US" sz="1600" dirty="0">
                <a:solidFill>
                  <a:srgbClr val="333333"/>
                </a:solidFill>
                <a:latin typeface="Arial"/>
                <a:ea typeface="Arial"/>
                <a:cs typeface="Arial"/>
                <a:sym typeface="Arial"/>
              </a:rPr>
              <a:t>Continuous enrollment is defined as attendance in one semester or two quarters within a calendar year in the CSU, UC, or California Community College System.</a:t>
            </a:r>
            <a:endParaRPr sz="1600" dirty="0">
              <a:solidFill>
                <a:srgbClr val="333333"/>
              </a:solidFill>
              <a:latin typeface="Arial"/>
              <a:ea typeface="Arial"/>
              <a:cs typeface="Arial"/>
              <a:sym typeface="Arial"/>
            </a:endParaRPr>
          </a:p>
          <a:p>
            <a:pPr marL="457200" lvl="0" indent="-330200" algn="l" rtl="0">
              <a:lnSpc>
                <a:spcPct val="95000"/>
              </a:lnSpc>
              <a:spcBef>
                <a:spcPts val="0"/>
              </a:spcBef>
              <a:spcAft>
                <a:spcPts val="0"/>
              </a:spcAft>
              <a:buClr>
                <a:srgbClr val="333333"/>
              </a:buClr>
              <a:buSzPts val="1600"/>
              <a:buChar char="•"/>
            </a:pPr>
            <a:r>
              <a:rPr lang="en-US" sz="1600" dirty="0">
                <a:solidFill>
                  <a:srgbClr val="333333"/>
                </a:solidFill>
                <a:latin typeface="Arial"/>
                <a:ea typeface="Arial"/>
                <a:cs typeface="Arial"/>
                <a:sym typeface="Arial"/>
              </a:rPr>
              <a:t>Certification of a student’s completion of CSU general education requirements or the Intersegmental General Education Transfer Curriculum (IGETC) is not a graduation requirement. Therefore, students do not have catalog rights to a certification pattern used by a certifying institution or a CSU or UC campus (SDCCD) </a:t>
            </a:r>
            <a:endParaRPr sz="1600" dirty="0">
              <a:solidFill>
                <a:srgbClr val="333333"/>
              </a:solidFill>
              <a:latin typeface="Arial"/>
              <a:ea typeface="Arial"/>
              <a:cs typeface="Arial"/>
              <a:sym typeface="Arial"/>
            </a:endParaRPr>
          </a:p>
          <a:p>
            <a:pPr marL="0" lvl="0" indent="0" algn="l" rtl="0">
              <a:lnSpc>
                <a:spcPct val="70000"/>
              </a:lnSpc>
              <a:spcBef>
                <a:spcPts val="1000"/>
              </a:spcBef>
              <a:spcAft>
                <a:spcPts val="0"/>
              </a:spcAft>
              <a:buNone/>
            </a:pPr>
            <a:endParaRPr sz="1600" dirty="0">
              <a:solidFill>
                <a:srgbClr val="0A0A0A"/>
              </a:solidFill>
              <a:highlight>
                <a:srgbClr val="FFFFFF"/>
              </a:highlight>
              <a:latin typeface="Arial"/>
              <a:ea typeface="Arial"/>
              <a:cs typeface="Arial"/>
              <a:sym typeface="Arial"/>
            </a:endParaRPr>
          </a:p>
        </p:txBody>
      </p:sp>
      <p:sp>
        <p:nvSpPr>
          <p:cNvPr id="312" name="Google Shape;312;g15ad44e1dfe_0_70"/>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15ad44e1dfe_0_63"/>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CalGETC 2025 </a:t>
            </a:r>
            <a:endParaRPr dirty="0"/>
          </a:p>
        </p:txBody>
      </p:sp>
      <p:sp>
        <p:nvSpPr>
          <p:cNvPr id="319" name="Google Shape;319;g15ad44e1dfe_0_63"/>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Students entering into college starting in 2025-2026</a:t>
            </a:r>
            <a:endParaRPr dirty="0"/>
          </a:p>
          <a:p>
            <a:pPr marL="457200" lvl="0" indent="-342900" algn="l" rtl="0">
              <a:spcBef>
                <a:spcPts val="0"/>
              </a:spcBef>
              <a:spcAft>
                <a:spcPts val="0"/>
              </a:spcAft>
              <a:buSzPts val="1800"/>
              <a:buChar char="•"/>
            </a:pPr>
            <a:r>
              <a:rPr lang="en-US" dirty="0"/>
              <a:t>Coming sooner than we think </a:t>
            </a:r>
            <a:endParaRPr dirty="0"/>
          </a:p>
          <a:p>
            <a:pPr marL="457200" lvl="0" indent="-342900" algn="l" rtl="0">
              <a:spcBef>
                <a:spcPts val="0"/>
              </a:spcBef>
              <a:spcAft>
                <a:spcPts val="0"/>
              </a:spcAft>
              <a:buSzPts val="1800"/>
              <a:buChar char="•"/>
            </a:pPr>
            <a:r>
              <a:rPr lang="en-US" dirty="0"/>
              <a:t>Most schedules done about a year before</a:t>
            </a:r>
            <a:endParaRPr dirty="0"/>
          </a:p>
          <a:p>
            <a:pPr marL="457200" lvl="0" indent="-342900" algn="l" rtl="0">
              <a:spcBef>
                <a:spcPts val="0"/>
              </a:spcBef>
              <a:spcAft>
                <a:spcPts val="0"/>
              </a:spcAft>
              <a:buSzPts val="1800"/>
              <a:buChar char="•"/>
            </a:pPr>
            <a:r>
              <a:rPr lang="en-US" dirty="0"/>
              <a:t>Articulation Deadline </a:t>
            </a:r>
            <a:endParaRPr dirty="0"/>
          </a:p>
          <a:p>
            <a:pPr marL="457200" lvl="0" indent="-342900" algn="l" rtl="0">
              <a:spcBef>
                <a:spcPts val="0"/>
              </a:spcBef>
              <a:spcAft>
                <a:spcPts val="0"/>
              </a:spcAft>
              <a:buSzPts val="1800"/>
              <a:buChar char="•"/>
            </a:pPr>
            <a:r>
              <a:rPr lang="en-US" dirty="0"/>
              <a:t>Need to support students with multiple catalog rights</a:t>
            </a:r>
            <a:endParaRPr dirty="0"/>
          </a:p>
          <a:p>
            <a:pPr marL="914400" lvl="1" indent="-342900" algn="l" rtl="0">
              <a:spcBef>
                <a:spcPts val="0"/>
              </a:spcBef>
              <a:spcAft>
                <a:spcPts val="0"/>
              </a:spcAft>
              <a:buSzPts val="1800"/>
              <a:buChar char="•"/>
            </a:pPr>
            <a:r>
              <a:rPr lang="en-US" dirty="0"/>
              <a:t>Lifelong learning </a:t>
            </a:r>
            <a:endParaRPr dirty="0"/>
          </a:p>
          <a:p>
            <a:pPr marL="457200" lvl="0" indent="-342900" algn="l" rtl="0">
              <a:spcBef>
                <a:spcPts val="0"/>
              </a:spcBef>
              <a:spcAft>
                <a:spcPts val="0"/>
              </a:spcAft>
              <a:buSzPts val="1800"/>
              <a:buChar char="•"/>
            </a:pPr>
            <a:r>
              <a:rPr lang="en-US" dirty="0"/>
              <a:t>Clear communication to students  </a:t>
            </a:r>
            <a:endParaRPr dirty="0"/>
          </a:p>
          <a:p>
            <a:pPr marL="914400" lvl="1" indent="-342900" algn="l" rtl="0">
              <a:spcBef>
                <a:spcPts val="0"/>
              </a:spcBef>
              <a:spcAft>
                <a:spcPts val="0"/>
              </a:spcAft>
              <a:buSzPts val="1800"/>
              <a:buChar char="•"/>
            </a:pPr>
            <a:r>
              <a:rPr lang="en-US" dirty="0"/>
              <a:t>Importance of counseling and guidance </a:t>
            </a:r>
            <a:endParaRPr dirty="0"/>
          </a:p>
        </p:txBody>
      </p:sp>
      <p:sp>
        <p:nvSpPr>
          <p:cNvPr id="320" name="Google Shape;320;g15ad44e1dfe_0_63"/>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9"/>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Recommendations </a:t>
            </a:r>
            <a:endParaRPr dirty="0"/>
          </a:p>
        </p:txBody>
      </p:sp>
      <p:sp>
        <p:nvSpPr>
          <p:cNvPr id="327" name="Google Shape;327;p19"/>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sz="2400" dirty="0">
              <a:solidFill>
                <a:srgbClr val="404040"/>
              </a:solidFill>
              <a:latin typeface="Arial"/>
              <a:ea typeface="Arial"/>
              <a:cs typeface="Arial"/>
              <a:sym typeface="Arial"/>
            </a:endParaRPr>
          </a:p>
          <a:p>
            <a:pPr marL="457200" lvl="0" indent="-381000" algn="l" rtl="0">
              <a:lnSpc>
                <a:spcPct val="90000"/>
              </a:lnSpc>
              <a:spcBef>
                <a:spcPts val="0"/>
              </a:spcBef>
              <a:spcAft>
                <a:spcPts val="0"/>
              </a:spcAft>
              <a:buClr>
                <a:srgbClr val="404040"/>
              </a:buClr>
              <a:buSzPts val="2400"/>
              <a:buFont typeface="Arial"/>
              <a:buChar char="•"/>
            </a:pPr>
            <a:r>
              <a:rPr lang="en-US" sz="2400" dirty="0">
                <a:solidFill>
                  <a:srgbClr val="404040"/>
                </a:solidFill>
                <a:latin typeface="Arial"/>
                <a:ea typeface="Arial"/>
                <a:cs typeface="Arial"/>
                <a:sym typeface="Arial"/>
              </a:rPr>
              <a:t>Need time to build the infrastructure at your college to support these changes, design with the end in mind</a:t>
            </a:r>
            <a:endParaRPr sz="2400" dirty="0">
              <a:solidFill>
                <a:srgbClr val="404040"/>
              </a:solidFill>
              <a:latin typeface="Arial"/>
              <a:ea typeface="Arial"/>
              <a:cs typeface="Arial"/>
              <a:sym typeface="Arial"/>
            </a:endParaRPr>
          </a:p>
          <a:p>
            <a:pPr marL="457200" lvl="0" indent="-381000" algn="l" rtl="0">
              <a:lnSpc>
                <a:spcPct val="90000"/>
              </a:lnSpc>
              <a:spcBef>
                <a:spcPts val="0"/>
              </a:spcBef>
              <a:spcAft>
                <a:spcPts val="0"/>
              </a:spcAft>
              <a:buClr>
                <a:srgbClr val="404040"/>
              </a:buClr>
              <a:buSzPts val="2400"/>
              <a:buFont typeface="Arial"/>
              <a:buChar char="•"/>
            </a:pPr>
            <a:r>
              <a:rPr lang="en-US" sz="2400" dirty="0">
                <a:solidFill>
                  <a:srgbClr val="404040"/>
                </a:solidFill>
                <a:latin typeface="Arial"/>
                <a:ea typeface="Arial"/>
                <a:cs typeface="Arial"/>
                <a:sym typeface="Arial"/>
              </a:rPr>
              <a:t>Be mindful and proactively plan to address impact of new requirement on other programs</a:t>
            </a:r>
            <a:endParaRPr sz="2400" dirty="0">
              <a:solidFill>
                <a:srgbClr val="404040"/>
              </a:solidFill>
              <a:latin typeface="Arial"/>
              <a:ea typeface="Arial"/>
              <a:cs typeface="Arial"/>
              <a:sym typeface="Arial"/>
            </a:endParaRPr>
          </a:p>
          <a:p>
            <a:pPr marL="457200" lvl="0" indent="-381000" algn="l" rtl="0">
              <a:lnSpc>
                <a:spcPct val="90000"/>
              </a:lnSpc>
              <a:spcBef>
                <a:spcPts val="0"/>
              </a:spcBef>
              <a:spcAft>
                <a:spcPts val="0"/>
              </a:spcAft>
              <a:buClr>
                <a:srgbClr val="404040"/>
              </a:buClr>
              <a:buSzPts val="2400"/>
              <a:buFont typeface="Arial"/>
              <a:buChar char="•"/>
            </a:pPr>
            <a:r>
              <a:rPr lang="en-US" sz="2400" dirty="0">
                <a:solidFill>
                  <a:srgbClr val="404040"/>
                </a:solidFill>
                <a:latin typeface="Arial"/>
                <a:ea typeface="Arial"/>
                <a:cs typeface="Arial"/>
                <a:sym typeface="Arial"/>
              </a:rPr>
              <a:t>Look at your GE pattern holistically with impact of new regulations</a:t>
            </a:r>
            <a:endParaRPr sz="2400" dirty="0">
              <a:solidFill>
                <a:srgbClr val="404040"/>
              </a:solidFill>
              <a:latin typeface="Arial"/>
              <a:ea typeface="Arial"/>
              <a:cs typeface="Arial"/>
              <a:sym typeface="Arial"/>
            </a:endParaRPr>
          </a:p>
          <a:p>
            <a:pPr marL="457200" lvl="0" indent="-381000" algn="l" rtl="0">
              <a:lnSpc>
                <a:spcPct val="90000"/>
              </a:lnSpc>
              <a:spcBef>
                <a:spcPts val="0"/>
              </a:spcBef>
              <a:spcAft>
                <a:spcPts val="0"/>
              </a:spcAft>
              <a:buClr>
                <a:srgbClr val="404040"/>
              </a:buClr>
              <a:buSzPts val="2400"/>
              <a:buFont typeface="Arial"/>
              <a:buChar char="•"/>
            </a:pPr>
            <a:r>
              <a:rPr lang="en-US" sz="2400" dirty="0">
                <a:solidFill>
                  <a:srgbClr val="404040"/>
                </a:solidFill>
                <a:latin typeface="Arial"/>
                <a:ea typeface="Arial"/>
                <a:cs typeface="Arial"/>
                <a:sym typeface="Arial"/>
              </a:rPr>
              <a:t>Work with your local senate and curriculum committee to plan for future changes including implementation of AB 928 and additional GE changes</a:t>
            </a:r>
            <a:endParaRPr sz="2400" dirty="0">
              <a:solidFill>
                <a:srgbClr val="404040"/>
              </a:solidFill>
              <a:latin typeface="Arial"/>
              <a:ea typeface="Arial"/>
              <a:cs typeface="Arial"/>
              <a:sym typeface="Arial"/>
            </a:endParaRPr>
          </a:p>
          <a:p>
            <a:pPr marL="457200" lvl="0" indent="-381000" algn="l" rtl="0">
              <a:lnSpc>
                <a:spcPct val="90000"/>
              </a:lnSpc>
              <a:spcBef>
                <a:spcPts val="0"/>
              </a:spcBef>
              <a:spcAft>
                <a:spcPts val="0"/>
              </a:spcAft>
              <a:buClr>
                <a:srgbClr val="404040"/>
              </a:buClr>
              <a:buSzPts val="2400"/>
              <a:buFont typeface="Arial"/>
              <a:buChar char="•"/>
            </a:pPr>
            <a:r>
              <a:rPr lang="en-US" sz="2400" dirty="0">
                <a:solidFill>
                  <a:srgbClr val="404040"/>
                </a:solidFill>
                <a:latin typeface="Arial"/>
                <a:ea typeface="Arial"/>
                <a:cs typeface="Arial"/>
                <a:sym typeface="Arial"/>
              </a:rPr>
              <a:t>Engage with students on the planning and implementation process</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5af75e5902_0_14"/>
          <p:cNvSpPr txBox="1">
            <a:spLocks noGrp="1"/>
          </p:cNvSpPr>
          <p:nvPr>
            <p:ph type="title"/>
          </p:nvPr>
        </p:nvSpPr>
        <p:spPr>
          <a:xfrm>
            <a:off x="838200" y="1014921"/>
            <a:ext cx="10515600" cy="1146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600"/>
              <a:buFont typeface="Palatino"/>
              <a:buNone/>
            </a:pPr>
            <a:r>
              <a:rPr lang="en-US" dirty="0"/>
              <a:t>Webinar Series (sign up at </a:t>
            </a:r>
            <a:r>
              <a:rPr lang="en-US" u="sng" dirty="0">
                <a:solidFill>
                  <a:schemeClr val="hlink"/>
                </a:solidFill>
                <a:hlinkClick r:id="rId3"/>
              </a:rPr>
              <a:t>www.asccc.org</a:t>
            </a:r>
            <a:r>
              <a:rPr lang="en-US" dirty="0"/>
              <a:t>) </a:t>
            </a:r>
            <a:endParaRPr dirty="0"/>
          </a:p>
        </p:txBody>
      </p:sp>
      <p:graphicFrame>
        <p:nvGraphicFramePr>
          <p:cNvPr id="333" name="Google Shape;333;g15af75e5902_0_14"/>
          <p:cNvGraphicFramePr/>
          <p:nvPr/>
        </p:nvGraphicFramePr>
        <p:xfrm>
          <a:off x="1632030" y="2383750"/>
          <a:ext cx="8669425" cy="3856950"/>
        </p:xfrm>
        <a:graphic>
          <a:graphicData uri="http://schemas.openxmlformats.org/drawingml/2006/table">
            <a:tbl>
              <a:tblPr>
                <a:noFill/>
                <a:tableStyleId>{B55F53BE-D9C0-4790-8DF8-3A3B8DD6CEA9}</a:tableStyleId>
              </a:tblPr>
              <a:tblGrid>
                <a:gridCol w="3287200">
                  <a:extLst>
                    <a:ext uri="{9D8B030D-6E8A-4147-A177-3AD203B41FA5}">
                      <a16:colId xmlns:a16="http://schemas.microsoft.com/office/drawing/2014/main" val="20000"/>
                    </a:ext>
                  </a:extLst>
                </a:gridCol>
                <a:gridCol w="5382225">
                  <a:extLst>
                    <a:ext uri="{9D8B030D-6E8A-4147-A177-3AD203B41FA5}">
                      <a16:colId xmlns:a16="http://schemas.microsoft.com/office/drawing/2014/main" val="20001"/>
                    </a:ext>
                  </a:extLst>
                </a:gridCol>
              </a:tblGrid>
              <a:tr h="77370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 Monday, Sept 12, 2022 (9-10:a30am)</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General Education Requirements of the Associate Degree, Baccalaureate Degree, and Associate Degree for Transfer</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7370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Tuesday, Sept 13 (3-4:30pm)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General Education Requirements of the Associate Degree, Baccalaureate Degree, and Associate Degree for Transfer</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1195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Tuesday, Sept 27 (12-1:30pm)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Role of local Academic Senates and Curriculum Committees in regard to general education </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1195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Wednesday, Sept 28 (2-3:30pm)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Role of Articulation in Transfer in regard to general education </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7370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Monday Oct 3, 2022 (9-10:30am)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Addressing the impact of CalGETC, as proposed on local colleges, programs and course and students </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195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Thursday Oct 6, 2022 (2-3:30)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Addressing the impact of CalGETC, as proposed on local colleges, programs, courses and students</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34" name="Google Shape;334;g15af75e5902_0_14"/>
          <p:cNvSpPr txBox="1">
            <a:spLocks noGrp="1"/>
          </p:cNvSpPr>
          <p:nvPr>
            <p:ph type="sldNum" idx="12"/>
          </p:nvPr>
        </p:nvSpPr>
        <p:spPr>
          <a:xfrm>
            <a:off x="1240719" y="6462512"/>
            <a:ext cx="820500" cy="225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0"/>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Resources </a:t>
            </a:r>
            <a:endParaRPr dirty="0"/>
          </a:p>
        </p:txBody>
      </p:sp>
      <p:sp>
        <p:nvSpPr>
          <p:cNvPr id="341" name="Google Shape;341;p20"/>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u="sng" dirty="0">
                <a:solidFill>
                  <a:schemeClr val="hlink"/>
                </a:solidFill>
                <a:hlinkClick r:id="rId3"/>
              </a:rPr>
              <a:t>The passage of 1460 and its impact on CCCs</a:t>
            </a:r>
            <a:endParaRPr dirty="0"/>
          </a:p>
          <a:p>
            <a:pPr marL="228600" lvl="0" indent="-50800" algn="l" rtl="0">
              <a:lnSpc>
                <a:spcPct val="90000"/>
              </a:lnSpc>
              <a:spcBef>
                <a:spcPts val="0"/>
              </a:spcBef>
              <a:spcAft>
                <a:spcPts val="0"/>
              </a:spcAft>
              <a:buClr>
                <a:schemeClr val="dk1"/>
              </a:buClr>
              <a:buSzPts val="2800"/>
              <a:buNone/>
            </a:pPr>
            <a:r>
              <a:rPr lang="en-US" u="sng" dirty="0">
                <a:solidFill>
                  <a:schemeClr val="hlink"/>
                </a:solidFill>
                <a:hlinkClick r:id="rId4"/>
              </a:rPr>
              <a:t>Use, Effectiveness, and Awareness of the Intersegmental General Education Transfer Curriculum (IGETC) An Evaluation</a:t>
            </a:r>
            <a:endParaRPr dirty="0"/>
          </a:p>
          <a:p>
            <a:pPr marL="228600" lvl="0" indent="-50800" algn="l" rtl="0">
              <a:lnSpc>
                <a:spcPct val="90000"/>
              </a:lnSpc>
              <a:spcBef>
                <a:spcPts val="0"/>
              </a:spcBef>
              <a:spcAft>
                <a:spcPts val="0"/>
              </a:spcAft>
              <a:buClr>
                <a:schemeClr val="dk1"/>
              </a:buClr>
              <a:buSzPts val="2800"/>
              <a:buNone/>
            </a:pPr>
            <a:r>
              <a:rPr lang="en-US" u="sng" dirty="0">
                <a:solidFill>
                  <a:schemeClr val="hlink"/>
                </a:solidFill>
                <a:hlinkClick r:id="rId5"/>
              </a:rPr>
              <a:t>The Value of GE or the Answer to "Why Do I Need to Take This Class?"</a:t>
            </a:r>
            <a:endParaRPr dirty="0"/>
          </a:p>
          <a:p>
            <a:pPr marL="228600" lvl="0" indent="-50800" algn="l" rtl="0">
              <a:lnSpc>
                <a:spcPct val="90000"/>
              </a:lnSpc>
              <a:spcBef>
                <a:spcPts val="0"/>
              </a:spcBef>
              <a:spcAft>
                <a:spcPts val="0"/>
              </a:spcAft>
              <a:buClr>
                <a:schemeClr val="dk1"/>
              </a:buClr>
              <a:buSzPts val="2800"/>
              <a:buNone/>
            </a:pPr>
            <a:r>
              <a:rPr lang="en-US" dirty="0"/>
              <a:t>Program and Course Approval Handbook </a:t>
            </a:r>
            <a:r>
              <a:rPr lang="en-US" u="sng" dirty="0">
                <a:solidFill>
                  <a:schemeClr val="hlink"/>
                </a:solidFill>
                <a:hlinkClick r:id="rId6"/>
              </a:rPr>
              <a:t>PCAH </a:t>
            </a:r>
            <a:endParaRPr dirty="0"/>
          </a:p>
          <a:p>
            <a:pPr marL="228600" lvl="0" indent="-50800" algn="l" rtl="0">
              <a:lnSpc>
                <a:spcPct val="90000"/>
              </a:lnSpc>
              <a:spcBef>
                <a:spcPts val="0"/>
              </a:spcBef>
              <a:spcAft>
                <a:spcPts val="0"/>
              </a:spcAft>
              <a:buClr>
                <a:schemeClr val="dk1"/>
              </a:buClr>
              <a:buSzPts val="2800"/>
              <a:buNone/>
            </a:pPr>
            <a:r>
              <a:rPr lang="en-US" u="sng" dirty="0">
                <a:solidFill>
                  <a:schemeClr val="hlink"/>
                </a:solidFill>
                <a:hlinkClick r:id="rId7"/>
              </a:rPr>
              <a:t>CSU-General Education Policy </a:t>
            </a:r>
            <a:endParaRPr dirty="0"/>
          </a:p>
          <a:p>
            <a:pPr marL="228600" lvl="0" indent="-50800" algn="l" rtl="0">
              <a:lnSpc>
                <a:spcPct val="90000"/>
              </a:lnSpc>
              <a:spcBef>
                <a:spcPts val="0"/>
              </a:spcBef>
              <a:spcAft>
                <a:spcPts val="0"/>
              </a:spcAft>
              <a:buClr>
                <a:schemeClr val="dk1"/>
              </a:buClr>
              <a:buSzPts val="2800"/>
              <a:buNone/>
            </a:pPr>
            <a:r>
              <a:rPr lang="en-US" u="sng" dirty="0">
                <a:solidFill>
                  <a:schemeClr val="hlink"/>
                </a:solidFill>
                <a:hlinkClick r:id="rId8"/>
              </a:rPr>
              <a:t>UC- Intersegmental General Education Transfer Curriculum (IGETC)</a:t>
            </a:r>
            <a:r>
              <a:rPr lang="en-US" dirty="0"/>
              <a:t> </a:t>
            </a:r>
            <a:endParaRPr dirty="0"/>
          </a:p>
          <a:p>
            <a:pPr marL="228600" lvl="0" indent="-50800" algn="l" rtl="0">
              <a:lnSpc>
                <a:spcPct val="90000"/>
              </a:lnSpc>
              <a:spcBef>
                <a:spcPts val="0"/>
              </a:spcBef>
              <a:spcAft>
                <a:spcPts val="0"/>
              </a:spcAft>
              <a:buClr>
                <a:schemeClr val="dk1"/>
              </a:buClr>
              <a:buSzPts val="2800"/>
              <a:buNone/>
            </a:pPr>
            <a:r>
              <a:rPr lang="en-US" u="sng" dirty="0">
                <a:solidFill>
                  <a:schemeClr val="hlink"/>
                </a:solidFill>
                <a:hlinkClick r:id="rId9"/>
              </a:rPr>
              <a:t>Code of Regulations Title 5 Section 55063</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1"/>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Questions </a:t>
            </a:r>
            <a:endParaRPr dirty="0"/>
          </a:p>
        </p:txBody>
      </p:sp>
      <p:sp>
        <p:nvSpPr>
          <p:cNvPr id="347" name="Google Shape;347;p21"/>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a:bodyPr>
          <a:lstStyle/>
          <a:p>
            <a:pPr marL="228600" lvl="0" indent="-63500" algn="l" rtl="0">
              <a:lnSpc>
                <a:spcPct val="90000"/>
              </a:lnSpc>
              <a:spcBef>
                <a:spcPts val="0"/>
              </a:spcBef>
              <a:spcAft>
                <a:spcPts val="0"/>
              </a:spcAft>
              <a:buClr>
                <a:srgbClr val="3A3838"/>
              </a:buClr>
              <a:buSzPts val="2600"/>
              <a:buNone/>
            </a:pPr>
            <a:endParaRPr dirty="0"/>
          </a:p>
        </p:txBody>
      </p:sp>
      <p:pic>
        <p:nvPicPr>
          <p:cNvPr id="348" name="Google Shape;348;p21"/>
          <p:cNvPicPr preferRelativeResize="0"/>
          <p:nvPr/>
        </p:nvPicPr>
        <p:blipFill rotWithShape="1">
          <a:blip r:embed="rId3">
            <a:alphaModFix/>
          </a:blip>
          <a:srcRect/>
          <a:stretch/>
        </p:blipFill>
        <p:spPr>
          <a:xfrm>
            <a:off x="2540075" y="2286449"/>
            <a:ext cx="7329475" cy="4263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5ad44e1dfe_7_58"/>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600"/>
              <a:buFont typeface="Palatino"/>
              <a:buNone/>
            </a:pPr>
            <a:r>
              <a:rPr lang="en-US" dirty="0"/>
              <a:t>Webinar Series (sign up at </a:t>
            </a:r>
            <a:r>
              <a:rPr lang="en-US" u="sng" dirty="0">
                <a:solidFill>
                  <a:schemeClr val="hlink"/>
                </a:solidFill>
                <a:hlinkClick r:id="rId3"/>
              </a:rPr>
              <a:t>www.asccc.org</a:t>
            </a:r>
            <a:r>
              <a:rPr lang="en-US" dirty="0"/>
              <a:t>) </a:t>
            </a:r>
            <a:endParaRPr dirty="0"/>
          </a:p>
        </p:txBody>
      </p:sp>
      <p:graphicFrame>
        <p:nvGraphicFramePr>
          <p:cNvPr id="158" name="Google Shape;158;g15ad44e1dfe_7_58"/>
          <p:cNvGraphicFramePr/>
          <p:nvPr/>
        </p:nvGraphicFramePr>
        <p:xfrm>
          <a:off x="1632030" y="2383750"/>
          <a:ext cx="8669425" cy="3856950"/>
        </p:xfrm>
        <a:graphic>
          <a:graphicData uri="http://schemas.openxmlformats.org/drawingml/2006/table">
            <a:tbl>
              <a:tblPr>
                <a:noFill/>
                <a:tableStyleId>{B55F53BE-D9C0-4790-8DF8-3A3B8DD6CEA9}</a:tableStyleId>
              </a:tblPr>
              <a:tblGrid>
                <a:gridCol w="3287200">
                  <a:extLst>
                    <a:ext uri="{9D8B030D-6E8A-4147-A177-3AD203B41FA5}">
                      <a16:colId xmlns:a16="http://schemas.microsoft.com/office/drawing/2014/main" val="20000"/>
                    </a:ext>
                  </a:extLst>
                </a:gridCol>
                <a:gridCol w="5382225">
                  <a:extLst>
                    <a:ext uri="{9D8B030D-6E8A-4147-A177-3AD203B41FA5}">
                      <a16:colId xmlns:a16="http://schemas.microsoft.com/office/drawing/2014/main" val="20001"/>
                    </a:ext>
                  </a:extLst>
                </a:gridCol>
              </a:tblGrid>
              <a:tr h="77370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 Monday, Sept 12, 2022 (9-10:a30am)</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General Education Requirements of the Associate Degree, Baccalaureate Degree, and Associate Degree for Transfer</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7370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Tuesday, Sept 13 (3-4:30pm)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General Education Requirements of the Associate Degree, Baccalaureate Degree, and Associate Degree for Transfer</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1195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Tuesday, Sept 27 (12-1:30pm)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Role of local Academic Senates and Curriculum Committees in regard to general education </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1195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Wednesday, Sept 28 (2-3:30pm)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Role of Articulation in Transfer in regard to general education </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7370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Monday Oct 3, 2022 (9-10:30am)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Addressing the impact of CalGETC, as proposed on local colleges, programs and course and students </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1950">
                <a:tc>
                  <a:txBody>
                    <a:bodyPr/>
                    <a:lstStyle/>
                    <a:p>
                      <a:pPr marL="0" marR="0" lvl="0" indent="0" algn="l" rtl="0">
                        <a:lnSpc>
                          <a:spcPct val="107000"/>
                        </a:lnSpc>
                        <a:spcBef>
                          <a:spcPts val="0"/>
                        </a:spcBef>
                        <a:spcAft>
                          <a:spcPts val="0"/>
                        </a:spcAft>
                        <a:buNone/>
                      </a:pPr>
                      <a:r>
                        <a:rPr lang="en-US" sz="1800" dirty="0">
                          <a:solidFill>
                            <a:srgbClr val="000000"/>
                          </a:solidFill>
                          <a:latin typeface="Calibri"/>
                          <a:ea typeface="Calibri"/>
                          <a:cs typeface="Calibri"/>
                          <a:sym typeface="Calibri"/>
                        </a:rPr>
                        <a:t>Thursday Oct 6, 2022 (2-3:30) </a:t>
                      </a:r>
                      <a:endParaRPr sz="18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1600" dirty="0">
                          <a:solidFill>
                            <a:srgbClr val="000000"/>
                          </a:solidFill>
                          <a:latin typeface="Calibri"/>
                          <a:ea typeface="Calibri"/>
                          <a:cs typeface="Calibri"/>
                          <a:sym typeface="Calibri"/>
                        </a:rPr>
                        <a:t>Addressing the impact of CalGETC, as proposed on local colleges, programs, courses and students</a:t>
                      </a:r>
                      <a:endParaRPr sz="1600"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9" name="Google Shape;159;g15ad44e1dfe_7_58"/>
          <p:cNvSpPr txBox="1">
            <a:spLocks noGrp="1"/>
          </p:cNvSpPr>
          <p:nvPr>
            <p:ph type="sldNum" idx="12"/>
          </p:nvPr>
        </p:nvSpPr>
        <p:spPr>
          <a:xfrm>
            <a:off x="1240719" y="6462512"/>
            <a:ext cx="820479" cy="22536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Breakout Description </a:t>
            </a:r>
            <a:endParaRPr dirty="0"/>
          </a:p>
        </p:txBody>
      </p:sp>
      <p:sp>
        <p:nvSpPr>
          <p:cNvPr id="165" name="Google Shape;165;p3"/>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50000"/>
              </a:lnSpc>
              <a:spcBef>
                <a:spcPts val="0"/>
              </a:spcBef>
              <a:spcAft>
                <a:spcPts val="0"/>
              </a:spcAft>
              <a:buClr>
                <a:schemeClr val="dk1"/>
              </a:buClr>
              <a:buSzPct val="100000"/>
              <a:buNone/>
            </a:pPr>
            <a:r>
              <a:rPr lang="en-US" dirty="0">
                <a:latin typeface="Arial"/>
                <a:ea typeface="Arial"/>
                <a:cs typeface="Arial"/>
                <a:sym typeface="Arial"/>
              </a:rPr>
              <a:t>Come learn about and discuss faculty roles in General Education (GE) and how Academic Senates and Curriculum Committees should be involved in the process.  The new Ethnic Studies requirements for transfer (CSU GE Area F/UC Area 7) and legislative mandates for a single standard transfer GE Pattern California General Education Transfer Curriculum (CalGETC), have made a GE a hot topic on our campuses. Colleges and faculty need to have important conversations around General Education changes and their impact on students. Learn about the role of Senates and Curriculum Committees in leading these discussions and resources available from the ASCCC.</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5af75e5902_0_7"/>
          <p:cNvSpPr txBox="1">
            <a:spLocks noGrp="1"/>
          </p:cNvSpPr>
          <p:nvPr>
            <p:ph type="title"/>
          </p:nvPr>
        </p:nvSpPr>
        <p:spPr>
          <a:xfrm>
            <a:off x="838200" y="1014921"/>
            <a:ext cx="10515600" cy="11469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The Great Unknown </a:t>
            </a:r>
            <a:endParaRPr dirty="0"/>
          </a:p>
        </p:txBody>
      </p:sp>
      <p:sp>
        <p:nvSpPr>
          <p:cNvPr id="172" name="Google Shape;172;g15af75e5902_0_7"/>
          <p:cNvSpPr txBox="1">
            <a:spLocks noGrp="1"/>
          </p:cNvSpPr>
          <p:nvPr>
            <p:ph type="body" idx="1"/>
          </p:nvPr>
        </p:nvSpPr>
        <p:spPr>
          <a:xfrm>
            <a:off x="838200" y="2286443"/>
            <a:ext cx="10515600" cy="40080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GE is changing - this process is still in early stages </a:t>
            </a:r>
            <a:endParaRPr dirty="0"/>
          </a:p>
          <a:p>
            <a:pPr marL="457200" lvl="0" indent="-342900" algn="l" rtl="0">
              <a:spcBef>
                <a:spcPts val="0"/>
              </a:spcBef>
              <a:spcAft>
                <a:spcPts val="0"/>
              </a:spcAft>
              <a:buSzPts val="1800"/>
              <a:buChar char="•"/>
            </a:pPr>
            <a:r>
              <a:rPr lang="en-US" dirty="0"/>
              <a:t>Although there are a lot of questions we don’t have all the answers</a:t>
            </a:r>
            <a:endParaRPr dirty="0"/>
          </a:p>
          <a:p>
            <a:pPr marL="457200" lvl="0" indent="-342900" algn="l" rtl="0">
              <a:spcBef>
                <a:spcPts val="0"/>
              </a:spcBef>
              <a:spcAft>
                <a:spcPts val="0"/>
              </a:spcAft>
              <a:buSzPts val="1800"/>
              <a:buChar char="•"/>
            </a:pPr>
            <a:r>
              <a:rPr lang="en-US" dirty="0"/>
              <a:t>Now is the time to begin discussions on your campus:</a:t>
            </a:r>
            <a:endParaRPr dirty="0"/>
          </a:p>
          <a:p>
            <a:pPr marL="914400" lvl="1" indent="-342900" algn="l" rtl="0">
              <a:spcBef>
                <a:spcPts val="0"/>
              </a:spcBef>
              <a:spcAft>
                <a:spcPts val="0"/>
              </a:spcAft>
              <a:buSzPts val="1800"/>
              <a:buChar char="•"/>
            </a:pPr>
            <a:r>
              <a:rPr lang="en-US" dirty="0"/>
              <a:t>Ensure colleagues stay informed about ongoing discussions and opportunities for feedback</a:t>
            </a:r>
            <a:endParaRPr dirty="0"/>
          </a:p>
          <a:p>
            <a:pPr marL="914400" lvl="1" indent="-342900" algn="l" rtl="0">
              <a:spcBef>
                <a:spcPts val="0"/>
              </a:spcBef>
              <a:spcAft>
                <a:spcPts val="0"/>
              </a:spcAft>
              <a:buSzPts val="1800"/>
              <a:buChar char="•"/>
            </a:pPr>
            <a:r>
              <a:rPr lang="en-US" dirty="0"/>
              <a:t>Potential local impact of changes</a:t>
            </a:r>
            <a:endParaRPr dirty="0"/>
          </a:p>
          <a:p>
            <a:pPr marL="914400" lvl="1" indent="-342900" algn="l" rtl="0">
              <a:spcBef>
                <a:spcPts val="0"/>
              </a:spcBef>
              <a:spcAft>
                <a:spcPts val="0"/>
              </a:spcAft>
              <a:buSzPts val="1800"/>
              <a:buChar char="•"/>
            </a:pPr>
            <a:r>
              <a:rPr lang="en-US" dirty="0"/>
              <a:t>Planning/Timelines for local implementation</a:t>
            </a:r>
            <a:endParaRPr dirty="0"/>
          </a:p>
          <a:p>
            <a:pPr marL="914400" lvl="1" indent="-342900" algn="l" rtl="0">
              <a:spcBef>
                <a:spcPts val="0"/>
              </a:spcBef>
              <a:spcAft>
                <a:spcPts val="0"/>
              </a:spcAft>
              <a:buSzPts val="1800"/>
              <a:buChar char="•"/>
            </a:pPr>
            <a:r>
              <a:rPr lang="en-US" dirty="0"/>
              <a:t>Include students in your discussions</a:t>
            </a:r>
            <a:endParaRPr dirty="0"/>
          </a:p>
        </p:txBody>
      </p:sp>
      <p:sp>
        <p:nvSpPr>
          <p:cNvPr id="173" name="Google Shape;173;g15af75e5902_0_7"/>
          <p:cNvSpPr txBox="1">
            <a:spLocks noGrp="1"/>
          </p:cNvSpPr>
          <p:nvPr>
            <p:ph type="sldNum" idx="12"/>
          </p:nvPr>
        </p:nvSpPr>
        <p:spPr>
          <a:xfrm>
            <a:off x="1240719" y="6462512"/>
            <a:ext cx="820500" cy="22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10+1 and General Education </a:t>
            </a:r>
            <a:endParaRPr dirty="0"/>
          </a:p>
        </p:txBody>
      </p:sp>
      <p:sp>
        <p:nvSpPr>
          <p:cNvPr id="180" name="Google Shape;180;p15"/>
          <p:cNvSpPr txBox="1">
            <a:spLocks noGrp="1"/>
          </p:cNvSpPr>
          <p:nvPr>
            <p:ph type="body" idx="1"/>
          </p:nvPr>
        </p:nvSpPr>
        <p:spPr>
          <a:xfrm>
            <a:off x="838200" y="2062065"/>
            <a:ext cx="10515600" cy="39572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1800" dirty="0">
                <a:solidFill>
                  <a:srgbClr val="333333"/>
                </a:solidFill>
                <a:highlight>
                  <a:srgbClr val="FFFFFF"/>
                </a:highlight>
                <a:latin typeface="Arial"/>
                <a:ea typeface="Arial"/>
                <a:cs typeface="Arial"/>
                <a:sym typeface="Arial"/>
              </a:rPr>
              <a:t>Title 5 § 53200 (b): Academic Senate means an organization whose primary function is to make recommendations with respect to academic and professional matters. In Sections 53200 (c), "Academic and professional matters" mean the following policy development and implementation matters.</a:t>
            </a:r>
            <a:endParaRPr sz="1800" dirty="0">
              <a:solidFill>
                <a:srgbClr val="333333"/>
              </a:solidFill>
              <a:highlight>
                <a:srgbClr val="FFFFFF"/>
              </a:highlight>
              <a:latin typeface="Arial"/>
              <a:ea typeface="Arial"/>
              <a:cs typeface="Arial"/>
              <a:sym typeface="Arial"/>
            </a:endParaRPr>
          </a:p>
          <a:p>
            <a:pPr marL="457200" lvl="0" indent="-323850" algn="l" rtl="0">
              <a:lnSpc>
                <a:spcPct val="100000"/>
              </a:lnSpc>
              <a:spcBef>
                <a:spcPts val="0"/>
              </a:spcBef>
              <a:spcAft>
                <a:spcPts val="0"/>
              </a:spcAft>
              <a:buClr>
                <a:srgbClr val="333333"/>
              </a:buClr>
              <a:buSzPts val="1500"/>
              <a:buAutoNum type="arabicPeriod"/>
            </a:pPr>
            <a:r>
              <a:rPr lang="en-US" sz="1500" dirty="0">
                <a:solidFill>
                  <a:srgbClr val="333333"/>
                </a:solidFill>
                <a:highlight>
                  <a:srgbClr val="FFFFFF"/>
                </a:highlight>
              </a:rPr>
              <a:t>Curriculum </a:t>
            </a:r>
            <a:r>
              <a:rPr lang="en-US" sz="1500" dirty="0">
                <a:solidFill>
                  <a:srgbClr val="333333"/>
                </a:solidFill>
                <a:highlight>
                  <a:srgbClr val="FFFFFF"/>
                </a:highlight>
                <a:latin typeface="Arial"/>
                <a:ea typeface="Arial"/>
                <a:cs typeface="Arial"/>
                <a:sym typeface="Arial"/>
              </a:rPr>
              <a:t>including establishing prerequisites and placing courses within disciplines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Degree and certificate requirements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Grading policies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Educational program development</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Standards or policies regarding student preparation and success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District and college governance structures, as related to faculty roles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Faculty roles and involvement in accreditation processes, including self-study and annual reports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Policies for faculty professional development activities</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Processes for program review</a:t>
            </a:r>
            <a:endParaRPr sz="1500" dirty="0">
              <a:solidFill>
                <a:srgbClr val="333333"/>
              </a:solidFill>
              <a:highlight>
                <a:srgbClr val="FFFFFF"/>
              </a:highlight>
              <a:latin typeface="Arial"/>
              <a:ea typeface="Arial"/>
              <a:cs typeface="Arial"/>
              <a:sym typeface="Arial"/>
            </a:endParaRPr>
          </a:p>
          <a:p>
            <a:pPr marL="457200" lvl="0" indent="-323850" algn="l" rtl="0">
              <a:lnSpc>
                <a:spcPct val="115000"/>
              </a:lnSpc>
              <a:spcBef>
                <a:spcPts val="0"/>
              </a:spcBef>
              <a:spcAft>
                <a:spcPts val="0"/>
              </a:spcAft>
              <a:buClr>
                <a:srgbClr val="333333"/>
              </a:buClr>
              <a:buSzPts val="1500"/>
              <a:buAutoNum type="arabicPeriod"/>
            </a:pPr>
            <a:r>
              <a:rPr lang="en-US" sz="1500" dirty="0">
                <a:solidFill>
                  <a:srgbClr val="333333"/>
                </a:solidFill>
                <a:highlight>
                  <a:srgbClr val="FFFFFF"/>
                </a:highlight>
                <a:latin typeface="Arial"/>
                <a:ea typeface="Arial"/>
                <a:cs typeface="Arial"/>
                <a:sym typeface="Arial"/>
              </a:rPr>
              <a:t>Processes for institutional planning and budget development </a:t>
            </a:r>
            <a:endParaRPr sz="1500" dirty="0">
              <a:solidFill>
                <a:srgbClr val="333333"/>
              </a:solidFill>
              <a:highlight>
                <a:srgbClr val="FFFFFF"/>
              </a:highlight>
              <a:latin typeface="Arial"/>
              <a:ea typeface="Arial"/>
              <a:cs typeface="Arial"/>
              <a:sym typeface="Arial"/>
            </a:endParaRPr>
          </a:p>
          <a:p>
            <a:pPr marL="133350" lvl="0" indent="0" algn="l" rtl="0">
              <a:lnSpc>
                <a:spcPct val="115000"/>
              </a:lnSpc>
              <a:spcBef>
                <a:spcPts val="0"/>
              </a:spcBef>
              <a:spcAft>
                <a:spcPts val="0"/>
              </a:spcAft>
              <a:buClr>
                <a:srgbClr val="333333"/>
              </a:buClr>
              <a:buSzPts val="1500"/>
              <a:buNone/>
            </a:pPr>
            <a:r>
              <a:rPr lang="en-US" sz="1500" dirty="0">
                <a:solidFill>
                  <a:srgbClr val="333333"/>
                </a:solidFill>
                <a:highlight>
                  <a:srgbClr val="FFFFFF"/>
                </a:highlight>
                <a:latin typeface="Arial"/>
                <a:ea typeface="Arial"/>
                <a:cs typeface="Arial"/>
                <a:sym typeface="Arial"/>
              </a:rPr>
              <a:t> +1 Other academic and professional matters as are mutually agreed upon between the governing board and the academic senate.</a:t>
            </a:r>
            <a:endParaRPr sz="1500" dirty="0">
              <a:solidFill>
                <a:srgbClr val="333333"/>
              </a:solidFill>
              <a:highlight>
                <a:srgbClr val="FFFFFF"/>
              </a:highlight>
              <a:latin typeface="Arial"/>
              <a:ea typeface="Arial"/>
              <a:cs typeface="Arial"/>
              <a:sym typeface="Arial"/>
            </a:endParaRPr>
          </a:p>
          <a:p>
            <a:pPr marL="228600" lvl="0" indent="-50800" algn="l" rtl="0">
              <a:lnSpc>
                <a:spcPct val="90000"/>
              </a:lnSpc>
              <a:spcBef>
                <a:spcPts val="4000"/>
              </a:spcBef>
              <a:spcAft>
                <a:spcPts val="0"/>
              </a:spcAft>
              <a:buClr>
                <a:schemeClr val="dk1"/>
              </a:buClr>
              <a:buSzPts val="2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Arial"/>
                <a:ea typeface="Arial"/>
                <a:cs typeface="Arial"/>
                <a:sym typeface="Arial"/>
              </a:rPr>
              <a:t>What is the role of Faculty in General Education? </a:t>
            </a:r>
            <a:endParaRPr dirty="0">
              <a:latin typeface="Arial"/>
              <a:ea typeface="Arial"/>
              <a:cs typeface="Arial"/>
              <a:sym typeface="Arial"/>
            </a:endParaRPr>
          </a:p>
        </p:txBody>
      </p:sp>
      <p:sp>
        <p:nvSpPr>
          <p:cNvPr id="187" name="Google Shape;187;p13"/>
          <p:cNvSpPr txBox="1">
            <a:spLocks noGrp="1"/>
          </p:cNvSpPr>
          <p:nvPr>
            <p:ph type="body" idx="1"/>
          </p:nvPr>
        </p:nvSpPr>
        <p:spPr>
          <a:xfrm>
            <a:off x="838200" y="2161912"/>
            <a:ext cx="10515600" cy="4132563"/>
          </a:xfrm>
          <a:prstGeom prst="rect">
            <a:avLst/>
          </a:prstGeom>
          <a:noFill/>
          <a:ln>
            <a:noFill/>
          </a:ln>
        </p:spPr>
        <p:txBody>
          <a:bodyPr spcFirstLastPara="1" wrap="square" lIns="91425" tIns="45700" rIns="91425" bIns="45700" anchor="t" anchorCtr="0">
            <a:normAutofit fontScale="85000" lnSpcReduction="10000"/>
          </a:bodyPr>
          <a:lstStyle/>
          <a:p>
            <a:pPr marL="76200" marR="76200" lvl="0" indent="0" algn="ctr" rtl="0">
              <a:lnSpc>
                <a:spcPct val="150000"/>
              </a:lnSpc>
              <a:spcBef>
                <a:spcPts val="1200"/>
              </a:spcBef>
              <a:spcAft>
                <a:spcPts val="0"/>
              </a:spcAft>
              <a:buClr>
                <a:schemeClr val="dk1"/>
              </a:buClr>
              <a:buSzPct val="89249"/>
              <a:buFont typeface="Arial"/>
              <a:buNone/>
            </a:pPr>
            <a:r>
              <a:rPr lang="en-US" sz="1450" b="1" dirty="0">
                <a:solidFill>
                  <a:srgbClr val="252525"/>
                </a:solidFill>
                <a:highlight>
                  <a:srgbClr val="FFFFFF"/>
                </a:highlight>
                <a:latin typeface="Arial"/>
                <a:ea typeface="Arial"/>
                <a:cs typeface="Arial"/>
                <a:sym typeface="Arial"/>
              </a:rPr>
              <a:t>§ 55061. Philosophy and Criteria for Associate Degree and General Education.</a:t>
            </a:r>
            <a:endParaRPr sz="1450" b="1" dirty="0">
              <a:solidFill>
                <a:srgbClr val="252525"/>
              </a:solidFill>
              <a:highlight>
                <a:srgbClr val="FFFFFF"/>
              </a:highlight>
              <a:latin typeface="Arial"/>
              <a:ea typeface="Arial"/>
              <a:cs typeface="Arial"/>
              <a:sym typeface="Arial"/>
            </a:endParaRPr>
          </a:p>
          <a:p>
            <a:pPr marL="457200" lvl="0" indent="-323850" algn="l" rtl="0">
              <a:lnSpc>
                <a:spcPct val="115000"/>
              </a:lnSpc>
              <a:spcBef>
                <a:spcPts val="2300"/>
              </a:spcBef>
              <a:spcAft>
                <a:spcPts val="0"/>
              </a:spcAft>
              <a:buClr>
                <a:srgbClr val="212121"/>
              </a:buClr>
              <a:buSzPct val="117647"/>
              <a:buFont typeface="Arial"/>
              <a:buAutoNum type="alphaLcParenBoth"/>
            </a:pPr>
            <a:r>
              <a:rPr lang="en-US" sz="1500" dirty="0">
                <a:solidFill>
                  <a:srgbClr val="212121"/>
                </a:solidFill>
                <a:highlight>
                  <a:srgbClr val="FFFFFF"/>
                </a:highlight>
                <a:latin typeface="Arial"/>
                <a:ea typeface="Arial"/>
                <a:cs typeface="Arial"/>
                <a:sym typeface="Arial"/>
              </a:rPr>
              <a:t>The governing board of a community college district shall adopt a policy which states its </a:t>
            </a:r>
            <a:r>
              <a:rPr lang="en-US" sz="1500" b="1" i="1" dirty="0">
                <a:solidFill>
                  <a:srgbClr val="212121"/>
                </a:solidFill>
                <a:highlight>
                  <a:srgbClr val="FFFFFF"/>
                </a:highlight>
                <a:latin typeface="Arial"/>
                <a:ea typeface="Arial"/>
                <a:cs typeface="Arial"/>
                <a:sym typeface="Arial"/>
              </a:rPr>
              <a:t>specific philosophy on General Education.</a:t>
            </a:r>
            <a:r>
              <a:rPr lang="en-US" sz="1500" dirty="0">
                <a:solidFill>
                  <a:srgbClr val="212121"/>
                </a:solidFill>
                <a:highlight>
                  <a:srgbClr val="FFFFFF"/>
                </a:highlight>
                <a:latin typeface="Arial"/>
                <a:ea typeface="Arial"/>
                <a:cs typeface="Arial"/>
                <a:sym typeface="Arial"/>
              </a:rPr>
              <a:t> In developing this policy governing boards shall consider the following policy of the Board of Governors:</a:t>
            </a:r>
            <a:endParaRPr sz="1500" dirty="0">
              <a:solidFill>
                <a:srgbClr val="212121"/>
              </a:solidFill>
              <a:highlight>
                <a:srgbClr val="FFFFFF"/>
              </a:highlight>
              <a:latin typeface="Arial"/>
              <a:ea typeface="Arial"/>
              <a:cs typeface="Arial"/>
              <a:sym typeface="Arial"/>
            </a:endParaRPr>
          </a:p>
          <a:p>
            <a:pPr marL="0" lvl="0" indent="0" algn="l" rtl="0">
              <a:lnSpc>
                <a:spcPct val="115000"/>
              </a:lnSpc>
              <a:spcBef>
                <a:spcPts val="1100"/>
              </a:spcBef>
              <a:spcAft>
                <a:spcPts val="0"/>
              </a:spcAft>
              <a:buClr>
                <a:schemeClr val="dk1"/>
              </a:buClr>
              <a:buSzPct val="86274"/>
              <a:buFont typeface="Arial"/>
              <a:buNone/>
            </a:pPr>
            <a:r>
              <a:rPr lang="en-US" sz="1500" dirty="0">
                <a:solidFill>
                  <a:srgbClr val="212121"/>
                </a:solidFill>
                <a:highlight>
                  <a:srgbClr val="FFFFFF"/>
                </a:highlight>
                <a:latin typeface="Arial"/>
                <a:ea typeface="Arial"/>
                <a:cs typeface="Arial"/>
                <a:sym typeface="Arial"/>
              </a:rPr>
              <a:t>The awarding of an Associate Degree is intended to represent more than an accumulation of units. It is to symbolize a successful attempt on the part of the college to lead students through patterns of learning experiences designed to develop certain capabilities and insights. Among these are the ability to think and to communicate clearly and effectively both orally and in writing; to use mathematics; to understand the modes of inquiry of the major disciplines; to be aware of other cultures and times; to achieve insights gained through experience in thinking about ethical problems; and to develop the capacity for self-understanding. In addition to these accomplishments, the student shall possess sufficient depth in some field of knowledge to contribute to lifetime interest.</a:t>
            </a:r>
            <a:endParaRPr sz="1500" dirty="0">
              <a:solidFill>
                <a:srgbClr val="212121"/>
              </a:solidFill>
              <a:highlight>
                <a:srgbClr val="FFFFFF"/>
              </a:highlight>
              <a:latin typeface="Arial"/>
              <a:ea typeface="Arial"/>
              <a:cs typeface="Arial"/>
              <a:sym typeface="Arial"/>
            </a:endParaRPr>
          </a:p>
          <a:p>
            <a:pPr marL="0" lvl="0" indent="0" algn="l" rtl="0">
              <a:lnSpc>
                <a:spcPct val="115000"/>
              </a:lnSpc>
              <a:spcBef>
                <a:spcPts val="2300"/>
              </a:spcBef>
              <a:spcAft>
                <a:spcPts val="0"/>
              </a:spcAft>
              <a:buClr>
                <a:schemeClr val="dk1"/>
              </a:buClr>
              <a:buSzPct val="86274"/>
              <a:buFont typeface="Arial"/>
              <a:buNone/>
            </a:pPr>
            <a:r>
              <a:rPr lang="en-US" sz="1500" dirty="0">
                <a:solidFill>
                  <a:srgbClr val="212121"/>
                </a:solidFill>
                <a:highlight>
                  <a:srgbClr val="FFFFFF"/>
                </a:highlight>
                <a:latin typeface="Arial"/>
                <a:ea typeface="Arial"/>
                <a:cs typeface="Arial"/>
                <a:sym typeface="Arial"/>
              </a:rPr>
              <a:t>(b) 	The governing board of a community college district shall also establish criteria to determine which courses may be used in implementing its philosophy on the associate degree and general education.</a:t>
            </a:r>
            <a:endParaRPr sz="1500" dirty="0">
              <a:solidFill>
                <a:srgbClr val="212121"/>
              </a:solidFill>
              <a:highlight>
                <a:srgbClr val="FFFFFF"/>
              </a:highlight>
              <a:latin typeface="Arial"/>
              <a:ea typeface="Arial"/>
              <a:cs typeface="Arial"/>
              <a:sym typeface="Arial"/>
            </a:endParaRPr>
          </a:p>
          <a:p>
            <a:pPr marL="0" lvl="0" indent="0" algn="l" rtl="0">
              <a:lnSpc>
                <a:spcPct val="115000"/>
              </a:lnSpc>
              <a:spcBef>
                <a:spcPts val="2300"/>
              </a:spcBef>
              <a:spcAft>
                <a:spcPts val="0"/>
              </a:spcAft>
              <a:buClr>
                <a:schemeClr val="dk1"/>
              </a:buClr>
              <a:buSzPct val="86274"/>
              <a:buFont typeface="Arial"/>
              <a:buNone/>
            </a:pPr>
            <a:r>
              <a:rPr lang="en-US" sz="1500" dirty="0">
                <a:solidFill>
                  <a:srgbClr val="212121"/>
                </a:solidFill>
                <a:highlight>
                  <a:srgbClr val="FFFFFF"/>
                </a:highlight>
                <a:latin typeface="Arial"/>
                <a:ea typeface="Arial"/>
                <a:cs typeface="Arial"/>
                <a:sym typeface="Arial"/>
              </a:rPr>
              <a:t>(c) 	The governing board of a community college district shall, on a regular basis, review the policy and criteria established pursuant to subdivisions (a) and (b) of this section.</a:t>
            </a:r>
            <a:endParaRPr sz="1500" dirty="0">
              <a:solidFill>
                <a:srgbClr val="212121"/>
              </a:solidFill>
              <a:highlight>
                <a:srgbClr val="FFFFFF"/>
              </a:highlight>
              <a:latin typeface="Arial"/>
              <a:ea typeface="Arial"/>
              <a:cs typeface="Arial"/>
              <a:sym typeface="Arial"/>
            </a:endParaRPr>
          </a:p>
          <a:p>
            <a:pPr marL="228600" lvl="0" indent="-50800" algn="l" rtl="0">
              <a:lnSpc>
                <a:spcPct val="90000"/>
              </a:lnSpc>
              <a:spcBef>
                <a:spcPts val="0"/>
              </a:spcBef>
              <a:spcAft>
                <a:spcPts val="0"/>
              </a:spcAft>
              <a:buClr>
                <a:schemeClr val="dk1"/>
              </a:buClr>
              <a:buSzPct val="106261"/>
              <a:buNone/>
            </a:pPr>
            <a:endParaRPr sz="3100" dirty="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Role of Curriculum Committee</a:t>
            </a:r>
            <a:endParaRPr dirty="0"/>
          </a:p>
        </p:txBody>
      </p:sp>
      <p:sp>
        <p:nvSpPr>
          <p:cNvPr id="194" name="Google Shape;194;p16"/>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fontScale="92500"/>
          </a:bodyPr>
          <a:lstStyle/>
          <a:p>
            <a:pPr marL="457200" lvl="0" indent="-317182" algn="l" rtl="0">
              <a:lnSpc>
                <a:spcPct val="115000"/>
              </a:lnSpc>
              <a:spcBef>
                <a:spcPts val="0"/>
              </a:spcBef>
              <a:spcAft>
                <a:spcPts val="0"/>
              </a:spcAft>
              <a:buClr>
                <a:srgbClr val="3A3838"/>
              </a:buClr>
              <a:buSzPct val="64285"/>
              <a:buChar char="•"/>
            </a:pPr>
            <a:r>
              <a:rPr lang="en-US" dirty="0"/>
              <a:t>Courses proposed for any GE pattern should be reviewed for appropriate fit</a:t>
            </a:r>
            <a:endParaRPr dirty="0"/>
          </a:p>
          <a:p>
            <a:pPr marL="457200" lvl="0" indent="-317182" algn="l" rtl="0">
              <a:lnSpc>
                <a:spcPct val="115000"/>
              </a:lnSpc>
              <a:spcBef>
                <a:spcPts val="0"/>
              </a:spcBef>
              <a:spcAft>
                <a:spcPts val="0"/>
              </a:spcAft>
              <a:buClr>
                <a:srgbClr val="3A3838"/>
              </a:buClr>
              <a:buSzPct val="64285"/>
              <a:buChar char="•"/>
            </a:pPr>
            <a:r>
              <a:rPr lang="en-US" dirty="0"/>
              <a:t>Local GE processes may differ: Colleges may have a GE committee, may review GE directly in curriculum, or have other processes </a:t>
            </a:r>
            <a:endParaRPr dirty="0"/>
          </a:p>
          <a:p>
            <a:pPr marL="457200" lvl="0" indent="-317182" algn="l" rtl="0">
              <a:lnSpc>
                <a:spcPct val="115000"/>
              </a:lnSpc>
              <a:spcBef>
                <a:spcPts val="0"/>
              </a:spcBef>
              <a:spcAft>
                <a:spcPts val="0"/>
              </a:spcAft>
              <a:buClr>
                <a:srgbClr val="3A3838"/>
              </a:buClr>
              <a:buSzPct val="64285"/>
              <a:buChar char="•"/>
            </a:pPr>
            <a:r>
              <a:rPr lang="en-US" dirty="0"/>
              <a:t>Although proposals for CSU GE and IGETC are submitted and reviewed by transfer institutions, local committees should consider appropriateness prior to course submission</a:t>
            </a:r>
            <a:endParaRPr dirty="0"/>
          </a:p>
          <a:p>
            <a:pPr marL="457200" lvl="0" indent="-317182" algn="l" rtl="0">
              <a:lnSpc>
                <a:spcPct val="115000"/>
              </a:lnSpc>
              <a:spcBef>
                <a:spcPts val="0"/>
              </a:spcBef>
              <a:spcAft>
                <a:spcPts val="0"/>
              </a:spcAft>
              <a:buClr>
                <a:srgbClr val="3A3838"/>
              </a:buClr>
              <a:buSzPct val="64285"/>
              <a:buChar char="•"/>
            </a:pPr>
            <a:r>
              <a:rPr lang="en-US" dirty="0"/>
              <a:t>Assigning courses to disciplines may be reviewed in Curriculum Committee or Academic Senate - ensure course content is appropriate to the proposed or assigned discipline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7"/>
          <p:cNvSpPr txBox="1">
            <a:spLocks noGrp="1"/>
          </p:cNvSpPr>
          <p:nvPr>
            <p:ph type="title"/>
          </p:nvPr>
        </p:nvSpPr>
        <p:spPr>
          <a:xfrm>
            <a:off x="838200" y="1014921"/>
            <a:ext cx="10515600" cy="114699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600"/>
              <a:buFont typeface="Palatino"/>
              <a:buNone/>
            </a:pPr>
            <a:r>
              <a:rPr lang="en-US" dirty="0"/>
              <a:t>Students 9+1 </a:t>
            </a:r>
            <a:endParaRPr dirty="0"/>
          </a:p>
        </p:txBody>
      </p:sp>
      <p:sp>
        <p:nvSpPr>
          <p:cNvPr id="200" name="Google Shape;200;p17"/>
          <p:cNvSpPr txBox="1">
            <a:spLocks noGrp="1"/>
          </p:cNvSpPr>
          <p:nvPr>
            <p:ph type="body" idx="1"/>
          </p:nvPr>
        </p:nvSpPr>
        <p:spPr>
          <a:xfrm>
            <a:off x="838200" y="2286443"/>
            <a:ext cx="10515600" cy="400803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3A3838"/>
              </a:buClr>
              <a:buSzPct val="100000"/>
              <a:buNone/>
            </a:pPr>
            <a:r>
              <a:rPr lang="en-US" dirty="0"/>
              <a:t>Students will be provided an opportunity to participate in the formulation and development of District policies related to:</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Grading policies;</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Codes of student conduct;</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Academic disciplinary policies;</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Curriculum development;</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Courses or programs that should be initiated or discontinued;</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Processes for institutional planning and budget development;</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Standards and policies regarding student preparation and success;</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Student services planning and development;</a:t>
            </a:r>
            <a:endParaRPr dirty="0"/>
          </a:p>
          <a:p>
            <a:pPr marL="514350" lvl="0" indent="-514350" algn="l" rtl="0">
              <a:lnSpc>
                <a:spcPct val="90000"/>
              </a:lnSpc>
              <a:spcBef>
                <a:spcPts val="1000"/>
              </a:spcBef>
              <a:spcAft>
                <a:spcPts val="0"/>
              </a:spcAft>
              <a:buClr>
                <a:srgbClr val="3A3838"/>
              </a:buClr>
              <a:buSzPct val="100000"/>
              <a:buFont typeface="Calibri"/>
              <a:buAutoNum type="arabicPeriod"/>
            </a:pPr>
            <a:r>
              <a:rPr lang="en-US" dirty="0"/>
              <a:t>Student fees within the authority of the District to adopt; and</a:t>
            </a:r>
            <a:endParaRPr dirty="0"/>
          </a:p>
          <a:p>
            <a:pPr marL="0" lvl="0" indent="0" algn="l" rtl="0">
              <a:lnSpc>
                <a:spcPct val="90000"/>
              </a:lnSpc>
              <a:spcBef>
                <a:spcPts val="1000"/>
              </a:spcBef>
              <a:spcAft>
                <a:spcPts val="0"/>
              </a:spcAft>
              <a:buClr>
                <a:srgbClr val="3A3838"/>
              </a:buClr>
              <a:buSzPct val="100000"/>
              <a:buNone/>
            </a:pPr>
            <a:r>
              <a:rPr lang="en-US" dirty="0"/>
              <a:t> +1   Any other District and college policy, procedure or related matter that the District governing board determines will have a significant effect on students.</a:t>
            </a:r>
            <a:endParaRPr dirty="0"/>
          </a:p>
        </p:txBody>
      </p:sp>
      <p:pic>
        <p:nvPicPr>
          <p:cNvPr id="201" name="Google Shape;201;p17"/>
          <p:cNvPicPr preferRelativeResize="0"/>
          <p:nvPr/>
        </p:nvPicPr>
        <p:blipFill rotWithShape="1">
          <a:blip r:embed="rId3">
            <a:alphaModFix/>
          </a:blip>
          <a:srcRect/>
          <a:stretch/>
        </p:blipFill>
        <p:spPr>
          <a:xfrm>
            <a:off x="9669125" y="2362200"/>
            <a:ext cx="2143125" cy="21336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ASCCC Brand Colors 2021">
      <a:dk1>
        <a:srgbClr val="04A193"/>
      </a:dk1>
      <a:lt1>
        <a:srgbClr val="FFFFFF"/>
      </a:lt1>
      <a:dk2>
        <a:srgbClr val="044C7F"/>
      </a:dk2>
      <a:lt2>
        <a:srgbClr val="E7E6E6"/>
      </a:lt2>
      <a:accent1>
        <a:srgbClr val="8955A5"/>
      </a:accent1>
      <a:accent2>
        <a:srgbClr val="044C7F"/>
      </a:accent2>
      <a:accent3>
        <a:srgbClr val="B92083"/>
      </a:accent3>
      <a:accent4>
        <a:srgbClr val="24B6A8"/>
      </a:accent4>
      <a:accent5>
        <a:srgbClr val="F05A28"/>
      </a:accent5>
      <a:accent6>
        <a:srgbClr val="4983C4"/>
      </a:accent6>
      <a:hlink>
        <a:srgbClr val="044C7F"/>
      </a:hlink>
      <a:folHlink>
        <a:srgbClr val="044C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SCCC Brand Colors 2021">
      <a:dk1>
        <a:srgbClr val="04A193"/>
      </a:dk1>
      <a:lt1>
        <a:srgbClr val="FFFFFF"/>
      </a:lt1>
      <a:dk2>
        <a:srgbClr val="044C7F"/>
      </a:dk2>
      <a:lt2>
        <a:srgbClr val="E7E6E6"/>
      </a:lt2>
      <a:accent1>
        <a:srgbClr val="8955A5"/>
      </a:accent1>
      <a:accent2>
        <a:srgbClr val="044C7F"/>
      </a:accent2>
      <a:accent3>
        <a:srgbClr val="B92083"/>
      </a:accent3>
      <a:accent4>
        <a:srgbClr val="24B6A8"/>
      </a:accent4>
      <a:accent5>
        <a:srgbClr val="F05A28"/>
      </a:accent5>
      <a:accent6>
        <a:srgbClr val="4983C4"/>
      </a:accent6>
      <a:hlink>
        <a:srgbClr val="044C7F"/>
      </a:hlink>
      <a:folHlink>
        <a:srgbClr val="044C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3415</Words>
  <Application>Microsoft Office PowerPoint</Application>
  <PresentationFormat>Widescreen</PresentationFormat>
  <Paragraphs>409</Paragraphs>
  <Slides>28</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Palatino</vt:lpstr>
      <vt:lpstr>Times New Roman</vt:lpstr>
      <vt:lpstr>Gill Sans</vt:lpstr>
      <vt:lpstr>Office Theme</vt:lpstr>
      <vt:lpstr>Office Theme</vt:lpstr>
      <vt:lpstr>General Education Webinar Series </vt:lpstr>
      <vt:lpstr>Presenters </vt:lpstr>
      <vt:lpstr>Webinar Series (sign up at www.asccc.org) </vt:lpstr>
      <vt:lpstr>Breakout Description </vt:lpstr>
      <vt:lpstr>The Great Unknown </vt:lpstr>
      <vt:lpstr>10+1 and General Education </vt:lpstr>
      <vt:lpstr>What is the role of Faculty in General Education? </vt:lpstr>
      <vt:lpstr>Role of Curriculum Committee</vt:lpstr>
      <vt:lpstr>Students 9+1 </vt:lpstr>
      <vt:lpstr>Who needs to be involved in the discussions </vt:lpstr>
      <vt:lpstr>Types of GE Patterns </vt:lpstr>
      <vt:lpstr>Transfer (AD-T’s):  </vt:lpstr>
      <vt:lpstr>Proposed GE Pathway – CalGETC</vt:lpstr>
      <vt:lpstr>Proposing an Associate Degree GE Pathway </vt:lpstr>
      <vt:lpstr>Proposed Lower Division GE Pathway for CCC Baccalaureate Degree </vt:lpstr>
      <vt:lpstr>PowerPoint Presentation</vt:lpstr>
      <vt:lpstr>Relationships between local Senates and Curriculum Committees </vt:lpstr>
      <vt:lpstr>Considering GE Courses with Curriculum Committees</vt:lpstr>
      <vt:lpstr>Double Counting in Local General Education </vt:lpstr>
      <vt:lpstr>Why this matters to students </vt:lpstr>
      <vt:lpstr>Local GE Pattern (added requirements) </vt:lpstr>
      <vt:lpstr>Balancing Requirements and # of required units in Local General Education Patterns  </vt:lpstr>
      <vt:lpstr>Catalog Rights </vt:lpstr>
      <vt:lpstr>CalGETC 2025 </vt:lpstr>
      <vt:lpstr>Recommendations </vt:lpstr>
      <vt:lpstr>Webinar Series (sign up at www.asccc.org) </vt:lpstr>
      <vt:lpstr>Resources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Education Webinar Series </dc:title>
  <dc:creator>Katherine Nash</dc:creator>
  <cp:lastModifiedBy>Stephanie Curry</cp:lastModifiedBy>
  <cp:revision>2</cp:revision>
  <dcterms:created xsi:type="dcterms:W3CDTF">2021-06-28T14:21:29Z</dcterms:created>
  <dcterms:modified xsi:type="dcterms:W3CDTF">2022-09-22T23:28:21Z</dcterms:modified>
</cp:coreProperties>
</file>