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332" r:id="rId3"/>
    <p:sldId id="356" r:id="rId4"/>
    <p:sldId id="354" r:id="rId5"/>
    <p:sldId id="357" r:id="rId6"/>
    <p:sldId id="338" r:id="rId7"/>
    <p:sldId id="351" r:id="rId8"/>
    <p:sldId id="352" r:id="rId9"/>
    <p:sldId id="337" r:id="rId10"/>
    <p:sldId id="342" r:id="rId11"/>
    <p:sldId id="353" r:id="rId12"/>
    <p:sldId id="35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61"/>
    <p:restoredTop sz="80809" autoAdjust="0"/>
  </p:normalViewPr>
  <p:slideViewPr>
    <p:cSldViewPr snapToGrid="0" snapToObjects="1">
      <p:cViewPr varScale="1">
        <p:scale>
          <a:sx n="72" d="100"/>
          <a:sy n="72" d="100"/>
        </p:scale>
        <p:origin x="520" y="2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7097E0-801E-744A-8175-FA19DB51F890}" type="datetimeFigureOut">
              <a:rPr lang="en-US" smtClean="0"/>
              <a:t>2/23/18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30568-8513-8240-B838-EF6D2CD343DD}" type="slidenum">
              <a:rPr lang="en-US" smtClean="0"/>
              <a:t>‹#›</a:t>
            </a:fld>
            <a:endParaRPr lang="en-US"/>
          </a:p>
        </p:txBody>
      </p:sp>
    </p:spTree>
    <p:extLst>
      <p:ext uri="{BB962C8B-B14F-4D97-AF65-F5344CB8AC3E}">
        <p14:creationId xmlns:p14="http://schemas.microsoft.com/office/powerpoint/2010/main" val="709661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C30568-8513-8240-B838-EF6D2CD343DD}" type="slidenum">
              <a:rPr lang="en-US" smtClean="0"/>
              <a:t>1</a:t>
            </a:fld>
            <a:endParaRPr lang="en-US"/>
          </a:p>
        </p:txBody>
      </p:sp>
    </p:spTree>
    <p:extLst>
      <p:ext uri="{BB962C8B-B14F-4D97-AF65-F5344CB8AC3E}">
        <p14:creationId xmlns:p14="http://schemas.microsoft.com/office/powerpoint/2010/main" val="3856969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time for these pre-sessions. Each had about 30 attendees. It was an opportunity for potential peer evaluators and new ALOs to get up close and personal with experienced accreditation peers.</a:t>
            </a:r>
          </a:p>
        </p:txBody>
      </p:sp>
      <p:sp>
        <p:nvSpPr>
          <p:cNvPr id="4" name="Slide Number Placeholder 3"/>
          <p:cNvSpPr>
            <a:spLocks noGrp="1"/>
          </p:cNvSpPr>
          <p:nvPr>
            <p:ph type="sldNum" sz="quarter" idx="10"/>
          </p:nvPr>
        </p:nvSpPr>
        <p:spPr/>
        <p:txBody>
          <a:bodyPr/>
          <a:lstStyle/>
          <a:p>
            <a:fld id="{82C30568-8513-8240-B838-EF6D2CD343DD}" type="slidenum">
              <a:rPr lang="en-US" smtClean="0"/>
              <a:t>10</a:t>
            </a:fld>
            <a:endParaRPr lang="en-US"/>
          </a:p>
        </p:txBody>
      </p:sp>
    </p:spTree>
    <p:extLst>
      <p:ext uri="{BB962C8B-B14F-4D97-AF65-F5344CB8AC3E}">
        <p14:creationId xmlns:p14="http://schemas.microsoft.com/office/powerpoint/2010/main" val="4051588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C30568-8513-8240-B838-EF6D2CD343DD}" type="slidenum">
              <a:rPr lang="en-US" smtClean="0"/>
              <a:t>11</a:t>
            </a:fld>
            <a:endParaRPr lang="en-US"/>
          </a:p>
        </p:txBody>
      </p:sp>
    </p:spTree>
    <p:extLst>
      <p:ext uri="{BB962C8B-B14F-4D97-AF65-F5344CB8AC3E}">
        <p14:creationId xmlns:p14="http://schemas.microsoft.com/office/powerpoint/2010/main" val="132973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 are embracing the changes as Tigger or as Eeyore, or somewhere in the middle, it is important that you share your voice and make yourself heard. On behalf of the </a:t>
            </a:r>
            <a:r>
              <a:rPr lang="en-US" dirty="0" err="1"/>
              <a:t>Accred</a:t>
            </a:r>
            <a:r>
              <a:rPr lang="en-US" dirty="0"/>
              <a:t> Committee, we hope you leave this institute with something new!</a:t>
            </a:r>
          </a:p>
        </p:txBody>
      </p:sp>
      <p:sp>
        <p:nvSpPr>
          <p:cNvPr id="4" name="Slide Number Placeholder 3"/>
          <p:cNvSpPr>
            <a:spLocks noGrp="1"/>
          </p:cNvSpPr>
          <p:nvPr>
            <p:ph type="sldNum" sz="quarter" idx="10"/>
          </p:nvPr>
        </p:nvSpPr>
        <p:spPr/>
        <p:txBody>
          <a:bodyPr/>
          <a:lstStyle/>
          <a:p>
            <a:fld id="{82C30568-8513-8240-B838-EF6D2CD343DD}" type="slidenum">
              <a:rPr lang="en-US" smtClean="0"/>
              <a:t>12</a:t>
            </a:fld>
            <a:endParaRPr lang="en-US"/>
          </a:p>
        </p:txBody>
      </p:sp>
    </p:spTree>
    <p:extLst>
      <p:ext uri="{BB962C8B-B14F-4D97-AF65-F5344CB8AC3E}">
        <p14:creationId xmlns:p14="http://schemas.microsoft.com/office/powerpoint/2010/main" val="369452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event would never have moved forward without the work and support of the following people:</a:t>
            </a:r>
          </a:p>
        </p:txBody>
      </p:sp>
      <p:sp>
        <p:nvSpPr>
          <p:cNvPr id="4" name="Slide Number Placeholder 3"/>
          <p:cNvSpPr>
            <a:spLocks noGrp="1"/>
          </p:cNvSpPr>
          <p:nvPr>
            <p:ph type="sldNum" sz="quarter" idx="10"/>
          </p:nvPr>
        </p:nvSpPr>
        <p:spPr/>
        <p:txBody>
          <a:bodyPr/>
          <a:lstStyle/>
          <a:p>
            <a:fld id="{82C30568-8513-8240-B838-EF6D2CD343DD}" type="slidenum">
              <a:rPr lang="en-US" smtClean="0"/>
              <a:t>2</a:t>
            </a:fld>
            <a:endParaRPr lang="en-US"/>
          </a:p>
        </p:txBody>
      </p:sp>
    </p:spTree>
    <p:extLst>
      <p:ext uri="{BB962C8B-B14F-4D97-AF65-F5344CB8AC3E}">
        <p14:creationId xmlns:p14="http://schemas.microsoft.com/office/powerpoint/2010/main" val="611874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C30568-8513-8240-B838-EF6D2CD343DD}" type="slidenum">
              <a:rPr lang="en-US" smtClean="0"/>
              <a:t>3</a:t>
            </a:fld>
            <a:endParaRPr lang="en-US"/>
          </a:p>
        </p:txBody>
      </p:sp>
    </p:spTree>
    <p:extLst>
      <p:ext uri="{BB962C8B-B14F-4D97-AF65-F5344CB8AC3E}">
        <p14:creationId xmlns:p14="http://schemas.microsoft.com/office/powerpoint/2010/main" val="3081156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C30568-8513-8240-B838-EF6D2CD343DD}" type="slidenum">
              <a:rPr lang="en-US" smtClean="0"/>
              <a:t>4</a:t>
            </a:fld>
            <a:endParaRPr lang="en-US"/>
          </a:p>
        </p:txBody>
      </p:sp>
    </p:spTree>
    <p:extLst>
      <p:ext uri="{BB962C8B-B14F-4D97-AF65-F5344CB8AC3E}">
        <p14:creationId xmlns:p14="http://schemas.microsoft.com/office/powerpoint/2010/main" val="1510237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DEAC for example, Anaheim University – TESOL, Filmmaking, Management, International Business,</a:t>
            </a:r>
          </a:p>
          <a:p>
            <a:r>
              <a:rPr lang="en-US" dirty="0"/>
              <a:t>Some institutions will need additional certification to </a:t>
            </a:r>
            <a:r>
              <a:rPr lang="en-US"/>
              <a:t>qualify for </a:t>
            </a:r>
            <a:r>
              <a:rPr lang="en-US" dirty="0"/>
              <a:t>financial aid</a:t>
            </a:r>
          </a:p>
          <a:p>
            <a:endParaRPr lang="en-US" dirty="0"/>
          </a:p>
          <a:p>
            <a:r>
              <a:rPr lang="en-US" dirty="0"/>
              <a:t>Many such programs must be part of a regionally accredited institution</a:t>
            </a:r>
          </a:p>
        </p:txBody>
      </p:sp>
      <p:sp>
        <p:nvSpPr>
          <p:cNvPr id="4" name="Slide Number Placeholder 3"/>
          <p:cNvSpPr>
            <a:spLocks noGrp="1"/>
          </p:cNvSpPr>
          <p:nvPr>
            <p:ph type="sldNum" sz="quarter" idx="10"/>
          </p:nvPr>
        </p:nvSpPr>
        <p:spPr/>
        <p:txBody>
          <a:bodyPr/>
          <a:lstStyle/>
          <a:p>
            <a:fld id="{82C30568-8513-8240-B838-EF6D2CD343DD}" type="slidenum">
              <a:rPr lang="en-US" smtClean="0"/>
              <a:t>5</a:t>
            </a:fld>
            <a:endParaRPr lang="en-US"/>
          </a:p>
        </p:txBody>
      </p:sp>
    </p:spTree>
    <p:extLst>
      <p:ext uri="{BB962C8B-B14F-4D97-AF65-F5344CB8AC3E}">
        <p14:creationId xmlns:p14="http://schemas.microsoft.com/office/powerpoint/2010/main" val="103951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we want to provide basic info on </a:t>
            </a:r>
            <a:r>
              <a:rPr lang="en-US" dirty="0" err="1"/>
              <a:t>accred</a:t>
            </a:r>
            <a:r>
              <a:rPr lang="en-US" dirty="0"/>
              <a:t> and effective practices</a:t>
            </a:r>
          </a:p>
          <a:p>
            <a:r>
              <a:rPr lang="en-US" dirty="0"/>
              <a:t>Moreover, the committee really wanted to set the stage to EMPOWER and ENERGIZE</a:t>
            </a:r>
          </a:p>
          <a:p>
            <a:r>
              <a:rPr lang="en-US" dirty="0"/>
              <a:t>All of you to take ownership of continuous improvement on the programs and systems</a:t>
            </a:r>
          </a:p>
          <a:p>
            <a:r>
              <a:rPr lang="en-US" dirty="0"/>
              <a:t>Already in place at your colleges.</a:t>
            </a:r>
          </a:p>
        </p:txBody>
      </p:sp>
      <p:sp>
        <p:nvSpPr>
          <p:cNvPr id="4" name="Slide Number Placeholder 3"/>
          <p:cNvSpPr>
            <a:spLocks noGrp="1"/>
          </p:cNvSpPr>
          <p:nvPr>
            <p:ph type="sldNum" sz="quarter" idx="10"/>
          </p:nvPr>
        </p:nvSpPr>
        <p:spPr/>
        <p:txBody>
          <a:bodyPr/>
          <a:lstStyle/>
          <a:p>
            <a:fld id="{82C30568-8513-8240-B838-EF6D2CD343DD}" type="slidenum">
              <a:rPr lang="en-US" smtClean="0"/>
              <a:t>6</a:t>
            </a:fld>
            <a:endParaRPr lang="en-US"/>
          </a:p>
        </p:txBody>
      </p:sp>
    </p:spTree>
    <p:extLst>
      <p:ext uri="{BB962C8B-B14F-4D97-AF65-F5344CB8AC3E}">
        <p14:creationId xmlns:p14="http://schemas.microsoft.com/office/powerpoint/2010/main" val="3468759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C30568-8513-8240-B838-EF6D2CD343DD}" type="slidenum">
              <a:rPr lang="en-US" smtClean="0"/>
              <a:t>7</a:t>
            </a:fld>
            <a:endParaRPr lang="en-US"/>
          </a:p>
        </p:txBody>
      </p:sp>
    </p:spTree>
    <p:extLst>
      <p:ext uri="{BB962C8B-B14F-4D97-AF65-F5344CB8AC3E}">
        <p14:creationId xmlns:p14="http://schemas.microsoft.com/office/powerpoint/2010/main" val="1405773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three ACCJC VPs – very excited to share some of the changes and shifts in approaches to accreditation</a:t>
            </a:r>
          </a:p>
          <a:p>
            <a:r>
              <a:rPr lang="en-US" dirty="0"/>
              <a:t>Compton College lost their accreditation in 2005 – and earned it back in 2017</a:t>
            </a:r>
          </a:p>
          <a:p>
            <a:endParaRPr lang="en-US" dirty="0"/>
          </a:p>
          <a:p>
            <a:r>
              <a:rPr lang="en-US" dirty="0"/>
              <a:t>We heard your voices to learn more about other accreditation that exists in our colleges</a:t>
            </a:r>
          </a:p>
        </p:txBody>
      </p:sp>
      <p:sp>
        <p:nvSpPr>
          <p:cNvPr id="4" name="Slide Number Placeholder 3"/>
          <p:cNvSpPr>
            <a:spLocks noGrp="1"/>
          </p:cNvSpPr>
          <p:nvPr>
            <p:ph type="sldNum" sz="quarter" idx="10"/>
          </p:nvPr>
        </p:nvSpPr>
        <p:spPr/>
        <p:txBody>
          <a:bodyPr/>
          <a:lstStyle/>
          <a:p>
            <a:fld id="{82C30568-8513-8240-B838-EF6D2CD343DD}" type="slidenum">
              <a:rPr lang="en-US" smtClean="0"/>
              <a:t>8</a:t>
            </a:fld>
            <a:endParaRPr lang="en-US"/>
          </a:p>
        </p:txBody>
      </p:sp>
    </p:spTree>
    <p:extLst>
      <p:ext uri="{BB962C8B-B14F-4D97-AF65-F5344CB8AC3E}">
        <p14:creationId xmlns:p14="http://schemas.microsoft.com/office/powerpoint/2010/main" val="2679132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Advisory body that makes recommendations to the USDE on matters related to accreditation, such as recognition of accrediting agencies</a:t>
            </a:r>
          </a:p>
          <a:p>
            <a:r>
              <a:rPr lang="en-US" dirty="0"/>
              <a:t>There are 18 members – Secretary of Ed appoints 6, House of Reps 6, and Senate 6</a:t>
            </a:r>
          </a:p>
        </p:txBody>
      </p:sp>
      <p:sp>
        <p:nvSpPr>
          <p:cNvPr id="4" name="Slide Number Placeholder 3"/>
          <p:cNvSpPr>
            <a:spLocks noGrp="1"/>
          </p:cNvSpPr>
          <p:nvPr>
            <p:ph type="sldNum" sz="quarter" idx="10"/>
          </p:nvPr>
        </p:nvSpPr>
        <p:spPr/>
        <p:txBody>
          <a:bodyPr/>
          <a:lstStyle/>
          <a:p>
            <a:fld id="{82C30568-8513-8240-B838-EF6D2CD343DD}" type="slidenum">
              <a:rPr lang="en-US" smtClean="0"/>
              <a:t>9</a:t>
            </a:fld>
            <a:endParaRPr lang="en-US"/>
          </a:p>
        </p:txBody>
      </p:sp>
    </p:spTree>
    <p:extLst>
      <p:ext uri="{BB962C8B-B14F-4D97-AF65-F5344CB8AC3E}">
        <p14:creationId xmlns:p14="http://schemas.microsoft.com/office/powerpoint/2010/main" val="3099393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35DA3E-D01E-AD41-B24A-0A697DB152BE}" type="datetimeFigureOut">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2071729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1221607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1617015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256106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35DA3E-D01E-AD41-B24A-0A697DB152BE}" type="datetimeFigureOut">
              <a:rPr lang="en-US" smtClean="0"/>
              <a:t>2/23/18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818229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35DA3E-D01E-AD41-B24A-0A697DB152BE}" type="datetimeFigureOut">
              <a:rPr lang="en-US" smtClean="0"/>
              <a:t>2/23/18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1643902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35DA3E-D01E-AD41-B24A-0A697DB152BE}" type="datetimeFigureOut">
              <a:rPr lang="en-US" smtClean="0"/>
              <a:t>2/23/18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1685963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35DA3E-D01E-AD41-B24A-0A697DB152BE}" type="datetimeFigureOut">
              <a:rPr lang="en-US" smtClean="0"/>
              <a:t>2/23/18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2088432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35DA3E-D01E-AD41-B24A-0A697DB152BE}" type="datetimeFigureOut">
              <a:rPr lang="en-US" smtClean="0"/>
              <a:t>2/23/18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1804199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35DA3E-D01E-AD41-B24A-0A697DB152BE}" type="datetimeFigureOut">
              <a:rPr lang="en-US" smtClean="0"/>
              <a:t>2/23/18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719598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35DA3E-D01E-AD41-B24A-0A697DB152BE}" type="datetimeFigureOut">
              <a:rPr lang="en-US" smtClean="0"/>
              <a:t>2/23/18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1811001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alpha val="0"/>
              </a:schemeClr>
            </a:gs>
            <a:gs pos="100000">
              <a:schemeClr val="accent3">
                <a:lumMod val="45000"/>
                <a:lumOff val="55000"/>
              </a:schemeClr>
            </a:gs>
            <a:gs pos="100000">
              <a:schemeClr val="accent3">
                <a:lumMod val="0"/>
                <a:lumOff val="100000"/>
                <a:alpha val="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5DA3E-D01E-AD41-B24A-0A697DB152BE}" type="datetimeFigureOut">
              <a:rPr lang="en-US" smtClean="0"/>
              <a:t>2/23/18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3D756-718A-164E-9CE8-738637616EB4}" type="slidenum">
              <a:rPr lang="en-US" smtClean="0"/>
              <a:t>‹#›</a:t>
            </a:fld>
            <a:endParaRPr lang="en-US"/>
          </a:p>
        </p:txBody>
      </p:sp>
    </p:spTree>
    <p:extLst>
      <p:ext uri="{BB962C8B-B14F-4D97-AF65-F5344CB8AC3E}">
        <p14:creationId xmlns:p14="http://schemas.microsoft.com/office/powerpoint/2010/main" val="1364740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026" y="1347447"/>
            <a:ext cx="11705104" cy="1411539"/>
          </a:xfrm>
        </p:spPr>
        <p:txBody>
          <a:bodyPr anchor="ctr">
            <a:noAutofit/>
          </a:bodyPr>
          <a:lstStyle/>
          <a:p>
            <a:r>
              <a:rPr lang="en-US" sz="4600" dirty="0">
                <a:latin typeface="Times New Roman" panose="02020603050405020304" pitchFamily="18" charset="0"/>
                <a:cs typeface="Times New Roman" panose="02020603050405020304" pitchFamily="18" charset="0"/>
              </a:rPr>
              <a:t>Welcome to the 2018 Accreditation Institute</a:t>
            </a:r>
          </a:p>
        </p:txBody>
      </p:sp>
      <p:sp>
        <p:nvSpPr>
          <p:cNvPr id="3" name="Subtitle 2"/>
          <p:cNvSpPr>
            <a:spLocks noGrp="1"/>
          </p:cNvSpPr>
          <p:nvPr>
            <p:ph type="subTitle" idx="1"/>
          </p:nvPr>
        </p:nvSpPr>
        <p:spPr>
          <a:xfrm>
            <a:off x="454280" y="3539882"/>
            <a:ext cx="5898777" cy="3165717"/>
          </a:xfrm>
        </p:spPr>
        <p:txBody>
          <a:bodyPr>
            <a:normAutofit lnSpcReduction="10000"/>
          </a:bodyPr>
          <a:lstStyle/>
          <a:p>
            <a:pPr algn="l"/>
            <a:r>
              <a:rPr lang="en-US" sz="3000" b="1" i="1" dirty="0">
                <a:latin typeface="Times New Roman" panose="02020603050405020304" pitchFamily="18" charset="0"/>
                <a:cs typeface="Times New Roman" panose="02020603050405020304" pitchFamily="18" charset="0"/>
              </a:rPr>
              <a:t>Julie Bruno, </a:t>
            </a:r>
            <a:r>
              <a:rPr lang="en-US" sz="3000" i="1" dirty="0">
                <a:latin typeface="Times New Roman" panose="02020603050405020304" pitchFamily="18" charset="0"/>
                <a:cs typeface="Times New Roman" panose="02020603050405020304" pitchFamily="18" charset="0"/>
              </a:rPr>
              <a:t>ASCCC President</a:t>
            </a:r>
            <a:endParaRPr lang="en-US" sz="3000" b="1" i="1" dirty="0">
              <a:latin typeface="Times New Roman" panose="02020603050405020304" pitchFamily="18" charset="0"/>
              <a:cs typeface="Times New Roman" panose="02020603050405020304" pitchFamily="18" charset="0"/>
            </a:endParaRPr>
          </a:p>
          <a:p>
            <a:pPr algn="l"/>
            <a:r>
              <a:rPr lang="en-US" sz="3000" b="1" i="1" dirty="0" err="1">
                <a:latin typeface="Times New Roman" panose="02020603050405020304" pitchFamily="18" charset="0"/>
                <a:cs typeface="Times New Roman" panose="02020603050405020304" pitchFamily="18" charset="0"/>
              </a:rPr>
              <a:t>Ginni</a:t>
            </a:r>
            <a:r>
              <a:rPr lang="en-US" sz="3000" b="1" i="1" dirty="0">
                <a:latin typeface="Times New Roman" panose="02020603050405020304" pitchFamily="18" charset="0"/>
                <a:cs typeface="Times New Roman" panose="02020603050405020304" pitchFamily="18" charset="0"/>
              </a:rPr>
              <a:t> May</a:t>
            </a:r>
            <a:r>
              <a:rPr lang="en-US" sz="3000" i="1" dirty="0">
                <a:latin typeface="Times New Roman" panose="02020603050405020304" pitchFamily="18" charset="0"/>
                <a:cs typeface="Times New Roman" panose="02020603050405020304" pitchFamily="18" charset="0"/>
              </a:rPr>
              <a:t>, Accreditation Committee Chair, ASCCC Area A Representative</a:t>
            </a:r>
            <a:endParaRPr lang="en-US" dirty="0">
              <a:latin typeface="Times New Roman" panose="02020603050405020304" pitchFamily="18" charset="0"/>
              <a:ea typeface="Times New Roman" charset="0"/>
              <a:cs typeface="Times New Roman" panose="02020603050405020304" pitchFamily="18" charset="0"/>
            </a:endParaRPr>
          </a:p>
          <a:p>
            <a:endParaRPr lang="en-US" dirty="0">
              <a:latin typeface="Times New Roman" panose="02020603050405020304" pitchFamily="18" charset="0"/>
              <a:ea typeface="Times New Roman" charset="0"/>
              <a:cs typeface="Times New Roman" panose="02020603050405020304" pitchFamily="18" charset="0"/>
            </a:endParaRPr>
          </a:p>
          <a:p>
            <a:endParaRPr lang="en-US" dirty="0">
              <a:latin typeface="Times New Roman" panose="02020603050405020304" pitchFamily="18" charset="0"/>
              <a:ea typeface="Times New Roman" charset="0"/>
              <a:cs typeface="Times New Roman" panose="02020603050405020304" pitchFamily="18" charset="0"/>
            </a:endParaRPr>
          </a:p>
          <a:p>
            <a:pPr algn="r">
              <a:lnSpc>
                <a:spcPct val="100000"/>
              </a:lnSpc>
              <a:spcBef>
                <a:spcPts val="0"/>
              </a:spcBef>
            </a:pPr>
            <a:r>
              <a:rPr lang="en-US" sz="1800" dirty="0">
                <a:solidFill>
                  <a:srgbClr val="FF0000"/>
                </a:solidFill>
                <a:latin typeface="Times New Roman" panose="02020603050405020304" pitchFamily="18" charset="0"/>
                <a:ea typeface="Times New Roman" charset="0"/>
                <a:cs typeface="Times New Roman" panose="02020603050405020304" pitchFamily="18" charset="0"/>
              </a:rPr>
              <a:t>Accreditation Institute, Garden Grove, CA</a:t>
            </a:r>
          </a:p>
          <a:p>
            <a:pPr algn="r">
              <a:lnSpc>
                <a:spcPct val="100000"/>
              </a:lnSpc>
              <a:spcBef>
                <a:spcPts val="0"/>
              </a:spcBef>
            </a:pPr>
            <a:r>
              <a:rPr lang="en-US" sz="1800" dirty="0">
                <a:solidFill>
                  <a:srgbClr val="FF0000"/>
                </a:solidFill>
                <a:latin typeface="Times New Roman" panose="02020603050405020304" pitchFamily="18" charset="0"/>
                <a:ea typeface="Times New Roman" charset="0"/>
                <a:cs typeface="Times New Roman" panose="02020603050405020304" pitchFamily="18" charset="0"/>
              </a:rPr>
              <a:t>February 23, 2018</a:t>
            </a:r>
          </a:p>
          <a:p>
            <a:pPr algn="r">
              <a:lnSpc>
                <a:spcPct val="100000"/>
              </a:lnSpc>
              <a:spcBef>
                <a:spcPts val="0"/>
              </a:spcBef>
            </a:pPr>
            <a:r>
              <a:rPr lang="en-US" sz="1800" dirty="0">
                <a:solidFill>
                  <a:srgbClr val="FF0000"/>
                </a:solidFill>
                <a:latin typeface="Times New Roman" panose="02020603050405020304" pitchFamily="18" charset="0"/>
                <a:ea typeface="Times New Roman" charset="0"/>
                <a:cs typeface="Times New Roman" panose="02020603050405020304" pitchFamily="18" charset="0"/>
              </a:rPr>
              <a:t>9:45-10:15 am</a:t>
            </a:r>
          </a:p>
        </p:txBody>
      </p:sp>
      <p:pic>
        <p:nvPicPr>
          <p:cNvPr id="7" name="Picture 6" descr="ASCCC_Logo">
            <a:extLst>
              <a:ext uri="{FF2B5EF4-FFF2-40B4-BE49-F238E27FC236}">
                <a16:creationId xmlns:a16="http://schemas.microsoft.com/office/drawing/2014/main" id="{F64B2D26-7586-C24D-9AF7-636D15C8FA81}"/>
              </a:ext>
            </a:extLst>
          </p:cNvPr>
          <p:cNvPicPr/>
          <p:nvPr/>
        </p:nvPicPr>
        <p:blipFill>
          <a:blip r:embed="rId3"/>
          <a:srcRect/>
          <a:stretch>
            <a:fillRect/>
          </a:stretch>
        </p:blipFill>
        <p:spPr bwMode="auto">
          <a:xfrm>
            <a:off x="4163631" y="335893"/>
            <a:ext cx="4231670" cy="786470"/>
          </a:xfrm>
          <a:prstGeom prst="rect">
            <a:avLst/>
          </a:prstGeom>
          <a:noFill/>
          <a:ln w="9525">
            <a:noFill/>
            <a:miter lim="800000"/>
            <a:headEnd/>
            <a:tailEnd/>
          </a:ln>
        </p:spPr>
      </p:pic>
      <p:pic>
        <p:nvPicPr>
          <p:cNvPr id="6" name="Picture 5">
            <a:extLst>
              <a:ext uri="{FF2B5EF4-FFF2-40B4-BE49-F238E27FC236}">
                <a16:creationId xmlns:a16="http://schemas.microsoft.com/office/drawing/2014/main" id="{A20416BE-3905-054A-9968-5DB586911CF3}"/>
              </a:ext>
            </a:extLst>
          </p:cNvPr>
          <p:cNvPicPr>
            <a:picLocks noChangeAspect="1"/>
          </p:cNvPicPr>
          <p:nvPr/>
        </p:nvPicPr>
        <p:blipFill>
          <a:blip r:embed="rId4"/>
          <a:stretch>
            <a:fillRect/>
          </a:stretch>
        </p:blipFill>
        <p:spPr>
          <a:xfrm>
            <a:off x="6607311" y="2758986"/>
            <a:ext cx="4828615" cy="3676610"/>
          </a:xfrm>
          <a:prstGeom prst="rect">
            <a:avLst/>
          </a:prstGeom>
        </p:spPr>
      </p:pic>
    </p:spTree>
    <p:extLst>
      <p:ext uri="{BB962C8B-B14F-4D97-AF65-F5344CB8AC3E}">
        <p14:creationId xmlns:p14="http://schemas.microsoft.com/office/powerpoint/2010/main" val="779132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Yesterday’s Pre-session</a:t>
            </a:r>
          </a:p>
        </p:txBody>
      </p:sp>
      <p:sp>
        <p:nvSpPr>
          <p:cNvPr id="3" name="Content Placeholder 2"/>
          <p:cNvSpPr>
            <a:spLocks noGrp="1"/>
          </p:cNvSpPr>
          <p:nvPr>
            <p:ph idx="1"/>
          </p:nvPr>
        </p:nvSpPr>
        <p:spPr/>
        <p:txBody>
          <a:bodyPr>
            <a:noAutofit/>
          </a:bodyPr>
          <a:lstStyle/>
          <a:p>
            <a:pPr marL="0" lvl="0" indent="0">
              <a:buClr>
                <a:srgbClr val="0070C0"/>
              </a:buClr>
              <a:buNone/>
            </a:pPr>
            <a:r>
              <a:rPr lang="en-US" dirty="0">
                <a:latin typeface="Times New Roman" panose="02020603050405020304" pitchFamily="18" charset="0"/>
                <a:cs typeface="Times New Roman" panose="02020603050405020304" pitchFamily="18" charset="0"/>
              </a:rPr>
              <a:t>New to the Accreditation Institute:</a:t>
            </a:r>
          </a:p>
          <a:p>
            <a:pPr marL="0" lvl="0" indent="0">
              <a:buClr>
                <a:srgbClr val="0070C0"/>
              </a:buClr>
              <a:buNone/>
            </a:pPr>
            <a:endParaRPr lang="en-US" dirty="0">
              <a:latin typeface="Times New Roman" panose="02020603050405020304" pitchFamily="18" charset="0"/>
              <a:cs typeface="Times New Roman" panose="02020603050405020304" pitchFamily="18" charset="0"/>
            </a:endParaRPr>
          </a:p>
          <a:p>
            <a:pPr lvl="0">
              <a:buClr>
                <a:srgbClr val="0070C0"/>
              </a:buClr>
            </a:pPr>
            <a:r>
              <a:rPr lang="en-US" dirty="0">
                <a:latin typeface="Times New Roman" panose="02020603050405020304" pitchFamily="18" charset="0"/>
                <a:cs typeface="Times New Roman" panose="02020603050405020304" pitchFamily="18" charset="0"/>
              </a:rPr>
              <a:t>New Peer Reviewer Training</a:t>
            </a:r>
          </a:p>
          <a:p>
            <a:pPr marL="0" lvl="0" indent="0">
              <a:buClr>
                <a:srgbClr val="0070C0"/>
              </a:buClr>
              <a:buNone/>
            </a:pPr>
            <a:endParaRPr lang="en-US" dirty="0">
              <a:latin typeface="Times New Roman" panose="02020603050405020304" pitchFamily="18" charset="0"/>
              <a:cs typeface="Times New Roman" panose="02020603050405020304" pitchFamily="18" charset="0"/>
            </a:endParaRPr>
          </a:p>
          <a:p>
            <a:pPr lvl="0">
              <a:buClr>
                <a:srgbClr val="0070C0"/>
              </a:buClr>
            </a:pPr>
            <a:r>
              <a:rPr lang="en-US" dirty="0">
                <a:latin typeface="Times New Roman" panose="02020603050405020304" pitchFamily="18" charset="0"/>
                <a:cs typeface="Times New Roman" panose="02020603050405020304" pitchFamily="18" charset="0"/>
              </a:rPr>
              <a:t>New ALO Training</a:t>
            </a:r>
          </a:p>
        </p:txBody>
      </p:sp>
      <p:pic>
        <p:nvPicPr>
          <p:cNvPr id="4" name="Picture 3">
            <a:extLst>
              <a:ext uri="{FF2B5EF4-FFF2-40B4-BE49-F238E27FC236}">
                <a16:creationId xmlns:a16="http://schemas.microsoft.com/office/drawing/2014/main" id="{468AE201-62BE-5245-AE51-42D108CB583C}"/>
              </a:ext>
            </a:extLst>
          </p:cNvPr>
          <p:cNvPicPr>
            <a:picLocks noChangeAspect="1"/>
          </p:cNvPicPr>
          <p:nvPr/>
        </p:nvPicPr>
        <p:blipFill>
          <a:blip r:embed="rId3"/>
          <a:stretch>
            <a:fillRect/>
          </a:stretch>
        </p:blipFill>
        <p:spPr>
          <a:xfrm>
            <a:off x="6270552" y="3227294"/>
            <a:ext cx="4700381" cy="2456328"/>
          </a:xfrm>
          <a:prstGeom prst="rect">
            <a:avLst/>
          </a:prstGeom>
        </p:spPr>
      </p:pic>
    </p:spTree>
    <p:extLst>
      <p:ext uri="{BB962C8B-B14F-4D97-AF65-F5344CB8AC3E}">
        <p14:creationId xmlns:p14="http://schemas.microsoft.com/office/powerpoint/2010/main" val="1280936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Please note…</a:t>
            </a:r>
          </a:p>
        </p:txBody>
      </p:sp>
      <p:sp>
        <p:nvSpPr>
          <p:cNvPr id="3" name="Content Placeholder 2"/>
          <p:cNvSpPr>
            <a:spLocks noGrp="1"/>
          </p:cNvSpPr>
          <p:nvPr>
            <p:ph idx="1"/>
          </p:nvPr>
        </p:nvSpPr>
        <p:spPr>
          <a:xfrm>
            <a:off x="838200" y="1825624"/>
            <a:ext cx="10515600" cy="4833083"/>
          </a:xfrm>
        </p:spPr>
        <p:txBody>
          <a:bodyPr>
            <a:noAutofit/>
          </a:bodyPr>
          <a:lstStyle/>
          <a:p>
            <a:pPr lvl="0">
              <a:buClr>
                <a:srgbClr val="0070C0"/>
              </a:buClr>
            </a:pPr>
            <a:r>
              <a:rPr lang="en-US" dirty="0">
                <a:latin typeface="Times New Roman" panose="02020603050405020304" pitchFamily="18" charset="0"/>
                <a:cs typeface="Times New Roman" panose="02020603050405020304" pitchFamily="18" charset="0"/>
              </a:rPr>
              <a:t>Presentation materials will be posted on the ASCCC website</a:t>
            </a:r>
          </a:p>
          <a:p>
            <a:pPr lvl="0">
              <a:buClr>
                <a:srgbClr val="0070C0"/>
              </a:buClr>
            </a:pPr>
            <a:r>
              <a:rPr lang="en-US" dirty="0">
                <a:latin typeface="Times New Roman" panose="02020603050405020304" pitchFamily="18" charset="0"/>
                <a:cs typeface="Times New Roman" panose="02020603050405020304" pitchFamily="18" charset="0"/>
              </a:rPr>
              <a:t>Dinner tonight—connect with colleagues, old and new</a:t>
            </a:r>
          </a:p>
          <a:p>
            <a:pPr lvl="0">
              <a:buClr>
                <a:srgbClr val="0070C0"/>
              </a:buClr>
            </a:pPr>
            <a:r>
              <a:rPr lang="en-US" dirty="0">
                <a:latin typeface="Times New Roman" panose="02020603050405020304" pitchFamily="18" charset="0"/>
                <a:cs typeface="Times New Roman" panose="02020603050405020304" pitchFamily="18" charset="0"/>
              </a:rPr>
              <a:t>Institute ends before lunch on Saturday</a:t>
            </a:r>
          </a:p>
          <a:p>
            <a:pPr lvl="0">
              <a:buClr>
                <a:srgbClr val="0070C0"/>
              </a:buClr>
            </a:pPr>
            <a:r>
              <a:rPr lang="en-US" dirty="0">
                <a:latin typeface="Times New Roman" panose="02020603050405020304" pitchFamily="18" charset="0"/>
                <a:cs typeface="Times New Roman" panose="02020603050405020304" pitchFamily="18" charset="0"/>
              </a:rPr>
              <a:t>Thank you to our sponsors:</a:t>
            </a:r>
          </a:p>
          <a:p>
            <a:pPr lvl="0">
              <a:buClr>
                <a:srgbClr val="0070C0"/>
              </a:buClr>
            </a:pPr>
            <a:endParaRPr lang="en-US" dirty="0">
              <a:latin typeface="Times New Roman" panose="02020603050405020304" pitchFamily="18" charset="0"/>
              <a:cs typeface="Times New Roman" panose="02020603050405020304" pitchFamily="18" charset="0"/>
            </a:endParaRPr>
          </a:p>
          <a:p>
            <a:pPr lvl="0">
              <a:buClr>
                <a:srgbClr val="0070C0"/>
              </a:buClr>
            </a:pPr>
            <a:endParaRPr lang="en-US" dirty="0">
              <a:latin typeface="Times New Roman" panose="02020603050405020304" pitchFamily="18" charset="0"/>
              <a:cs typeface="Times New Roman" panose="02020603050405020304" pitchFamily="18" charset="0"/>
            </a:endParaRPr>
          </a:p>
          <a:p>
            <a:pPr lvl="0">
              <a:buClr>
                <a:srgbClr val="0070C0"/>
              </a:buClr>
            </a:pPr>
            <a:endParaRPr lang="en-US" dirty="0">
              <a:latin typeface="Times New Roman" panose="02020603050405020304" pitchFamily="18" charset="0"/>
              <a:cs typeface="Times New Roman" panose="02020603050405020304" pitchFamily="18" charset="0"/>
            </a:endParaRPr>
          </a:p>
          <a:p>
            <a:pPr marL="0" lvl="0" indent="0">
              <a:buClr>
                <a:srgbClr val="0070C0"/>
              </a:buClr>
              <a:buNone/>
            </a:pP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A7CE4D6-E6A0-CA4D-AE5D-06A0D886D0B7}"/>
              </a:ext>
            </a:extLst>
          </p:cNvPr>
          <p:cNvPicPr>
            <a:picLocks noChangeAspect="1"/>
          </p:cNvPicPr>
          <p:nvPr/>
        </p:nvPicPr>
        <p:blipFill>
          <a:blip r:embed="rId3"/>
          <a:stretch>
            <a:fillRect/>
          </a:stretch>
        </p:blipFill>
        <p:spPr>
          <a:xfrm>
            <a:off x="3095868" y="4423326"/>
            <a:ext cx="6375400" cy="1473200"/>
          </a:xfrm>
          <a:prstGeom prst="rect">
            <a:avLst/>
          </a:prstGeom>
        </p:spPr>
      </p:pic>
    </p:spTree>
    <p:extLst>
      <p:ext uri="{BB962C8B-B14F-4D97-AF65-F5344CB8AC3E}">
        <p14:creationId xmlns:p14="http://schemas.microsoft.com/office/powerpoint/2010/main" val="3799235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Thank you!</a:t>
            </a:r>
          </a:p>
        </p:txBody>
      </p:sp>
      <p:pic>
        <p:nvPicPr>
          <p:cNvPr id="9" name="Content Placeholder 8">
            <a:extLst>
              <a:ext uri="{FF2B5EF4-FFF2-40B4-BE49-F238E27FC236}">
                <a16:creationId xmlns:a16="http://schemas.microsoft.com/office/drawing/2014/main" id="{22E0643B-AC98-9F4E-BB2B-91D28653A94B}"/>
              </a:ext>
            </a:extLst>
          </p:cNvPr>
          <p:cNvPicPr>
            <a:picLocks noGrp="1" noChangeAspect="1"/>
          </p:cNvPicPr>
          <p:nvPr>
            <p:ph idx="1"/>
          </p:nvPr>
        </p:nvPicPr>
        <p:blipFill>
          <a:blip r:embed="rId3"/>
          <a:stretch>
            <a:fillRect/>
          </a:stretch>
        </p:blipFill>
        <p:spPr>
          <a:xfrm>
            <a:off x="2761129" y="1977558"/>
            <a:ext cx="6921873" cy="3876249"/>
          </a:xfrm>
        </p:spPr>
      </p:pic>
    </p:spTree>
    <p:extLst>
      <p:ext uri="{BB962C8B-B14F-4D97-AF65-F5344CB8AC3E}">
        <p14:creationId xmlns:p14="http://schemas.microsoft.com/office/powerpoint/2010/main" val="719145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Welcome and Introductions</a:t>
            </a:r>
          </a:p>
        </p:txBody>
      </p:sp>
      <p:sp>
        <p:nvSpPr>
          <p:cNvPr id="3" name="Content Placeholder 2"/>
          <p:cNvSpPr>
            <a:spLocks noGrp="1"/>
          </p:cNvSpPr>
          <p:nvPr>
            <p:ph idx="1"/>
          </p:nvPr>
        </p:nvSpPr>
        <p:spPr>
          <a:xfrm>
            <a:off x="3634154" y="1825625"/>
            <a:ext cx="7719646" cy="4351338"/>
          </a:xfrm>
        </p:spPr>
        <p:txBody>
          <a:bodyPr>
            <a:noAutofit/>
          </a:bodyPr>
          <a:lstStyle/>
          <a:p>
            <a:pPr>
              <a:buClr>
                <a:srgbClr val="0070C0"/>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Accreditation Committee</a:t>
            </a:r>
          </a:p>
          <a:p>
            <a:pPr>
              <a:buClr>
                <a:srgbClr val="0070C0"/>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ASCCC Executive Committee members</a:t>
            </a:r>
          </a:p>
          <a:p>
            <a:pPr>
              <a:buClr>
                <a:srgbClr val="0070C0"/>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ACCJC Vice Presidents and Commissioners</a:t>
            </a:r>
          </a:p>
          <a:p>
            <a:pPr>
              <a:buClr>
                <a:srgbClr val="0070C0"/>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Chancellor’s Office</a:t>
            </a:r>
          </a:p>
          <a:p>
            <a:pPr>
              <a:buClr>
                <a:srgbClr val="0070C0"/>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Board of Governors</a:t>
            </a:r>
          </a:p>
          <a:p>
            <a:pPr>
              <a:buClr>
                <a:srgbClr val="0070C0"/>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ASCCC Staff</a:t>
            </a:r>
          </a:p>
          <a:p>
            <a:pPr>
              <a:buClr>
                <a:srgbClr val="0070C0"/>
              </a:buCl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Attendees: Faculty, Administrators, Staff, Students, Others…</a:t>
            </a:r>
          </a:p>
        </p:txBody>
      </p:sp>
      <p:pic>
        <p:nvPicPr>
          <p:cNvPr id="4" name="Picture 3">
            <a:extLst>
              <a:ext uri="{FF2B5EF4-FFF2-40B4-BE49-F238E27FC236}">
                <a16:creationId xmlns:a16="http://schemas.microsoft.com/office/drawing/2014/main" id="{1724D035-85D7-3E44-8781-CCA3E6C40801}"/>
              </a:ext>
            </a:extLst>
          </p:cNvPr>
          <p:cNvPicPr>
            <a:picLocks noChangeAspect="1"/>
          </p:cNvPicPr>
          <p:nvPr/>
        </p:nvPicPr>
        <p:blipFill>
          <a:blip r:embed="rId3"/>
          <a:stretch>
            <a:fillRect/>
          </a:stretch>
        </p:blipFill>
        <p:spPr>
          <a:xfrm>
            <a:off x="838200" y="2443499"/>
            <a:ext cx="2327983" cy="2708519"/>
          </a:xfrm>
          <a:prstGeom prst="rect">
            <a:avLst/>
          </a:prstGeom>
        </p:spPr>
      </p:pic>
    </p:spTree>
    <p:extLst>
      <p:ext uri="{BB962C8B-B14F-4D97-AF65-F5344CB8AC3E}">
        <p14:creationId xmlns:p14="http://schemas.microsoft.com/office/powerpoint/2010/main" val="402203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7"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8"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9" dur="1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5"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2"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5" presetClass="entr" presetSubtype="0"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2000"/>
                                        <p:tgtEl>
                                          <p:spTgt spid="3">
                                            <p:txEl>
                                              <p:pRg st="5" end="5"/>
                                            </p:txEl>
                                          </p:spTgt>
                                        </p:tgtEl>
                                      </p:cBhvr>
                                    </p:animEffect>
                                    <p:anim calcmode="lin" valueType="num">
                                      <p:cBhvr>
                                        <p:cTn id="47" dur="2000" fill="hold"/>
                                        <p:tgtEl>
                                          <p:spTgt spid="3">
                                            <p:txEl>
                                              <p:pRg st="5" end="5"/>
                                            </p:txEl>
                                          </p:spTgt>
                                        </p:tgtEl>
                                        <p:attrNameLst>
                                          <p:attrName>style.rotation</p:attrName>
                                        </p:attrNameLst>
                                      </p:cBhvr>
                                      <p:tavLst>
                                        <p:tav tm="0">
                                          <p:val>
                                            <p:fltVal val="720"/>
                                          </p:val>
                                        </p:tav>
                                        <p:tav tm="100000">
                                          <p:val>
                                            <p:fltVal val="0"/>
                                          </p:val>
                                        </p:tav>
                                      </p:tavLst>
                                    </p:anim>
                                    <p:anim calcmode="lin" valueType="num">
                                      <p:cBhvr>
                                        <p:cTn id="48" dur="2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2000" fill="hold"/>
                                        <p:tgtEl>
                                          <p:spTgt spid="3">
                                            <p:txEl>
                                              <p:pRg st="5" end="5"/>
                                            </p:txEl>
                                          </p:spTgt>
                                        </p:tgtEl>
                                        <p:attrNameLst>
                                          <p:attrName>ppt_w</p:attrName>
                                        </p:attrNameLst>
                                      </p:cBhvr>
                                      <p:tavLst>
                                        <p:tav tm="0">
                                          <p:val>
                                            <p:fltVal val="0"/>
                                          </p:val>
                                        </p:tav>
                                        <p:tav tm="100000">
                                          <p:val>
                                            <p:strVal val="#ppt_w"/>
                                          </p:val>
                                        </p:tav>
                                      </p:tavLst>
                                    </p:anim>
                                  </p:childTnLst>
                                </p:cTn>
                              </p:par>
                            </p:childTnLst>
                          </p:cTn>
                        </p:par>
                      </p:childTnLst>
                    </p:cTn>
                  </p:par>
                  <p:par>
                    <p:cTn id="50" fill="hold">
                      <p:stCondLst>
                        <p:cond delay="indefinite"/>
                      </p:stCondLst>
                      <p:childTnLst>
                        <p:par>
                          <p:cTn id="51" fill="hold">
                            <p:stCondLst>
                              <p:cond delay="0"/>
                            </p:stCondLst>
                            <p:childTnLst>
                              <p:par>
                                <p:cTn id="52" presetID="56" presetClass="entr" presetSubtype="0" fill="hold" nodeType="clickEffect">
                                  <p:stCondLst>
                                    <p:cond delay="0"/>
                                  </p:stCondLst>
                                  <p:iterate type="lt">
                                    <p:tmPct val="10000"/>
                                  </p:iterate>
                                  <p:childTnLst>
                                    <p:set>
                                      <p:cBhvr>
                                        <p:cTn id="53" dur="1" fill="hold">
                                          <p:stCondLst>
                                            <p:cond delay="0"/>
                                          </p:stCondLst>
                                        </p:cTn>
                                        <p:tgtEl>
                                          <p:spTgt spid="3">
                                            <p:txEl>
                                              <p:pRg st="6" end="6"/>
                                            </p:txEl>
                                          </p:spTgt>
                                        </p:tgtEl>
                                        <p:attrNameLst>
                                          <p:attrName>style.visibility</p:attrName>
                                        </p:attrNameLst>
                                      </p:cBhvr>
                                      <p:to>
                                        <p:strVal val="visible"/>
                                      </p:to>
                                    </p:set>
                                    <p:anim by="(-#ppt_w*2)" calcmode="lin" valueType="num">
                                      <p:cBhvr rctx="PPT">
                                        <p:cTn id="54" dur="250" autoRev="1" fill="hold">
                                          <p:stCondLst>
                                            <p:cond delay="0"/>
                                          </p:stCondLst>
                                        </p:cTn>
                                        <p:tgtEl>
                                          <p:spTgt spid="3">
                                            <p:txEl>
                                              <p:pRg st="6" end="6"/>
                                            </p:txEl>
                                          </p:spTgt>
                                        </p:tgtEl>
                                        <p:attrNameLst>
                                          <p:attrName>ppt_w</p:attrName>
                                        </p:attrNameLst>
                                      </p:cBhvr>
                                    </p:anim>
                                    <p:anim by="(#ppt_w*0.50)" calcmode="lin" valueType="num">
                                      <p:cBhvr>
                                        <p:cTn id="55" dur="250" decel="50000" autoRev="1" fill="hold">
                                          <p:stCondLst>
                                            <p:cond delay="0"/>
                                          </p:stCondLst>
                                        </p:cTn>
                                        <p:tgtEl>
                                          <p:spTgt spid="3">
                                            <p:txEl>
                                              <p:pRg st="6" end="6"/>
                                            </p:txEl>
                                          </p:spTgt>
                                        </p:tgtEl>
                                        <p:attrNameLst>
                                          <p:attrName>ppt_x</p:attrName>
                                        </p:attrNameLst>
                                      </p:cBhvr>
                                    </p:anim>
                                    <p:anim from="(-#ppt_h/2)" to="(#ppt_y)" calcmode="lin" valueType="num">
                                      <p:cBhvr>
                                        <p:cTn id="56" dur="500" fill="hold">
                                          <p:stCondLst>
                                            <p:cond delay="0"/>
                                          </p:stCondLst>
                                        </p:cTn>
                                        <p:tgtEl>
                                          <p:spTgt spid="3">
                                            <p:txEl>
                                              <p:pRg st="6" end="6"/>
                                            </p:txEl>
                                          </p:spTgt>
                                        </p:tgtEl>
                                        <p:attrNameLst>
                                          <p:attrName>ppt_y</p:attrName>
                                        </p:attrNameLst>
                                      </p:cBhvr>
                                    </p:anim>
                                    <p:animRot by="21600000">
                                      <p:cBhvr>
                                        <p:cTn id="57" dur="500" fill="hold">
                                          <p:stCondLst>
                                            <p:cond delay="0"/>
                                          </p:stCondLst>
                                        </p:cTn>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Change—It’s Here!</a:t>
            </a:r>
          </a:p>
        </p:txBody>
      </p:sp>
      <p:sp>
        <p:nvSpPr>
          <p:cNvPr id="3" name="Content Placeholder 2"/>
          <p:cNvSpPr>
            <a:spLocks noGrp="1"/>
          </p:cNvSpPr>
          <p:nvPr>
            <p:ph idx="1"/>
          </p:nvPr>
        </p:nvSpPr>
        <p:spPr>
          <a:xfrm>
            <a:off x="4078165" y="2531630"/>
            <a:ext cx="4035669" cy="4138524"/>
          </a:xfrm>
        </p:spPr>
        <p:txBody>
          <a:bodyPr>
            <a:noAutofit/>
          </a:bodyPr>
          <a:lstStyle/>
          <a:p>
            <a:pPr marL="0" lvl="0" indent="0">
              <a:buClr>
                <a:srgbClr val="0070C0"/>
              </a:buClr>
              <a:buNone/>
            </a:pPr>
            <a:r>
              <a:rPr lang="en-US" dirty="0">
                <a:latin typeface="Times New Roman" panose="02020603050405020304" pitchFamily="18" charset="0"/>
                <a:cs typeface="Times New Roman" panose="02020603050405020304" pitchFamily="18" charset="0"/>
              </a:rPr>
              <a:t>In the Midst of Transformational Change…</a:t>
            </a:r>
          </a:p>
          <a:p>
            <a:pPr lvl="0">
              <a:buClr>
                <a:srgbClr val="0070C0"/>
              </a:buClr>
            </a:pPr>
            <a:r>
              <a:rPr lang="en-US" dirty="0">
                <a:latin typeface="Times New Roman" panose="02020603050405020304" pitchFamily="18" charset="0"/>
                <a:cs typeface="Times New Roman" panose="02020603050405020304" pitchFamily="18" charset="0"/>
              </a:rPr>
              <a:t>Guided Pathways</a:t>
            </a:r>
          </a:p>
          <a:p>
            <a:pPr lvl="0">
              <a:buClr>
                <a:srgbClr val="0070C0"/>
              </a:buClr>
            </a:pPr>
            <a:r>
              <a:rPr lang="en-US" dirty="0">
                <a:latin typeface="Times New Roman" panose="02020603050405020304" pitchFamily="18" charset="0"/>
                <a:cs typeface="Times New Roman" panose="02020603050405020304" pitchFamily="18" charset="0"/>
              </a:rPr>
              <a:t>AB 705</a:t>
            </a:r>
          </a:p>
          <a:p>
            <a:pPr lvl="0">
              <a:buClr>
                <a:srgbClr val="0070C0"/>
              </a:buClr>
            </a:pPr>
            <a:r>
              <a:rPr lang="en-US" dirty="0">
                <a:latin typeface="Times New Roman" panose="02020603050405020304" pitchFamily="18" charset="0"/>
                <a:cs typeface="Times New Roman" panose="02020603050405020304" pitchFamily="18" charset="0"/>
              </a:rPr>
              <a:t>Online, Noncredit, and Career and Technical Education</a:t>
            </a:r>
          </a:p>
          <a:p>
            <a:pPr lvl="0">
              <a:buClr>
                <a:srgbClr val="0070C0"/>
              </a:buClr>
            </a:pPr>
            <a:r>
              <a:rPr lang="en-US" sz="3200" b="1" dirty="0">
                <a:solidFill>
                  <a:srgbClr val="002060"/>
                </a:solidFill>
                <a:latin typeface="Times New Roman" panose="02020603050405020304" pitchFamily="18" charset="0"/>
                <a:cs typeface="Times New Roman" panose="02020603050405020304" pitchFamily="18" charset="0"/>
              </a:rPr>
              <a:t>Accreditation</a:t>
            </a:r>
          </a:p>
        </p:txBody>
      </p:sp>
      <p:pic>
        <p:nvPicPr>
          <p:cNvPr id="5" name="Picture 4">
            <a:extLst>
              <a:ext uri="{FF2B5EF4-FFF2-40B4-BE49-F238E27FC236}">
                <a16:creationId xmlns:a16="http://schemas.microsoft.com/office/drawing/2014/main" id="{27795EC3-F1F6-444E-A2CF-510C09489AC1}"/>
              </a:ext>
            </a:extLst>
          </p:cNvPr>
          <p:cNvPicPr>
            <a:picLocks noChangeAspect="1"/>
          </p:cNvPicPr>
          <p:nvPr/>
        </p:nvPicPr>
        <p:blipFill>
          <a:blip r:embed="rId3"/>
          <a:stretch>
            <a:fillRect/>
          </a:stretch>
        </p:blipFill>
        <p:spPr>
          <a:xfrm>
            <a:off x="298938" y="1545043"/>
            <a:ext cx="3544596" cy="2337379"/>
          </a:xfrm>
          <a:prstGeom prst="rect">
            <a:avLst/>
          </a:prstGeom>
        </p:spPr>
      </p:pic>
      <p:pic>
        <p:nvPicPr>
          <p:cNvPr id="6" name="Picture 5">
            <a:extLst>
              <a:ext uri="{FF2B5EF4-FFF2-40B4-BE49-F238E27FC236}">
                <a16:creationId xmlns:a16="http://schemas.microsoft.com/office/drawing/2014/main" id="{B1C35C7A-97CD-FD41-B609-63BA899978CA}"/>
              </a:ext>
            </a:extLst>
          </p:cNvPr>
          <p:cNvPicPr>
            <a:picLocks noChangeAspect="1"/>
          </p:cNvPicPr>
          <p:nvPr/>
        </p:nvPicPr>
        <p:blipFill>
          <a:blip r:embed="rId4"/>
          <a:stretch>
            <a:fillRect/>
          </a:stretch>
        </p:blipFill>
        <p:spPr>
          <a:xfrm>
            <a:off x="8050203" y="3376247"/>
            <a:ext cx="3587880" cy="2870304"/>
          </a:xfrm>
          <a:prstGeom prst="rect">
            <a:avLst/>
          </a:prstGeom>
        </p:spPr>
      </p:pic>
    </p:spTree>
    <p:extLst>
      <p:ext uri="{BB962C8B-B14F-4D97-AF65-F5344CB8AC3E}">
        <p14:creationId xmlns:p14="http://schemas.microsoft.com/office/powerpoint/2010/main" val="77272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2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2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Scale>
                                      <p:cBhvr>
                                        <p:cTn id="18" dur="2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2000" decel="50000" fill="hold">
                                          <p:stCondLst>
                                            <p:cond delay="0"/>
                                          </p:stCondLst>
                                        </p:cTn>
                                        <p:tgtEl>
                                          <p:spTgt spid="3">
                                            <p:txEl>
                                              <p:pRg st="3" end="3"/>
                                            </p:txEl>
                                          </p:spTgt>
                                        </p:tgtEl>
                                        <p:attrNameLst>
                                          <p:attrName>ppt_x</p:attrName>
                                          <p:attrName>ppt_y</p:attrName>
                                        </p:attrNameLst>
                                      </p:cBhvr>
                                    </p:animMotion>
                                    <p:animEffect transition="in" filter="fade">
                                      <p:cBhvr>
                                        <p:cTn id="20" dur="2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6"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What is Accreditation???</a:t>
            </a:r>
          </a:p>
        </p:txBody>
      </p:sp>
      <p:sp>
        <p:nvSpPr>
          <p:cNvPr id="3" name="Content Placeholder 2"/>
          <p:cNvSpPr>
            <a:spLocks noGrp="1"/>
          </p:cNvSpPr>
          <p:nvPr>
            <p:ph idx="1"/>
          </p:nvPr>
        </p:nvSpPr>
        <p:spPr>
          <a:xfrm>
            <a:off x="466165" y="1864659"/>
            <a:ext cx="11313459" cy="4697506"/>
          </a:xfrm>
        </p:spPr>
        <p:txBody>
          <a:bodyPr>
            <a:noAutofit/>
          </a:bodyPr>
          <a:lstStyle/>
          <a:p>
            <a:pPr>
              <a:buClr>
                <a:srgbClr val="0070C0"/>
              </a:buClr>
            </a:pPr>
            <a:r>
              <a:rPr lang="en-US" dirty="0"/>
              <a:t>Quality assurance through external peer review</a:t>
            </a:r>
          </a:p>
          <a:p>
            <a:pPr>
              <a:buClr>
                <a:srgbClr val="0070C0"/>
              </a:buClr>
            </a:pPr>
            <a:r>
              <a:rPr lang="en-US" dirty="0"/>
              <a:t>Affirmation that an institution meets standards set by organizations representing the academic community, professionals, and other stakeholders</a:t>
            </a:r>
          </a:p>
          <a:p>
            <a:pPr>
              <a:buClr>
                <a:srgbClr val="0070C0"/>
              </a:buClr>
            </a:pPr>
            <a:r>
              <a:rPr lang="en-US" dirty="0"/>
              <a:t>Assurance that students and employers can trust the quality of the education received</a:t>
            </a:r>
          </a:p>
          <a:p>
            <a:pPr>
              <a:buClr>
                <a:srgbClr val="0070C0"/>
              </a:buClr>
            </a:pPr>
            <a:r>
              <a:rPr lang="en-US" dirty="0"/>
              <a:t>Some (most) universities accept only academic credits/degrees from regional or national accredited institutions</a:t>
            </a:r>
          </a:p>
          <a:p>
            <a:pPr lvl="0">
              <a:buClr>
                <a:srgbClr val="0070C0"/>
              </a:buCl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853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What is Accreditation???</a:t>
            </a:r>
          </a:p>
        </p:txBody>
      </p:sp>
      <p:sp>
        <p:nvSpPr>
          <p:cNvPr id="3" name="Content Placeholder 2"/>
          <p:cNvSpPr>
            <a:spLocks noGrp="1"/>
          </p:cNvSpPr>
          <p:nvPr>
            <p:ph idx="1"/>
          </p:nvPr>
        </p:nvSpPr>
        <p:spPr>
          <a:xfrm>
            <a:off x="466165" y="1864659"/>
            <a:ext cx="11313459" cy="4697506"/>
          </a:xfrm>
        </p:spPr>
        <p:txBody>
          <a:bodyPr>
            <a:noAutofit/>
          </a:bodyPr>
          <a:lstStyle/>
          <a:p>
            <a:pPr>
              <a:buClr>
                <a:srgbClr val="0070C0"/>
              </a:buClr>
            </a:pPr>
            <a:r>
              <a:rPr lang="en-US" dirty="0"/>
              <a:t>Accreditors—private educational organizations (nongovernmental) </a:t>
            </a:r>
          </a:p>
          <a:p>
            <a:pPr>
              <a:buClr>
                <a:srgbClr val="0070C0"/>
              </a:buClr>
            </a:pPr>
            <a:r>
              <a:rPr lang="en-US" dirty="0"/>
              <a:t>The goal of accreditation is to ensure that institutions of higher education meet acceptable levels of quality. </a:t>
            </a:r>
          </a:p>
          <a:p>
            <a:pPr>
              <a:buClr>
                <a:srgbClr val="0070C0"/>
              </a:buClr>
            </a:pPr>
            <a:r>
              <a:rPr lang="en-US" dirty="0"/>
              <a:t>Institutional Accreditors </a:t>
            </a:r>
          </a:p>
          <a:p>
            <a:pPr lvl="1">
              <a:buClr>
                <a:srgbClr val="0070C0"/>
              </a:buClr>
            </a:pPr>
            <a:r>
              <a:rPr lang="en-US" dirty="0"/>
              <a:t>Regional: includes ACCJC, ACS WASC, WSCUC</a:t>
            </a:r>
          </a:p>
          <a:p>
            <a:pPr lvl="1">
              <a:buClr>
                <a:srgbClr val="0070C0"/>
              </a:buClr>
            </a:pPr>
            <a:r>
              <a:rPr lang="en-US" dirty="0"/>
              <a:t>National: includes DEAC</a:t>
            </a:r>
          </a:p>
          <a:p>
            <a:pPr lvl="1">
              <a:buClr>
                <a:srgbClr val="0070C0"/>
              </a:buClr>
            </a:pPr>
            <a:r>
              <a:rPr lang="en-US" dirty="0"/>
              <a:t>Voluntary, but required for institutions to be eligible to receive federal financial aid</a:t>
            </a:r>
          </a:p>
          <a:p>
            <a:pPr>
              <a:buClr>
                <a:srgbClr val="0070C0"/>
              </a:buClr>
            </a:pPr>
            <a:r>
              <a:rPr lang="en-US" dirty="0"/>
              <a:t>Programmatic or Specialized Accreditors </a:t>
            </a:r>
          </a:p>
          <a:p>
            <a:pPr lvl="1">
              <a:buClr>
                <a:srgbClr val="0070C0"/>
              </a:buClr>
            </a:pPr>
            <a:r>
              <a:rPr lang="en-US" dirty="0"/>
              <a:t>Dental, Nursing, Funeral Services, and more</a:t>
            </a:r>
          </a:p>
          <a:p>
            <a:pPr>
              <a:buClr>
                <a:srgbClr val="0070C0"/>
              </a:buClr>
            </a:pPr>
            <a:endParaRPr lang="en-US" dirty="0"/>
          </a:p>
          <a:p>
            <a:pPr lvl="0">
              <a:buClr>
                <a:srgbClr val="0070C0"/>
              </a:buCl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849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Goals of this Institute</a:t>
            </a:r>
          </a:p>
        </p:txBody>
      </p:sp>
      <p:sp>
        <p:nvSpPr>
          <p:cNvPr id="3" name="Content Placeholder 2"/>
          <p:cNvSpPr>
            <a:spLocks noGrp="1"/>
          </p:cNvSpPr>
          <p:nvPr>
            <p:ph idx="1"/>
          </p:nvPr>
        </p:nvSpPr>
        <p:spPr>
          <a:xfrm>
            <a:off x="371663" y="2151529"/>
            <a:ext cx="3375211" cy="4536142"/>
          </a:xfrm>
        </p:spPr>
        <p:txBody>
          <a:bodyPr>
            <a:noAutofit/>
          </a:bodyPr>
          <a:lstStyle/>
          <a:p>
            <a:pPr marL="0" indent="0">
              <a:buClr>
                <a:srgbClr val="0070C0"/>
              </a:buClr>
              <a:buNone/>
            </a:pPr>
            <a:r>
              <a:rPr lang="en-US" dirty="0">
                <a:latin typeface="Times New Roman" panose="02020603050405020304" pitchFamily="18" charset="0"/>
                <a:cs typeface="Times New Roman" panose="02020603050405020304" pitchFamily="18" charset="0"/>
              </a:rPr>
              <a:t>Provide </a:t>
            </a:r>
          </a:p>
          <a:p>
            <a:pPr lvl="1">
              <a:buClr>
                <a:srgbClr val="0070C0"/>
              </a:buClr>
            </a:pPr>
            <a:r>
              <a:rPr lang="en-US" dirty="0">
                <a:latin typeface="Times New Roman" panose="02020603050405020304" pitchFamily="18" charset="0"/>
                <a:cs typeface="Times New Roman" panose="02020603050405020304" pitchFamily="18" charset="0"/>
              </a:rPr>
              <a:t>Basic information on accreditation; and</a:t>
            </a:r>
          </a:p>
          <a:p>
            <a:pPr lvl="1">
              <a:buClr>
                <a:srgbClr val="0070C0"/>
              </a:buClr>
            </a:pPr>
            <a:r>
              <a:rPr lang="en-US" dirty="0">
                <a:latin typeface="Times New Roman" panose="02020603050405020304" pitchFamily="18" charset="0"/>
                <a:cs typeface="Times New Roman" panose="02020603050405020304" pitchFamily="18" charset="0"/>
              </a:rPr>
              <a:t>Information on effective practices in accreditation.</a:t>
            </a:r>
          </a:p>
        </p:txBody>
      </p:sp>
      <p:pic>
        <p:nvPicPr>
          <p:cNvPr id="4" name="Picture 3">
            <a:extLst>
              <a:ext uri="{FF2B5EF4-FFF2-40B4-BE49-F238E27FC236}">
                <a16:creationId xmlns:a16="http://schemas.microsoft.com/office/drawing/2014/main" id="{1CE66615-F353-6B4A-8881-7040D30E7D92}"/>
              </a:ext>
            </a:extLst>
          </p:cNvPr>
          <p:cNvPicPr>
            <a:picLocks noChangeAspect="1"/>
          </p:cNvPicPr>
          <p:nvPr/>
        </p:nvPicPr>
        <p:blipFill>
          <a:blip r:embed="rId3"/>
          <a:stretch>
            <a:fillRect/>
          </a:stretch>
        </p:blipFill>
        <p:spPr>
          <a:xfrm>
            <a:off x="3833402" y="2431725"/>
            <a:ext cx="2262598" cy="3431192"/>
          </a:xfrm>
          <a:prstGeom prst="rect">
            <a:avLst/>
          </a:prstGeom>
        </p:spPr>
      </p:pic>
      <p:sp>
        <p:nvSpPr>
          <p:cNvPr id="5" name="Content Placeholder 2">
            <a:extLst>
              <a:ext uri="{FF2B5EF4-FFF2-40B4-BE49-F238E27FC236}">
                <a16:creationId xmlns:a16="http://schemas.microsoft.com/office/drawing/2014/main" id="{697C2D3F-5D03-5A40-9922-0EA581CD8348}"/>
              </a:ext>
            </a:extLst>
          </p:cNvPr>
          <p:cNvSpPr txBox="1">
            <a:spLocks/>
          </p:cNvSpPr>
          <p:nvPr/>
        </p:nvSpPr>
        <p:spPr>
          <a:xfrm>
            <a:off x="6436659" y="2151531"/>
            <a:ext cx="5217832" cy="45361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0070C0"/>
              </a:buClr>
              <a:buFont typeface="Arial"/>
              <a:buNone/>
            </a:pPr>
            <a:r>
              <a:rPr lang="en-US" dirty="0">
                <a:latin typeface="Times New Roman" panose="02020603050405020304" pitchFamily="18" charset="0"/>
                <a:cs typeface="Times New Roman" panose="02020603050405020304" pitchFamily="18" charset="0"/>
              </a:rPr>
              <a:t>Empower and energize participants to take ownership of accreditation to </a:t>
            </a:r>
          </a:p>
          <a:p>
            <a:pPr lvl="1">
              <a:buClr>
                <a:srgbClr val="0070C0"/>
              </a:buClr>
            </a:pPr>
            <a:r>
              <a:rPr lang="en-US" dirty="0">
                <a:latin typeface="Times New Roman" panose="02020603050405020304" pitchFamily="18" charset="0"/>
                <a:cs typeface="Times New Roman" panose="02020603050405020304" pitchFamily="18" charset="0"/>
              </a:rPr>
              <a:t>Continuously improve their colleges; and</a:t>
            </a:r>
          </a:p>
          <a:p>
            <a:pPr lvl="1">
              <a:buClr>
                <a:srgbClr val="0070C0"/>
              </a:buClr>
            </a:pPr>
            <a:r>
              <a:rPr lang="en-US" dirty="0">
                <a:latin typeface="Times New Roman" panose="02020603050405020304" pitchFamily="18" charset="0"/>
                <a:cs typeface="Times New Roman" panose="02020603050405020304" pitchFamily="18" charset="0"/>
              </a:rPr>
              <a:t>Identify existing infrastructure that supports and sustains ongoing evaluation.</a:t>
            </a:r>
          </a:p>
        </p:txBody>
      </p:sp>
      <p:sp>
        <p:nvSpPr>
          <p:cNvPr id="6" name="Content Placeholder 2">
            <a:extLst>
              <a:ext uri="{FF2B5EF4-FFF2-40B4-BE49-F238E27FC236}">
                <a16:creationId xmlns:a16="http://schemas.microsoft.com/office/drawing/2014/main" id="{1B1872D5-9821-494F-9198-3DCF8B353638}"/>
              </a:ext>
            </a:extLst>
          </p:cNvPr>
          <p:cNvSpPr txBox="1">
            <a:spLocks/>
          </p:cNvSpPr>
          <p:nvPr/>
        </p:nvSpPr>
        <p:spPr>
          <a:xfrm>
            <a:off x="1702922" y="1482680"/>
            <a:ext cx="8319620" cy="6688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0070C0"/>
              </a:buClr>
              <a:buFont typeface="Arial"/>
              <a:buNone/>
            </a:pPr>
            <a:r>
              <a:rPr lang="en-US" dirty="0">
                <a:latin typeface="Times New Roman" panose="02020603050405020304" pitchFamily="18" charset="0"/>
                <a:cs typeface="Times New Roman" panose="02020603050405020304" pitchFamily="18" charset="0"/>
              </a:rPr>
              <a:t>Through an interactive and collaborative approach…</a:t>
            </a:r>
          </a:p>
          <a:p>
            <a:pPr marL="0" indent="0">
              <a:buClr>
                <a:srgbClr val="0070C0"/>
              </a:buClr>
              <a:buFont typeface="Arial"/>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7806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Strands</a:t>
            </a:r>
          </a:p>
        </p:txBody>
      </p:sp>
      <p:pic>
        <p:nvPicPr>
          <p:cNvPr id="4" name="Content Placeholder 3">
            <a:extLst>
              <a:ext uri="{FF2B5EF4-FFF2-40B4-BE49-F238E27FC236}">
                <a16:creationId xmlns:a16="http://schemas.microsoft.com/office/drawing/2014/main" id="{D2050C78-2603-7B44-8C06-4799BFF5A38A}"/>
              </a:ext>
            </a:extLst>
          </p:cNvPr>
          <p:cNvPicPr>
            <a:picLocks noGrp="1" noChangeAspect="1"/>
          </p:cNvPicPr>
          <p:nvPr>
            <p:ph idx="1"/>
          </p:nvPr>
        </p:nvPicPr>
        <p:blipFill>
          <a:blip r:embed="rId3"/>
          <a:stretch>
            <a:fillRect/>
          </a:stretch>
        </p:blipFill>
        <p:spPr>
          <a:xfrm>
            <a:off x="838200" y="2015217"/>
            <a:ext cx="10515600" cy="4043592"/>
          </a:xfrm>
          <a:prstGeom prst="rect">
            <a:avLst/>
          </a:prstGeom>
        </p:spPr>
      </p:pic>
    </p:spTree>
    <p:extLst>
      <p:ext uri="{BB962C8B-B14F-4D97-AF65-F5344CB8AC3E}">
        <p14:creationId xmlns:p14="http://schemas.microsoft.com/office/powerpoint/2010/main" val="715451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At a Glance…</a:t>
            </a:r>
          </a:p>
        </p:txBody>
      </p:sp>
      <p:sp>
        <p:nvSpPr>
          <p:cNvPr id="5" name="Content Placeholder 4">
            <a:extLst>
              <a:ext uri="{FF2B5EF4-FFF2-40B4-BE49-F238E27FC236}">
                <a16:creationId xmlns:a16="http://schemas.microsoft.com/office/drawing/2014/main" id="{10DFADA0-D6E8-FF47-AD0D-1E8BC47D2B4D}"/>
              </a:ext>
            </a:extLst>
          </p:cNvPr>
          <p:cNvSpPr>
            <a:spLocks noGrp="1"/>
          </p:cNvSpPr>
          <p:nvPr>
            <p:ph idx="1"/>
          </p:nvPr>
        </p:nvSpPr>
        <p:spPr/>
        <p:txBody>
          <a:bodyPr>
            <a:normAutofit/>
          </a:bodyPr>
          <a:lstStyle/>
          <a:p>
            <a:pPr>
              <a:buClr>
                <a:srgbClr val="0070C0"/>
              </a:buClr>
            </a:pPr>
            <a:r>
              <a:rPr lang="en-US" dirty="0"/>
              <a:t>General Session at lunch today – </a:t>
            </a:r>
            <a:r>
              <a:rPr lang="en-US" b="1" dirty="0"/>
              <a:t>What’s New at ACCJC?</a:t>
            </a:r>
          </a:p>
          <a:p>
            <a:pPr marL="0" indent="0">
              <a:buClr>
                <a:srgbClr val="0070C0"/>
              </a:buClr>
              <a:buNone/>
            </a:pPr>
            <a:endParaRPr lang="en-US" dirty="0"/>
          </a:p>
          <a:p>
            <a:pPr>
              <a:buClr>
                <a:srgbClr val="0070C0"/>
              </a:buClr>
            </a:pPr>
            <a:r>
              <a:rPr lang="en-US" dirty="0"/>
              <a:t>General Session after breakfast tomorrow – </a:t>
            </a:r>
            <a:r>
              <a:rPr lang="en-US" b="1" dirty="0"/>
              <a:t>The Compton College Story</a:t>
            </a:r>
          </a:p>
          <a:p>
            <a:pPr>
              <a:buClr>
                <a:srgbClr val="0070C0"/>
              </a:buClr>
            </a:pPr>
            <a:endParaRPr lang="en-US" dirty="0"/>
          </a:p>
          <a:p>
            <a:pPr>
              <a:buClr>
                <a:srgbClr val="0070C0"/>
              </a:buClr>
            </a:pPr>
            <a:r>
              <a:rPr lang="en-US" dirty="0"/>
              <a:t>In addition to ACCJC Accreditation:</a:t>
            </a:r>
          </a:p>
          <a:p>
            <a:pPr lvl="1">
              <a:buClr>
                <a:srgbClr val="0070C0"/>
              </a:buClr>
            </a:pPr>
            <a:r>
              <a:rPr lang="en-US" dirty="0"/>
              <a:t>Programmatic Accreditation for Career Technical Education, and </a:t>
            </a:r>
          </a:p>
          <a:p>
            <a:pPr lvl="1">
              <a:buClr>
                <a:srgbClr val="0070C0"/>
              </a:buClr>
            </a:pPr>
            <a:r>
              <a:rPr lang="en-US" dirty="0"/>
              <a:t>Accrediting Commission for Schools, Western Association of Schools and Colleges (ACS WASC) for continuing education or noncredit credit institutions</a:t>
            </a:r>
          </a:p>
          <a:p>
            <a:pPr>
              <a:buClr>
                <a:srgbClr val="0070C0"/>
              </a:buClr>
            </a:pPr>
            <a:endParaRPr lang="en-US" dirty="0"/>
          </a:p>
        </p:txBody>
      </p:sp>
    </p:spTree>
    <p:extLst>
      <p:ext uri="{BB962C8B-B14F-4D97-AF65-F5344CB8AC3E}">
        <p14:creationId xmlns:p14="http://schemas.microsoft.com/office/powerpoint/2010/main" val="65334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p:cTn id="15" dur="2000" fill="hold"/>
                                        <p:tgtEl>
                                          <p:spTgt spid="5">
                                            <p:txEl>
                                              <p:pRg st="2" end="2"/>
                                            </p:txEl>
                                          </p:spTgt>
                                        </p:tgtEl>
                                        <p:attrNameLst>
                                          <p:attrName>ppt_w</p:attrName>
                                        </p:attrNameLst>
                                      </p:cBhvr>
                                      <p:tavLst>
                                        <p:tav tm="0" fmla="#ppt_w*sin(2.5*pi*$)">
                                          <p:val>
                                            <p:fltVal val="0"/>
                                          </p:val>
                                        </p:tav>
                                        <p:tav tm="100000">
                                          <p:val>
                                            <p:fltVal val="1"/>
                                          </p:val>
                                        </p:tav>
                                      </p:tavLst>
                                    </p:anim>
                                    <p:anim calcmode="lin" valueType="num">
                                      <p:cBhvr>
                                        <p:cTn id="16" dur="2000" fill="hold"/>
                                        <p:tgtEl>
                                          <p:spTgt spid="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wipe(down)">
                                      <p:cBhvr>
                                        <p:cTn id="21" dur="290">
                                          <p:stCondLst>
                                            <p:cond delay="0"/>
                                          </p:stCondLst>
                                        </p:cTn>
                                        <p:tgtEl>
                                          <p:spTgt spid="5">
                                            <p:txEl>
                                              <p:pRg st="4" end="4"/>
                                            </p:txEl>
                                          </p:spTgt>
                                        </p:tgtEl>
                                      </p:cBhvr>
                                    </p:animEffect>
                                    <p:anim calcmode="lin" valueType="num">
                                      <p:cBhvr>
                                        <p:cTn id="22" dur="911" tmFilter="0,0; 0.14,0.36; 0.43,0.73; 0.71,0.91; 1.0,1.0">
                                          <p:stCondLst>
                                            <p:cond delay="0"/>
                                          </p:stCondLst>
                                        </p:cTn>
                                        <p:tgtEl>
                                          <p:spTgt spid="5">
                                            <p:txEl>
                                              <p:pRg st="4" end="4"/>
                                            </p:txEl>
                                          </p:spTgt>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5">
                                            <p:txEl>
                                              <p:pRg st="4" end="4"/>
                                            </p:txEl>
                                          </p:spTgt>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5">
                                            <p:txEl>
                                              <p:pRg st="4" end="4"/>
                                            </p:txEl>
                                          </p:spTgt>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5">
                                            <p:txEl>
                                              <p:pRg st="4" end="4"/>
                                            </p:txEl>
                                          </p:spTgt>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5">
                                            <p:txEl>
                                              <p:pRg st="4" end="4"/>
                                            </p:txEl>
                                          </p:spTgt>
                                        </p:tgtEl>
                                        <p:attrNameLst>
                                          <p:attrName>ppt_y</p:attrName>
                                        </p:attrNameLst>
                                      </p:cBhvr>
                                      <p:tavLst>
                                        <p:tav tm="0" fmla="#ppt_y-sin(pi*$)/81">
                                          <p:val>
                                            <p:fltVal val="0"/>
                                          </p:val>
                                        </p:tav>
                                        <p:tav tm="100000">
                                          <p:val>
                                            <p:fltVal val="1"/>
                                          </p:val>
                                        </p:tav>
                                      </p:tavLst>
                                    </p:anim>
                                    <p:animScale>
                                      <p:cBhvr>
                                        <p:cTn id="27" dur="13">
                                          <p:stCondLst>
                                            <p:cond delay="325"/>
                                          </p:stCondLst>
                                        </p:cTn>
                                        <p:tgtEl>
                                          <p:spTgt spid="5">
                                            <p:txEl>
                                              <p:pRg st="4" end="4"/>
                                            </p:txEl>
                                          </p:spTgt>
                                        </p:tgtEl>
                                      </p:cBhvr>
                                      <p:to x="100000" y="60000"/>
                                    </p:animScale>
                                    <p:animScale>
                                      <p:cBhvr>
                                        <p:cTn id="28" dur="83" decel="50000">
                                          <p:stCondLst>
                                            <p:cond delay="338"/>
                                          </p:stCondLst>
                                        </p:cTn>
                                        <p:tgtEl>
                                          <p:spTgt spid="5">
                                            <p:txEl>
                                              <p:pRg st="4" end="4"/>
                                            </p:txEl>
                                          </p:spTgt>
                                        </p:tgtEl>
                                      </p:cBhvr>
                                      <p:to x="100000" y="100000"/>
                                    </p:animScale>
                                    <p:animScale>
                                      <p:cBhvr>
                                        <p:cTn id="29" dur="13">
                                          <p:stCondLst>
                                            <p:cond delay="656"/>
                                          </p:stCondLst>
                                        </p:cTn>
                                        <p:tgtEl>
                                          <p:spTgt spid="5">
                                            <p:txEl>
                                              <p:pRg st="4" end="4"/>
                                            </p:txEl>
                                          </p:spTgt>
                                        </p:tgtEl>
                                      </p:cBhvr>
                                      <p:to x="100000" y="80000"/>
                                    </p:animScale>
                                    <p:animScale>
                                      <p:cBhvr>
                                        <p:cTn id="30" dur="83" decel="50000">
                                          <p:stCondLst>
                                            <p:cond delay="669"/>
                                          </p:stCondLst>
                                        </p:cTn>
                                        <p:tgtEl>
                                          <p:spTgt spid="5">
                                            <p:txEl>
                                              <p:pRg st="4" end="4"/>
                                            </p:txEl>
                                          </p:spTgt>
                                        </p:tgtEl>
                                      </p:cBhvr>
                                      <p:to x="100000" y="100000"/>
                                    </p:animScale>
                                    <p:animScale>
                                      <p:cBhvr>
                                        <p:cTn id="31" dur="13">
                                          <p:stCondLst>
                                            <p:cond delay="821"/>
                                          </p:stCondLst>
                                        </p:cTn>
                                        <p:tgtEl>
                                          <p:spTgt spid="5">
                                            <p:txEl>
                                              <p:pRg st="4" end="4"/>
                                            </p:txEl>
                                          </p:spTgt>
                                        </p:tgtEl>
                                      </p:cBhvr>
                                      <p:to x="100000" y="90000"/>
                                    </p:animScale>
                                    <p:animScale>
                                      <p:cBhvr>
                                        <p:cTn id="32" dur="83" decel="50000">
                                          <p:stCondLst>
                                            <p:cond delay="834"/>
                                          </p:stCondLst>
                                        </p:cTn>
                                        <p:tgtEl>
                                          <p:spTgt spid="5">
                                            <p:txEl>
                                              <p:pRg st="4" end="4"/>
                                            </p:txEl>
                                          </p:spTgt>
                                        </p:tgtEl>
                                      </p:cBhvr>
                                      <p:to x="100000" y="100000"/>
                                    </p:animScale>
                                    <p:animScale>
                                      <p:cBhvr>
                                        <p:cTn id="33" dur="13">
                                          <p:stCondLst>
                                            <p:cond delay="904"/>
                                          </p:stCondLst>
                                        </p:cTn>
                                        <p:tgtEl>
                                          <p:spTgt spid="5">
                                            <p:txEl>
                                              <p:pRg st="4" end="4"/>
                                            </p:txEl>
                                          </p:spTgt>
                                        </p:tgtEl>
                                      </p:cBhvr>
                                      <p:to x="100000" y="95000"/>
                                    </p:animScale>
                                    <p:animScale>
                                      <p:cBhvr>
                                        <p:cTn id="34" dur="83" decel="50000">
                                          <p:stCondLst>
                                            <p:cond delay="917"/>
                                          </p:stCondLst>
                                        </p:cTn>
                                        <p:tgtEl>
                                          <p:spTgt spid="5">
                                            <p:txEl>
                                              <p:pRg st="4" end="4"/>
                                            </p:txEl>
                                          </p:spTgt>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35" presetClass="entr" presetSubtype="0" fill="hold"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fade">
                                      <p:cBhvr>
                                        <p:cTn id="39" dur="500"/>
                                        <p:tgtEl>
                                          <p:spTgt spid="5">
                                            <p:txEl>
                                              <p:pRg st="5" end="5"/>
                                            </p:txEl>
                                          </p:spTgt>
                                        </p:tgtEl>
                                      </p:cBhvr>
                                    </p:animEffect>
                                    <p:anim calcmode="lin" valueType="num">
                                      <p:cBhvr>
                                        <p:cTn id="40" dur="5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41" dur="500" fill="hold"/>
                                        <p:tgtEl>
                                          <p:spTgt spid="5">
                                            <p:txEl>
                                              <p:pRg st="5" end="5"/>
                                            </p:txEl>
                                          </p:spTgt>
                                        </p:tgtEl>
                                        <p:attrNameLst>
                                          <p:attrName>ppt_h</p:attrName>
                                        </p:attrNameLst>
                                      </p:cBhvr>
                                      <p:tavLst>
                                        <p:tav tm="0">
                                          <p:val>
                                            <p:fltVal val="0"/>
                                          </p:val>
                                        </p:tav>
                                        <p:tav tm="100000">
                                          <p:val>
                                            <p:strVal val="#ppt_h"/>
                                          </p:val>
                                        </p:tav>
                                      </p:tavLst>
                                    </p:anim>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400" decel="100000"/>
                                        <p:tgtEl>
                                          <p:spTgt spid="5">
                                            <p:txEl>
                                              <p:pRg st="6" end="6"/>
                                            </p:txEl>
                                          </p:spTgt>
                                        </p:tgtEl>
                                      </p:cBhvr>
                                    </p:animEffect>
                                    <p:anim calcmode="lin" valueType="num">
                                      <p:cBhvr>
                                        <p:cTn id="48" dur="400" decel="100000" fill="hold"/>
                                        <p:tgtEl>
                                          <p:spTgt spid="5">
                                            <p:txEl>
                                              <p:pRg st="6" end="6"/>
                                            </p:txEl>
                                          </p:spTgt>
                                        </p:tgtEl>
                                        <p:attrNameLst>
                                          <p:attrName>style.rotation</p:attrName>
                                        </p:attrNameLst>
                                      </p:cBhvr>
                                      <p:tavLst>
                                        <p:tav tm="0">
                                          <p:val>
                                            <p:fltVal val="-90"/>
                                          </p:val>
                                        </p:tav>
                                        <p:tav tm="100000">
                                          <p:val>
                                            <p:fltVal val="0"/>
                                          </p:val>
                                        </p:tav>
                                      </p:tavLst>
                                    </p:anim>
                                    <p:anim calcmode="lin" valueType="num">
                                      <p:cBhvr>
                                        <p:cTn id="49" dur="400" decel="100000" fill="hold"/>
                                        <p:tgtEl>
                                          <p:spTgt spid="5">
                                            <p:txEl>
                                              <p:pRg st="6" end="6"/>
                                            </p:txEl>
                                          </p:spTgt>
                                        </p:tgtEl>
                                        <p:attrNameLst>
                                          <p:attrName>ppt_x</p:attrName>
                                        </p:attrNameLst>
                                      </p:cBhvr>
                                      <p:tavLst>
                                        <p:tav tm="0">
                                          <p:val>
                                            <p:strVal val="#ppt_x+0.4"/>
                                          </p:val>
                                        </p:tav>
                                        <p:tav tm="100000">
                                          <p:val>
                                            <p:strVal val="#ppt_x-0.05"/>
                                          </p:val>
                                        </p:tav>
                                      </p:tavLst>
                                    </p:anim>
                                    <p:anim calcmode="lin" valueType="num">
                                      <p:cBhvr>
                                        <p:cTn id="50" dur="400" decel="100000" fill="hold"/>
                                        <p:tgtEl>
                                          <p:spTgt spid="5">
                                            <p:txEl>
                                              <p:pRg st="6" end="6"/>
                                            </p:txEl>
                                          </p:spTgt>
                                        </p:tgtEl>
                                        <p:attrNameLst>
                                          <p:attrName>ppt_y</p:attrName>
                                        </p:attrNameLst>
                                      </p:cBhvr>
                                      <p:tavLst>
                                        <p:tav tm="0">
                                          <p:val>
                                            <p:strVal val="#ppt_y-0.4"/>
                                          </p:val>
                                        </p:tav>
                                        <p:tav tm="100000">
                                          <p:val>
                                            <p:strVal val="#ppt_y+0.1"/>
                                          </p:val>
                                        </p:tav>
                                      </p:tavLst>
                                    </p:anim>
                                    <p:anim calcmode="lin" valueType="num">
                                      <p:cBhvr>
                                        <p:cTn id="51" dur="100" accel="100000" fill="hold">
                                          <p:stCondLst>
                                            <p:cond delay="400"/>
                                          </p:stCondLst>
                                        </p:cTn>
                                        <p:tgtEl>
                                          <p:spTgt spid="5">
                                            <p:txEl>
                                              <p:pRg st="6" end="6"/>
                                            </p:txEl>
                                          </p:spTgt>
                                        </p:tgtEl>
                                        <p:attrNameLst>
                                          <p:attrName>ppt_x</p:attrName>
                                        </p:attrNameLst>
                                      </p:cBhvr>
                                      <p:tavLst>
                                        <p:tav tm="0">
                                          <p:val>
                                            <p:strVal val="#ppt_x-0.05"/>
                                          </p:val>
                                        </p:tav>
                                        <p:tav tm="100000">
                                          <p:val>
                                            <p:strVal val="#ppt_x"/>
                                          </p:val>
                                        </p:tav>
                                      </p:tavLst>
                                    </p:anim>
                                    <p:anim calcmode="lin" valueType="num">
                                      <p:cBhvr>
                                        <p:cTn id="52" dur="100" accel="100000" fill="hold">
                                          <p:stCondLst>
                                            <p:cond delay="400"/>
                                          </p:stCondLst>
                                        </p:cTn>
                                        <p:tgtEl>
                                          <p:spTgt spid="5">
                                            <p:txEl>
                                              <p:pRg st="6" end="6"/>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020" y="148917"/>
            <a:ext cx="10515600" cy="1013969"/>
          </a:xfrm>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Wait, wait, don’t tell me…</a:t>
            </a:r>
          </a:p>
        </p:txBody>
      </p:sp>
      <p:sp>
        <p:nvSpPr>
          <p:cNvPr id="3" name="Content Placeholder 2"/>
          <p:cNvSpPr>
            <a:spLocks noGrp="1"/>
          </p:cNvSpPr>
          <p:nvPr>
            <p:ph idx="1"/>
          </p:nvPr>
        </p:nvSpPr>
        <p:spPr>
          <a:xfrm>
            <a:off x="404961" y="965663"/>
            <a:ext cx="1430215" cy="5495823"/>
          </a:xfrm>
        </p:spPr>
        <p:txBody>
          <a:bodyPr>
            <a:noAutofit/>
          </a:bodyPr>
          <a:lstStyle/>
          <a:p>
            <a:pPr marL="0" indent="0">
              <a:lnSpc>
                <a:spcPct val="110000"/>
              </a:lnSpc>
              <a:spcBef>
                <a:spcPts val="600"/>
              </a:spcBef>
              <a:buClr>
                <a:srgbClr val="0070C0"/>
              </a:buClr>
              <a:buNone/>
            </a:pPr>
            <a:r>
              <a:rPr lang="en-US" sz="2000" dirty="0">
                <a:latin typeface="Times New Roman" charset="0"/>
                <a:ea typeface="Times New Roman" charset="0"/>
                <a:cs typeface="Times New Roman" charset="0"/>
              </a:rPr>
              <a:t>ASCCC …</a:t>
            </a:r>
          </a:p>
          <a:p>
            <a:pPr marL="0" indent="0">
              <a:lnSpc>
                <a:spcPct val="110000"/>
              </a:lnSpc>
              <a:spcBef>
                <a:spcPts val="600"/>
              </a:spcBef>
              <a:buClr>
                <a:srgbClr val="0070C0"/>
              </a:buClr>
              <a:buNone/>
            </a:pPr>
            <a:r>
              <a:rPr lang="en-US" sz="2000" dirty="0">
                <a:latin typeface="Times New Roman" charset="0"/>
                <a:ea typeface="Times New Roman" charset="0"/>
                <a:cs typeface="Times New Roman" charset="0"/>
              </a:rPr>
              <a:t>ACCJC … </a:t>
            </a:r>
          </a:p>
          <a:p>
            <a:pPr marL="0" indent="0">
              <a:lnSpc>
                <a:spcPct val="110000"/>
              </a:lnSpc>
              <a:spcBef>
                <a:spcPts val="600"/>
              </a:spcBef>
              <a:buClr>
                <a:srgbClr val="0070C0"/>
              </a:buClr>
              <a:buNone/>
            </a:pPr>
            <a:r>
              <a:rPr lang="en-US" sz="2000" dirty="0">
                <a:latin typeface="Times New Roman" charset="0"/>
                <a:ea typeface="Times New Roman" charset="0"/>
                <a:cs typeface="Times New Roman" charset="0"/>
              </a:rPr>
              <a:t>WASC ... </a:t>
            </a:r>
          </a:p>
          <a:p>
            <a:pPr marL="0" indent="0">
              <a:lnSpc>
                <a:spcPct val="110000"/>
              </a:lnSpc>
              <a:spcBef>
                <a:spcPts val="600"/>
              </a:spcBef>
              <a:buClr>
                <a:srgbClr val="0070C0"/>
              </a:buClr>
              <a:buNone/>
            </a:pPr>
            <a:r>
              <a:rPr lang="en-US" sz="2000" dirty="0">
                <a:latin typeface="Times New Roman" charset="0"/>
                <a:ea typeface="Times New Roman" charset="0"/>
                <a:cs typeface="Times New Roman" charset="0"/>
              </a:rPr>
              <a:t>ISER ... </a:t>
            </a:r>
          </a:p>
          <a:p>
            <a:pPr marL="0" indent="0">
              <a:lnSpc>
                <a:spcPct val="110000"/>
              </a:lnSpc>
              <a:spcBef>
                <a:spcPts val="600"/>
              </a:spcBef>
              <a:buClr>
                <a:srgbClr val="0070C0"/>
              </a:buClr>
              <a:buNone/>
            </a:pPr>
            <a:r>
              <a:rPr lang="en-US" sz="2000" dirty="0">
                <a:latin typeface="Times New Roman" charset="0"/>
                <a:ea typeface="Times New Roman" charset="0"/>
                <a:cs typeface="Times New Roman" charset="0"/>
              </a:rPr>
              <a:t>QFE ... </a:t>
            </a:r>
          </a:p>
          <a:p>
            <a:pPr marL="0" indent="0">
              <a:lnSpc>
                <a:spcPct val="110000"/>
              </a:lnSpc>
              <a:spcBef>
                <a:spcPts val="600"/>
              </a:spcBef>
              <a:buClr>
                <a:srgbClr val="0070C0"/>
              </a:buClr>
              <a:buNone/>
            </a:pPr>
            <a:r>
              <a:rPr lang="en-US" sz="2000" dirty="0">
                <a:latin typeface="Times New Roman" charset="0"/>
                <a:ea typeface="Times New Roman" charset="0"/>
                <a:cs typeface="Times New Roman" charset="0"/>
              </a:rPr>
              <a:t>ER ... </a:t>
            </a:r>
          </a:p>
          <a:p>
            <a:pPr marL="0" indent="0">
              <a:lnSpc>
                <a:spcPct val="110000"/>
              </a:lnSpc>
              <a:spcBef>
                <a:spcPts val="600"/>
              </a:spcBef>
              <a:buClr>
                <a:srgbClr val="0070C0"/>
              </a:buClr>
              <a:buNone/>
            </a:pPr>
            <a:r>
              <a:rPr lang="en-US" sz="2000" dirty="0">
                <a:latin typeface="Times New Roman" charset="0"/>
                <a:ea typeface="Times New Roman" charset="0"/>
                <a:cs typeface="Times New Roman" charset="0"/>
              </a:rPr>
              <a:t>SLO ... </a:t>
            </a:r>
          </a:p>
          <a:p>
            <a:pPr marL="0" indent="0">
              <a:lnSpc>
                <a:spcPct val="110000"/>
              </a:lnSpc>
              <a:spcBef>
                <a:spcPts val="600"/>
              </a:spcBef>
              <a:buClr>
                <a:srgbClr val="0070C0"/>
              </a:buClr>
              <a:buNone/>
            </a:pPr>
            <a:r>
              <a:rPr lang="en-US" sz="2000" dirty="0">
                <a:latin typeface="Times New Roman" charset="0"/>
                <a:ea typeface="Times New Roman" charset="0"/>
                <a:cs typeface="Times New Roman" charset="0"/>
              </a:rPr>
              <a:t>ALO … </a:t>
            </a:r>
          </a:p>
          <a:p>
            <a:pPr marL="0" indent="0">
              <a:lnSpc>
                <a:spcPct val="110000"/>
              </a:lnSpc>
              <a:spcBef>
                <a:spcPts val="600"/>
              </a:spcBef>
              <a:buClr>
                <a:srgbClr val="0070C0"/>
              </a:buClr>
              <a:buNone/>
            </a:pPr>
            <a:r>
              <a:rPr lang="en-US" sz="2000" dirty="0">
                <a:latin typeface="Times New Roman" charset="0"/>
                <a:ea typeface="Times New Roman" charset="0"/>
                <a:cs typeface="Times New Roman" charset="0"/>
              </a:rPr>
              <a:t>USDE ... </a:t>
            </a:r>
          </a:p>
          <a:p>
            <a:pPr marL="0" indent="0">
              <a:lnSpc>
                <a:spcPct val="110000"/>
              </a:lnSpc>
              <a:spcBef>
                <a:spcPts val="600"/>
              </a:spcBef>
              <a:buClr>
                <a:srgbClr val="0070C0"/>
              </a:buClr>
              <a:buNone/>
            </a:pPr>
            <a:r>
              <a:rPr lang="en-US" sz="2000" dirty="0">
                <a:latin typeface="Times New Roman" charset="0"/>
                <a:ea typeface="Times New Roman" charset="0"/>
                <a:cs typeface="Times New Roman" charset="0"/>
              </a:rPr>
              <a:t>NACIQI ... </a:t>
            </a:r>
          </a:p>
          <a:p>
            <a:pPr marL="0" indent="0">
              <a:lnSpc>
                <a:spcPct val="110000"/>
              </a:lnSpc>
              <a:spcBef>
                <a:spcPts val="600"/>
              </a:spcBef>
              <a:buClr>
                <a:srgbClr val="0070C0"/>
              </a:buClr>
              <a:buNone/>
            </a:pPr>
            <a:r>
              <a:rPr lang="en-US" sz="2000" dirty="0">
                <a:latin typeface="Times New Roman" charset="0"/>
                <a:ea typeface="Times New Roman" charset="0"/>
                <a:cs typeface="Times New Roman" charset="0"/>
              </a:rPr>
              <a:t>CEO … </a:t>
            </a:r>
          </a:p>
          <a:p>
            <a:pPr marL="0" indent="0">
              <a:lnSpc>
                <a:spcPct val="110000"/>
              </a:lnSpc>
              <a:spcBef>
                <a:spcPts val="600"/>
              </a:spcBef>
              <a:buClr>
                <a:srgbClr val="0070C0"/>
              </a:buClr>
              <a:buNone/>
            </a:pPr>
            <a:r>
              <a:rPr lang="en-US" sz="2000" dirty="0">
                <a:latin typeface="Times New Roman" charset="0"/>
                <a:ea typeface="Times New Roman" charset="0"/>
                <a:cs typeface="Times New Roman" charset="0"/>
              </a:rPr>
              <a:t>CIO ...</a:t>
            </a:r>
          </a:p>
          <a:p>
            <a:pPr marL="0" indent="0">
              <a:lnSpc>
                <a:spcPct val="110000"/>
              </a:lnSpc>
              <a:spcBef>
                <a:spcPts val="600"/>
              </a:spcBef>
              <a:buClr>
                <a:srgbClr val="0070C0"/>
              </a:buClr>
              <a:buNone/>
            </a:pPr>
            <a:r>
              <a:rPr lang="en-US" sz="2000" dirty="0">
                <a:latin typeface="Times New Roman" charset="0"/>
                <a:ea typeface="Times New Roman" charset="0"/>
                <a:cs typeface="Times New Roman" charset="0"/>
              </a:rPr>
              <a:t>IEPI …</a:t>
            </a:r>
          </a:p>
          <a:p>
            <a:pPr marL="0" indent="0">
              <a:lnSpc>
                <a:spcPct val="110000"/>
              </a:lnSpc>
              <a:spcBef>
                <a:spcPts val="600"/>
              </a:spcBef>
              <a:buClr>
                <a:srgbClr val="0070C0"/>
              </a:buClr>
              <a:buNone/>
            </a:pPr>
            <a:r>
              <a:rPr lang="en-US" sz="2000" dirty="0">
                <a:latin typeface="Times New Roman" charset="0"/>
                <a:ea typeface="Times New Roman" charset="0"/>
                <a:cs typeface="Times New Roman" charset="0"/>
              </a:rPr>
              <a:t>TMI …</a:t>
            </a:r>
          </a:p>
        </p:txBody>
      </p:sp>
      <p:pic>
        <p:nvPicPr>
          <p:cNvPr id="5" name="Picture 4">
            <a:extLst>
              <a:ext uri="{FF2B5EF4-FFF2-40B4-BE49-F238E27FC236}">
                <a16:creationId xmlns:a16="http://schemas.microsoft.com/office/drawing/2014/main" id="{CE8BB870-069A-C345-BAA7-908895257A7C}"/>
              </a:ext>
            </a:extLst>
          </p:cNvPr>
          <p:cNvPicPr>
            <a:picLocks noChangeAspect="1"/>
          </p:cNvPicPr>
          <p:nvPr/>
        </p:nvPicPr>
        <p:blipFill>
          <a:blip r:embed="rId3"/>
          <a:stretch>
            <a:fillRect/>
          </a:stretch>
        </p:blipFill>
        <p:spPr>
          <a:xfrm>
            <a:off x="8311307" y="1081370"/>
            <a:ext cx="2786999" cy="3449256"/>
          </a:xfrm>
          <a:prstGeom prst="rect">
            <a:avLst/>
          </a:prstGeom>
        </p:spPr>
      </p:pic>
      <p:sp>
        <p:nvSpPr>
          <p:cNvPr id="6" name="Content Placeholder 2">
            <a:extLst>
              <a:ext uri="{FF2B5EF4-FFF2-40B4-BE49-F238E27FC236}">
                <a16:creationId xmlns:a16="http://schemas.microsoft.com/office/drawing/2014/main" id="{A9BA70F7-A792-7A49-896B-68C3099AE411}"/>
              </a:ext>
            </a:extLst>
          </p:cNvPr>
          <p:cNvSpPr txBox="1">
            <a:spLocks/>
          </p:cNvSpPr>
          <p:nvPr/>
        </p:nvSpPr>
        <p:spPr>
          <a:xfrm>
            <a:off x="1603128" y="965663"/>
            <a:ext cx="8449409" cy="53307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0000"/>
              </a:lnSpc>
              <a:spcBef>
                <a:spcPts val="600"/>
              </a:spcBef>
              <a:buClr>
                <a:srgbClr val="0070C0"/>
              </a:buClr>
              <a:buFont typeface="Arial"/>
              <a:buNone/>
            </a:pPr>
            <a:r>
              <a:rPr lang="en-US" sz="2000" dirty="0">
                <a:latin typeface="Times New Roman" charset="0"/>
                <a:ea typeface="Times New Roman" charset="0"/>
                <a:cs typeface="Times New Roman" charset="0"/>
              </a:rPr>
              <a:t>Academic Senate for California Community Colleges</a:t>
            </a:r>
          </a:p>
          <a:p>
            <a:pPr marL="0" indent="0">
              <a:lnSpc>
                <a:spcPct val="110000"/>
              </a:lnSpc>
              <a:spcBef>
                <a:spcPts val="600"/>
              </a:spcBef>
              <a:buClr>
                <a:srgbClr val="0070C0"/>
              </a:buClr>
              <a:buFont typeface="Arial"/>
              <a:buNone/>
            </a:pPr>
            <a:r>
              <a:rPr lang="en-US" sz="2000" dirty="0">
                <a:latin typeface="Times New Roman" charset="0"/>
                <a:ea typeface="Times New Roman" charset="0"/>
                <a:cs typeface="Times New Roman" charset="0"/>
              </a:rPr>
              <a:t>Accrediting Commission for Community and Junior Colleges</a:t>
            </a:r>
          </a:p>
          <a:p>
            <a:pPr marL="0" indent="0">
              <a:lnSpc>
                <a:spcPct val="110000"/>
              </a:lnSpc>
              <a:spcBef>
                <a:spcPts val="600"/>
              </a:spcBef>
              <a:buClr>
                <a:srgbClr val="0070C0"/>
              </a:buClr>
              <a:buFont typeface="Arial"/>
              <a:buNone/>
            </a:pPr>
            <a:r>
              <a:rPr lang="en-US" sz="2000" dirty="0">
                <a:latin typeface="Times New Roman" charset="0"/>
                <a:ea typeface="Times New Roman" charset="0"/>
                <a:cs typeface="Times New Roman" charset="0"/>
              </a:rPr>
              <a:t>Western Association of Schools and Colleges</a:t>
            </a:r>
          </a:p>
          <a:p>
            <a:pPr marL="0" indent="0">
              <a:lnSpc>
                <a:spcPct val="110000"/>
              </a:lnSpc>
              <a:spcBef>
                <a:spcPts val="600"/>
              </a:spcBef>
              <a:buClr>
                <a:srgbClr val="0070C0"/>
              </a:buClr>
              <a:buFont typeface="Arial"/>
              <a:buNone/>
            </a:pPr>
            <a:r>
              <a:rPr lang="en-US" sz="2000" dirty="0">
                <a:latin typeface="Times New Roman" charset="0"/>
                <a:ea typeface="Times New Roman" charset="0"/>
                <a:cs typeface="Times New Roman" charset="0"/>
              </a:rPr>
              <a:t>Institutional Self Evaluation Report</a:t>
            </a:r>
          </a:p>
          <a:p>
            <a:pPr marL="0" indent="0">
              <a:lnSpc>
                <a:spcPct val="110000"/>
              </a:lnSpc>
              <a:spcBef>
                <a:spcPts val="600"/>
              </a:spcBef>
              <a:buClr>
                <a:srgbClr val="0070C0"/>
              </a:buClr>
              <a:buFont typeface="Arial"/>
              <a:buNone/>
            </a:pPr>
            <a:r>
              <a:rPr lang="en-US" sz="2000" dirty="0">
                <a:latin typeface="Times New Roman" charset="0"/>
                <a:ea typeface="Times New Roman" charset="0"/>
                <a:cs typeface="Times New Roman" charset="0"/>
              </a:rPr>
              <a:t>Quality Focus Essay</a:t>
            </a:r>
          </a:p>
          <a:p>
            <a:pPr marL="0" indent="0">
              <a:lnSpc>
                <a:spcPct val="110000"/>
              </a:lnSpc>
              <a:spcBef>
                <a:spcPts val="600"/>
              </a:spcBef>
              <a:buClr>
                <a:srgbClr val="0070C0"/>
              </a:buClr>
              <a:buFont typeface="Arial"/>
              <a:buNone/>
            </a:pPr>
            <a:r>
              <a:rPr lang="en-US" sz="2000" dirty="0">
                <a:latin typeface="Times New Roman" charset="0"/>
                <a:ea typeface="Times New Roman" charset="0"/>
                <a:cs typeface="Times New Roman" charset="0"/>
              </a:rPr>
              <a:t>Eligibility Requirement</a:t>
            </a:r>
          </a:p>
          <a:p>
            <a:pPr marL="0" indent="0">
              <a:lnSpc>
                <a:spcPct val="110000"/>
              </a:lnSpc>
              <a:spcBef>
                <a:spcPts val="600"/>
              </a:spcBef>
              <a:buClr>
                <a:srgbClr val="0070C0"/>
              </a:buClr>
              <a:buFont typeface="Arial"/>
              <a:buNone/>
            </a:pPr>
            <a:r>
              <a:rPr lang="en-US" sz="2000" dirty="0">
                <a:latin typeface="Times New Roman" charset="0"/>
                <a:ea typeface="Times New Roman" charset="0"/>
                <a:cs typeface="Times New Roman" charset="0"/>
              </a:rPr>
              <a:t>Student Learning Outcome</a:t>
            </a:r>
          </a:p>
          <a:p>
            <a:pPr marL="0" indent="0">
              <a:lnSpc>
                <a:spcPct val="110000"/>
              </a:lnSpc>
              <a:spcBef>
                <a:spcPts val="600"/>
              </a:spcBef>
              <a:buClr>
                <a:srgbClr val="0070C0"/>
              </a:buClr>
              <a:buFont typeface="Arial"/>
              <a:buNone/>
            </a:pPr>
            <a:r>
              <a:rPr lang="en-US" sz="2000" dirty="0">
                <a:latin typeface="Times New Roman" charset="0"/>
                <a:ea typeface="Times New Roman" charset="0"/>
                <a:cs typeface="Times New Roman" charset="0"/>
              </a:rPr>
              <a:t>Accreditation Liaison Officer</a:t>
            </a:r>
          </a:p>
          <a:p>
            <a:pPr marL="0" indent="0">
              <a:lnSpc>
                <a:spcPct val="110000"/>
              </a:lnSpc>
              <a:spcBef>
                <a:spcPts val="600"/>
              </a:spcBef>
              <a:buClr>
                <a:srgbClr val="0070C0"/>
              </a:buClr>
              <a:buFont typeface="Arial"/>
              <a:buNone/>
            </a:pPr>
            <a:r>
              <a:rPr lang="en-US" sz="2000" dirty="0">
                <a:latin typeface="Times New Roman" charset="0"/>
                <a:ea typeface="Times New Roman" charset="0"/>
                <a:cs typeface="Times New Roman" charset="0"/>
              </a:rPr>
              <a:t>United States Department of Education</a:t>
            </a:r>
          </a:p>
          <a:p>
            <a:pPr marL="0" indent="0">
              <a:lnSpc>
                <a:spcPct val="110000"/>
              </a:lnSpc>
              <a:spcBef>
                <a:spcPts val="600"/>
              </a:spcBef>
              <a:buClr>
                <a:srgbClr val="0070C0"/>
              </a:buClr>
              <a:buFont typeface="Arial"/>
              <a:buNone/>
            </a:pPr>
            <a:r>
              <a:rPr lang="en-US" sz="2000" dirty="0">
                <a:latin typeface="Times New Roman" charset="0"/>
                <a:ea typeface="Times New Roman" charset="0"/>
                <a:cs typeface="Times New Roman" charset="0"/>
              </a:rPr>
              <a:t>National Advisory Committee on Institutional Quality and Integrity</a:t>
            </a:r>
          </a:p>
          <a:p>
            <a:pPr marL="0" indent="0">
              <a:lnSpc>
                <a:spcPct val="110000"/>
              </a:lnSpc>
              <a:spcBef>
                <a:spcPts val="600"/>
              </a:spcBef>
              <a:buClr>
                <a:srgbClr val="0070C0"/>
              </a:buClr>
              <a:buFont typeface="Arial"/>
              <a:buNone/>
            </a:pPr>
            <a:r>
              <a:rPr lang="en-US" sz="2000" dirty="0">
                <a:latin typeface="Times New Roman" charset="0"/>
                <a:ea typeface="Times New Roman" charset="0"/>
                <a:cs typeface="Times New Roman" charset="0"/>
              </a:rPr>
              <a:t>Chief Executive Officer </a:t>
            </a:r>
          </a:p>
          <a:p>
            <a:pPr marL="0" indent="0">
              <a:lnSpc>
                <a:spcPct val="110000"/>
              </a:lnSpc>
              <a:spcBef>
                <a:spcPts val="600"/>
              </a:spcBef>
              <a:buClr>
                <a:srgbClr val="0070C0"/>
              </a:buClr>
              <a:buFont typeface="Arial"/>
              <a:buNone/>
            </a:pPr>
            <a:r>
              <a:rPr lang="en-US" sz="2000" dirty="0">
                <a:latin typeface="Times New Roman" charset="0"/>
                <a:ea typeface="Times New Roman" charset="0"/>
                <a:cs typeface="Times New Roman" charset="0"/>
              </a:rPr>
              <a:t>Chief Instructional Officer</a:t>
            </a:r>
          </a:p>
          <a:p>
            <a:pPr marL="0" indent="0">
              <a:lnSpc>
                <a:spcPct val="110000"/>
              </a:lnSpc>
              <a:spcBef>
                <a:spcPts val="600"/>
              </a:spcBef>
              <a:buClr>
                <a:srgbClr val="0070C0"/>
              </a:buClr>
              <a:buFont typeface="Arial"/>
              <a:buNone/>
            </a:pPr>
            <a:r>
              <a:rPr lang="en-US" sz="2000" dirty="0">
                <a:latin typeface="Times New Roman" charset="0"/>
                <a:ea typeface="Times New Roman" charset="0"/>
                <a:cs typeface="Times New Roman" charset="0"/>
              </a:rPr>
              <a:t>Institutional Effectiveness Partnership Initiative</a:t>
            </a:r>
          </a:p>
          <a:p>
            <a:pPr marL="0" indent="0">
              <a:lnSpc>
                <a:spcPct val="110000"/>
              </a:lnSpc>
              <a:spcBef>
                <a:spcPts val="600"/>
              </a:spcBef>
              <a:buClr>
                <a:srgbClr val="0070C0"/>
              </a:buClr>
              <a:buFont typeface="Arial"/>
              <a:buNone/>
            </a:pPr>
            <a:r>
              <a:rPr lang="en-US" sz="2000" b="1" dirty="0">
                <a:solidFill>
                  <a:srgbClr val="FF0000"/>
                </a:solidFill>
                <a:latin typeface="Times New Roman" charset="0"/>
                <a:ea typeface="Times New Roman" charset="0"/>
                <a:cs typeface="Times New Roman" charset="0"/>
              </a:rPr>
              <a:t>Too Much Information</a:t>
            </a:r>
          </a:p>
        </p:txBody>
      </p:sp>
    </p:spTree>
    <p:extLst>
      <p:ext uri="{BB962C8B-B14F-4D97-AF65-F5344CB8AC3E}">
        <p14:creationId xmlns:p14="http://schemas.microsoft.com/office/powerpoint/2010/main" val="353357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blinds(horizontal)">
                                      <p:cBhvr>
                                        <p:cTn id="11" dur="500"/>
                                        <p:tgtEl>
                                          <p:spTgt spid="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checkerboard(across)">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dissolve">
                                      <p:cBhvr>
                                        <p:cTn id="21" dur="500"/>
                                        <p:tgtEl>
                                          <p:spTgt spid="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 calcmode="lin" valueType="num">
                                      <p:cBhvr additive="base">
                                        <p:cTn id="26"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p:cTn id="37" dur="500" decel="50000" fill="hold">
                                          <p:stCondLst>
                                            <p:cond delay="0"/>
                                          </p:stCondLst>
                                        </p:cTn>
                                        <p:tgtEl>
                                          <p:spTgt spid="6">
                                            <p:txEl>
                                              <p:pRg st="6" end="6"/>
                                            </p:txEl>
                                          </p:spTgt>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6">
                                            <p:txEl>
                                              <p:pRg st="6" end="6"/>
                                            </p:txEl>
                                          </p:spTgt>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6">
                                            <p:txEl>
                                              <p:pRg st="6" end="6"/>
                                            </p:txEl>
                                          </p:spTgt>
                                        </p:tgtEl>
                                        <p:attrNameLst>
                                          <p:attrName>ppt_w</p:attrName>
                                        </p:attrNameLst>
                                      </p:cBhvr>
                                      <p:tavLst>
                                        <p:tav tm="0">
                                          <p:val>
                                            <p:strVal val="#ppt_w*.05"/>
                                          </p:val>
                                        </p:tav>
                                        <p:tav tm="100000">
                                          <p:val>
                                            <p:strVal val="#ppt_w"/>
                                          </p:val>
                                        </p:tav>
                                      </p:tavLst>
                                    </p:anim>
                                    <p:anim calcmode="lin" valueType="num">
                                      <p:cBhvr>
                                        <p:cTn id="40" dur="1000" fill="hold"/>
                                        <p:tgtEl>
                                          <p:spTgt spid="6">
                                            <p:txEl>
                                              <p:pRg st="6" end="6"/>
                                            </p:txEl>
                                          </p:spTgt>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6">
                                            <p:txEl>
                                              <p:pRg st="6" end="6"/>
                                            </p:txEl>
                                          </p:spTgt>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6">
                                            <p:txEl>
                                              <p:pRg st="6" end="6"/>
                                            </p:txEl>
                                          </p:spTgt>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6">
                                            <p:txEl>
                                              <p:pRg st="6" end="6"/>
                                            </p:txEl>
                                          </p:spTgt>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6">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Effect transition="in" filter="circle(in)">
                                      <p:cBhvr>
                                        <p:cTn id="49" dur="2000"/>
                                        <p:tgtEl>
                                          <p:spTgt spid="6">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nodeType="clickEffect">
                                  <p:stCondLst>
                                    <p:cond delay="0"/>
                                  </p:stCondLst>
                                  <p:childTnLst>
                                    <p:set>
                                      <p:cBhvr>
                                        <p:cTn id="53" dur="1" fill="hold">
                                          <p:stCondLst>
                                            <p:cond delay="0"/>
                                          </p:stCondLst>
                                        </p:cTn>
                                        <p:tgtEl>
                                          <p:spTgt spid="6">
                                            <p:txEl>
                                              <p:pRg st="8" end="8"/>
                                            </p:txEl>
                                          </p:spTgt>
                                        </p:tgtEl>
                                        <p:attrNameLst>
                                          <p:attrName>style.visibility</p:attrName>
                                        </p:attrNameLst>
                                      </p:cBhvr>
                                      <p:to>
                                        <p:strVal val="visible"/>
                                      </p:to>
                                    </p:set>
                                    <p:animEffect transition="in" filter="strips(downLeft)">
                                      <p:cBhvr>
                                        <p:cTn id="54" dur="500"/>
                                        <p:tgtEl>
                                          <p:spTgt spid="6">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0" presetClass="entr" presetSubtype="0" fill="hold" nodeType="clickEffect">
                                  <p:stCondLst>
                                    <p:cond delay="0"/>
                                  </p:stCondLst>
                                  <p:childTnLst>
                                    <p:set>
                                      <p:cBhvr>
                                        <p:cTn id="58" dur="1" fill="hold">
                                          <p:stCondLst>
                                            <p:cond delay="0"/>
                                          </p:stCondLst>
                                        </p:cTn>
                                        <p:tgtEl>
                                          <p:spTgt spid="6">
                                            <p:txEl>
                                              <p:pRg st="9" end="9"/>
                                            </p:txEl>
                                          </p:spTgt>
                                        </p:tgtEl>
                                        <p:attrNameLst>
                                          <p:attrName>style.visibility</p:attrName>
                                        </p:attrNameLst>
                                      </p:cBhvr>
                                      <p:to>
                                        <p:strVal val="visible"/>
                                      </p:to>
                                    </p:set>
                                    <p:animEffect transition="in" filter="wedge">
                                      <p:cBhvr>
                                        <p:cTn id="59" dur="2000"/>
                                        <p:tgtEl>
                                          <p:spTgt spid="6">
                                            <p:txEl>
                                              <p:pRg st="9" end="9"/>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nodeType="clickEffect">
                                  <p:stCondLst>
                                    <p:cond delay="0"/>
                                  </p:stCondLst>
                                  <p:childTnLst>
                                    <p:set>
                                      <p:cBhvr>
                                        <p:cTn id="63" dur="1" fill="hold">
                                          <p:stCondLst>
                                            <p:cond delay="0"/>
                                          </p:stCondLst>
                                        </p:cTn>
                                        <p:tgtEl>
                                          <p:spTgt spid="6">
                                            <p:txEl>
                                              <p:pRg st="10" end="10"/>
                                            </p:txEl>
                                          </p:spTgt>
                                        </p:tgtEl>
                                        <p:attrNameLst>
                                          <p:attrName>style.visibility</p:attrName>
                                        </p:attrNameLst>
                                      </p:cBhvr>
                                      <p:to>
                                        <p:strVal val="visible"/>
                                      </p:to>
                                    </p:set>
                                    <p:animEffect transition="in" filter="wheel(1)">
                                      <p:cBhvr>
                                        <p:cTn id="64" dur="2000"/>
                                        <p:tgtEl>
                                          <p:spTgt spid="6">
                                            <p:txEl>
                                              <p:pRg st="10" end="1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5" presetClass="entr" presetSubtype="0" fill="hold" nodeType="clickEffect">
                                  <p:stCondLst>
                                    <p:cond delay="0"/>
                                  </p:stCondLst>
                                  <p:childTnLst>
                                    <p:set>
                                      <p:cBhvr>
                                        <p:cTn id="68" dur="1" fill="hold">
                                          <p:stCondLst>
                                            <p:cond delay="0"/>
                                          </p:stCondLst>
                                        </p:cTn>
                                        <p:tgtEl>
                                          <p:spTgt spid="6">
                                            <p:txEl>
                                              <p:pRg st="11" end="11"/>
                                            </p:txEl>
                                          </p:spTgt>
                                        </p:tgtEl>
                                        <p:attrNameLst>
                                          <p:attrName>style.visibility</p:attrName>
                                        </p:attrNameLst>
                                      </p:cBhvr>
                                      <p:to>
                                        <p:strVal val="visible"/>
                                      </p:to>
                                    </p:set>
                                    <p:anim calcmode="lin" valueType="num">
                                      <p:cBhvr>
                                        <p:cTn id="69" dur="1000" fill="hold"/>
                                        <p:tgtEl>
                                          <p:spTgt spid="6">
                                            <p:txEl>
                                              <p:pRg st="11" end="11"/>
                                            </p:txEl>
                                          </p:spTgt>
                                        </p:tgtEl>
                                        <p:attrNameLst>
                                          <p:attrName>ppt_w</p:attrName>
                                        </p:attrNameLst>
                                      </p:cBhvr>
                                      <p:tavLst>
                                        <p:tav tm="0">
                                          <p:val>
                                            <p:strVal val="#ppt_w*0.70"/>
                                          </p:val>
                                        </p:tav>
                                        <p:tav tm="100000">
                                          <p:val>
                                            <p:strVal val="#ppt_w"/>
                                          </p:val>
                                        </p:tav>
                                      </p:tavLst>
                                    </p:anim>
                                    <p:anim calcmode="lin" valueType="num">
                                      <p:cBhvr>
                                        <p:cTn id="70" dur="1000" fill="hold"/>
                                        <p:tgtEl>
                                          <p:spTgt spid="6">
                                            <p:txEl>
                                              <p:pRg st="11" end="11"/>
                                            </p:txEl>
                                          </p:spTgt>
                                        </p:tgtEl>
                                        <p:attrNameLst>
                                          <p:attrName>ppt_h</p:attrName>
                                        </p:attrNameLst>
                                      </p:cBhvr>
                                      <p:tavLst>
                                        <p:tav tm="0">
                                          <p:val>
                                            <p:strVal val="#ppt_h"/>
                                          </p:val>
                                        </p:tav>
                                        <p:tav tm="100000">
                                          <p:val>
                                            <p:strVal val="#ppt_h"/>
                                          </p:val>
                                        </p:tav>
                                      </p:tavLst>
                                    </p:anim>
                                    <p:animEffect transition="in" filter="fade">
                                      <p:cBhvr>
                                        <p:cTn id="71" dur="1000"/>
                                        <p:tgtEl>
                                          <p:spTgt spid="6">
                                            <p:txEl>
                                              <p:pRg st="11" end="1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6">
                                            <p:txEl>
                                              <p:pRg st="12" end="12"/>
                                            </p:txEl>
                                          </p:spTgt>
                                        </p:tgtEl>
                                        <p:attrNameLst>
                                          <p:attrName>style.visibility</p:attrName>
                                        </p:attrNameLst>
                                      </p:cBhvr>
                                      <p:to>
                                        <p:strVal val="visible"/>
                                      </p:to>
                                    </p:set>
                                    <p:animEffect transition="in" filter="barn(inVertical)">
                                      <p:cBhvr>
                                        <p:cTn id="76" dur="500"/>
                                        <p:tgtEl>
                                          <p:spTgt spid="6">
                                            <p:txEl>
                                              <p:pRg st="12" end="1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8" presetClass="entr" presetSubtype="0" fill="hold" nodeType="clickEffect">
                                  <p:stCondLst>
                                    <p:cond delay="0"/>
                                  </p:stCondLst>
                                  <p:childTnLst>
                                    <p:set>
                                      <p:cBhvr>
                                        <p:cTn id="80" dur="1" fill="hold">
                                          <p:stCondLst>
                                            <p:cond delay="0"/>
                                          </p:stCondLst>
                                        </p:cTn>
                                        <p:tgtEl>
                                          <p:spTgt spid="6">
                                            <p:txEl>
                                              <p:pRg st="13" end="13"/>
                                            </p:txEl>
                                          </p:spTgt>
                                        </p:tgtEl>
                                        <p:attrNameLst>
                                          <p:attrName>style.visibility</p:attrName>
                                        </p:attrNameLst>
                                      </p:cBhvr>
                                      <p:to>
                                        <p:strVal val="visible"/>
                                      </p:to>
                                    </p:set>
                                    <p:anim calcmode="lin" valueType="num">
                                      <p:cBhvr>
                                        <p:cTn id="81" dur="5000" fill="hold"/>
                                        <p:tgtEl>
                                          <p:spTgt spid="6">
                                            <p:txEl>
                                              <p:pRg st="13" end="13"/>
                                            </p:txEl>
                                          </p:spTgt>
                                        </p:tgtEl>
                                        <p:attrNameLst>
                                          <p:attrName>ppt_x</p:attrName>
                                        </p:attrNameLst>
                                      </p:cBhvr>
                                      <p:tavLst>
                                        <p:tav tm="0">
                                          <p:val>
                                            <p:strVal val="#ppt_x"/>
                                          </p:val>
                                        </p:tav>
                                        <p:tav tm="100000">
                                          <p:val>
                                            <p:strVal val="#ppt_x"/>
                                          </p:val>
                                        </p:tav>
                                      </p:tavLst>
                                    </p:anim>
                                    <p:anim calcmode="lin" valueType="num">
                                      <p:cBhvr>
                                        <p:cTn id="82" dur="5000" fill="hold"/>
                                        <p:tgtEl>
                                          <p:spTgt spid="6">
                                            <p:txEl>
                                              <p:pRg st="13" end="13"/>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2842</TotalTime>
  <Words>771</Words>
  <Application>Microsoft Macintosh PowerPoint</Application>
  <PresentationFormat>Widescreen</PresentationFormat>
  <Paragraphs>125</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Georgia</vt:lpstr>
      <vt:lpstr>Times New Roman</vt:lpstr>
      <vt:lpstr>Office Theme</vt:lpstr>
      <vt:lpstr>Welcome to the 2018 Accreditation Institute</vt:lpstr>
      <vt:lpstr>Welcome and Introductions</vt:lpstr>
      <vt:lpstr>Change—It’s Here!</vt:lpstr>
      <vt:lpstr>What is Accreditation???</vt:lpstr>
      <vt:lpstr>What is Accreditation???</vt:lpstr>
      <vt:lpstr>Goals of this Institute</vt:lpstr>
      <vt:lpstr>Strands</vt:lpstr>
      <vt:lpstr>At a Glance…</vt:lpstr>
      <vt:lpstr>Wait, wait, don’t tell me…</vt:lpstr>
      <vt:lpstr>Yesterday’s Pre-session</vt:lpstr>
      <vt:lpstr>Please note…</vt:lpstr>
      <vt:lpstr>Thank you!</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Senate  The “10+1” and Shared Governance</dc:title>
  <dc:creator>Virginia May</dc:creator>
  <cp:lastModifiedBy>Virginia May</cp:lastModifiedBy>
  <cp:revision>261</cp:revision>
  <dcterms:created xsi:type="dcterms:W3CDTF">2017-10-02T12:56:57Z</dcterms:created>
  <dcterms:modified xsi:type="dcterms:W3CDTF">2018-02-23T15:13:43Z</dcterms:modified>
</cp:coreProperties>
</file>