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8" r:id="rId4"/>
    <p:sldId id="272" r:id="rId5"/>
    <p:sldId id="273" r:id="rId6"/>
    <p:sldId id="274" r:id="rId7"/>
    <p:sldId id="277" r:id="rId8"/>
    <p:sldId id="278" r:id="rId9"/>
    <p:sldId id="279" r:id="rId10"/>
    <p:sldId id="284" r:id="rId11"/>
    <p:sldId id="280" r:id="rId12"/>
    <p:sldId id="265" r:id="rId13"/>
    <p:sldId id="282" r:id="rId14"/>
    <p:sldId id="283" r:id="rId15"/>
    <p:sldId id="281" r:id="rId16"/>
    <p:sldId id="264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0"/>
    <p:restoredTop sz="96098"/>
  </p:normalViewPr>
  <p:slideViewPr>
    <p:cSldViewPr snapToGrid="0" snapToObjects="1">
      <p:cViewPr varScale="1">
        <p:scale>
          <a:sx n="114" d="100"/>
          <a:sy n="114" d="100"/>
        </p:scale>
        <p:origin x="5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FCCD1-1911-A546-84C2-BC5FCBB51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913FB-7893-BE4E-A89A-8FA7CB826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640F6E-FB3B-C643-8371-EC79A26267BB}" type="datetimeFigureOut">
              <a:rPr lang="en-US"/>
              <a:pPr>
                <a:defRPr/>
              </a:pPr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30DDE-9A68-3E4D-A87E-14DCA109E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BAAF4-6F15-F746-B45D-0443E339D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73744A-90E3-9644-8C3F-2014586A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08727C-47B6-9644-9498-635FE25C6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6E24C-9683-1C42-902F-E5436AFAE9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4B3B6-0FED-D04D-98E5-83B6415910EA}" type="datetimeFigureOut">
              <a:rPr lang="en-US"/>
              <a:pPr>
                <a:defRPr/>
              </a:pPr>
              <a:t>6/9/2021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CC8565-74CD-F146-B4E3-4273F8C61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906178-6DF2-0640-A5DA-CC068B435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90E28-5A4B-9741-A98D-2AB5E57BB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FD77C-4F8D-3A43-8152-CB9D552C5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DA6944-B3EF-6B4F-89E7-EA41C8125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Pre-session resolutions—Time to send in amendments!</a:t>
            </a:r>
          </a:p>
        </p:txBody>
      </p:sp>
    </p:spTree>
    <p:extLst>
      <p:ext uri="{BB962C8B-B14F-4D97-AF65-F5344CB8AC3E}">
        <p14:creationId xmlns:p14="http://schemas.microsoft.com/office/powerpoint/2010/main" val="151353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meetings </a:t>
            </a:r>
          </a:p>
          <a:p>
            <a:r>
              <a:rPr lang="en-US" dirty="0"/>
              <a:t>Exec Meetings at colleges </a:t>
            </a:r>
          </a:p>
          <a:p>
            <a:r>
              <a:rPr lang="en-US" dirty="0"/>
              <a:t>Senate presidents – Hayward readers</a:t>
            </a:r>
          </a:p>
        </p:txBody>
      </p:sp>
    </p:spTree>
    <p:extLst>
      <p:ext uri="{BB962C8B-B14F-4D97-AF65-F5344CB8AC3E}">
        <p14:creationId xmlns:p14="http://schemas.microsoft.com/office/powerpoint/2010/main" val="335043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A runs from the Oregon border through the Central Valley to Bakersfield</a:t>
            </a:r>
          </a:p>
        </p:txBody>
      </p:sp>
    </p:spTree>
    <p:extLst>
      <p:ext uri="{BB962C8B-B14F-4D97-AF65-F5344CB8AC3E}">
        <p14:creationId xmlns:p14="http://schemas.microsoft.com/office/powerpoint/2010/main" val="86901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B encompasses the Greater Bay Area, from Mendocino to Monterey</a:t>
            </a:r>
          </a:p>
        </p:txBody>
      </p:sp>
    </p:spTree>
    <p:extLst>
      <p:ext uri="{BB962C8B-B14F-4D97-AF65-F5344CB8AC3E}">
        <p14:creationId xmlns:p14="http://schemas.microsoft.com/office/powerpoint/2010/main" val="298292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Angeles and the Central Coast </a:t>
            </a:r>
          </a:p>
        </p:txBody>
      </p:sp>
    </p:spTree>
    <p:extLst>
      <p:ext uri="{BB962C8B-B14F-4D97-AF65-F5344CB8AC3E}">
        <p14:creationId xmlns:p14="http://schemas.microsoft.com/office/powerpoint/2010/main" val="210603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D is Orange County, San Diego, the Inland Empire, and across the Arizona border </a:t>
            </a:r>
          </a:p>
        </p:txBody>
      </p:sp>
    </p:spTree>
    <p:extLst>
      <p:ext uri="{BB962C8B-B14F-4D97-AF65-F5344CB8AC3E}">
        <p14:creationId xmlns:p14="http://schemas.microsoft.com/office/powerpoint/2010/main" val="173445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Communities under the RESOURCES tab</a:t>
            </a:r>
          </a:p>
          <a:p>
            <a:pPr marL="158750" indent="0">
              <a:buNone/>
            </a:pPr>
            <a:r>
              <a:rPr lang="en-US" dirty="0"/>
              <a:t>Handbook under the COMMUNITIES tab</a:t>
            </a:r>
          </a:p>
          <a:p>
            <a:pPr marL="158750" indent="0">
              <a:buNone/>
            </a:pPr>
            <a:r>
              <a:rPr lang="en-US" dirty="0"/>
              <a:t>Technical Visits under SERVICES tab</a:t>
            </a:r>
          </a:p>
          <a:p>
            <a:pPr marL="158750" indent="0">
              <a:buNone/>
            </a:pPr>
            <a:r>
              <a:rPr lang="en-US" dirty="0"/>
              <a:t>Listservs under RESOURCES</a:t>
            </a:r>
          </a:p>
        </p:txBody>
      </p:sp>
    </p:spTree>
    <p:extLst>
      <p:ext uri="{BB962C8B-B14F-4D97-AF65-F5344CB8AC3E}">
        <p14:creationId xmlns:p14="http://schemas.microsoft.com/office/powerpoint/2010/main" val="142386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9a033fb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579a033fb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79a033fb1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3294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6510BF65-0C03-E747-98C0-EB8748DFAAEB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rgbClr val="006393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6088A0-6770-8842-AAB0-A6DCBD830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SCCC logo icon">
            <a:extLst>
              <a:ext uri="{FF2B5EF4-FFF2-40B4-BE49-F238E27FC236}">
                <a16:creationId xmlns:a16="http://schemas.microsoft.com/office/drawing/2014/main" id="{CA6626D6-0C8A-4D4D-91B2-DE99EDE24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B7271532-3037-2346-AF9C-8177E827F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A80C-C703-6A42-9526-28B957E5C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4FE5459-A402-FB42-AC0D-E0FF3CC42319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ASCCC logo icon">
            <a:extLst>
              <a:ext uri="{FF2B5EF4-FFF2-40B4-BE49-F238E27FC236}">
                <a16:creationId xmlns:a16="http://schemas.microsoft.com/office/drawing/2014/main" id="{B031F5E2-4C21-4F46-8C47-0FB44A710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F1DFAC4-3422-CC4B-94BC-AF8D95D29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EA8E-F2C1-F748-878A-C61AEC0E9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2314A92D-EB3F-2C4B-8627-77F00AB3D247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ASCCC logo icon">
            <a:extLst>
              <a:ext uri="{FF2B5EF4-FFF2-40B4-BE49-F238E27FC236}">
                <a16:creationId xmlns:a16="http://schemas.microsoft.com/office/drawing/2014/main" id="{40E4AAF6-590B-524E-849F-CB60975D57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4C2D47D-B4E2-2144-A1A8-709D7128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949E-1E58-A146-8787-2A5DB0B69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SCCC logo icon">
            <a:extLst>
              <a:ext uri="{FF2B5EF4-FFF2-40B4-BE49-F238E27FC236}">
                <a16:creationId xmlns:a16="http://schemas.microsoft.com/office/drawing/2014/main" id="{6F5915FB-CAAB-D74F-A521-80C11144F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3FF7C1B-BDD6-2548-8849-A85713EC5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717C-FF9A-4447-B61B-DCD0284B8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/>
        </p:nvSpPr>
        <p:spPr>
          <a:xfrm>
            <a:off x="2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798322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798322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/>
        </p:nvSpPr>
        <p:spPr>
          <a:xfrm>
            <a:off x="8580493" y="6356351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532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533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34329" algn="l">
              <a:spcBef>
                <a:spcPts val="480"/>
              </a:spcBef>
              <a:spcAft>
                <a:spcPts val="0"/>
              </a:spcAft>
              <a:buSzPts val="1530"/>
              <a:buChar char="•"/>
              <a:defRPr sz="3200"/>
            </a:lvl1pPr>
            <a:lvl2pPr marL="1219170" lvl="1" indent="-434329" algn="l">
              <a:spcBef>
                <a:spcPts val="480"/>
              </a:spcBef>
              <a:spcAft>
                <a:spcPts val="0"/>
              </a:spcAft>
              <a:buSzPts val="1530"/>
              <a:buChar char="•"/>
              <a:defRPr/>
            </a:lvl2pPr>
            <a:lvl3pPr marL="1828754" lvl="2" indent="-441948" algn="l">
              <a:spcBef>
                <a:spcPts val="480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611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711622-0F8F-3540-87A5-2668501AC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678B88-268D-1542-A01C-3B4EE34B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391C5F-C410-3C40-9617-A6E475C4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F3C0E8B-95BA-9D4D-9575-C467F0629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SCCC%20Resources%20for%20Local%20Academic%20Senate%20Leadersv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asccc.org/content/new-faculty-application-statewide-servic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g"/><Relationship Id="rId22" Type="http://schemas.openxmlformats.org/officeDocument/2006/relationships/image" Target="../media/image24.png"/><Relationship Id="rId27" Type="http://schemas.openxmlformats.org/officeDocument/2006/relationships/image" Target="../media/image29.jp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signup-newslett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C024CE1-8729-9A45-B64C-4C99EAD38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732338"/>
            <a:ext cx="10433050" cy="1736725"/>
          </a:xfrm>
        </p:spPr>
        <p:txBody>
          <a:bodyPr>
            <a:normAutofit/>
          </a:bodyPr>
          <a:lstStyle/>
          <a:p>
            <a:r>
              <a:rPr lang="en-US" altLang="en-US" sz="9600" dirty="0"/>
              <a:t>Welcome Area A 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CD57-F9A3-4319-B27F-F82C8EE2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A Fun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B70CF-E033-47F6-89B4-2174E88DBC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Area A has the oldest and newest California Community College: Fresno City (est. 1910) and Madera (est. 2020) </a:t>
            </a:r>
          </a:p>
          <a:p>
            <a:r>
              <a:rPr lang="en-US" sz="2000" dirty="0"/>
              <a:t>Columbia College’s architectural style is based on the CA Gold Rush Area </a:t>
            </a:r>
          </a:p>
          <a:p>
            <a:r>
              <a:rPr lang="en-US" sz="2000" dirty="0"/>
              <a:t>Lake Tahoe’s mascot was the Kokanee salmon until 2014 when it was changed to a coyote</a:t>
            </a:r>
          </a:p>
          <a:p>
            <a:r>
              <a:rPr lang="en-US" sz="2000" dirty="0"/>
              <a:t>Butte college is located on a wildlife refuge </a:t>
            </a:r>
          </a:p>
          <a:p>
            <a:r>
              <a:rPr lang="en-US" sz="2000" dirty="0"/>
              <a:t>Sacramento City college was founded by a woman Belle Coolidge and had a all female first graduating class.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017AD-F0B6-4652-9844-12840B3BFA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/>
              <a:t>Columbia, Cerro </a:t>
            </a:r>
            <a:r>
              <a:rPr lang="en-US" sz="2000" dirty="0" err="1"/>
              <a:t>Coso</a:t>
            </a:r>
            <a:r>
              <a:rPr lang="en-US" sz="2000" dirty="0"/>
              <a:t>, Feather River, Lassen, College of the Redwoods and Reedley, Shasta and Sierra, Taft and West Hills Colleges, Coalinga have dorms (all 11 are in Area A) </a:t>
            </a:r>
          </a:p>
          <a:p>
            <a:r>
              <a:rPr lang="en-US" sz="2000" dirty="0"/>
              <a:t>College of the </a:t>
            </a:r>
            <a:r>
              <a:rPr lang="en-US" sz="2000" dirty="0" err="1"/>
              <a:t>Siskiyous</a:t>
            </a:r>
            <a:r>
              <a:rPr lang="en-US" sz="2000" dirty="0"/>
              <a:t> is the northernmost college in California </a:t>
            </a:r>
          </a:p>
          <a:p>
            <a:r>
              <a:rPr lang="en-US" sz="2000" dirty="0"/>
              <a:t>Dolores Huerta is a graduate of San Joaquin Delta College </a:t>
            </a:r>
          </a:p>
          <a:p>
            <a:r>
              <a:rPr lang="en-US" sz="2000" dirty="0"/>
              <a:t>George Lucas gradated from Modesto Jr. College </a:t>
            </a:r>
          </a:p>
          <a:p>
            <a:r>
              <a:rPr lang="en-US" sz="2000" dirty="0"/>
              <a:t>West Hills Lemoore offers courses at Lemoore Naval Air Station </a:t>
            </a:r>
          </a:p>
          <a:p>
            <a:endParaRPr lang="en-US" dirty="0"/>
          </a:p>
        </p:txBody>
      </p:sp>
      <p:pic>
        <p:nvPicPr>
          <p:cNvPr id="1026" name="Picture 2" descr="Skin Fun Facts | Forefront Dermatology">
            <a:extLst>
              <a:ext uri="{FF2B5EF4-FFF2-40B4-BE49-F238E27FC236}">
                <a16:creationId xmlns:a16="http://schemas.microsoft.com/office/drawing/2014/main" id="{06DBCEC1-5055-43D6-B1F0-E682B9B2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785" y="100668"/>
            <a:ext cx="1501629" cy="15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F3D170-0F64-4899-93CC-05D4911E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Resolutions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88B83-6242-4D38-87C7-343259A1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Area Meetings we review resolutions before voting sessions. </a:t>
            </a:r>
          </a:p>
          <a:p>
            <a:r>
              <a:rPr lang="en-US" dirty="0"/>
              <a:t>Read the Resolved substituting “ We” for Academic Senate for California Community Colleges </a:t>
            </a:r>
          </a:p>
          <a:p>
            <a:r>
              <a:rPr lang="en-US" dirty="0"/>
              <a:t>At Area Meetings (before and during plenary) faculty can ask clarifying questions about the resolution/amendment but not debate. </a:t>
            </a:r>
          </a:p>
        </p:txBody>
      </p:sp>
      <p:pic>
        <p:nvPicPr>
          <p:cNvPr id="2052" name="Picture 4" descr="the HAES® files: 2013, we are resolved! | Health At Every Size® Blog">
            <a:extLst>
              <a:ext uri="{FF2B5EF4-FFF2-40B4-BE49-F238E27FC236}">
                <a16:creationId xmlns:a16="http://schemas.microsoft.com/office/drawing/2014/main" id="{91212F4D-1AD3-411B-A813-5F10AB43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98" y="4980090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8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7794-70AF-4415-BBEA-C28151D3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Resources?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173C-BBAC-4A98-8FDD-A9A4E5C2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267" dirty="0"/>
              <a:t>Bookmark ASCCC.org</a:t>
            </a:r>
          </a:p>
          <a:p>
            <a:pPr lvl="1"/>
            <a:r>
              <a:rPr lang="en-US" sz="3733" dirty="0"/>
              <a:t>Volunteer for Committees</a:t>
            </a:r>
          </a:p>
          <a:p>
            <a:pPr lvl="1"/>
            <a:r>
              <a:rPr lang="en-US" sz="3733" dirty="0"/>
              <a:t>Download the Handbook</a:t>
            </a:r>
          </a:p>
          <a:p>
            <a:pPr lvl="1"/>
            <a:r>
              <a:rPr lang="en-US" sz="3733" dirty="0"/>
              <a:t>Consider a Technical Visit</a:t>
            </a:r>
          </a:p>
          <a:p>
            <a:pPr lvl="1"/>
            <a:r>
              <a:rPr lang="en-US" sz="3733" dirty="0"/>
              <a:t>Sign-up for Listservs</a:t>
            </a:r>
          </a:p>
          <a:p>
            <a:endParaRPr lang="en-US" dirty="0"/>
          </a:p>
        </p:txBody>
      </p:sp>
      <p:pic>
        <p:nvPicPr>
          <p:cNvPr id="6" name="Picture 5">
            <a:hlinkClick r:id="rId3" action="ppaction://hlinkfile"/>
            <a:extLst>
              <a:ext uri="{FF2B5EF4-FFF2-40B4-BE49-F238E27FC236}">
                <a16:creationId xmlns:a16="http://schemas.microsoft.com/office/drawing/2014/main" id="{4BA1D7DD-63E1-47CB-A216-6E3E10D2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92" y="2735679"/>
            <a:ext cx="3152814" cy="38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8AEE08-6DDF-49D4-A9D1-91DCCC43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info@asccc.org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152FF-A70C-47F4-BEA8-32740A9A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/>
          <a:p>
            <a:r>
              <a:rPr lang="en-US" sz="4800" dirty="0"/>
              <a:t>If you have questions about senate issues you can send a inquiry to ASCCC for a formal reply. </a:t>
            </a:r>
          </a:p>
          <a:p>
            <a:r>
              <a:rPr lang="en-US" sz="4800" dirty="0"/>
              <a:t>Email </a:t>
            </a:r>
            <a:r>
              <a:rPr lang="en-US" sz="4800" dirty="0">
                <a:hlinkClick r:id="rId2"/>
              </a:rPr>
              <a:t>info@asccc.org</a:t>
            </a:r>
            <a:endParaRPr lang="en-US" sz="4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ABB68-BB79-46DA-8AD9-D2A406B3F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FE725-73C3-4B31-AB4F-FB7818D11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881" y="42132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7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0073-B0BF-4F2E-A22A-A2A8ABAB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for Statewide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7E98-F85D-4280-B83D-37A679877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Each year the ASCCC appoints hundreds of faculty members to committees, workgroups and task forces.</a:t>
            </a:r>
          </a:p>
          <a:p>
            <a:r>
              <a:rPr lang="en-US" sz="3600" dirty="0"/>
              <a:t>Each one of you has expertise that is needed across our system</a:t>
            </a:r>
          </a:p>
          <a:p>
            <a:r>
              <a:rPr lang="en-US" sz="3600" dirty="0"/>
              <a:t>Sign up for statewide service with the </a:t>
            </a:r>
            <a:r>
              <a:rPr lang="en-US" sz="3600" dirty="0">
                <a:hlinkClick r:id="rId2"/>
              </a:rPr>
              <a:t>Faculty Application for Statewide Service</a:t>
            </a:r>
            <a:endParaRPr lang="en-US" sz="36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BC079-BA07-4D8B-A11C-C8BE3DD31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FA80C-C703-6A42-9526-28B957E5C0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2C993-1167-44E1-8F0B-D771AFC9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830" y="1365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6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20A5-E2B1-4774-9EAF-07C7DAE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Introductions, College Highlights and Questions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7811E-2070-4A67-A0AC-E0D3D0872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Tell us what college you are from and what is your title and role in senate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Tell us something fun about your college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Any questions you might have about Academic Senates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A14CA-E576-474C-B0AD-CE638E015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72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en" sz="6400" dirty="0">
                <a:solidFill>
                  <a:schemeClr val="accent4"/>
                </a:solidFill>
              </a:rPr>
              <a:t>Thank You!</a:t>
            </a:r>
            <a:endParaRPr sz="7200" dirty="0">
              <a:solidFill>
                <a:schemeClr val="accent4"/>
              </a:solidFill>
            </a:endParaRPr>
          </a:p>
        </p:txBody>
      </p:sp>
      <p:sp>
        <p:nvSpPr>
          <p:cNvPr id="249" name="Google Shape;249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533"/>
              </a:spcBef>
              <a:buSzPts val="1500"/>
              <a:buNone/>
            </a:pPr>
            <a:r>
              <a:rPr lang="en" sz="4267" b="1" dirty="0"/>
              <a:t>Contact Information—</a:t>
            </a:r>
            <a:r>
              <a:rPr lang="en-US" sz="4267" b="1" dirty="0"/>
              <a:t>email me anytime!</a:t>
            </a:r>
            <a:endParaRPr sz="4267" b="1" dirty="0"/>
          </a:p>
          <a:p>
            <a:pPr marL="457189" lvl="1" indent="0">
              <a:spcBef>
                <a:spcPts val="400"/>
              </a:spcBef>
              <a:buSzPts val="1300"/>
              <a:buNone/>
            </a:pPr>
            <a:endParaRPr sz="2400" dirty="0"/>
          </a:p>
          <a:p>
            <a:pPr marL="457189" lvl="1" indent="0">
              <a:spcBef>
                <a:spcPts val="400"/>
              </a:spcBef>
              <a:buSzPts val="1300"/>
              <a:buNone/>
            </a:pPr>
            <a:endParaRPr dirty="0"/>
          </a:p>
          <a:p>
            <a:pPr marL="186262" indent="-50799">
              <a:spcBef>
                <a:spcPts val="533"/>
              </a:spcBef>
              <a:buSzPts val="1500"/>
              <a:buNone/>
            </a:pPr>
            <a:r>
              <a:rPr lang="en-US" dirty="0"/>
              <a:t>						Stephanie Curry </a:t>
            </a:r>
          </a:p>
          <a:p>
            <a:pPr marL="186262" indent="-50799">
              <a:spcBef>
                <a:spcPts val="533"/>
              </a:spcBef>
              <a:buSzPts val="1500"/>
              <a:buNone/>
            </a:pPr>
            <a:r>
              <a:rPr lang="en-US" dirty="0"/>
              <a:t>						ASCCC Area A Representative </a:t>
            </a:r>
          </a:p>
          <a:p>
            <a:pPr marL="186262" indent="-50799">
              <a:spcBef>
                <a:spcPts val="533"/>
              </a:spcBef>
              <a:buSzPts val="1500"/>
              <a:buNone/>
            </a:pPr>
            <a:r>
              <a:rPr lang="en-US" dirty="0"/>
              <a:t>						stephanie.curry@reedleycollege.edu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84F70-6533-4D23-BFA3-E2119483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84" y="4057417"/>
            <a:ext cx="2320629" cy="2536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9D3EC-606F-49B0-88F7-4E3FAE4E1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FA80C-C703-6A42-9526-28B957E5C0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F1CD3-F30A-4726-B993-CA1E59C9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856" y="2909894"/>
            <a:ext cx="1077222" cy="1443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B7046A-AD7C-457B-8736-3C4C2DBB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310" y="4492860"/>
            <a:ext cx="2826689" cy="104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3D6FEF-B519-4C74-B048-9CCB5A6D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744" y="1469995"/>
            <a:ext cx="1732926" cy="13455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74D159-77A4-4E2F-A971-BF6FEF821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019" y="3110930"/>
            <a:ext cx="2592188" cy="57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F5BBB8-3F42-4587-A3B9-FB01105CA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315" y="1406730"/>
            <a:ext cx="1296932" cy="1362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9E128-686F-48D4-AA9A-A908815B7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553" y="4753518"/>
            <a:ext cx="2343727" cy="1673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66EEB6-5D32-47F1-8AB0-3E86B0189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175" y="1486206"/>
            <a:ext cx="1366738" cy="1366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37ED8A-2B36-4B90-B3F8-EBB8CFBD6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6460" y="2784278"/>
            <a:ext cx="1501971" cy="15019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42D4B0-E343-49EE-BE75-458C3D6A3D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017" y="4279179"/>
            <a:ext cx="1675265" cy="995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BF53E0-9E98-47E5-BEBD-A54BA603B2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1782" y="1683227"/>
            <a:ext cx="1416332" cy="20635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AECE5D-2EAF-4239-961A-8558CF3708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510119"/>
            <a:ext cx="1588172" cy="15881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F3768D0-D5EF-4291-A8CD-372759146E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95" y="1598417"/>
            <a:ext cx="2129043" cy="9596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6C3120-5A08-43F9-8894-B42B11F020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1507" y="5249172"/>
            <a:ext cx="1504553" cy="1504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8403B9-0A04-40FE-BA6A-8747AE871C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73003" y="3391947"/>
            <a:ext cx="685801" cy="13472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ACFB9C-7154-4A95-8CB0-086389771D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7904" y="3617424"/>
            <a:ext cx="1685678" cy="11217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BB8FE9-33EE-459A-91F4-E50A38C87B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8215" y="3947801"/>
            <a:ext cx="1776103" cy="104116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EEE6E32-258C-4F2A-A852-047291170D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65003" y="1718468"/>
            <a:ext cx="1500188" cy="12779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E93676-1C2E-4225-87CF-3431DB1E5C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8793" y="1664800"/>
            <a:ext cx="1588172" cy="1588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7DE327-F6EB-4E7E-8913-A892CDD2F4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62" y="5742409"/>
            <a:ext cx="2418559" cy="10077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49A11B1-E28B-4163-9921-2771AAAD4B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12023" y="270433"/>
            <a:ext cx="1243093" cy="12430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4809DE6-4013-41C9-8EB9-D75F59BB7B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2397" y="325646"/>
            <a:ext cx="1343189" cy="118582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6044D35-676F-4FEF-8EF8-60A003F3B5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09473" y="542492"/>
            <a:ext cx="2496148" cy="6203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9CC85DF-A89E-4E0D-9AEA-034C5E41FA5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33979" y="211316"/>
            <a:ext cx="2305050" cy="12586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8AF020B-2AA4-46F6-AFEC-25D7EF6B279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14213" y="684897"/>
            <a:ext cx="2091433" cy="8008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8623645-73D1-41F9-9728-4398CD6065C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63441" y="257313"/>
            <a:ext cx="1439747" cy="124857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6C8EB30-C43E-47D5-B3AF-1FF420000F0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219" y="4146392"/>
            <a:ext cx="1455950" cy="132022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E66DF84-A468-49AB-8BF7-B6CD741D484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75949" y="5742409"/>
            <a:ext cx="2046834" cy="91649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AFD100C-01B2-4626-ACA9-BAEEE422629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98138" y="5618597"/>
            <a:ext cx="1653790" cy="126003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E8192E0-12E9-4572-AF6F-BD36F52AA0D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65003" y="5466618"/>
            <a:ext cx="1469573" cy="1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3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8B0D-AF98-4DAB-88EF-E52BA5B2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Area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2C24-4680-4388-9CA7-B72CF8FD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chance to talk and collaborate with local senate members </a:t>
            </a:r>
          </a:p>
          <a:p>
            <a:r>
              <a:rPr lang="en-US" dirty="0"/>
              <a:t>Hear President/Vice President Report</a:t>
            </a:r>
          </a:p>
          <a:p>
            <a:r>
              <a:rPr lang="en-US" dirty="0"/>
              <a:t>Review Pre-Session Resolutions</a:t>
            </a:r>
          </a:p>
          <a:p>
            <a:r>
              <a:rPr lang="en-US" dirty="0"/>
              <a:t>Discuss Newly Proposed Resolutions</a:t>
            </a:r>
          </a:p>
          <a:p>
            <a:r>
              <a:rPr lang="en-US" dirty="0"/>
              <a:t>Address Area Concerns</a:t>
            </a:r>
          </a:p>
          <a:p>
            <a:r>
              <a:rPr lang="en-US" dirty="0"/>
              <a:t>Highlight Special Program/Host College </a:t>
            </a:r>
          </a:p>
          <a:p>
            <a:r>
              <a:rPr lang="en-US" dirty="0"/>
              <a:t>Community Building </a:t>
            </a:r>
          </a:p>
          <a:p>
            <a:pPr marL="175256" indent="0">
              <a:buNone/>
            </a:pPr>
            <a:r>
              <a:rPr lang="en-US" dirty="0"/>
              <a:t>	– Get to know Senate Leaders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C8F61-FA1B-4A88-B9C0-88C6FC46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659" y="275455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F337-E731-4994-A680-B365D9FC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Area Rep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83AF-B923-4C0E-A458-49659144E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information about Academic Senate activities and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communication to the field</a:t>
            </a:r>
          </a:p>
          <a:p>
            <a:pPr lvl="1"/>
            <a:r>
              <a:rPr lang="en-US" sz="2800" dirty="0"/>
              <a:t>Listservs </a:t>
            </a:r>
            <a:r>
              <a:rPr lang="en-US" sz="2800" dirty="0">
                <a:hlinkClick r:id="rId3"/>
              </a:rPr>
              <a:t>https://www.asccc.org/signup-newsletters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Help senate presidents/delegates prepare for Plenary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Facilitate Area Meetings </a:t>
            </a:r>
          </a:p>
          <a:p>
            <a:pPr lvl="1"/>
            <a:r>
              <a:rPr lang="en-US" sz="2800" dirty="0"/>
              <a:t>Before and at Plenary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483A1-3AC2-4F69-9B3C-A60DA85F3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496" y="4662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5ECC-4A1C-4A07-BFF7-45E673C3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Colleges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0CC04-E8DB-4A15-9F0D-F7853225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2" t="15576" r="16857" b="7777"/>
          <a:stretch/>
        </p:blipFill>
        <p:spPr>
          <a:xfrm>
            <a:off x="99068" y="89962"/>
            <a:ext cx="11941984" cy="67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365125"/>
            <a:ext cx="10046043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A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066800"/>
            <a:ext cx="4922537" cy="5435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American River College </a:t>
            </a:r>
          </a:p>
          <a:p>
            <a:r>
              <a:rPr lang="en-US" dirty="0"/>
              <a:t>Bakersfield College </a:t>
            </a:r>
          </a:p>
          <a:p>
            <a:r>
              <a:rPr lang="en-US" dirty="0"/>
              <a:t>Butte College </a:t>
            </a:r>
          </a:p>
          <a:p>
            <a:r>
              <a:rPr lang="en-US" dirty="0"/>
              <a:t>Cerro </a:t>
            </a:r>
            <a:r>
              <a:rPr lang="en-US" dirty="0" err="1"/>
              <a:t>Coso</a:t>
            </a:r>
            <a:r>
              <a:rPr lang="en-US" dirty="0"/>
              <a:t> College </a:t>
            </a:r>
          </a:p>
          <a:p>
            <a:r>
              <a:rPr lang="en-US" dirty="0"/>
              <a:t>Clovis Community College </a:t>
            </a:r>
          </a:p>
          <a:p>
            <a:r>
              <a:rPr lang="en-US" dirty="0"/>
              <a:t>Columbia College </a:t>
            </a:r>
          </a:p>
          <a:p>
            <a:r>
              <a:rPr lang="en-US" dirty="0"/>
              <a:t>Cosumnes River College </a:t>
            </a:r>
          </a:p>
          <a:p>
            <a:r>
              <a:rPr lang="en-US" dirty="0"/>
              <a:t>Feather River College </a:t>
            </a:r>
          </a:p>
          <a:p>
            <a:r>
              <a:rPr lang="en-US" dirty="0"/>
              <a:t>Folsom Lake College </a:t>
            </a:r>
          </a:p>
          <a:p>
            <a:r>
              <a:rPr lang="en-US" dirty="0"/>
              <a:t>Fresno City College </a:t>
            </a:r>
          </a:p>
          <a:p>
            <a:r>
              <a:rPr lang="en-US" dirty="0"/>
              <a:t>Lake Tahoe Community College </a:t>
            </a:r>
          </a:p>
          <a:p>
            <a:r>
              <a:rPr lang="en-US" dirty="0"/>
              <a:t>Lassen College </a:t>
            </a:r>
          </a:p>
          <a:p>
            <a:r>
              <a:rPr lang="en-US" dirty="0"/>
              <a:t>Madera Community College </a:t>
            </a:r>
          </a:p>
          <a:p>
            <a:r>
              <a:rPr lang="en-US" dirty="0"/>
              <a:t>Merced College </a:t>
            </a:r>
          </a:p>
          <a:p>
            <a:r>
              <a:rPr lang="en-US" dirty="0"/>
              <a:t>Modesto Junior College 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4E28B0-BAD4-2A48-B236-CC52FD81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7501" y="1066800"/>
            <a:ext cx="4948881" cy="5435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Porterville College </a:t>
            </a:r>
          </a:p>
          <a:p>
            <a:r>
              <a:rPr lang="en-US" dirty="0"/>
              <a:t>College of the Redwoods </a:t>
            </a:r>
          </a:p>
          <a:p>
            <a:r>
              <a:rPr lang="en-US" dirty="0"/>
              <a:t>Reedley College </a:t>
            </a:r>
          </a:p>
          <a:p>
            <a:r>
              <a:rPr lang="en-US" dirty="0"/>
              <a:t>Sacramento City College </a:t>
            </a:r>
          </a:p>
          <a:p>
            <a:r>
              <a:rPr lang="en-US" dirty="0"/>
              <a:t>San Joaquin Delta College </a:t>
            </a:r>
          </a:p>
          <a:p>
            <a:r>
              <a:rPr lang="en-US" dirty="0"/>
              <a:t>College of the Sequoias</a:t>
            </a:r>
          </a:p>
          <a:p>
            <a:r>
              <a:rPr lang="en-US" dirty="0"/>
              <a:t>Shasta College </a:t>
            </a:r>
          </a:p>
          <a:p>
            <a:r>
              <a:rPr lang="en-US" dirty="0"/>
              <a:t>Sierra College </a:t>
            </a:r>
          </a:p>
          <a:p>
            <a:r>
              <a:rPr lang="en-US" dirty="0"/>
              <a:t>College of the </a:t>
            </a:r>
            <a:r>
              <a:rPr lang="en-US" dirty="0" err="1"/>
              <a:t>Siskiyous</a:t>
            </a:r>
            <a:r>
              <a:rPr lang="en-US" dirty="0"/>
              <a:t> </a:t>
            </a:r>
          </a:p>
          <a:p>
            <a:r>
              <a:rPr lang="en-US" dirty="0"/>
              <a:t>Taft College </a:t>
            </a:r>
          </a:p>
          <a:p>
            <a:r>
              <a:rPr lang="en-US" dirty="0"/>
              <a:t>West Hills College Coalinga </a:t>
            </a:r>
          </a:p>
          <a:p>
            <a:r>
              <a:rPr lang="en-US" dirty="0"/>
              <a:t>West Hills College Lemoore </a:t>
            </a:r>
          </a:p>
          <a:p>
            <a:r>
              <a:rPr lang="en-US" dirty="0"/>
              <a:t>Woodland Community College </a:t>
            </a:r>
          </a:p>
          <a:p>
            <a:r>
              <a:rPr lang="en-US" dirty="0"/>
              <a:t>Yuba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0"/>
            <a:ext cx="10046043" cy="1325563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B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481960"/>
            <a:ext cx="4922537" cy="53760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College of Alameda</a:t>
            </a:r>
          </a:p>
          <a:p>
            <a:r>
              <a:rPr lang="en-US" dirty="0"/>
              <a:t>Berkeley City College </a:t>
            </a:r>
          </a:p>
          <a:p>
            <a:r>
              <a:rPr lang="en-US" dirty="0"/>
              <a:t>Cabrillo College </a:t>
            </a:r>
          </a:p>
          <a:p>
            <a:r>
              <a:rPr lang="en-US" dirty="0"/>
              <a:t>Canada College</a:t>
            </a:r>
          </a:p>
          <a:p>
            <a:r>
              <a:rPr lang="en-US" dirty="0"/>
              <a:t>City College of San Francisco</a:t>
            </a:r>
          </a:p>
          <a:p>
            <a:r>
              <a:rPr lang="en-US" dirty="0"/>
              <a:t>Chabot College </a:t>
            </a:r>
          </a:p>
          <a:p>
            <a:r>
              <a:rPr lang="en-US" dirty="0"/>
              <a:t>Contra Costa College </a:t>
            </a:r>
          </a:p>
          <a:p>
            <a:r>
              <a:rPr lang="en-US" dirty="0"/>
              <a:t>De Anza College </a:t>
            </a:r>
          </a:p>
          <a:p>
            <a:r>
              <a:rPr lang="en-US" dirty="0"/>
              <a:t>Diablo Valley College </a:t>
            </a:r>
          </a:p>
          <a:p>
            <a:r>
              <a:rPr lang="en-US" dirty="0"/>
              <a:t>Evergreen Valley College </a:t>
            </a:r>
          </a:p>
          <a:p>
            <a:r>
              <a:rPr lang="en-US" dirty="0"/>
              <a:t>Foothill College </a:t>
            </a:r>
          </a:p>
          <a:p>
            <a:r>
              <a:rPr lang="en-US" dirty="0"/>
              <a:t>Gavilan College </a:t>
            </a:r>
          </a:p>
          <a:p>
            <a:r>
              <a:rPr lang="en-US" dirty="0"/>
              <a:t>Hartnell College </a:t>
            </a:r>
          </a:p>
          <a:p>
            <a:r>
              <a:rPr lang="en-US" dirty="0"/>
              <a:t>Laney College </a:t>
            </a:r>
          </a:p>
          <a:p>
            <a:r>
              <a:rPr lang="en-US" dirty="0"/>
              <a:t>Las </a:t>
            </a:r>
            <a:r>
              <a:rPr lang="en-US" dirty="0" err="1"/>
              <a:t>Positas</a:t>
            </a:r>
            <a:r>
              <a:rPr lang="en-US" dirty="0"/>
              <a:t> College </a:t>
            </a:r>
          </a:p>
          <a:p>
            <a:pPr marL="0" indent="0" algn="ctr"/>
            <a:endParaRPr lang="en-US" sz="42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241E-776F-3D4B-AC87-A0F4C20A3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481960"/>
            <a:ext cx="4948881" cy="52761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Los </a:t>
            </a:r>
            <a:r>
              <a:rPr lang="en-US" dirty="0" err="1"/>
              <a:t>Medanos</a:t>
            </a:r>
            <a:r>
              <a:rPr lang="en-US" dirty="0"/>
              <a:t> College </a:t>
            </a:r>
          </a:p>
          <a:p>
            <a:r>
              <a:rPr lang="en-US" dirty="0"/>
              <a:t>College of Marin</a:t>
            </a:r>
          </a:p>
          <a:p>
            <a:r>
              <a:rPr lang="en-US" dirty="0"/>
              <a:t>Mendocino College </a:t>
            </a:r>
          </a:p>
          <a:p>
            <a:r>
              <a:rPr lang="en-US" dirty="0"/>
              <a:t>Merritt College </a:t>
            </a:r>
          </a:p>
          <a:p>
            <a:r>
              <a:rPr lang="en-US" dirty="0"/>
              <a:t>Mission College </a:t>
            </a:r>
          </a:p>
          <a:p>
            <a:r>
              <a:rPr lang="en-US" dirty="0"/>
              <a:t>Monterey Peninsula College </a:t>
            </a:r>
          </a:p>
          <a:p>
            <a:r>
              <a:rPr lang="en-US" dirty="0"/>
              <a:t>Napa Valley College </a:t>
            </a:r>
          </a:p>
          <a:p>
            <a:r>
              <a:rPr lang="en-US" dirty="0" err="1"/>
              <a:t>Ohlone</a:t>
            </a:r>
            <a:r>
              <a:rPr lang="en-US" dirty="0"/>
              <a:t> College </a:t>
            </a:r>
          </a:p>
          <a:p>
            <a:r>
              <a:rPr lang="en-US" dirty="0"/>
              <a:t>San Jose City College </a:t>
            </a:r>
          </a:p>
          <a:p>
            <a:r>
              <a:rPr lang="en-US" dirty="0"/>
              <a:t>College of San Mateo</a:t>
            </a:r>
          </a:p>
          <a:p>
            <a:r>
              <a:rPr lang="en-US" dirty="0"/>
              <a:t>Santa Rosa Junior College </a:t>
            </a:r>
          </a:p>
          <a:p>
            <a:r>
              <a:rPr lang="en-US" dirty="0"/>
              <a:t>Skyline College </a:t>
            </a:r>
          </a:p>
          <a:p>
            <a:r>
              <a:rPr lang="en-US" dirty="0"/>
              <a:t>Solano College </a:t>
            </a:r>
          </a:p>
          <a:p>
            <a:r>
              <a:rPr lang="en-US" dirty="0"/>
              <a:t>West Valley College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1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0"/>
            <a:ext cx="10046043" cy="1325563"/>
          </a:xfrm>
        </p:spPr>
        <p:txBody>
          <a:bodyPr/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C – 26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451480"/>
            <a:ext cx="4922537" cy="49703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Allan Hancock College </a:t>
            </a:r>
          </a:p>
          <a:p>
            <a:r>
              <a:rPr lang="en-US" dirty="0"/>
              <a:t>Antelope Valley College </a:t>
            </a:r>
          </a:p>
          <a:p>
            <a:r>
              <a:rPr lang="en-US" dirty="0"/>
              <a:t>College of the Canyons </a:t>
            </a:r>
          </a:p>
          <a:p>
            <a:r>
              <a:rPr lang="en-US" dirty="0"/>
              <a:t>Cerritos College </a:t>
            </a:r>
          </a:p>
          <a:p>
            <a:r>
              <a:rPr lang="en-US" dirty="0"/>
              <a:t>Citrus College</a:t>
            </a:r>
          </a:p>
          <a:p>
            <a:r>
              <a:rPr lang="en-US" dirty="0"/>
              <a:t>Compton College </a:t>
            </a:r>
          </a:p>
          <a:p>
            <a:r>
              <a:rPr lang="en-US" dirty="0"/>
              <a:t>Cuesta College </a:t>
            </a:r>
          </a:p>
          <a:p>
            <a:r>
              <a:rPr lang="en-US" dirty="0"/>
              <a:t>East Los Angeles College </a:t>
            </a:r>
          </a:p>
          <a:p>
            <a:r>
              <a:rPr lang="en-US" dirty="0"/>
              <a:t>El Camino College </a:t>
            </a:r>
          </a:p>
          <a:p>
            <a:r>
              <a:rPr lang="en-US" dirty="0"/>
              <a:t>Glendale College</a:t>
            </a:r>
          </a:p>
          <a:p>
            <a:r>
              <a:rPr lang="en-US" dirty="0"/>
              <a:t>Los Angeles City College </a:t>
            </a:r>
          </a:p>
          <a:p>
            <a:r>
              <a:rPr lang="en-US" dirty="0"/>
              <a:t>Los Angeles Harbor College</a:t>
            </a:r>
          </a:p>
          <a:p>
            <a:r>
              <a:rPr lang="en-US" dirty="0"/>
              <a:t>Los Angeles Mission College</a:t>
            </a:r>
          </a:p>
          <a:p>
            <a:pPr marL="0" indent="0" algn="ctr"/>
            <a:endParaRPr lang="en-US" sz="42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0A10-93DD-A14D-875C-0FBEE32A7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392622"/>
            <a:ext cx="4948881" cy="54653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Los Angeles Pierce College </a:t>
            </a:r>
          </a:p>
          <a:p>
            <a:r>
              <a:rPr lang="en-US" dirty="0"/>
              <a:t>Los Angeles Southwest College </a:t>
            </a:r>
          </a:p>
          <a:p>
            <a:r>
              <a:rPr lang="en-US" dirty="0"/>
              <a:t>Los Angeles Trade Technical College </a:t>
            </a:r>
          </a:p>
          <a:p>
            <a:r>
              <a:rPr lang="en-US" dirty="0"/>
              <a:t>Los Angeles Valley College </a:t>
            </a:r>
          </a:p>
          <a:p>
            <a:r>
              <a:rPr lang="en-US" dirty="0"/>
              <a:t>Moorpark College </a:t>
            </a:r>
          </a:p>
          <a:p>
            <a:r>
              <a:rPr lang="en-US" dirty="0"/>
              <a:t>Mt. San Antonio College </a:t>
            </a:r>
          </a:p>
          <a:p>
            <a:r>
              <a:rPr lang="en-US" dirty="0"/>
              <a:t>Oxnard College </a:t>
            </a:r>
          </a:p>
          <a:p>
            <a:r>
              <a:rPr lang="en-US" dirty="0"/>
              <a:t>Pasadena City College </a:t>
            </a:r>
          </a:p>
          <a:p>
            <a:r>
              <a:rPr lang="en-US" dirty="0"/>
              <a:t>Rio Hondo College </a:t>
            </a:r>
          </a:p>
          <a:p>
            <a:r>
              <a:rPr lang="en-US" dirty="0"/>
              <a:t>Santa Barbara City College </a:t>
            </a:r>
          </a:p>
          <a:p>
            <a:r>
              <a:rPr lang="en-US" dirty="0"/>
              <a:t>Santa Monica College </a:t>
            </a:r>
          </a:p>
          <a:p>
            <a:r>
              <a:rPr lang="en-US" dirty="0"/>
              <a:t>Ventura College </a:t>
            </a:r>
          </a:p>
          <a:p>
            <a:r>
              <a:rPr lang="en-US" dirty="0"/>
              <a:t>West Los Angeles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5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97113"/>
            <a:ext cx="10046043" cy="943412"/>
          </a:xfrm>
        </p:spPr>
        <p:txBody>
          <a:bodyPr/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D – 33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5610" y="1161394"/>
            <a:ext cx="4922537" cy="5491655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Barstow College </a:t>
            </a:r>
          </a:p>
          <a:p>
            <a:r>
              <a:rPr lang="en-US" sz="3200" dirty="0"/>
              <a:t>Chaffey College </a:t>
            </a:r>
          </a:p>
          <a:p>
            <a:r>
              <a:rPr lang="en-US" sz="3200" dirty="0"/>
              <a:t>Coastline College </a:t>
            </a:r>
          </a:p>
          <a:p>
            <a:r>
              <a:rPr lang="en-US" sz="3200" dirty="0"/>
              <a:t>Copper Mountain College </a:t>
            </a:r>
          </a:p>
          <a:p>
            <a:r>
              <a:rPr lang="en-US" sz="3200" dirty="0"/>
              <a:t>Crafton Hills College </a:t>
            </a:r>
          </a:p>
          <a:p>
            <a:r>
              <a:rPr lang="en-US" sz="3200" dirty="0"/>
              <a:t>Cuyamaca College</a:t>
            </a:r>
          </a:p>
          <a:p>
            <a:r>
              <a:rPr lang="en-US" sz="3200" dirty="0"/>
              <a:t>Cypress College </a:t>
            </a:r>
          </a:p>
          <a:p>
            <a:r>
              <a:rPr lang="en-US" sz="3200" dirty="0"/>
              <a:t>College of the Desert</a:t>
            </a:r>
          </a:p>
          <a:p>
            <a:r>
              <a:rPr lang="en-US" sz="3200" dirty="0"/>
              <a:t>Fullerton College </a:t>
            </a:r>
          </a:p>
          <a:p>
            <a:r>
              <a:rPr lang="en-US" sz="3200" dirty="0"/>
              <a:t>Golden West College </a:t>
            </a:r>
          </a:p>
          <a:p>
            <a:r>
              <a:rPr lang="en-US" sz="3200" dirty="0"/>
              <a:t>Grossmont College </a:t>
            </a:r>
          </a:p>
          <a:p>
            <a:r>
              <a:rPr lang="en-US" sz="3200" dirty="0"/>
              <a:t>Imperial Valley College </a:t>
            </a:r>
          </a:p>
          <a:p>
            <a:r>
              <a:rPr lang="en-US" sz="3200" dirty="0"/>
              <a:t>Irvine Valley College </a:t>
            </a:r>
          </a:p>
          <a:p>
            <a:r>
              <a:rPr lang="en-US" sz="3200" dirty="0"/>
              <a:t>Long Beach City College </a:t>
            </a:r>
          </a:p>
          <a:p>
            <a:r>
              <a:rPr lang="en-US" sz="3200" dirty="0" err="1"/>
              <a:t>MiraCosta</a:t>
            </a:r>
            <a:r>
              <a:rPr lang="en-US" sz="3200" dirty="0"/>
              <a:t> College </a:t>
            </a:r>
          </a:p>
          <a:p>
            <a:r>
              <a:rPr lang="en-US" sz="3200" dirty="0"/>
              <a:t>Moreno Valley College </a:t>
            </a:r>
          </a:p>
          <a:p>
            <a:r>
              <a:rPr lang="en-US" sz="3200" dirty="0"/>
              <a:t>Mt. San Jacinto College </a:t>
            </a:r>
          </a:p>
          <a:p>
            <a:pPr marL="0" indent="0" algn="ctr"/>
            <a:endParaRPr lang="en-US" sz="42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0837-3835-9345-AA5C-DA1E9B8BB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161393"/>
            <a:ext cx="4948881" cy="5696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Norco College </a:t>
            </a:r>
          </a:p>
          <a:p>
            <a:r>
              <a:rPr lang="en-US" dirty="0"/>
              <a:t>North Orange Continuing Education </a:t>
            </a:r>
          </a:p>
          <a:p>
            <a:r>
              <a:rPr lang="en-US" dirty="0"/>
              <a:t>Orange Coast College</a:t>
            </a:r>
          </a:p>
          <a:p>
            <a:r>
              <a:rPr lang="en-US" dirty="0"/>
              <a:t>Palo Verde College </a:t>
            </a:r>
          </a:p>
          <a:p>
            <a:r>
              <a:rPr lang="en-US" dirty="0"/>
              <a:t>Palomar College </a:t>
            </a:r>
          </a:p>
          <a:p>
            <a:r>
              <a:rPr lang="en-US" dirty="0"/>
              <a:t>Riverside City College </a:t>
            </a:r>
          </a:p>
          <a:p>
            <a:r>
              <a:rPr lang="en-US" dirty="0"/>
              <a:t>Saddleback College </a:t>
            </a:r>
          </a:p>
          <a:p>
            <a:r>
              <a:rPr lang="en-US" dirty="0"/>
              <a:t>San Bernardino Valley College </a:t>
            </a:r>
          </a:p>
          <a:p>
            <a:r>
              <a:rPr lang="en-US" dirty="0"/>
              <a:t>San Diego City College </a:t>
            </a:r>
          </a:p>
          <a:p>
            <a:r>
              <a:rPr lang="en-US" dirty="0"/>
              <a:t>San Diego Continuing Education </a:t>
            </a:r>
          </a:p>
          <a:p>
            <a:r>
              <a:rPr lang="en-US" dirty="0"/>
              <a:t>San Diego Mesa College </a:t>
            </a:r>
          </a:p>
          <a:p>
            <a:r>
              <a:rPr lang="en-US" dirty="0"/>
              <a:t>San Diego Miramar College </a:t>
            </a:r>
          </a:p>
          <a:p>
            <a:r>
              <a:rPr lang="en-US" dirty="0"/>
              <a:t>Santa Ana College </a:t>
            </a:r>
          </a:p>
          <a:p>
            <a:r>
              <a:rPr lang="en-US" dirty="0"/>
              <a:t>Santiago Canyon College </a:t>
            </a:r>
          </a:p>
          <a:p>
            <a:r>
              <a:rPr lang="en-US" dirty="0"/>
              <a:t>Southwestern College</a:t>
            </a:r>
          </a:p>
          <a:p>
            <a:r>
              <a:rPr lang="en-US" dirty="0"/>
              <a:t>Victor Valley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47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LI 2021">
      <a:dk1>
        <a:srgbClr val="0A3D57"/>
      </a:dk1>
      <a:lt1>
        <a:srgbClr val="FFFFFF"/>
      </a:lt1>
      <a:dk2>
        <a:srgbClr val="006393"/>
      </a:dk2>
      <a:lt2>
        <a:srgbClr val="B0E5F7"/>
      </a:lt2>
      <a:accent1>
        <a:srgbClr val="189B5A"/>
      </a:accent1>
      <a:accent2>
        <a:srgbClr val="7454B6"/>
      </a:accent2>
      <a:accent3>
        <a:srgbClr val="86D6F3"/>
      </a:accent3>
      <a:accent4>
        <a:srgbClr val="9EDA5C"/>
      </a:accent4>
      <a:accent5>
        <a:srgbClr val="007E48"/>
      </a:accent5>
      <a:accent6>
        <a:srgbClr val="63CBEF"/>
      </a:accent6>
      <a:hlink>
        <a:srgbClr val="7555B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1 ppt template 1  -  Compatibility Mode" id="{3E6D1484-3BBD-4745-B211-CAEC55FD0E72}" vid="{6BFFB59E-2EC8-4D41-9B0D-FA85E4430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2021 ppt template 1</Template>
  <TotalTime>197</TotalTime>
  <Words>937</Words>
  <Application>Microsoft Office PowerPoint</Application>
  <PresentationFormat>Widescreen</PresentationFormat>
  <Paragraphs>196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</vt:lpstr>
      <vt:lpstr>Palatino</vt:lpstr>
      <vt:lpstr>ASCCC Curriculum Inst. 2020 Theme</vt:lpstr>
      <vt:lpstr>Welcome Area A !</vt:lpstr>
      <vt:lpstr>PowerPoint Presentation</vt:lpstr>
      <vt:lpstr>What’s an Area Meeting?</vt:lpstr>
      <vt:lpstr>What does the Area Rep do?</vt:lpstr>
      <vt:lpstr>Area Colleges</vt:lpstr>
      <vt:lpstr>AREA A – 29 Colleges</vt:lpstr>
      <vt:lpstr>AREA B – 29 Colleges</vt:lpstr>
      <vt:lpstr>AREA C – 26 Colleges</vt:lpstr>
      <vt:lpstr>AREA D – 33 Colleges</vt:lpstr>
      <vt:lpstr>Area A Fun Facts</vt:lpstr>
      <vt:lpstr>Reviewing Resolutions </vt:lpstr>
      <vt:lpstr>What about Resources?</vt:lpstr>
      <vt:lpstr>info@asccc.org</vt:lpstr>
      <vt:lpstr>Sign Up for Statewide Service </vt:lpstr>
      <vt:lpstr>Introductions, College Highlights and Questions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Area A</dc:title>
  <dc:creator>Stephanie Curry</dc:creator>
  <cp:lastModifiedBy>Stephanie Curry</cp:lastModifiedBy>
  <cp:revision>15</cp:revision>
  <cp:lastPrinted>2020-11-24T19:39:26Z</cp:lastPrinted>
  <dcterms:created xsi:type="dcterms:W3CDTF">2021-06-08T22:30:30Z</dcterms:created>
  <dcterms:modified xsi:type="dcterms:W3CDTF">2021-06-09T23:17:13Z</dcterms:modified>
</cp:coreProperties>
</file>