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8"/>
  </p:notesMasterIdLst>
  <p:handoutMasterIdLst>
    <p:handoutMasterId r:id="rId29"/>
  </p:handoutMasterIdLst>
  <p:sldIdLst>
    <p:sldId id="256" r:id="rId2"/>
    <p:sldId id="260" r:id="rId3"/>
    <p:sldId id="259" r:id="rId4"/>
    <p:sldId id="261" r:id="rId5"/>
    <p:sldId id="262" r:id="rId6"/>
    <p:sldId id="257" r:id="rId7"/>
    <p:sldId id="263" r:id="rId8"/>
    <p:sldId id="264" r:id="rId9"/>
    <p:sldId id="265" r:id="rId10"/>
    <p:sldId id="273" r:id="rId11"/>
    <p:sldId id="271" r:id="rId12"/>
    <p:sldId id="272" r:id="rId13"/>
    <p:sldId id="274" r:id="rId14"/>
    <p:sldId id="258" r:id="rId15"/>
    <p:sldId id="276" r:id="rId16"/>
    <p:sldId id="275" r:id="rId17"/>
    <p:sldId id="268" r:id="rId18"/>
    <p:sldId id="277" r:id="rId19"/>
    <p:sldId id="278" r:id="rId20"/>
    <p:sldId id="267" r:id="rId21"/>
    <p:sldId id="279" r:id="rId22"/>
    <p:sldId id="280" r:id="rId23"/>
    <p:sldId id="283" r:id="rId24"/>
    <p:sldId id="281" r:id="rId25"/>
    <p:sldId id="282" r:id="rId26"/>
    <p:sldId id="26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0" autoAdjust="0"/>
    <p:restoredTop sz="81847"/>
  </p:normalViewPr>
  <p:slideViewPr>
    <p:cSldViewPr snapToGrid="0">
      <p:cViewPr varScale="1">
        <p:scale>
          <a:sx n="83" d="100"/>
          <a:sy n="83" d="100"/>
        </p:scale>
        <p:origin x="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7AF9C-C4B3-914D-80A5-A51921905E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F95597-B833-9441-B8F7-CC36315010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608B39-E245-3F4F-B2E9-43A5B59E7476}" type="datetimeFigureOut">
              <a:rPr lang="en-US" smtClean="0"/>
              <a:t>11/8/19</a:t>
            </a:fld>
            <a:endParaRPr lang="en-US"/>
          </a:p>
        </p:txBody>
      </p:sp>
      <p:sp>
        <p:nvSpPr>
          <p:cNvPr id="4" name="Footer Placeholder 3">
            <a:extLst>
              <a:ext uri="{FF2B5EF4-FFF2-40B4-BE49-F238E27FC236}">
                <a16:creationId xmlns:a16="http://schemas.microsoft.com/office/drawing/2014/main" id="{CB754537-2AA7-FA4B-B35D-8F29DF6F36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23DAD0-4A67-6442-AA26-00DA95ACF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D59405-22F5-5849-97A4-9681669D2EE3}" type="slidenum">
              <a:rPr lang="en-US" smtClean="0"/>
              <a:t>‹#›</a:t>
            </a:fld>
            <a:endParaRPr lang="en-US"/>
          </a:p>
        </p:txBody>
      </p:sp>
    </p:spTree>
    <p:extLst>
      <p:ext uri="{BB962C8B-B14F-4D97-AF65-F5344CB8AC3E}">
        <p14:creationId xmlns:p14="http://schemas.microsoft.com/office/powerpoint/2010/main" val="373809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5D328-47A0-457F-B0D1-7A2531D61BFB}" type="datetimeFigureOut">
              <a:rPr lang="en-US" smtClean="0"/>
              <a:t>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EEC64-3A2F-48B1-9C60-D1B478D1FF42}" type="slidenum">
              <a:rPr lang="en-US" smtClean="0"/>
              <a:t>‹#›</a:t>
            </a:fld>
            <a:endParaRPr lang="en-US"/>
          </a:p>
        </p:txBody>
      </p:sp>
    </p:spTree>
    <p:extLst>
      <p:ext uri="{BB962C8B-B14F-4D97-AF65-F5344CB8AC3E}">
        <p14:creationId xmlns:p14="http://schemas.microsoft.com/office/powerpoint/2010/main" val="251846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eministezine.com/feminist/modern/Defining-Black-Feminist-Though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a:t>
            </a:r>
            <a:r>
              <a:rPr lang="en-US" dirty="0"/>
              <a:t>https://</a:t>
            </a:r>
            <a:r>
              <a:rPr lang="en-US" dirty="0" err="1"/>
              <a:t>www.dropbox.com</a:t>
            </a:r>
            <a:r>
              <a:rPr lang="en-US" dirty="0"/>
              <a:t>/s/j64c02ub48aipja/PBS-NEWSHOUR-MARIST-POLL-SEP2015.pdf</a:t>
            </a:r>
          </a:p>
        </p:txBody>
      </p:sp>
      <p:sp>
        <p:nvSpPr>
          <p:cNvPr id="4" name="Slide Number Placeholder 3"/>
          <p:cNvSpPr>
            <a:spLocks noGrp="1"/>
          </p:cNvSpPr>
          <p:nvPr>
            <p:ph type="sldNum" sz="quarter" idx="5"/>
          </p:nvPr>
        </p:nvSpPr>
        <p:spPr/>
        <p:txBody>
          <a:bodyPr/>
          <a:lstStyle/>
          <a:p>
            <a:fld id="{2EFEEC64-3A2F-48B1-9C60-D1B478D1FF42}" type="slidenum">
              <a:rPr lang="en-US" smtClean="0"/>
              <a:t>6</a:t>
            </a:fld>
            <a:endParaRPr lang="en-US"/>
          </a:p>
        </p:txBody>
      </p:sp>
    </p:spTree>
    <p:extLst>
      <p:ext uri="{BB962C8B-B14F-4D97-AF65-F5344CB8AC3E}">
        <p14:creationId xmlns:p14="http://schemas.microsoft.com/office/powerpoint/2010/main" val="402241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10</a:t>
            </a:r>
            <a:r>
              <a:rPr lang="en-US" baseline="0" dirty="0"/>
              <a:t>Haslam, R. (2019). Interrupting bias: Calling out vs. calling in. Retrieved from h</a:t>
            </a:r>
            <a:r>
              <a:rPr lang="en-US" dirty="0"/>
              <a:t>ttp://</a:t>
            </a:r>
            <a:r>
              <a:rPr lang="en-US" dirty="0" err="1"/>
              <a:t>www.seedtheway.com</a:t>
            </a:r>
            <a:endParaRPr lang="en-US" dirty="0"/>
          </a:p>
          <a:p>
            <a:endParaRPr lang="en-US" dirty="0"/>
          </a:p>
        </p:txBody>
      </p:sp>
      <p:sp>
        <p:nvSpPr>
          <p:cNvPr id="4" name="Slide Number Placeholder 3"/>
          <p:cNvSpPr>
            <a:spLocks noGrp="1"/>
          </p:cNvSpPr>
          <p:nvPr>
            <p:ph type="sldNum" sz="quarter" idx="5"/>
          </p:nvPr>
        </p:nvSpPr>
        <p:spPr/>
        <p:txBody>
          <a:bodyPr/>
          <a:lstStyle/>
          <a:p>
            <a:fld id="{2EFEEC64-3A2F-48B1-9C60-D1B478D1FF42}" type="slidenum">
              <a:rPr lang="en-US" smtClean="0"/>
              <a:t>19</a:t>
            </a:fld>
            <a:endParaRPr lang="en-US"/>
          </a:p>
        </p:txBody>
      </p:sp>
    </p:spTree>
    <p:extLst>
      <p:ext uri="{BB962C8B-B14F-4D97-AF65-F5344CB8AC3E}">
        <p14:creationId xmlns:p14="http://schemas.microsoft.com/office/powerpoint/2010/main" val="390961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11</a:t>
            </a:r>
            <a:r>
              <a:rPr lang="en-US" baseline="0" dirty="0"/>
              <a:t>Kendi, X. I. (2019). </a:t>
            </a:r>
            <a:r>
              <a:rPr lang="en-US" i="1" baseline="0" dirty="0"/>
              <a:t>How to be an antiracist. </a:t>
            </a:r>
            <a:r>
              <a:rPr lang="en-US" baseline="0" dirty="0"/>
              <a:t>New York: One World.</a:t>
            </a:r>
          </a:p>
          <a:p>
            <a:r>
              <a:rPr lang="en-US" baseline="30000" dirty="0"/>
              <a:t>12</a:t>
            </a:r>
            <a:r>
              <a:rPr lang="en-US" baseline="0" dirty="0"/>
              <a:t>DiAngelo, R. (2018. White fragility: Why it’s so hard for white people to talk about racism. Boston: Beacon Press Books.</a:t>
            </a:r>
            <a:endParaRPr lang="en-US" baseline="30000" dirty="0"/>
          </a:p>
          <a:p>
            <a:endParaRPr lang="en-US" dirty="0"/>
          </a:p>
        </p:txBody>
      </p:sp>
      <p:sp>
        <p:nvSpPr>
          <p:cNvPr id="4" name="Slide Number Placeholder 3"/>
          <p:cNvSpPr>
            <a:spLocks noGrp="1"/>
          </p:cNvSpPr>
          <p:nvPr>
            <p:ph type="sldNum" sz="quarter" idx="5"/>
          </p:nvPr>
        </p:nvSpPr>
        <p:spPr/>
        <p:txBody>
          <a:bodyPr/>
          <a:lstStyle/>
          <a:p>
            <a:fld id="{2EFEEC64-3A2F-48B1-9C60-D1B478D1FF42}" type="slidenum">
              <a:rPr lang="en-US" smtClean="0"/>
              <a:t>24</a:t>
            </a:fld>
            <a:endParaRPr lang="en-US"/>
          </a:p>
        </p:txBody>
      </p:sp>
    </p:spTree>
    <p:extLst>
      <p:ext uri="{BB962C8B-B14F-4D97-AF65-F5344CB8AC3E}">
        <p14:creationId xmlns:p14="http://schemas.microsoft.com/office/powerpoint/2010/main" val="103860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13 </a:t>
            </a:r>
            <a:r>
              <a:rPr lang="en-US" dirty="0"/>
              <a:t>Ray, V. (2019). A theory of racialized organizations. </a:t>
            </a:r>
            <a:r>
              <a:rPr lang="en-US" i="1" dirty="0"/>
              <a:t>American Sociological Review. 84(</a:t>
            </a:r>
            <a:r>
              <a:rPr lang="en-US" i="0" dirty="0"/>
              <a:t>1</a:t>
            </a:r>
            <a:r>
              <a:rPr lang="en-US" dirty="0"/>
              <a:t>), 26-53. http://</a:t>
            </a:r>
            <a:r>
              <a:rPr lang="en-US" dirty="0" err="1"/>
              <a:t>doi.org</a:t>
            </a:r>
            <a:r>
              <a:rPr lang="en-US" dirty="0"/>
              <a:t>/10.1177/003122418822335</a:t>
            </a:r>
          </a:p>
          <a:p>
            <a:r>
              <a:rPr lang="en-US" baseline="30000" dirty="0"/>
              <a:t>14 </a:t>
            </a:r>
            <a:r>
              <a:rPr lang="en-US" dirty="0"/>
              <a:t>Welton, A. D., Owens, D. R., &amp; Zamani-Gallaher, E. M. (2018). Anti-racist change: A conceptual framework for educational institutions to take systemic action. </a:t>
            </a:r>
            <a:r>
              <a:rPr lang="en-US" i="1" dirty="0"/>
              <a:t>Teachers College Record, 120(</a:t>
            </a:r>
            <a:r>
              <a:rPr lang="en-US" i="0" dirty="0"/>
              <a:t>140314</a:t>
            </a:r>
            <a:r>
              <a:rPr lang="en-US" dirty="0"/>
              <a:t>), 1-22. </a:t>
            </a:r>
          </a:p>
        </p:txBody>
      </p:sp>
      <p:sp>
        <p:nvSpPr>
          <p:cNvPr id="4" name="Slide Number Placeholder 3"/>
          <p:cNvSpPr>
            <a:spLocks noGrp="1"/>
          </p:cNvSpPr>
          <p:nvPr>
            <p:ph type="sldNum" sz="quarter" idx="5"/>
          </p:nvPr>
        </p:nvSpPr>
        <p:spPr/>
        <p:txBody>
          <a:bodyPr/>
          <a:lstStyle/>
          <a:p>
            <a:fld id="{2EFEEC64-3A2F-48B1-9C60-D1B478D1FF42}" type="slidenum">
              <a:rPr lang="en-US" smtClean="0"/>
              <a:t>25</a:t>
            </a:fld>
            <a:endParaRPr lang="en-US"/>
          </a:p>
        </p:txBody>
      </p:sp>
    </p:spTree>
    <p:extLst>
      <p:ext uri="{BB962C8B-B14F-4D97-AF65-F5344CB8AC3E}">
        <p14:creationId xmlns:p14="http://schemas.microsoft.com/office/powerpoint/2010/main" val="125669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2</a:t>
            </a:r>
            <a:r>
              <a:rPr lang="en-US" dirty="0"/>
              <a:t>https://</a:t>
            </a:r>
            <a:r>
              <a:rPr lang="en-US" dirty="0" err="1"/>
              <a:t>www.blackpast.org</a:t>
            </a:r>
            <a:r>
              <a:rPr lang="en-US" dirty="0"/>
              <a:t>/African-American-history/black-lives-matter-growth-new-social-justice-movement/</a:t>
            </a:r>
          </a:p>
        </p:txBody>
      </p:sp>
      <p:sp>
        <p:nvSpPr>
          <p:cNvPr id="4" name="Slide Number Placeholder 3"/>
          <p:cNvSpPr>
            <a:spLocks noGrp="1"/>
          </p:cNvSpPr>
          <p:nvPr>
            <p:ph type="sldNum" sz="quarter" idx="5"/>
          </p:nvPr>
        </p:nvSpPr>
        <p:spPr/>
        <p:txBody>
          <a:bodyPr/>
          <a:lstStyle/>
          <a:p>
            <a:fld id="{2EFEEC64-3A2F-48B1-9C60-D1B478D1FF42}" type="slidenum">
              <a:rPr lang="en-US" smtClean="0"/>
              <a:t>8</a:t>
            </a:fld>
            <a:endParaRPr lang="en-US"/>
          </a:p>
        </p:txBody>
      </p:sp>
    </p:spTree>
    <p:extLst>
      <p:ext uri="{BB962C8B-B14F-4D97-AF65-F5344CB8AC3E}">
        <p14:creationId xmlns:p14="http://schemas.microsoft.com/office/powerpoint/2010/main" val="355657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3</a:t>
            </a:r>
            <a:r>
              <a:rPr lang="en-US" dirty="0"/>
              <a:t>https://</a:t>
            </a:r>
            <a:r>
              <a:rPr lang="en-US" dirty="0" err="1"/>
              <a:t>www.reference.com</a:t>
            </a:r>
            <a:r>
              <a:rPr lang="en-US" dirty="0"/>
              <a:t>/world-view/social-location-sociology-1fb47cb88f2659c7</a:t>
            </a:r>
          </a:p>
          <a:p>
            <a:endParaRPr lang="en-US" dirty="0"/>
          </a:p>
          <a:p>
            <a:r>
              <a:rPr lang="en-US" dirty="0"/>
              <a:t>Handout</a:t>
            </a:r>
          </a:p>
        </p:txBody>
      </p:sp>
      <p:sp>
        <p:nvSpPr>
          <p:cNvPr id="4" name="Slide Number Placeholder 3"/>
          <p:cNvSpPr>
            <a:spLocks noGrp="1"/>
          </p:cNvSpPr>
          <p:nvPr>
            <p:ph type="sldNum" sz="quarter" idx="5"/>
          </p:nvPr>
        </p:nvSpPr>
        <p:spPr/>
        <p:txBody>
          <a:bodyPr/>
          <a:lstStyle/>
          <a:p>
            <a:fld id="{2EFEEC64-3A2F-48B1-9C60-D1B478D1FF42}" type="slidenum">
              <a:rPr lang="en-US" smtClean="0"/>
              <a:t>9</a:t>
            </a:fld>
            <a:endParaRPr lang="en-US"/>
          </a:p>
        </p:txBody>
      </p:sp>
    </p:spTree>
    <p:extLst>
      <p:ext uri="{BB962C8B-B14F-4D97-AF65-F5344CB8AC3E}">
        <p14:creationId xmlns:p14="http://schemas.microsoft.com/office/powerpoint/2010/main" val="359883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4</a:t>
            </a:r>
            <a:r>
              <a:rPr lang="en-US" dirty="0"/>
              <a:t>https://</a:t>
            </a:r>
            <a:r>
              <a:rPr lang="en-US" dirty="0" err="1"/>
              <a:t>www.reference.com</a:t>
            </a:r>
            <a:r>
              <a:rPr lang="en-US" dirty="0"/>
              <a:t>/world-view/five-purposes-communication-c608fbff696806fe</a:t>
            </a:r>
          </a:p>
        </p:txBody>
      </p:sp>
      <p:sp>
        <p:nvSpPr>
          <p:cNvPr id="4" name="Slide Number Placeholder 3"/>
          <p:cNvSpPr>
            <a:spLocks noGrp="1"/>
          </p:cNvSpPr>
          <p:nvPr>
            <p:ph type="sldNum" sz="quarter" idx="5"/>
          </p:nvPr>
        </p:nvSpPr>
        <p:spPr/>
        <p:txBody>
          <a:bodyPr/>
          <a:lstStyle/>
          <a:p>
            <a:fld id="{2EFEEC64-3A2F-48B1-9C60-D1B478D1FF42}" type="slidenum">
              <a:rPr lang="en-US" smtClean="0"/>
              <a:t>10</a:t>
            </a:fld>
            <a:endParaRPr lang="en-US"/>
          </a:p>
        </p:txBody>
      </p:sp>
    </p:spTree>
    <p:extLst>
      <p:ext uri="{BB962C8B-B14F-4D97-AF65-F5344CB8AC3E}">
        <p14:creationId xmlns:p14="http://schemas.microsoft.com/office/powerpoint/2010/main" val="335413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5</a:t>
            </a:r>
            <a:r>
              <a:rPr lang="en-US" baseline="0" dirty="0"/>
              <a:t>Sue, D. W., </a:t>
            </a:r>
            <a:r>
              <a:rPr lang="en-US" baseline="0" dirty="0" err="1"/>
              <a:t>Capodilupo</a:t>
            </a:r>
            <a:r>
              <a:rPr lang="en-US" baseline="0" dirty="0"/>
              <a:t>, C. M., Torino, G. C., </a:t>
            </a:r>
            <a:r>
              <a:rPr lang="en-US" baseline="0" dirty="0" err="1"/>
              <a:t>Bucceri</a:t>
            </a:r>
            <a:r>
              <a:rPr lang="en-US" baseline="0" dirty="0"/>
              <a:t>, J. M., Holder, A. M. B., Nadal, K. L., &amp; </a:t>
            </a:r>
            <a:r>
              <a:rPr lang="en-US" baseline="0" dirty="0" err="1"/>
              <a:t>Equilin</a:t>
            </a:r>
            <a:r>
              <a:rPr lang="en-US" baseline="0" dirty="0"/>
              <a:t>, M. (2007). Racial microaggressions in everyday life: Implications for clinical practice. </a:t>
            </a:r>
            <a:r>
              <a:rPr lang="en-US" i="1" baseline="0" dirty="0"/>
              <a:t>American Psychologist, 62(</a:t>
            </a:r>
            <a:r>
              <a:rPr lang="en-US" i="0" baseline="0" dirty="0"/>
              <a:t>4</a:t>
            </a:r>
            <a:r>
              <a:rPr lang="en-US" baseline="0" dirty="0"/>
              <a:t>), 271-286. http://</a:t>
            </a:r>
            <a:r>
              <a:rPr lang="en-US" baseline="0" dirty="0" err="1"/>
              <a:t>doi.org</a:t>
            </a:r>
            <a:r>
              <a:rPr lang="en-US" baseline="0" dirty="0"/>
              <a:t>/10.1037/0003-066X.62.4.271</a:t>
            </a:r>
            <a:endParaRPr lang="en-US" baseline="30000" dirty="0"/>
          </a:p>
        </p:txBody>
      </p:sp>
      <p:sp>
        <p:nvSpPr>
          <p:cNvPr id="4" name="Slide Number Placeholder 3"/>
          <p:cNvSpPr>
            <a:spLocks noGrp="1"/>
          </p:cNvSpPr>
          <p:nvPr>
            <p:ph type="sldNum" sz="quarter" idx="5"/>
          </p:nvPr>
        </p:nvSpPr>
        <p:spPr/>
        <p:txBody>
          <a:bodyPr/>
          <a:lstStyle/>
          <a:p>
            <a:fld id="{2EFEEC64-3A2F-48B1-9C60-D1B478D1FF42}" type="slidenum">
              <a:rPr lang="en-US" smtClean="0"/>
              <a:t>11</a:t>
            </a:fld>
            <a:endParaRPr lang="en-US"/>
          </a:p>
        </p:txBody>
      </p:sp>
    </p:spTree>
    <p:extLst>
      <p:ext uri="{BB962C8B-B14F-4D97-AF65-F5344CB8AC3E}">
        <p14:creationId xmlns:p14="http://schemas.microsoft.com/office/powerpoint/2010/main" val="206034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6</a:t>
            </a:r>
            <a:r>
              <a:rPr lang="en-US" dirty="0"/>
              <a:t>Delgado, R., &amp; </a:t>
            </a:r>
            <a:r>
              <a:rPr lang="en-US" dirty="0" err="1"/>
              <a:t>Stefancic</a:t>
            </a:r>
            <a:r>
              <a:rPr lang="en-US" dirty="0"/>
              <a:t>, J. (2017). </a:t>
            </a:r>
            <a:r>
              <a:rPr lang="en-US" i="1" dirty="0"/>
              <a:t>Critical race theory: An introduction</a:t>
            </a:r>
            <a:r>
              <a:rPr lang="en-US" dirty="0"/>
              <a:t> (3</a:t>
            </a:r>
            <a:r>
              <a:rPr lang="en-US" baseline="30000" dirty="0"/>
              <a:t>rd</a:t>
            </a:r>
            <a:r>
              <a:rPr lang="en-US" dirty="0"/>
              <a:t> ed.). New York: New York University Press.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7</a:t>
            </a:r>
            <a:r>
              <a:rPr lang="en-US" baseline="0" dirty="0"/>
              <a:t>Collins, P. H. (2007). Defining Black feminist thought. The Feminist Ezine. Retrieved from </a:t>
            </a:r>
            <a:r>
              <a:rPr lang="en-US" dirty="0">
                <a:hlinkClick r:id="rId3"/>
              </a:rPr>
              <a:t>http://www.feministezine.com/feminist/modern/Defining-Black-Feminist-Thought.html</a:t>
            </a:r>
            <a:endParaRPr lang="en-US" b="1" dirty="0"/>
          </a:p>
        </p:txBody>
      </p:sp>
      <p:sp>
        <p:nvSpPr>
          <p:cNvPr id="4" name="Slide Number Placeholder 3"/>
          <p:cNvSpPr>
            <a:spLocks noGrp="1"/>
          </p:cNvSpPr>
          <p:nvPr>
            <p:ph type="sldNum" sz="quarter" idx="5"/>
          </p:nvPr>
        </p:nvSpPr>
        <p:spPr/>
        <p:txBody>
          <a:bodyPr/>
          <a:lstStyle/>
          <a:p>
            <a:fld id="{2EFEEC64-3A2F-48B1-9C60-D1B478D1FF42}" type="slidenum">
              <a:rPr lang="en-US" smtClean="0"/>
              <a:t>12</a:t>
            </a:fld>
            <a:endParaRPr lang="en-US"/>
          </a:p>
        </p:txBody>
      </p:sp>
    </p:spTree>
    <p:extLst>
      <p:ext uri="{BB962C8B-B14F-4D97-AF65-F5344CB8AC3E}">
        <p14:creationId xmlns:p14="http://schemas.microsoft.com/office/powerpoint/2010/main" val="176615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8</a:t>
            </a:r>
            <a:r>
              <a:rPr lang="en-US" dirty="0"/>
              <a:t>https://</a:t>
            </a:r>
            <a:r>
              <a:rPr lang="en-US" dirty="0" err="1"/>
              <a:t>www.llas.ac.uk</a:t>
            </a:r>
            <a:r>
              <a:rPr lang="en-US" dirty="0"/>
              <a:t>/resources/paper/1303</a:t>
            </a:r>
          </a:p>
        </p:txBody>
      </p:sp>
      <p:sp>
        <p:nvSpPr>
          <p:cNvPr id="4" name="Slide Number Placeholder 3"/>
          <p:cNvSpPr>
            <a:spLocks noGrp="1"/>
          </p:cNvSpPr>
          <p:nvPr>
            <p:ph type="sldNum" sz="quarter" idx="5"/>
          </p:nvPr>
        </p:nvSpPr>
        <p:spPr/>
        <p:txBody>
          <a:bodyPr/>
          <a:lstStyle/>
          <a:p>
            <a:fld id="{2EFEEC64-3A2F-48B1-9C60-D1B478D1FF42}" type="slidenum">
              <a:rPr lang="en-US" smtClean="0"/>
              <a:t>16</a:t>
            </a:fld>
            <a:endParaRPr lang="en-US"/>
          </a:p>
        </p:txBody>
      </p:sp>
    </p:spTree>
    <p:extLst>
      <p:ext uri="{BB962C8B-B14F-4D97-AF65-F5344CB8AC3E}">
        <p14:creationId xmlns:p14="http://schemas.microsoft.com/office/powerpoint/2010/main" val="309018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30000" dirty="0"/>
              <a:t>9</a:t>
            </a:r>
            <a:r>
              <a:rPr lang="en-US" b="0" baseline="0" dirty="0"/>
              <a:t>Kieffer-Lewis, V. (2019). </a:t>
            </a:r>
            <a:r>
              <a:rPr lang="en-US" b="0" i="1" baseline="0" dirty="0"/>
              <a:t>Building and sustaining an equity centered culture</a:t>
            </a:r>
            <a:r>
              <a:rPr lang="en-US" b="0" baseline="0" dirty="0"/>
              <a:t> [Power point presentation]. California Guided Pathways Institute #6. Sacramento, CA</a:t>
            </a:r>
            <a:endParaRPr lang="en-US" b="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Calling-in</a:t>
            </a:r>
            <a:r>
              <a:rPr lang="en-US" dirty="0"/>
              <a:t> and </a:t>
            </a:r>
            <a:r>
              <a:rPr lang="en-US" b="1" dirty="0"/>
              <a:t>calling out </a:t>
            </a:r>
            <a:r>
              <a:rPr lang="en-US" dirty="0"/>
              <a:t>are communication techniques that serve different purposes. Both have legitimate uses.</a:t>
            </a:r>
          </a:p>
          <a:p>
            <a:endParaRPr lang="en-US" dirty="0"/>
          </a:p>
        </p:txBody>
      </p:sp>
      <p:sp>
        <p:nvSpPr>
          <p:cNvPr id="4" name="Slide Number Placeholder 3"/>
          <p:cNvSpPr>
            <a:spLocks noGrp="1"/>
          </p:cNvSpPr>
          <p:nvPr>
            <p:ph type="sldNum" sz="quarter" idx="5"/>
          </p:nvPr>
        </p:nvSpPr>
        <p:spPr/>
        <p:txBody>
          <a:bodyPr/>
          <a:lstStyle/>
          <a:p>
            <a:fld id="{2EFEEC64-3A2F-48B1-9C60-D1B478D1FF42}" type="slidenum">
              <a:rPr lang="en-US" smtClean="0"/>
              <a:t>17</a:t>
            </a:fld>
            <a:endParaRPr lang="en-US"/>
          </a:p>
        </p:txBody>
      </p:sp>
    </p:spTree>
    <p:extLst>
      <p:ext uri="{BB962C8B-B14F-4D97-AF65-F5344CB8AC3E}">
        <p14:creationId xmlns:p14="http://schemas.microsoft.com/office/powerpoint/2010/main" val="110452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a:t>10</a:t>
            </a:r>
            <a:r>
              <a:rPr lang="en-US" baseline="0" dirty="0"/>
              <a:t>Haslam, R. (2019). Interrupting bias: Calling out vs. calling in. Retrieved from h</a:t>
            </a:r>
            <a:r>
              <a:rPr lang="en-US" dirty="0"/>
              <a:t>ttp://</a:t>
            </a:r>
            <a:r>
              <a:rPr lang="en-US" dirty="0" err="1"/>
              <a:t>www.seedtheway.com</a:t>
            </a:r>
            <a:endParaRPr lang="en-US" dirty="0"/>
          </a:p>
        </p:txBody>
      </p:sp>
      <p:sp>
        <p:nvSpPr>
          <p:cNvPr id="4" name="Slide Number Placeholder 3"/>
          <p:cNvSpPr>
            <a:spLocks noGrp="1"/>
          </p:cNvSpPr>
          <p:nvPr>
            <p:ph type="sldNum" sz="quarter" idx="5"/>
          </p:nvPr>
        </p:nvSpPr>
        <p:spPr/>
        <p:txBody>
          <a:bodyPr/>
          <a:lstStyle/>
          <a:p>
            <a:fld id="{2EFEEC64-3A2F-48B1-9C60-D1B478D1FF42}" type="slidenum">
              <a:rPr lang="en-US" smtClean="0"/>
              <a:t>18</a:t>
            </a:fld>
            <a:endParaRPr lang="en-US"/>
          </a:p>
        </p:txBody>
      </p:sp>
    </p:spTree>
    <p:extLst>
      <p:ext uri="{BB962C8B-B14F-4D97-AF65-F5344CB8AC3E}">
        <p14:creationId xmlns:p14="http://schemas.microsoft.com/office/powerpoint/2010/main" val="196791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A12C38C6-F352-4C3D-B843-2F6C3683A053}" type="datetime1">
              <a:rPr lang="en-US" smtClean="0"/>
              <a:t>11/8/19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2019 Fall Plenary, Newport Beach</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3B84CB-F785-4BC9-9187-B8DC8F63710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94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909D8-9548-4DDE-84AE-FE2228DEA730}" type="datetime1">
              <a:rPr lang="en-US" smtClean="0"/>
              <a:t>11/8/19</a:t>
            </a:fld>
            <a:endParaRPr lang="en-US"/>
          </a:p>
        </p:txBody>
      </p:sp>
      <p:sp>
        <p:nvSpPr>
          <p:cNvPr id="5" name="Footer Placeholder 4"/>
          <p:cNvSpPr>
            <a:spLocks noGrp="1"/>
          </p:cNvSpPr>
          <p:nvPr>
            <p:ph type="ftr" sz="quarter" idx="11"/>
          </p:nvPr>
        </p:nvSpPr>
        <p:spPr/>
        <p:txBody>
          <a:bodyPr/>
          <a:lstStyle/>
          <a:p>
            <a:r>
              <a:rPr lang="en-US"/>
              <a:t>2019 Fall Plenary, Newport Beach</a:t>
            </a:r>
          </a:p>
        </p:txBody>
      </p:sp>
      <p:sp>
        <p:nvSpPr>
          <p:cNvPr id="6" name="Slide Number Placeholder 5"/>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254677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C18E8-F1C7-441E-8A12-3EDBD4DF296D}" type="datetime1">
              <a:rPr lang="en-US" smtClean="0"/>
              <a:t>11/8/19</a:t>
            </a:fld>
            <a:endParaRPr lang="en-US"/>
          </a:p>
        </p:txBody>
      </p:sp>
      <p:sp>
        <p:nvSpPr>
          <p:cNvPr id="5" name="Footer Placeholder 4"/>
          <p:cNvSpPr>
            <a:spLocks noGrp="1"/>
          </p:cNvSpPr>
          <p:nvPr>
            <p:ph type="ftr" sz="quarter" idx="11"/>
          </p:nvPr>
        </p:nvSpPr>
        <p:spPr/>
        <p:txBody>
          <a:bodyPr/>
          <a:lstStyle/>
          <a:p>
            <a:r>
              <a:rPr lang="en-US"/>
              <a:t>2019 Fall Plenary, Newport Beach</a:t>
            </a:r>
          </a:p>
        </p:txBody>
      </p:sp>
      <p:sp>
        <p:nvSpPr>
          <p:cNvPr id="6" name="Slide Number Placeholder 5"/>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62340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86F02-F7BC-4D7F-83CB-25A5B6C413E8}" type="datetime1">
              <a:rPr lang="en-US" smtClean="0"/>
              <a:t>11/8/19</a:t>
            </a:fld>
            <a:endParaRPr lang="en-US"/>
          </a:p>
        </p:txBody>
      </p:sp>
      <p:sp>
        <p:nvSpPr>
          <p:cNvPr id="5" name="Footer Placeholder 4"/>
          <p:cNvSpPr>
            <a:spLocks noGrp="1"/>
          </p:cNvSpPr>
          <p:nvPr>
            <p:ph type="ftr" sz="quarter" idx="11"/>
          </p:nvPr>
        </p:nvSpPr>
        <p:spPr/>
        <p:txBody>
          <a:bodyPr/>
          <a:lstStyle/>
          <a:p>
            <a:r>
              <a:rPr lang="en-US"/>
              <a:t>2019 Fall Plenary, Newport Beach</a:t>
            </a:r>
          </a:p>
        </p:txBody>
      </p:sp>
      <p:sp>
        <p:nvSpPr>
          <p:cNvPr id="6" name="Slide Number Placeholder 5"/>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335156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C404B-8D1F-4784-B258-545379AA9A24}" type="datetime1">
              <a:rPr lang="en-US" smtClean="0"/>
              <a:t>11/8/19</a:t>
            </a:fld>
            <a:endParaRPr lang="en-US"/>
          </a:p>
        </p:txBody>
      </p:sp>
      <p:sp>
        <p:nvSpPr>
          <p:cNvPr id="5" name="Footer Placeholder 4"/>
          <p:cNvSpPr>
            <a:spLocks noGrp="1"/>
          </p:cNvSpPr>
          <p:nvPr>
            <p:ph type="ftr" sz="quarter" idx="11"/>
          </p:nvPr>
        </p:nvSpPr>
        <p:spPr/>
        <p:txBody>
          <a:bodyPr/>
          <a:lstStyle/>
          <a:p>
            <a:r>
              <a:rPr lang="en-US"/>
              <a:t>2019 Fall Plenary, Newport Beach</a:t>
            </a:r>
          </a:p>
        </p:txBody>
      </p:sp>
      <p:sp>
        <p:nvSpPr>
          <p:cNvPr id="6" name="Slide Number Placeholder 5"/>
          <p:cNvSpPr>
            <a:spLocks noGrp="1"/>
          </p:cNvSpPr>
          <p:nvPr>
            <p:ph type="sldNum" sz="quarter" idx="12"/>
          </p:nvPr>
        </p:nvSpPr>
        <p:spPr/>
        <p:txBody>
          <a:bodyPr/>
          <a:lstStyle/>
          <a:p>
            <a:fld id="{2B3B84CB-F785-4BC9-9187-B8DC8F63710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07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D30BC5-B0FA-4101-80A7-A8F4C4C6B0E0}" type="datetime1">
              <a:rPr lang="en-US" smtClean="0"/>
              <a:t>11/8/19</a:t>
            </a:fld>
            <a:endParaRPr lang="en-US"/>
          </a:p>
        </p:txBody>
      </p:sp>
      <p:sp>
        <p:nvSpPr>
          <p:cNvPr id="6" name="Footer Placeholder 5"/>
          <p:cNvSpPr>
            <a:spLocks noGrp="1"/>
          </p:cNvSpPr>
          <p:nvPr>
            <p:ph type="ftr" sz="quarter" idx="11"/>
          </p:nvPr>
        </p:nvSpPr>
        <p:spPr/>
        <p:txBody>
          <a:bodyPr/>
          <a:lstStyle/>
          <a:p>
            <a:r>
              <a:rPr lang="en-US"/>
              <a:t>2019 Fall Plenary, Newport Beach</a:t>
            </a:r>
          </a:p>
        </p:txBody>
      </p:sp>
      <p:sp>
        <p:nvSpPr>
          <p:cNvPr id="7" name="Slide Number Placeholder 6"/>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47406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1AF22-5817-4022-89D7-63178B7A5925}" type="datetime1">
              <a:rPr lang="en-US" smtClean="0"/>
              <a:t>11/8/19</a:t>
            </a:fld>
            <a:endParaRPr lang="en-US"/>
          </a:p>
        </p:txBody>
      </p:sp>
      <p:sp>
        <p:nvSpPr>
          <p:cNvPr id="8" name="Footer Placeholder 7"/>
          <p:cNvSpPr>
            <a:spLocks noGrp="1"/>
          </p:cNvSpPr>
          <p:nvPr>
            <p:ph type="ftr" sz="quarter" idx="11"/>
          </p:nvPr>
        </p:nvSpPr>
        <p:spPr/>
        <p:txBody>
          <a:bodyPr/>
          <a:lstStyle/>
          <a:p>
            <a:r>
              <a:rPr lang="en-US"/>
              <a:t>2019 Fall Plenary, Newport Beach</a:t>
            </a:r>
          </a:p>
        </p:txBody>
      </p:sp>
      <p:sp>
        <p:nvSpPr>
          <p:cNvPr id="9" name="Slide Number Placeholder 8"/>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182911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CC9C40-EF94-428D-9A29-D9DCDDD088D1}" type="datetime1">
              <a:rPr lang="en-US" smtClean="0"/>
              <a:t>11/8/19</a:t>
            </a:fld>
            <a:endParaRPr lang="en-US"/>
          </a:p>
        </p:txBody>
      </p:sp>
      <p:sp>
        <p:nvSpPr>
          <p:cNvPr id="4" name="Footer Placeholder 3"/>
          <p:cNvSpPr>
            <a:spLocks noGrp="1"/>
          </p:cNvSpPr>
          <p:nvPr>
            <p:ph type="ftr" sz="quarter" idx="11"/>
          </p:nvPr>
        </p:nvSpPr>
        <p:spPr/>
        <p:txBody>
          <a:bodyPr/>
          <a:lstStyle/>
          <a:p>
            <a:r>
              <a:rPr lang="en-US"/>
              <a:t>2019 Fall Plenary, Newport Beach</a:t>
            </a:r>
          </a:p>
        </p:txBody>
      </p:sp>
      <p:sp>
        <p:nvSpPr>
          <p:cNvPr id="5" name="Slide Number Placeholder 4"/>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31993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E2AEF-7348-4EF2-938C-7BC315C2661F}" type="datetime1">
              <a:rPr lang="en-US" smtClean="0"/>
              <a:t>11/8/19</a:t>
            </a:fld>
            <a:endParaRPr lang="en-US"/>
          </a:p>
        </p:txBody>
      </p:sp>
      <p:sp>
        <p:nvSpPr>
          <p:cNvPr id="3" name="Footer Placeholder 2"/>
          <p:cNvSpPr>
            <a:spLocks noGrp="1"/>
          </p:cNvSpPr>
          <p:nvPr>
            <p:ph type="ftr" sz="quarter" idx="11"/>
          </p:nvPr>
        </p:nvSpPr>
        <p:spPr/>
        <p:txBody>
          <a:bodyPr/>
          <a:lstStyle/>
          <a:p>
            <a:r>
              <a:rPr lang="en-US"/>
              <a:t>2019 Fall Plenary, Newport Beach</a:t>
            </a:r>
          </a:p>
        </p:txBody>
      </p:sp>
      <p:sp>
        <p:nvSpPr>
          <p:cNvPr id="4" name="Slide Number Placeholder 3"/>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170187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C59C9-2342-4CC6-8E56-9D3A410352C1}" type="datetime1">
              <a:rPr lang="en-US" smtClean="0"/>
              <a:t>11/8/19</a:t>
            </a:fld>
            <a:endParaRPr lang="en-US"/>
          </a:p>
        </p:txBody>
      </p:sp>
      <p:sp>
        <p:nvSpPr>
          <p:cNvPr id="6" name="Footer Placeholder 5"/>
          <p:cNvSpPr>
            <a:spLocks noGrp="1"/>
          </p:cNvSpPr>
          <p:nvPr>
            <p:ph type="ftr" sz="quarter" idx="11"/>
          </p:nvPr>
        </p:nvSpPr>
        <p:spPr/>
        <p:txBody>
          <a:bodyPr/>
          <a:lstStyle/>
          <a:p>
            <a:r>
              <a:rPr lang="en-US"/>
              <a:t>2019 Fall Plenary, Newport Beach</a:t>
            </a:r>
          </a:p>
        </p:txBody>
      </p:sp>
      <p:sp>
        <p:nvSpPr>
          <p:cNvPr id="7" name="Slide Number Placeholder 6"/>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57006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CC5CD-3E28-4D3F-AE81-953861F5A915}" type="datetime1">
              <a:rPr lang="en-US" smtClean="0"/>
              <a:t>11/8/19</a:t>
            </a:fld>
            <a:endParaRPr lang="en-US"/>
          </a:p>
        </p:txBody>
      </p:sp>
      <p:sp>
        <p:nvSpPr>
          <p:cNvPr id="6" name="Footer Placeholder 5"/>
          <p:cNvSpPr>
            <a:spLocks noGrp="1"/>
          </p:cNvSpPr>
          <p:nvPr>
            <p:ph type="ftr" sz="quarter" idx="11"/>
          </p:nvPr>
        </p:nvSpPr>
        <p:spPr/>
        <p:txBody>
          <a:bodyPr/>
          <a:lstStyle/>
          <a:p>
            <a:r>
              <a:rPr lang="en-US"/>
              <a:t>2019 Fall Plenary, Newport Beach</a:t>
            </a:r>
          </a:p>
        </p:txBody>
      </p:sp>
      <p:sp>
        <p:nvSpPr>
          <p:cNvPr id="7" name="Slide Number Placeholder 6"/>
          <p:cNvSpPr>
            <a:spLocks noGrp="1"/>
          </p:cNvSpPr>
          <p:nvPr>
            <p:ph type="sldNum" sz="quarter" idx="12"/>
          </p:nvPr>
        </p:nvSpPr>
        <p:spPr/>
        <p:txBody>
          <a:bodyPr/>
          <a:lstStyle/>
          <a:p>
            <a:fld id="{2B3B84CB-F785-4BC9-9187-B8DC8F63710D}" type="slidenum">
              <a:rPr lang="en-US" smtClean="0"/>
              <a:t>‹#›</a:t>
            </a:fld>
            <a:endParaRPr lang="en-US"/>
          </a:p>
        </p:txBody>
      </p:sp>
    </p:spTree>
    <p:extLst>
      <p:ext uri="{BB962C8B-B14F-4D97-AF65-F5344CB8AC3E}">
        <p14:creationId xmlns:p14="http://schemas.microsoft.com/office/powerpoint/2010/main" val="38138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A5EFC5C9-1422-4B54-A333-96D8F2197F98}" type="datetime1">
              <a:rPr lang="en-US" smtClean="0"/>
              <a:t>11/8/19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en-US"/>
              <a:t>2019 Fall Plenary, Newport Beach</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2B3B84CB-F785-4BC9-9187-B8DC8F63710D}" type="slidenum">
              <a:rPr lang="en-US" smtClean="0"/>
              <a:t>‹#›</a:t>
            </a:fld>
            <a:endParaRPr lang="en-US"/>
          </a:p>
        </p:txBody>
      </p:sp>
    </p:spTree>
    <p:extLst>
      <p:ext uri="{BB962C8B-B14F-4D97-AF65-F5344CB8AC3E}">
        <p14:creationId xmlns:p14="http://schemas.microsoft.com/office/powerpoint/2010/main" val="2758780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nfodome.wikidot.com/rules-of-combat-dome"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77B2-F82A-4BEA-B690-4FC5F3A9423B}"/>
              </a:ext>
            </a:extLst>
          </p:cNvPr>
          <p:cNvSpPr>
            <a:spLocks noGrp="1"/>
          </p:cNvSpPr>
          <p:nvPr>
            <p:ph type="ctrTitle"/>
          </p:nvPr>
        </p:nvSpPr>
        <p:spPr>
          <a:xfrm>
            <a:off x="987904" y="2194559"/>
            <a:ext cx="9966960" cy="1164657"/>
          </a:xfrm>
        </p:spPr>
        <p:txBody>
          <a:bodyPr>
            <a:normAutofit/>
          </a:bodyPr>
          <a:lstStyle/>
          <a:p>
            <a:r>
              <a:rPr lang="en-US" sz="5400" dirty="0"/>
              <a:t>What Did You Mean by That? </a:t>
            </a:r>
            <a:endParaRPr lang="en-US" sz="4800" dirty="0"/>
          </a:p>
        </p:txBody>
      </p:sp>
      <p:sp>
        <p:nvSpPr>
          <p:cNvPr id="3" name="Subtitle 2">
            <a:extLst>
              <a:ext uri="{FF2B5EF4-FFF2-40B4-BE49-F238E27FC236}">
                <a16:creationId xmlns:a16="http://schemas.microsoft.com/office/drawing/2014/main" id="{11C829AE-B048-4558-97E7-C327C4F22C0F}"/>
              </a:ext>
            </a:extLst>
          </p:cNvPr>
          <p:cNvSpPr>
            <a:spLocks noGrp="1"/>
          </p:cNvSpPr>
          <p:nvPr>
            <p:ph type="subTitle" idx="1"/>
          </p:nvPr>
        </p:nvSpPr>
        <p:spPr>
          <a:xfrm>
            <a:off x="1709530" y="3869634"/>
            <a:ext cx="8767860" cy="683115"/>
          </a:xfrm>
        </p:spPr>
        <p:txBody>
          <a:bodyPr>
            <a:normAutofit/>
          </a:bodyPr>
          <a:lstStyle/>
          <a:p>
            <a:r>
              <a:rPr lang="en-US" sz="3600" dirty="0"/>
              <a:t>Learning to Understand Each Other</a:t>
            </a:r>
          </a:p>
        </p:txBody>
      </p:sp>
      <p:sp>
        <p:nvSpPr>
          <p:cNvPr id="4" name="TextBox 3">
            <a:extLst>
              <a:ext uri="{FF2B5EF4-FFF2-40B4-BE49-F238E27FC236}">
                <a16:creationId xmlns:a16="http://schemas.microsoft.com/office/drawing/2014/main" id="{76E32B71-211F-48D4-A8E0-2574E85AD439}"/>
              </a:ext>
            </a:extLst>
          </p:cNvPr>
          <p:cNvSpPr txBox="1"/>
          <p:nvPr/>
        </p:nvSpPr>
        <p:spPr>
          <a:xfrm>
            <a:off x="2743200" y="4880009"/>
            <a:ext cx="7113069" cy="954107"/>
          </a:xfrm>
          <a:prstGeom prst="rect">
            <a:avLst/>
          </a:prstGeom>
          <a:noFill/>
        </p:spPr>
        <p:txBody>
          <a:bodyPr wrap="square" rtlCol="0">
            <a:spAutoFit/>
          </a:bodyPr>
          <a:lstStyle/>
          <a:p>
            <a:r>
              <a:rPr lang="en-US" sz="2800" dirty="0"/>
              <a:t>Sam Foster, ASCCC South Representative</a:t>
            </a:r>
          </a:p>
          <a:p>
            <a:r>
              <a:rPr lang="en-US" sz="2800" dirty="0"/>
              <a:t>Luke Lara, </a:t>
            </a:r>
            <a:r>
              <a:rPr lang="en-US" sz="2800" dirty="0" err="1"/>
              <a:t>MiraCosta</a:t>
            </a:r>
            <a:r>
              <a:rPr lang="en-US" sz="2800" dirty="0"/>
              <a:t> College</a:t>
            </a:r>
          </a:p>
        </p:txBody>
      </p:sp>
      <p:pic>
        <p:nvPicPr>
          <p:cNvPr id="6" name="Picture 5" descr="A picture containing food&#10;&#10;Description automatically generated">
            <a:extLst>
              <a:ext uri="{FF2B5EF4-FFF2-40B4-BE49-F238E27FC236}">
                <a16:creationId xmlns:a16="http://schemas.microsoft.com/office/drawing/2014/main" id="{FF054D72-456C-4B8D-A1A7-4B296A3AD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267" y="367084"/>
            <a:ext cx="6486480" cy="1500215"/>
          </a:xfrm>
          <a:prstGeom prst="rect">
            <a:avLst/>
          </a:prstGeom>
        </p:spPr>
      </p:pic>
    </p:spTree>
    <p:extLst>
      <p:ext uri="{BB962C8B-B14F-4D97-AF65-F5344CB8AC3E}">
        <p14:creationId xmlns:p14="http://schemas.microsoft.com/office/powerpoint/2010/main" val="119693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8D99-F3FE-7F44-AAFD-38676D3ABF94}"/>
              </a:ext>
            </a:extLst>
          </p:cNvPr>
          <p:cNvSpPr>
            <a:spLocks noGrp="1"/>
          </p:cNvSpPr>
          <p:nvPr>
            <p:ph type="title"/>
          </p:nvPr>
        </p:nvSpPr>
        <p:spPr/>
        <p:txBody>
          <a:bodyPr/>
          <a:lstStyle/>
          <a:p>
            <a:r>
              <a:rPr lang="en-US" dirty="0"/>
              <a:t>Communication Studies</a:t>
            </a:r>
          </a:p>
        </p:txBody>
      </p:sp>
      <p:sp>
        <p:nvSpPr>
          <p:cNvPr id="3" name="Content Placeholder 2">
            <a:extLst>
              <a:ext uri="{FF2B5EF4-FFF2-40B4-BE49-F238E27FC236}">
                <a16:creationId xmlns:a16="http://schemas.microsoft.com/office/drawing/2014/main" id="{993F4346-2BFA-484A-B89C-E2F736B721C1}"/>
              </a:ext>
            </a:extLst>
          </p:cNvPr>
          <p:cNvSpPr>
            <a:spLocks noGrp="1"/>
          </p:cNvSpPr>
          <p:nvPr>
            <p:ph idx="1"/>
          </p:nvPr>
        </p:nvSpPr>
        <p:spPr/>
        <p:txBody>
          <a:bodyPr/>
          <a:lstStyle/>
          <a:p>
            <a:r>
              <a:rPr lang="en-US" dirty="0"/>
              <a:t>Communication has five purposes: to inform, imagine, influence, meet social expectations, and express feelings.</a:t>
            </a:r>
            <a:r>
              <a:rPr lang="en-US" baseline="30000" dirty="0"/>
              <a:t>4</a:t>
            </a:r>
            <a:endParaRPr lang="en-US" dirty="0"/>
          </a:p>
          <a:p>
            <a:r>
              <a:rPr lang="en-US" dirty="0"/>
              <a:t>Communication process involves three steps: thought, encoding, and decoding.</a:t>
            </a:r>
          </a:p>
          <a:p>
            <a:r>
              <a:rPr lang="en-US" dirty="0"/>
              <a:t>Two elements are involved: content (actual words) and context (nonverbal elements)</a:t>
            </a:r>
          </a:p>
          <a:p>
            <a:r>
              <a:rPr lang="en-US" dirty="0"/>
              <a:t>Cultural bias is often a barrier that prevents communication from being effective. For example, a person’s cultural background, beliefs, values, and prior experiences may change the meaning (e.g., decoding) of the message (e.g., social location). </a:t>
            </a:r>
          </a:p>
          <a:p>
            <a:r>
              <a:rPr lang="en-US" i="1" dirty="0">
                <a:solidFill>
                  <a:schemeClr val="accent3">
                    <a:lumMod val="50000"/>
                  </a:schemeClr>
                </a:solidFill>
              </a:rPr>
              <a:t>How do you think your Social Location contributes to your interpretation of #BlackLivesMatter?</a:t>
            </a:r>
          </a:p>
        </p:txBody>
      </p:sp>
      <p:sp>
        <p:nvSpPr>
          <p:cNvPr id="4" name="Footer Placeholder 3">
            <a:extLst>
              <a:ext uri="{FF2B5EF4-FFF2-40B4-BE49-F238E27FC236}">
                <a16:creationId xmlns:a16="http://schemas.microsoft.com/office/drawing/2014/main" id="{54854888-5D72-D04B-B3BA-12A55421AAAE}"/>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240278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D28E-09DE-8749-9CB3-C5E3655B786C}"/>
              </a:ext>
            </a:extLst>
          </p:cNvPr>
          <p:cNvSpPr>
            <a:spLocks noGrp="1"/>
          </p:cNvSpPr>
          <p:nvPr>
            <p:ph type="title"/>
          </p:nvPr>
        </p:nvSpPr>
        <p:spPr/>
        <p:txBody>
          <a:bodyPr/>
          <a:lstStyle/>
          <a:p>
            <a:r>
              <a:rPr lang="en-US" dirty="0"/>
              <a:t>Counseling</a:t>
            </a:r>
          </a:p>
        </p:txBody>
      </p:sp>
      <p:sp>
        <p:nvSpPr>
          <p:cNvPr id="3" name="Content Placeholder 2">
            <a:extLst>
              <a:ext uri="{FF2B5EF4-FFF2-40B4-BE49-F238E27FC236}">
                <a16:creationId xmlns:a16="http://schemas.microsoft.com/office/drawing/2014/main" id="{5B994B0A-120F-244A-BFE6-2790FDA69E33}"/>
              </a:ext>
            </a:extLst>
          </p:cNvPr>
          <p:cNvSpPr>
            <a:spLocks noGrp="1"/>
          </p:cNvSpPr>
          <p:nvPr>
            <p:ph idx="1"/>
          </p:nvPr>
        </p:nvSpPr>
        <p:spPr>
          <a:xfrm>
            <a:off x="1143000" y="2057400"/>
            <a:ext cx="9872871" cy="4038600"/>
          </a:xfrm>
        </p:spPr>
        <p:txBody>
          <a:bodyPr>
            <a:normAutofit/>
          </a:bodyPr>
          <a:lstStyle/>
          <a:p>
            <a:r>
              <a:rPr lang="en-US" dirty="0"/>
              <a:t>Racial Microaggressions – “Brief and commonplace daily, verbal, behavioral, or environmental indignities, whether intentional or unintentional, that communicate hostile, derogatory, or negate racial slights and insults toward people of color” (Sue et al., 2007).</a:t>
            </a:r>
            <a:r>
              <a:rPr lang="en-US" baseline="30000" dirty="0"/>
              <a:t>5</a:t>
            </a:r>
            <a:endParaRPr lang="en-US" dirty="0"/>
          </a:p>
          <a:p>
            <a:r>
              <a:rPr lang="en-US" dirty="0"/>
              <a:t>Three types of </a:t>
            </a:r>
            <a:r>
              <a:rPr lang="en-US" dirty="0" err="1"/>
              <a:t>Microagressions</a:t>
            </a:r>
            <a:r>
              <a:rPr lang="en-US" dirty="0"/>
              <a:t> – Microinsults, Microinvalidations, and </a:t>
            </a:r>
            <a:r>
              <a:rPr lang="en-US" dirty="0" err="1"/>
              <a:t>Microassaults</a:t>
            </a:r>
            <a:endParaRPr lang="en-US" dirty="0"/>
          </a:p>
          <a:p>
            <a:r>
              <a:rPr lang="en-US" dirty="0"/>
              <a:t>Creation of Black Lives Matter is also in part a response to Racial Microinsults endured by African Americans: second-class citizen, pathologizing culture, and assumption of criminality. </a:t>
            </a:r>
          </a:p>
          <a:p>
            <a:r>
              <a:rPr lang="en-US" dirty="0"/>
              <a:t>“All Lives Matter” and “Blue Lives Matter” in this context are Racial Microinvalidations: Color Blindness and denial of individual racism</a:t>
            </a:r>
          </a:p>
        </p:txBody>
      </p:sp>
      <p:sp>
        <p:nvSpPr>
          <p:cNvPr id="4" name="Footer Placeholder 3">
            <a:extLst>
              <a:ext uri="{FF2B5EF4-FFF2-40B4-BE49-F238E27FC236}">
                <a16:creationId xmlns:a16="http://schemas.microsoft.com/office/drawing/2014/main" id="{344B6A67-DCE6-D240-8D0C-BB56F5C43101}"/>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152174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FA70-15D0-B640-B2F8-FFB6E03491D8}"/>
              </a:ext>
            </a:extLst>
          </p:cNvPr>
          <p:cNvSpPr>
            <a:spLocks noGrp="1"/>
          </p:cNvSpPr>
          <p:nvPr>
            <p:ph type="title"/>
          </p:nvPr>
        </p:nvSpPr>
        <p:spPr/>
        <p:txBody>
          <a:bodyPr/>
          <a:lstStyle/>
          <a:p>
            <a:r>
              <a:rPr lang="en-US" dirty="0"/>
              <a:t>Critical Studies</a:t>
            </a:r>
          </a:p>
        </p:txBody>
      </p:sp>
      <p:sp>
        <p:nvSpPr>
          <p:cNvPr id="3" name="Content Placeholder 2">
            <a:extLst>
              <a:ext uri="{FF2B5EF4-FFF2-40B4-BE49-F238E27FC236}">
                <a16:creationId xmlns:a16="http://schemas.microsoft.com/office/drawing/2014/main" id="{3AE854BC-457C-0440-BA0D-ED00FBA92CDD}"/>
              </a:ext>
            </a:extLst>
          </p:cNvPr>
          <p:cNvSpPr>
            <a:spLocks noGrp="1"/>
          </p:cNvSpPr>
          <p:nvPr>
            <p:ph idx="1"/>
          </p:nvPr>
        </p:nvSpPr>
        <p:spPr/>
        <p:txBody>
          <a:bodyPr/>
          <a:lstStyle/>
          <a:p>
            <a:r>
              <a:rPr lang="en-US" dirty="0"/>
              <a:t>Critical lenses allow us to de-center dominant framing (e.g., from a white male perspective to black female perspective).</a:t>
            </a:r>
          </a:p>
          <a:p>
            <a:r>
              <a:rPr lang="en-US" b="1" dirty="0"/>
              <a:t>Critical Race Theory </a:t>
            </a:r>
            <a:r>
              <a:rPr lang="en-US" dirty="0"/>
              <a:t>– Emerged from Critical Legal Studies and Civil Rights Movement</a:t>
            </a:r>
            <a:r>
              <a:rPr lang="en-US" baseline="30000" dirty="0"/>
              <a:t>6</a:t>
            </a:r>
            <a:r>
              <a:rPr lang="en-US" dirty="0"/>
              <a:t> </a:t>
            </a:r>
          </a:p>
          <a:p>
            <a:pPr lvl="1"/>
            <a:r>
              <a:rPr lang="en-US" dirty="0"/>
              <a:t>Centers race and racism and its intersection with other oppressions, seeks to interrupt the status quo/dominant narrative, focus on racial and social justice, centers experiential knowledge of people of color, frames whiteness as a property interest, and engages in a transdisciplinary approach. </a:t>
            </a:r>
          </a:p>
          <a:p>
            <a:r>
              <a:rPr lang="en-US" b="1" dirty="0"/>
              <a:t>Black Feminism </a:t>
            </a:r>
            <a:r>
              <a:rPr lang="en-US" dirty="0"/>
              <a:t>– Intersectionality of sexism, class oppression, and racism informs the Black women’s experience.</a:t>
            </a:r>
            <a:r>
              <a:rPr lang="en-US" baseline="30000" dirty="0"/>
              <a:t>7</a:t>
            </a:r>
            <a:endParaRPr lang="en-US" dirty="0"/>
          </a:p>
          <a:p>
            <a:r>
              <a:rPr lang="en-US" i="1" dirty="0">
                <a:solidFill>
                  <a:schemeClr val="accent3">
                    <a:lumMod val="50000"/>
                  </a:schemeClr>
                </a:solidFill>
              </a:rPr>
              <a:t>What </a:t>
            </a:r>
            <a:r>
              <a:rPr lang="en-US" b="1" i="1" dirty="0">
                <a:solidFill>
                  <a:schemeClr val="accent3">
                    <a:lumMod val="50000"/>
                  </a:schemeClr>
                </a:solidFill>
              </a:rPr>
              <a:t>new</a:t>
            </a:r>
            <a:r>
              <a:rPr lang="en-US" i="1" dirty="0">
                <a:solidFill>
                  <a:schemeClr val="accent3">
                    <a:lumMod val="50000"/>
                  </a:schemeClr>
                </a:solidFill>
              </a:rPr>
              <a:t> narratives are created by  Black Lives Matter?</a:t>
            </a:r>
          </a:p>
        </p:txBody>
      </p:sp>
      <p:sp>
        <p:nvSpPr>
          <p:cNvPr id="4" name="Footer Placeholder 3">
            <a:extLst>
              <a:ext uri="{FF2B5EF4-FFF2-40B4-BE49-F238E27FC236}">
                <a16:creationId xmlns:a16="http://schemas.microsoft.com/office/drawing/2014/main" id="{4048BE5A-B0B7-9545-A2B0-D70A93E4B7C2}"/>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216422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2A37-BC3B-254A-B078-0F249548D47F}"/>
              </a:ext>
            </a:extLst>
          </p:cNvPr>
          <p:cNvSpPr>
            <a:spLocks noGrp="1"/>
          </p:cNvSpPr>
          <p:nvPr>
            <p:ph type="title"/>
          </p:nvPr>
        </p:nvSpPr>
        <p:spPr/>
        <p:txBody>
          <a:bodyPr/>
          <a:lstStyle/>
          <a:p>
            <a:r>
              <a:rPr lang="en-US" dirty="0"/>
              <a:t>Case Study Wrap-up</a:t>
            </a:r>
          </a:p>
        </p:txBody>
      </p:sp>
      <p:sp>
        <p:nvSpPr>
          <p:cNvPr id="3" name="Content Placeholder 2">
            <a:extLst>
              <a:ext uri="{FF2B5EF4-FFF2-40B4-BE49-F238E27FC236}">
                <a16:creationId xmlns:a16="http://schemas.microsoft.com/office/drawing/2014/main" id="{CBD128F7-0508-F147-B034-763F9E160647}"/>
              </a:ext>
            </a:extLst>
          </p:cNvPr>
          <p:cNvSpPr>
            <a:spLocks noGrp="1"/>
          </p:cNvSpPr>
          <p:nvPr>
            <p:ph idx="1"/>
          </p:nvPr>
        </p:nvSpPr>
        <p:spPr/>
        <p:txBody>
          <a:bodyPr/>
          <a:lstStyle/>
          <a:p>
            <a:pPr marL="45720" indent="0">
              <a:buNone/>
            </a:pPr>
            <a:r>
              <a:rPr lang="en-US" dirty="0"/>
              <a:t>In pairs, discuss the following:</a:t>
            </a:r>
          </a:p>
          <a:p>
            <a:r>
              <a:rPr lang="en-US" dirty="0"/>
              <a:t>How did examining the Black Lives Matter vs. ”All Lives Matter” and “Blue Lives Matter” through an interdisciplinary lens impact your understanding of BLM?</a:t>
            </a:r>
          </a:p>
        </p:txBody>
      </p:sp>
      <p:sp>
        <p:nvSpPr>
          <p:cNvPr id="4" name="Footer Placeholder 3">
            <a:extLst>
              <a:ext uri="{FF2B5EF4-FFF2-40B4-BE49-F238E27FC236}">
                <a16:creationId xmlns:a16="http://schemas.microsoft.com/office/drawing/2014/main" id="{844380EE-0011-2445-B2D8-27F95A76DFF5}"/>
              </a:ext>
            </a:extLst>
          </p:cNvPr>
          <p:cNvSpPr>
            <a:spLocks noGrp="1"/>
          </p:cNvSpPr>
          <p:nvPr>
            <p:ph type="ftr" sz="quarter" idx="11"/>
          </p:nvPr>
        </p:nvSpPr>
        <p:spPr/>
        <p:txBody>
          <a:bodyPr/>
          <a:lstStyle/>
          <a:p>
            <a:r>
              <a:rPr lang="en-US"/>
              <a:t>2019 Fall Plenary, Newport Beach</a:t>
            </a:r>
          </a:p>
        </p:txBody>
      </p:sp>
      <p:pic>
        <p:nvPicPr>
          <p:cNvPr id="6" name="Picture 5">
            <a:extLst>
              <a:ext uri="{FF2B5EF4-FFF2-40B4-BE49-F238E27FC236}">
                <a16:creationId xmlns:a16="http://schemas.microsoft.com/office/drawing/2014/main" id="{78166FC9-6816-4D49-9274-DE50257D0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168" y="3710784"/>
            <a:ext cx="5166534" cy="2385216"/>
          </a:xfrm>
          <a:prstGeom prst="rect">
            <a:avLst/>
          </a:prstGeom>
        </p:spPr>
      </p:pic>
    </p:spTree>
    <p:extLst>
      <p:ext uri="{BB962C8B-B14F-4D97-AF65-F5344CB8AC3E}">
        <p14:creationId xmlns:p14="http://schemas.microsoft.com/office/powerpoint/2010/main" val="407598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B176-CFB1-475D-8D78-61C01E6E7C2D}"/>
              </a:ext>
            </a:extLst>
          </p:cNvPr>
          <p:cNvSpPr>
            <a:spLocks noGrp="1"/>
          </p:cNvSpPr>
          <p:nvPr>
            <p:ph type="title"/>
          </p:nvPr>
        </p:nvSpPr>
        <p:spPr/>
        <p:txBody>
          <a:bodyPr/>
          <a:lstStyle/>
          <a:p>
            <a:r>
              <a:rPr lang="en-US" dirty="0"/>
              <a:t>How we Talk About Equity </a:t>
            </a:r>
          </a:p>
        </p:txBody>
      </p:sp>
      <p:sp>
        <p:nvSpPr>
          <p:cNvPr id="3" name="Content Placeholder 2">
            <a:extLst>
              <a:ext uri="{FF2B5EF4-FFF2-40B4-BE49-F238E27FC236}">
                <a16:creationId xmlns:a16="http://schemas.microsoft.com/office/drawing/2014/main" id="{628FB37C-FB68-4DAD-8A0E-5463F1E78122}"/>
              </a:ext>
            </a:extLst>
          </p:cNvPr>
          <p:cNvSpPr>
            <a:spLocks noGrp="1"/>
          </p:cNvSpPr>
          <p:nvPr>
            <p:ph idx="1"/>
          </p:nvPr>
        </p:nvSpPr>
        <p:spPr/>
        <p:txBody>
          <a:bodyPr/>
          <a:lstStyle/>
          <a:p>
            <a:r>
              <a:rPr lang="en-US" dirty="0"/>
              <a:t>When discussing Student Equity on our campuses, can we name the tensions between the following phrases?</a:t>
            </a:r>
          </a:p>
          <a:p>
            <a:pPr lvl="1"/>
            <a:r>
              <a:rPr lang="en-US" dirty="0"/>
              <a:t>“Removing barriers for disproportionately impacted students” </a:t>
            </a:r>
          </a:p>
          <a:p>
            <a:pPr lvl="1"/>
            <a:r>
              <a:rPr lang="en-US" dirty="0"/>
              <a:t>“Removing barriers for All students”</a:t>
            </a:r>
          </a:p>
          <a:p>
            <a:r>
              <a:rPr lang="en-US" dirty="0"/>
              <a:t>In what other ways are our discussions about student equity hindered or advanced on our campuses?</a:t>
            </a:r>
          </a:p>
          <a:p>
            <a:endParaRPr lang="en-US" dirty="0"/>
          </a:p>
          <a:p>
            <a:pPr marL="45720" indent="0">
              <a:buNone/>
            </a:pPr>
            <a:r>
              <a:rPr lang="en-US" dirty="0"/>
              <a:t>Let’s talk about ways to help facilitate purposeful and authentic communication</a:t>
            </a:r>
          </a:p>
        </p:txBody>
      </p:sp>
      <p:sp>
        <p:nvSpPr>
          <p:cNvPr id="4" name="Footer Placeholder 3">
            <a:extLst>
              <a:ext uri="{FF2B5EF4-FFF2-40B4-BE49-F238E27FC236}">
                <a16:creationId xmlns:a16="http://schemas.microsoft.com/office/drawing/2014/main" id="{B5710544-9FD5-46CF-8ADF-EE29233566A4}"/>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73278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627A3C-D7A4-9548-A629-6D262B405169}"/>
              </a:ext>
            </a:extLst>
          </p:cNvPr>
          <p:cNvSpPr>
            <a:spLocks noGrp="1"/>
          </p:cNvSpPr>
          <p:nvPr>
            <p:ph type="title"/>
          </p:nvPr>
        </p:nvSpPr>
        <p:spPr/>
        <p:txBody>
          <a:bodyPr/>
          <a:lstStyle/>
          <a:p>
            <a:r>
              <a:rPr lang="en-US" dirty="0"/>
              <a:t>Purposeful and Authentic Communication</a:t>
            </a:r>
          </a:p>
        </p:txBody>
      </p:sp>
      <p:sp>
        <p:nvSpPr>
          <p:cNvPr id="7" name="Content Placeholder 6">
            <a:extLst>
              <a:ext uri="{FF2B5EF4-FFF2-40B4-BE49-F238E27FC236}">
                <a16:creationId xmlns:a16="http://schemas.microsoft.com/office/drawing/2014/main" id="{685024CA-D76B-C143-B29A-C4A54B02D60E}"/>
              </a:ext>
            </a:extLst>
          </p:cNvPr>
          <p:cNvSpPr>
            <a:spLocks noGrp="1"/>
          </p:cNvSpPr>
          <p:nvPr>
            <p:ph idx="1"/>
          </p:nvPr>
        </p:nvSpPr>
        <p:spPr/>
        <p:txBody>
          <a:bodyPr/>
          <a:lstStyle/>
          <a:p>
            <a:r>
              <a:rPr lang="en-US" dirty="0"/>
              <a:t>Conflict arises from a difference in perspective</a:t>
            </a:r>
          </a:p>
          <a:p>
            <a:r>
              <a:rPr lang="en-US" dirty="0"/>
              <a:t>Choose to engage in real listening</a:t>
            </a:r>
          </a:p>
          <a:p>
            <a:r>
              <a:rPr lang="en-US" dirty="0"/>
              <a:t>What is your goal? If it is to develop a shared meaning, then practice Calling-in vs. Calling Out</a:t>
            </a:r>
          </a:p>
        </p:txBody>
      </p:sp>
      <p:sp>
        <p:nvSpPr>
          <p:cNvPr id="5" name="Footer Placeholder 4">
            <a:extLst>
              <a:ext uri="{FF2B5EF4-FFF2-40B4-BE49-F238E27FC236}">
                <a16:creationId xmlns:a16="http://schemas.microsoft.com/office/drawing/2014/main" id="{67DE9C59-D159-4942-A039-81BC4133764C}"/>
              </a:ext>
            </a:extLst>
          </p:cNvPr>
          <p:cNvSpPr>
            <a:spLocks noGrp="1"/>
          </p:cNvSpPr>
          <p:nvPr>
            <p:ph type="ftr" sz="quarter" idx="11"/>
          </p:nvPr>
        </p:nvSpPr>
        <p:spPr/>
        <p:txBody>
          <a:bodyPr/>
          <a:lstStyle/>
          <a:p>
            <a:r>
              <a:rPr lang="en-US"/>
              <a:t>2019 Fall Plenary, Newport Beach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375" y="3841432"/>
            <a:ext cx="4008120" cy="2254567"/>
          </a:xfrm>
          <a:prstGeom prst="rect">
            <a:avLst/>
          </a:prstGeom>
        </p:spPr>
      </p:pic>
    </p:spTree>
    <p:extLst>
      <p:ext uri="{BB962C8B-B14F-4D97-AF65-F5344CB8AC3E}">
        <p14:creationId xmlns:p14="http://schemas.microsoft.com/office/powerpoint/2010/main" val="76702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F0C2-0F25-7247-93E5-C0596D4BDEAB}"/>
              </a:ext>
            </a:extLst>
          </p:cNvPr>
          <p:cNvSpPr>
            <a:spLocks noGrp="1"/>
          </p:cNvSpPr>
          <p:nvPr>
            <p:ph type="title"/>
          </p:nvPr>
        </p:nvSpPr>
        <p:spPr/>
        <p:txBody>
          <a:bodyPr/>
          <a:lstStyle/>
          <a:p>
            <a:r>
              <a:rPr lang="en-US" dirty="0"/>
              <a:t>Real Listening vs. Pseudo-Listening</a:t>
            </a:r>
            <a:r>
              <a:rPr lang="en-US" baseline="30000" dirty="0"/>
              <a:t>8</a:t>
            </a:r>
            <a:endParaRPr lang="en-US" dirty="0"/>
          </a:p>
        </p:txBody>
      </p:sp>
      <p:sp>
        <p:nvSpPr>
          <p:cNvPr id="3" name="Content Placeholder 2">
            <a:extLst>
              <a:ext uri="{FF2B5EF4-FFF2-40B4-BE49-F238E27FC236}">
                <a16:creationId xmlns:a16="http://schemas.microsoft.com/office/drawing/2014/main" id="{51AD7AA5-65CB-E441-9420-9958299E8577}"/>
              </a:ext>
            </a:extLst>
          </p:cNvPr>
          <p:cNvSpPr>
            <a:spLocks noGrp="1"/>
          </p:cNvSpPr>
          <p:nvPr>
            <p:ph sz="half" idx="1"/>
          </p:nvPr>
        </p:nvSpPr>
        <p:spPr/>
        <p:txBody>
          <a:bodyPr>
            <a:normAutofit lnSpcReduction="10000"/>
          </a:bodyPr>
          <a:lstStyle/>
          <a:p>
            <a:pPr marL="45720" indent="0">
              <a:buNone/>
            </a:pPr>
            <a:r>
              <a:rPr lang="en-US" dirty="0"/>
              <a:t>Real listening involves an intention to do at least one of four things:</a:t>
            </a:r>
          </a:p>
          <a:p>
            <a:r>
              <a:rPr lang="en-US" dirty="0"/>
              <a:t>To understand someone;</a:t>
            </a:r>
          </a:p>
          <a:p>
            <a:r>
              <a:rPr lang="en-US" dirty="0"/>
              <a:t>To enjoy the company of someone;</a:t>
            </a:r>
          </a:p>
          <a:p>
            <a:r>
              <a:rPr lang="en-US" dirty="0"/>
              <a:t>To learn something;</a:t>
            </a:r>
          </a:p>
          <a:p>
            <a:r>
              <a:rPr lang="en-US" dirty="0"/>
              <a:t>To give help or solace to someone.</a:t>
            </a:r>
          </a:p>
        </p:txBody>
      </p:sp>
      <p:sp>
        <p:nvSpPr>
          <p:cNvPr id="5" name="Content Placeholder 4">
            <a:extLst>
              <a:ext uri="{FF2B5EF4-FFF2-40B4-BE49-F238E27FC236}">
                <a16:creationId xmlns:a16="http://schemas.microsoft.com/office/drawing/2014/main" id="{F3535363-479C-F246-83F3-0B1E1BCDF668}"/>
              </a:ext>
            </a:extLst>
          </p:cNvPr>
          <p:cNvSpPr>
            <a:spLocks noGrp="1"/>
          </p:cNvSpPr>
          <p:nvPr>
            <p:ph sz="half" idx="2"/>
          </p:nvPr>
        </p:nvSpPr>
        <p:spPr/>
        <p:txBody>
          <a:bodyPr>
            <a:normAutofit lnSpcReduction="10000"/>
          </a:bodyPr>
          <a:lstStyle/>
          <a:p>
            <a:pPr marL="45720" indent="0">
              <a:buNone/>
            </a:pPr>
            <a:r>
              <a:rPr lang="en-US" dirty="0"/>
              <a:t>Pseudo-listening has the intention to meet another need:</a:t>
            </a:r>
          </a:p>
          <a:p>
            <a:r>
              <a:rPr lang="en-US" dirty="0"/>
              <a:t>Make people think you are interested so they will like you;</a:t>
            </a:r>
          </a:p>
          <a:p>
            <a:r>
              <a:rPr lang="en-US" dirty="0"/>
              <a:t>Listening to one specific piece of information, because you want to hear what you want to hear;</a:t>
            </a:r>
          </a:p>
          <a:p>
            <a:r>
              <a:rPr lang="en-US" dirty="0"/>
              <a:t>You are looking for weak points in an argument so you can always be right;</a:t>
            </a:r>
          </a:p>
          <a:p>
            <a:r>
              <a:rPr lang="en-US" dirty="0"/>
              <a:t>Half-listening because that is what a good, kind/nice person would do.</a:t>
            </a:r>
          </a:p>
        </p:txBody>
      </p:sp>
      <p:sp>
        <p:nvSpPr>
          <p:cNvPr id="4" name="Footer Placeholder 3">
            <a:extLst>
              <a:ext uri="{FF2B5EF4-FFF2-40B4-BE49-F238E27FC236}">
                <a16:creationId xmlns:a16="http://schemas.microsoft.com/office/drawing/2014/main" id="{A139FF28-BA62-1A4B-8160-81B6A2D8BFC6}"/>
              </a:ext>
            </a:extLst>
          </p:cNvPr>
          <p:cNvSpPr>
            <a:spLocks noGrp="1"/>
          </p:cNvSpPr>
          <p:nvPr>
            <p:ph type="ftr" sz="quarter" idx="11"/>
          </p:nvPr>
        </p:nvSpPr>
        <p:spPr/>
        <p:txBody>
          <a:bodyPr/>
          <a:lstStyle/>
          <a:p>
            <a:r>
              <a:rPr lang="en-US"/>
              <a:t>2019 Fall Plenary, Newport Beach</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51000" y="4563619"/>
            <a:ext cx="2951480" cy="1660208"/>
          </a:xfrm>
          <a:prstGeom prst="rect">
            <a:avLst/>
          </a:prstGeom>
        </p:spPr>
      </p:pic>
    </p:spTree>
    <p:extLst>
      <p:ext uri="{BB962C8B-B14F-4D97-AF65-F5344CB8AC3E}">
        <p14:creationId xmlns:p14="http://schemas.microsoft.com/office/powerpoint/2010/main" val="144391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9B51-C846-4F75-A0F1-88505A90DDEE}"/>
              </a:ext>
            </a:extLst>
          </p:cNvPr>
          <p:cNvSpPr>
            <a:spLocks noGrp="1"/>
          </p:cNvSpPr>
          <p:nvPr>
            <p:ph type="title"/>
          </p:nvPr>
        </p:nvSpPr>
        <p:spPr/>
        <p:txBody>
          <a:bodyPr/>
          <a:lstStyle/>
          <a:p>
            <a:r>
              <a:rPr lang="en-US" dirty="0"/>
              <a:t>Communication Techniques</a:t>
            </a:r>
            <a:r>
              <a:rPr lang="en-US" baseline="30000" dirty="0"/>
              <a:t>9</a:t>
            </a:r>
            <a:endParaRPr lang="en-US" dirty="0"/>
          </a:p>
        </p:txBody>
      </p:sp>
      <p:sp>
        <p:nvSpPr>
          <p:cNvPr id="5" name="Text Placeholder 4">
            <a:extLst>
              <a:ext uri="{FF2B5EF4-FFF2-40B4-BE49-F238E27FC236}">
                <a16:creationId xmlns:a16="http://schemas.microsoft.com/office/drawing/2014/main" id="{91691C61-AFF9-B14A-9C48-41A9D6D2D2E6}"/>
              </a:ext>
            </a:extLst>
          </p:cNvPr>
          <p:cNvSpPr>
            <a:spLocks noGrp="1"/>
          </p:cNvSpPr>
          <p:nvPr>
            <p:ph type="body" idx="1"/>
          </p:nvPr>
        </p:nvSpPr>
        <p:spPr/>
        <p:txBody>
          <a:bodyPr/>
          <a:lstStyle/>
          <a:p>
            <a:r>
              <a:rPr lang="en-US" dirty="0"/>
              <a:t>Calling-in (Opening)</a:t>
            </a:r>
          </a:p>
        </p:txBody>
      </p:sp>
      <p:sp>
        <p:nvSpPr>
          <p:cNvPr id="3" name="Content Placeholder 2">
            <a:extLst>
              <a:ext uri="{FF2B5EF4-FFF2-40B4-BE49-F238E27FC236}">
                <a16:creationId xmlns:a16="http://schemas.microsoft.com/office/drawing/2014/main" id="{D316F7EB-2813-4770-8895-31EDBCAAA9CD}"/>
              </a:ext>
            </a:extLst>
          </p:cNvPr>
          <p:cNvSpPr>
            <a:spLocks noGrp="1"/>
          </p:cNvSpPr>
          <p:nvPr>
            <p:ph sz="half" idx="2"/>
          </p:nvPr>
        </p:nvSpPr>
        <p:spPr/>
        <p:txBody>
          <a:bodyPr>
            <a:normAutofit/>
          </a:bodyPr>
          <a:lstStyle/>
          <a:p>
            <a:r>
              <a:rPr lang="en-US" dirty="0"/>
              <a:t>Empowering</a:t>
            </a:r>
          </a:p>
          <a:p>
            <a:r>
              <a:rPr lang="en-US" dirty="0"/>
              <a:t>Affirming</a:t>
            </a:r>
          </a:p>
          <a:p>
            <a:r>
              <a:rPr lang="en-US" dirty="0"/>
              <a:t>Inquiry-based</a:t>
            </a:r>
          </a:p>
          <a:p>
            <a:r>
              <a:rPr lang="en-US" dirty="0"/>
              <a:t>Humanizing</a:t>
            </a:r>
          </a:p>
          <a:p>
            <a:r>
              <a:rPr lang="en-US" dirty="0"/>
              <a:t>Trauma and target informed</a:t>
            </a:r>
          </a:p>
          <a:p>
            <a:r>
              <a:rPr lang="en-US" dirty="0"/>
              <a:t>Connecting</a:t>
            </a:r>
          </a:p>
          <a:p>
            <a:r>
              <a:rPr lang="en-US" dirty="0"/>
              <a:t>Asset-based</a:t>
            </a:r>
          </a:p>
          <a:p>
            <a:endParaRPr lang="en-US" dirty="0"/>
          </a:p>
          <a:p>
            <a:endParaRPr lang="en-US" dirty="0"/>
          </a:p>
        </p:txBody>
      </p:sp>
      <p:sp>
        <p:nvSpPr>
          <p:cNvPr id="6" name="Text Placeholder 5">
            <a:extLst>
              <a:ext uri="{FF2B5EF4-FFF2-40B4-BE49-F238E27FC236}">
                <a16:creationId xmlns:a16="http://schemas.microsoft.com/office/drawing/2014/main" id="{F96A85FF-9604-2D43-8872-4F1AB06BD8D1}"/>
              </a:ext>
            </a:extLst>
          </p:cNvPr>
          <p:cNvSpPr>
            <a:spLocks noGrp="1"/>
          </p:cNvSpPr>
          <p:nvPr>
            <p:ph type="body" sz="quarter" idx="3"/>
          </p:nvPr>
        </p:nvSpPr>
        <p:spPr/>
        <p:txBody>
          <a:bodyPr/>
          <a:lstStyle/>
          <a:p>
            <a:r>
              <a:rPr lang="en-US" dirty="0"/>
              <a:t>Calling out (Closing)</a:t>
            </a:r>
          </a:p>
        </p:txBody>
      </p:sp>
      <p:sp>
        <p:nvSpPr>
          <p:cNvPr id="7" name="Content Placeholder 6">
            <a:extLst>
              <a:ext uri="{FF2B5EF4-FFF2-40B4-BE49-F238E27FC236}">
                <a16:creationId xmlns:a16="http://schemas.microsoft.com/office/drawing/2014/main" id="{00F5FBEE-80A4-4F42-8FB7-70EF328C0896}"/>
              </a:ext>
            </a:extLst>
          </p:cNvPr>
          <p:cNvSpPr>
            <a:spLocks noGrp="1"/>
          </p:cNvSpPr>
          <p:nvPr>
            <p:ph sz="quarter" idx="4"/>
          </p:nvPr>
        </p:nvSpPr>
        <p:spPr>
          <a:xfrm>
            <a:off x="6269173" y="2719322"/>
            <a:ext cx="4754880" cy="3383280"/>
          </a:xfrm>
        </p:spPr>
        <p:txBody>
          <a:bodyPr>
            <a:normAutofit lnSpcReduction="10000"/>
          </a:bodyPr>
          <a:lstStyle/>
          <a:p>
            <a:r>
              <a:rPr lang="en-US" dirty="0"/>
              <a:t>Disempowering</a:t>
            </a:r>
          </a:p>
          <a:p>
            <a:r>
              <a:rPr lang="en-US" dirty="0"/>
              <a:t>Debate; pushing point of view</a:t>
            </a:r>
          </a:p>
          <a:p>
            <a:r>
              <a:rPr lang="en-US" dirty="0"/>
              <a:t>Insincere interest</a:t>
            </a:r>
          </a:p>
          <a:p>
            <a:r>
              <a:rPr lang="en-US" dirty="0"/>
              <a:t>Dehumanizing</a:t>
            </a:r>
          </a:p>
          <a:p>
            <a:r>
              <a:rPr lang="en-US" dirty="0"/>
              <a:t>Does not consider the target; is not trauma informed</a:t>
            </a:r>
          </a:p>
          <a:p>
            <a:r>
              <a:rPr lang="en-US" dirty="0"/>
              <a:t>Disconnecting</a:t>
            </a:r>
          </a:p>
          <a:p>
            <a:r>
              <a:rPr lang="en-US" dirty="0"/>
              <a:t>Deficit based</a:t>
            </a:r>
          </a:p>
        </p:txBody>
      </p:sp>
      <p:sp>
        <p:nvSpPr>
          <p:cNvPr id="4" name="Footer Placeholder 3">
            <a:extLst>
              <a:ext uri="{FF2B5EF4-FFF2-40B4-BE49-F238E27FC236}">
                <a16:creationId xmlns:a16="http://schemas.microsoft.com/office/drawing/2014/main" id="{8E1BEE96-DAE3-49FE-8D82-5FF7DE213B76}"/>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255290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205688-8C0C-FA4B-984B-BB810A83F711}"/>
              </a:ext>
            </a:extLst>
          </p:cNvPr>
          <p:cNvSpPr>
            <a:spLocks noGrp="1"/>
          </p:cNvSpPr>
          <p:nvPr>
            <p:ph type="title"/>
          </p:nvPr>
        </p:nvSpPr>
        <p:spPr>
          <a:xfrm>
            <a:off x="1142999" y="609600"/>
            <a:ext cx="10409349" cy="1356360"/>
          </a:xfrm>
        </p:spPr>
        <p:txBody>
          <a:bodyPr/>
          <a:lstStyle/>
          <a:p>
            <a:r>
              <a:rPr lang="en-US" dirty="0"/>
              <a:t>Calling-in</a:t>
            </a:r>
            <a:r>
              <a:rPr lang="en-US" baseline="30000" dirty="0"/>
              <a:t>10</a:t>
            </a:r>
            <a:r>
              <a:rPr lang="en-US" dirty="0"/>
              <a:t>: “What did you mean by that?”</a:t>
            </a:r>
          </a:p>
        </p:txBody>
      </p:sp>
      <p:sp>
        <p:nvSpPr>
          <p:cNvPr id="9" name="Content Placeholder 8">
            <a:extLst>
              <a:ext uri="{FF2B5EF4-FFF2-40B4-BE49-F238E27FC236}">
                <a16:creationId xmlns:a16="http://schemas.microsoft.com/office/drawing/2014/main" id="{EE0CE0D5-EC84-3046-9811-44C2C22B51D4}"/>
              </a:ext>
            </a:extLst>
          </p:cNvPr>
          <p:cNvSpPr>
            <a:spLocks noGrp="1"/>
          </p:cNvSpPr>
          <p:nvPr>
            <p:ph idx="1"/>
          </p:nvPr>
        </p:nvSpPr>
        <p:spPr/>
        <p:txBody>
          <a:bodyPr>
            <a:normAutofit/>
          </a:bodyPr>
          <a:lstStyle/>
          <a:p>
            <a:r>
              <a:rPr lang="en-US" dirty="0"/>
              <a:t>When there is an opportunity to explore deeper, make meaning together, and find a mutual sense of understanding across difference</a:t>
            </a:r>
          </a:p>
          <a:p>
            <a:r>
              <a:rPr lang="en-US" dirty="0"/>
              <a:t>When we are seeking to understand or learn more</a:t>
            </a:r>
          </a:p>
          <a:p>
            <a:r>
              <a:rPr lang="en-US" dirty="0"/>
              <a:t>When we want to help imagine different perspectives, possibilities, or outcomes</a:t>
            </a:r>
          </a:p>
          <a:p>
            <a:r>
              <a:rPr lang="en-US" dirty="0"/>
              <a:t>Provides for multiple perspectives and encourages paradigm shifts</a:t>
            </a:r>
          </a:p>
          <a:p>
            <a:r>
              <a:rPr lang="en-US" dirty="0"/>
              <a:t>Focused on reflection, not reaction</a:t>
            </a:r>
          </a:p>
          <a:p>
            <a:r>
              <a:rPr lang="en-US" dirty="0"/>
              <a:t>Is </a:t>
            </a:r>
            <a:r>
              <a:rPr lang="en-US" i="1" dirty="0"/>
              <a:t>not</a:t>
            </a:r>
            <a:r>
              <a:rPr lang="en-US" dirty="0"/>
              <a:t> just a suggestion with an uptick (Don’t you think you should…?)</a:t>
            </a:r>
          </a:p>
        </p:txBody>
      </p:sp>
      <p:sp>
        <p:nvSpPr>
          <p:cNvPr id="7" name="Footer Placeholder 6">
            <a:extLst>
              <a:ext uri="{FF2B5EF4-FFF2-40B4-BE49-F238E27FC236}">
                <a16:creationId xmlns:a16="http://schemas.microsoft.com/office/drawing/2014/main" id="{746D598B-FF1C-B244-8641-819A93DED790}"/>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284597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74A4-57A8-EB44-9C66-5766B6A4FFA8}"/>
              </a:ext>
            </a:extLst>
          </p:cNvPr>
          <p:cNvSpPr>
            <a:spLocks noGrp="1"/>
          </p:cNvSpPr>
          <p:nvPr>
            <p:ph type="title"/>
          </p:nvPr>
        </p:nvSpPr>
        <p:spPr/>
        <p:txBody>
          <a:bodyPr/>
          <a:lstStyle/>
          <a:p>
            <a:r>
              <a:rPr lang="en-US" dirty="0"/>
              <a:t>Calling-in Starters</a:t>
            </a:r>
            <a:r>
              <a:rPr lang="en-US" baseline="30000" dirty="0"/>
              <a:t>10</a:t>
            </a:r>
            <a:r>
              <a:rPr lang="en-US" dirty="0"/>
              <a:t> (Probing Questions)</a:t>
            </a:r>
          </a:p>
        </p:txBody>
      </p:sp>
      <p:sp>
        <p:nvSpPr>
          <p:cNvPr id="3" name="Content Placeholder 2">
            <a:extLst>
              <a:ext uri="{FF2B5EF4-FFF2-40B4-BE49-F238E27FC236}">
                <a16:creationId xmlns:a16="http://schemas.microsoft.com/office/drawing/2014/main" id="{3CE8A839-9EEB-604D-A59B-7C08EA50A71D}"/>
              </a:ext>
            </a:extLst>
          </p:cNvPr>
          <p:cNvSpPr>
            <a:spLocks noGrp="1"/>
          </p:cNvSpPr>
          <p:nvPr>
            <p:ph idx="1"/>
          </p:nvPr>
        </p:nvSpPr>
        <p:spPr/>
        <p:txBody>
          <a:bodyPr>
            <a:normAutofit/>
          </a:bodyPr>
          <a:lstStyle/>
          <a:p>
            <a:r>
              <a:rPr lang="en-US" dirty="0"/>
              <a:t>I’m curious. What was your intention when you said that?</a:t>
            </a:r>
          </a:p>
          <a:p>
            <a:r>
              <a:rPr lang="en-US" dirty="0"/>
              <a:t>How might someone else see this differently? Is it possible that someone might misinterpret your words/actions?</a:t>
            </a:r>
          </a:p>
          <a:p>
            <a:r>
              <a:rPr lang="en-US" dirty="0"/>
              <a:t>What criteria are you using to measure/asses ____?</a:t>
            </a:r>
          </a:p>
          <a:p>
            <a:r>
              <a:rPr lang="en-US" dirty="0"/>
              <a:t>What do you assume to be true about ____?</a:t>
            </a:r>
          </a:p>
          <a:p>
            <a:r>
              <a:rPr lang="en-US" dirty="0"/>
              <a:t>How did you decide, determine, conclude…</a:t>
            </a:r>
          </a:p>
          <a:p>
            <a:r>
              <a:rPr lang="en-US" dirty="0"/>
              <a:t>How is ____ different from ____?</a:t>
            </a:r>
            <a:endParaRPr lang="en-US" b="1" dirty="0"/>
          </a:p>
          <a:p>
            <a:pPr marL="45720" indent="0">
              <a:buNone/>
            </a:pPr>
            <a:r>
              <a:rPr lang="en-US" b="1" dirty="0"/>
              <a:t>Think: How might we call out the behavior/idea, while calling in the person?</a:t>
            </a:r>
          </a:p>
          <a:p>
            <a:endParaRPr lang="en-US" dirty="0"/>
          </a:p>
        </p:txBody>
      </p:sp>
      <p:sp>
        <p:nvSpPr>
          <p:cNvPr id="4" name="Footer Placeholder 3">
            <a:extLst>
              <a:ext uri="{FF2B5EF4-FFF2-40B4-BE49-F238E27FC236}">
                <a16:creationId xmlns:a16="http://schemas.microsoft.com/office/drawing/2014/main" id="{391E4366-22EB-4B45-BAF5-F9E31AE95700}"/>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138461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B16A-BB26-40BB-893D-4F6ACEB34D66}"/>
              </a:ext>
            </a:extLst>
          </p:cNvPr>
          <p:cNvSpPr>
            <a:spLocks noGrp="1"/>
          </p:cNvSpPr>
          <p:nvPr>
            <p:ph type="title"/>
          </p:nvPr>
        </p:nvSpPr>
        <p:spPr/>
        <p:txBody>
          <a:bodyPr/>
          <a:lstStyle/>
          <a:p>
            <a:r>
              <a:rPr lang="en-US" dirty="0"/>
              <a:t>Has This Ever Happened to You?</a:t>
            </a:r>
          </a:p>
        </p:txBody>
      </p:sp>
      <p:sp>
        <p:nvSpPr>
          <p:cNvPr id="3" name="Content Placeholder 2">
            <a:extLst>
              <a:ext uri="{FF2B5EF4-FFF2-40B4-BE49-F238E27FC236}">
                <a16:creationId xmlns:a16="http://schemas.microsoft.com/office/drawing/2014/main" id="{43BAD4BC-30A8-4AD9-B168-F17C8ED4CD12}"/>
              </a:ext>
            </a:extLst>
          </p:cNvPr>
          <p:cNvSpPr>
            <a:spLocks noGrp="1"/>
          </p:cNvSpPr>
          <p:nvPr>
            <p:ph idx="1"/>
          </p:nvPr>
        </p:nvSpPr>
        <p:spPr/>
        <p:txBody>
          <a:bodyPr/>
          <a:lstStyle/>
          <a:p>
            <a:r>
              <a:rPr lang="en-US" dirty="0"/>
              <a:t>Someone says a word or phase that evokes an emotional response </a:t>
            </a:r>
          </a:p>
          <a:p>
            <a:r>
              <a:rPr lang="en-US" dirty="0"/>
              <a:t>You later find out that your interpretation was different than what they meant</a:t>
            </a:r>
          </a:p>
          <a:p>
            <a:endParaRPr lang="en-US" dirty="0"/>
          </a:p>
          <a:p>
            <a:pPr marL="45720" indent="0">
              <a:buNone/>
            </a:pPr>
            <a:r>
              <a:rPr lang="en-US" dirty="0"/>
              <a:t>Sometimes it’s useful to focus on understanding and inquire:</a:t>
            </a:r>
          </a:p>
          <a:p>
            <a:pPr marL="45720" indent="0">
              <a:buNone/>
            </a:pPr>
            <a:r>
              <a:rPr lang="en-US" dirty="0"/>
              <a:t>What did you mean by that?</a:t>
            </a:r>
          </a:p>
        </p:txBody>
      </p:sp>
      <p:sp>
        <p:nvSpPr>
          <p:cNvPr id="4" name="Footer Placeholder 3">
            <a:extLst>
              <a:ext uri="{FF2B5EF4-FFF2-40B4-BE49-F238E27FC236}">
                <a16:creationId xmlns:a16="http://schemas.microsoft.com/office/drawing/2014/main" id="{B76E390F-36D2-4375-A642-C68E021E6EEE}"/>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82253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AFC5-7E87-47E2-9DF9-C79D3E4E4953}"/>
              </a:ext>
            </a:extLst>
          </p:cNvPr>
          <p:cNvSpPr>
            <a:spLocks noGrp="1"/>
          </p:cNvSpPr>
          <p:nvPr>
            <p:ph type="title"/>
          </p:nvPr>
        </p:nvSpPr>
        <p:spPr/>
        <p:txBody>
          <a:bodyPr/>
          <a:lstStyle/>
          <a:p>
            <a:r>
              <a:rPr lang="en-US" dirty="0"/>
              <a:t>Activity – Practice Calling-in</a:t>
            </a:r>
          </a:p>
        </p:txBody>
      </p:sp>
      <p:sp>
        <p:nvSpPr>
          <p:cNvPr id="3" name="Content Placeholder 2">
            <a:extLst>
              <a:ext uri="{FF2B5EF4-FFF2-40B4-BE49-F238E27FC236}">
                <a16:creationId xmlns:a16="http://schemas.microsoft.com/office/drawing/2014/main" id="{EB53BCB9-A927-4839-973D-ED5320B9E200}"/>
              </a:ext>
            </a:extLst>
          </p:cNvPr>
          <p:cNvSpPr>
            <a:spLocks noGrp="1"/>
          </p:cNvSpPr>
          <p:nvPr>
            <p:ph idx="1"/>
          </p:nvPr>
        </p:nvSpPr>
        <p:spPr/>
        <p:txBody>
          <a:bodyPr/>
          <a:lstStyle/>
          <a:p>
            <a:r>
              <a:rPr lang="en-US" dirty="0"/>
              <a:t>In pairs, determine who will be partner </a:t>
            </a:r>
            <a:r>
              <a:rPr lang="en-US" b="1" dirty="0"/>
              <a:t>A</a:t>
            </a:r>
            <a:r>
              <a:rPr lang="en-US" dirty="0"/>
              <a:t> and partner</a:t>
            </a:r>
            <a:r>
              <a:rPr lang="en-US" b="1" dirty="0"/>
              <a:t> B</a:t>
            </a:r>
            <a:r>
              <a:rPr lang="en-US" dirty="0"/>
              <a:t>.</a:t>
            </a:r>
          </a:p>
          <a:p>
            <a:r>
              <a:rPr lang="en-US" dirty="0"/>
              <a:t>Round 1:</a:t>
            </a:r>
          </a:p>
          <a:p>
            <a:pPr lvl="1"/>
            <a:r>
              <a:rPr lang="en-US" dirty="0"/>
              <a:t>Partner </a:t>
            </a:r>
            <a:r>
              <a:rPr lang="en-US" b="1" dirty="0"/>
              <a:t>A</a:t>
            </a:r>
            <a:r>
              <a:rPr lang="en-US" dirty="0"/>
              <a:t>: Say – “Equity is about removing barriers for All students”</a:t>
            </a:r>
          </a:p>
          <a:p>
            <a:pPr lvl="1"/>
            <a:r>
              <a:rPr lang="en-US" dirty="0"/>
              <a:t>Partner</a:t>
            </a:r>
            <a:r>
              <a:rPr lang="en-US" b="1" dirty="0"/>
              <a:t> B</a:t>
            </a:r>
            <a:r>
              <a:rPr lang="en-US" dirty="0"/>
              <a:t>: Use one of the call-in starters to open the conversation.</a:t>
            </a:r>
          </a:p>
          <a:p>
            <a:pPr lvl="1"/>
            <a:r>
              <a:rPr lang="en-US" dirty="0"/>
              <a:t>Partner </a:t>
            </a:r>
            <a:r>
              <a:rPr lang="en-US" b="1" dirty="0"/>
              <a:t>A</a:t>
            </a:r>
            <a:r>
              <a:rPr lang="en-US" dirty="0"/>
              <a:t>: Respond to the call-in opener.</a:t>
            </a:r>
          </a:p>
          <a:p>
            <a:pPr lvl="1"/>
            <a:r>
              <a:rPr lang="en-US" dirty="0"/>
              <a:t>Partner </a:t>
            </a:r>
            <a:r>
              <a:rPr lang="en-US" b="1" dirty="0"/>
              <a:t>B</a:t>
            </a:r>
            <a:r>
              <a:rPr lang="en-US" dirty="0"/>
              <a:t>: Use another call-in starter if needed to go one level deeper.</a:t>
            </a:r>
          </a:p>
          <a:p>
            <a:pPr lvl="1"/>
            <a:endParaRPr lang="en-US" dirty="0"/>
          </a:p>
          <a:p>
            <a:pPr marL="45720" indent="0">
              <a:buNone/>
            </a:pPr>
            <a:endParaRPr lang="en-US" dirty="0"/>
          </a:p>
        </p:txBody>
      </p:sp>
      <p:sp>
        <p:nvSpPr>
          <p:cNvPr id="4" name="Footer Placeholder 3">
            <a:extLst>
              <a:ext uri="{FF2B5EF4-FFF2-40B4-BE49-F238E27FC236}">
                <a16:creationId xmlns:a16="http://schemas.microsoft.com/office/drawing/2014/main" id="{2D983E8E-CFA8-4CE5-8989-0AACFCD68C5E}"/>
              </a:ext>
            </a:extLst>
          </p:cNvPr>
          <p:cNvSpPr>
            <a:spLocks noGrp="1"/>
          </p:cNvSpPr>
          <p:nvPr>
            <p:ph type="ftr" sz="quarter" idx="11"/>
          </p:nvPr>
        </p:nvSpPr>
        <p:spPr/>
        <p:txBody>
          <a:bodyPr/>
          <a:lstStyle/>
          <a:p>
            <a:r>
              <a:rPr lang="en-US"/>
              <a:t>2019 Fall Plenary, Newport Beach</a:t>
            </a:r>
          </a:p>
        </p:txBody>
      </p:sp>
      <p:pic>
        <p:nvPicPr>
          <p:cNvPr id="6" name="Picture 5">
            <a:extLst>
              <a:ext uri="{FF2B5EF4-FFF2-40B4-BE49-F238E27FC236}">
                <a16:creationId xmlns:a16="http://schemas.microsoft.com/office/drawing/2014/main" id="{07701374-90A0-444C-B199-0FF4379E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942" y="609600"/>
            <a:ext cx="3747751" cy="1967569"/>
          </a:xfrm>
          <a:prstGeom prst="rect">
            <a:avLst/>
          </a:prstGeom>
        </p:spPr>
      </p:pic>
    </p:spTree>
    <p:extLst>
      <p:ext uri="{BB962C8B-B14F-4D97-AF65-F5344CB8AC3E}">
        <p14:creationId xmlns:p14="http://schemas.microsoft.com/office/powerpoint/2010/main" val="180343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AFC5-7E87-47E2-9DF9-C79D3E4E4953}"/>
              </a:ext>
            </a:extLst>
          </p:cNvPr>
          <p:cNvSpPr>
            <a:spLocks noGrp="1"/>
          </p:cNvSpPr>
          <p:nvPr>
            <p:ph type="title"/>
          </p:nvPr>
        </p:nvSpPr>
        <p:spPr/>
        <p:txBody>
          <a:bodyPr/>
          <a:lstStyle/>
          <a:p>
            <a:r>
              <a:rPr lang="en-US" dirty="0"/>
              <a:t>Activity – Practice Calling-in</a:t>
            </a:r>
          </a:p>
        </p:txBody>
      </p:sp>
      <p:sp>
        <p:nvSpPr>
          <p:cNvPr id="3" name="Content Placeholder 2">
            <a:extLst>
              <a:ext uri="{FF2B5EF4-FFF2-40B4-BE49-F238E27FC236}">
                <a16:creationId xmlns:a16="http://schemas.microsoft.com/office/drawing/2014/main" id="{EB53BCB9-A927-4839-973D-ED5320B9E200}"/>
              </a:ext>
            </a:extLst>
          </p:cNvPr>
          <p:cNvSpPr>
            <a:spLocks noGrp="1"/>
          </p:cNvSpPr>
          <p:nvPr>
            <p:ph idx="1"/>
          </p:nvPr>
        </p:nvSpPr>
        <p:spPr/>
        <p:txBody>
          <a:bodyPr/>
          <a:lstStyle/>
          <a:p>
            <a:r>
              <a:rPr lang="en-US" dirty="0"/>
              <a:t>Round 2:</a:t>
            </a:r>
          </a:p>
          <a:p>
            <a:pPr lvl="1"/>
            <a:r>
              <a:rPr lang="en-US" dirty="0"/>
              <a:t>Partner </a:t>
            </a:r>
            <a:r>
              <a:rPr lang="en-US" b="1" dirty="0"/>
              <a:t>B</a:t>
            </a:r>
            <a:r>
              <a:rPr lang="en-US" dirty="0"/>
              <a:t>: Say – “Equity is about removing barriers for disproportionately impacted students”</a:t>
            </a:r>
          </a:p>
          <a:p>
            <a:pPr lvl="1"/>
            <a:r>
              <a:rPr lang="en-US" dirty="0"/>
              <a:t>Partner </a:t>
            </a:r>
            <a:r>
              <a:rPr lang="en-US" b="1" dirty="0"/>
              <a:t>A</a:t>
            </a:r>
            <a:r>
              <a:rPr lang="en-US" dirty="0"/>
              <a:t>: Use one of the call-in starters to open the conversation.</a:t>
            </a:r>
          </a:p>
          <a:p>
            <a:pPr lvl="1"/>
            <a:r>
              <a:rPr lang="en-US" dirty="0"/>
              <a:t>Partner</a:t>
            </a:r>
            <a:r>
              <a:rPr lang="en-US" b="1" dirty="0"/>
              <a:t> B</a:t>
            </a:r>
            <a:r>
              <a:rPr lang="en-US" dirty="0"/>
              <a:t>: Respond to the call-in opener.</a:t>
            </a:r>
          </a:p>
          <a:p>
            <a:pPr lvl="1"/>
            <a:r>
              <a:rPr lang="en-US" dirty="0"/>
              <a:t>Partner </a:t>
            </a:r>
            <a:r>
              <a:rPr lang="en-US" b="1" dirty="0"/>
              <a:t>A</a:t>
            </a:r>
            <a:r>
              <a:rPr lang="en-US" dirty="0"/>
              <a:t>: Use another call-in starter if needed to go one level deeper.</a:t>
            </a:r>
          </a:p>
          <a:p>
            <a:pPr lvl="1"/>
            <a:endParaRPr lang="en-US" dirty="0"/>
          </a:p>
          <a:p>
            <a:r>
              <a:rPr lang="en-US" i="1" dirty="0"/>
              <a:t>Reflection: What did you learn or relearn in this process?</a:t>
            </a:r>
          </a:p>
          <a:p>
            <a:endParaRPr lang="en-US" i="1" dirty="0"/>
          </a:p>
          <a:p>
            <a:pPr marL="45720" indent="0">
              <a:buNone/>
            </a:pPr>
            <a:endParaRPr lang="en-US" i="1" dirty="0"/>
          </a:p>
        </p:txBody>
      </p:sp>
      <p:sp>
        <p:nvSpPr>
          <p:cNvPr id="4" name="Footer Placeholder 3">
            <a:extLst>
              <a:ext uri="{FF2B5EF4-FFF2-40B4-BE49-F238E27FC236}">
                <a16:creationId xmlns:a16="http://schemas.microsoft.com/office/drawing/2014/main" id="{2D983E8E-CFA8-4CE5-8989-0AACFCD68C5E}"/>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307677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A6AA-C06F-5141-9AB3-7F5FEAF17B58}"/>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22DB26EC-C47D-0A4F-AE48-ECBF606AFA1E}"/>
              </a:ext>
            </a:extLst>
          </p:cNvPr>
          <p:cNvSpPr>
            <a:spLocks noGrp="1"/>
          </p:cNvSpPr>
          <p:nvPr>
            <p:ph idx="1"/>
          </p:nvPr>
        </p:nvSpPr>
        <p:spPr/>
        <p:txBody>
          <a:bodyPr/>
          <a:lstStyle/>
          <a:p>
            <a:r>
              <a:rPr lang="en-US" dirty="0"/>
              <a:t>What challenges still exist in having conversations about equity?</a:t>
            </a:r>
          </a:p>
          <a:p>
            <a:r>
              <a:rPr lang="en-US" dirty="0"/>
              <a:t>How did your social location influence your ability to engage in this conversation?</a:t>
            </a:r>
          </a:p>
          <a:p>
            <a:pPr marL="45720" indent="0">
              <a:buNone/>
            </a:pPr>
            <a:endParaRPr lang="en-US" dirty="0"/>
          </a:p>
        </p:txBody>
      </p:sp>
      <p:sp>
        <p:nvSpPr>
          <p:cNvPr id="4" name="Footer Placeholder 3">
            <a:extLst>
              <a:ext uri="{FF2B5EF4-FFF2-40B4-BE49-F238E27FC236}">
                <a16:creationId xmlns:a16="http://schemas.microsoft.com/office/drawing/2014/main" id="{E6B3735A-CFE7-7B4B-BB17-CD3BB429E816}"/>
              </a:ext>
            </a:extLst>
          </p:cNvPr>
          <p:cNvSpPr>
            <a:spLocks noGrp="1"/>
          </p:cNvSpPr>
          <p:nvPr>
            <p:ph type="ftr" sz="quarter" idx="11"/>
          </p:nvPr>
        </p:nvSpPr>
        <p:spPr/>
        <p:txBody>
          <a:bodyPr/>
          <a:lstStyle/>
          <a:p>
            <a:r>
              <a:rPr lang="en-US"/>
              <a:t>2019 Fall Plenary, Newport Beach</a:t>
            </a:r>
          </a:p>
        </p:txBody>
      </p:sp>
      <p:pic>
        <p:nvPicPr>
          <p:cNvPr id="6" name="Picture 5">
            <a:extLst>
              <a:ext uri="{FF2B5EF4-FFF2-40B4-BE49-F238E27FC236}">
                <a16:creationId xmlns:a16="http://schemas.microsoft.com/office/drawing/2014/main" id="{479D46A4-524C-0C46-A04D-4B0B07977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649" y="3096928"/>
            <a:ext cx="5044273" cy="2999072"/>
          </a:xfrm>
          <a:prstGeom prst="rect">
            <a:avLst/>
          </a:prstGeom>
        </p:spPr>
      </p:pic>
    </p:spTree>
    <p:extLst>
      <p:ext uri="{BB962C8B-B14F-4D97-AF65-F5344CB8AC3E}">
        <p14:creationId xmlns:p14="http://schemas.microsoft.com/office/powerpoint/2010/main" val="36491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FE33-A60C-6345-AF61-08BE81AC8283}"/>
              </a:ext>
            </a:extLst>
          </p:cNvPr>
          <p:cNvSpPr>
            <a:spLocks noGrp="1"/>
          </p:cNvSpPr>
          <p:nvPr>
            <p:ph type="title"/>
          </p:nvPr>
        </p:nvSpPr>
        <p:spPr/>
        <p:txBody>
          <a:bodyPr/>
          <a:lstStyle/>
          <a:p>
            <a:r>
              <a:rPr lang="en-US" dirty="0"/>
              <a:t>Coded Language</a:t>
            </a:r>
          </a:p>
        </p:txBody>
      </p:sp>
      <p:sp>
        <p:nvSpPr>
          <p:cNvPr id="3" name="Content Placeholder 2">
            <a:extLst>
              <a:ext uri="{FF2B5EF4-FFF2-40B4-BE49-F238E27FC236}">
                <a16:creationId xmlns:a16="http://schemas.microsoft.com/office/drawing/2014/main" id="{8547A843-F9E3-5A4B-8EFB-B338D0F4972A}"/>
              </a:ext>
            </a:extLst>
          </p:cNvPr>
          <p:cNvSpPr>
            <a:spLocks noGrp="1"/>
          </p:cNvSpPr>
          <p:nvPr>
            <p:ph idx="1"/>
          </p:nvPr>
        </p:nvSpPr>
        <p:spPr/>
        <p:txBody>
          <a:bodyPr/>
          <a:lstStyle/>
          <a:p>
            <a:r>
              <a:rPr lang="en-US" dirty="0"/>
              <a:t>Our conversations about Equity are laced in coded language about race</a:t>
            </a:r>
          </a:p>
          <a:p>
            <a:endParaRPr lang="en-US" dirty="0"/>
          </a:p>
          <a:p>
            <a:r>
              <a:rPr lang="en-US" dirty="0"/>
              <a:t>We need to be proficient in </a:t>
            </a:r>
            <a:r>
              <a:rPr lang="en-US"/>
              <a:t>equity literacy</a:t>
            </a:r>
          </a:p>
          <a:p>
            <a:endParaRPr lang="en-US" dirty="0"/>
          </a:p>
          <a:p>
            <a:r>
              <a:rPr lang="en-US" dirty="0"/>
              <a:t>We need to be proficient in racial literacy</a:t>
            </a:r>
          </a:p>
        </p:txBody>
      </p:sp>
      <p:sp>
        <p:nvSpPr>
          <p:cNvPr id="4" name="Footer Placeholder 3">
            <a:extLst>
              <a:ext uri="{FF2B5EF4-FFF2-40B4-BE49-F238E27FC236}">
                <a16:creationId xmlns:a16="http://schemas.microsoft.com/office/drawing/2014/main" id="{1A83C724-45B5-BD42-81EA-72BCDC598301}"/>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90128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929A-D491-1949-8837-3E5D3240798E}"/>
              </a:ext>
            </a:extLst>
          </p:cNvPr>
          <p:cNvSpPr>
            <a:spLocks noGrp="1"/>
          </p:cNvSpPr>
          <p:nvPr>
            <p:ph type="title"/>
          </p:nvPr>
        </p:nvSpPr>
        <p:spPr/>
        <p:txBody>
          <a:bodyPr/>
          <a:lstStyle/>
          <a:p>
            <a:r>
              <a:rPr lang="en-US" dirty="0"/>
              <a:t>Leveling Up </a:t>
            </a:r>
          </a:p>
        </p:txBody>
      </p:sp>
      <p:sp>
        <p:nvSpPr>
          <p:cNvPr id="3" name="Content Placeholder 2">
            <a:extLst>
              <a:ext uri="{FF2B5EF4-FFF2-40B4-BE49-F238E27FC236}">
                <a16:creationId xmlns:a16="http://schemas.microsoft.com/office/drawing/2014/main" id="{4A63ED47-20ED-D543-8B2E-03BB6350CEB1}"/>
              </a:ext>
            </a:extLst>
          </p:cNvPr>
          <p:cNvSpPr>
            <a:spLocks noGrp="1"/>
          </p:cNvSpPr>
          <p:nvPr>
            <p:ph idx="1"/>
          </p:nvPr>
        </p:nvSpPr>
        <p:spPr/>
        <p:txBody>
          <a:bodyPr/>
          <a:lstStyle/>
          <a:p>
            <a:r>
              <a:rPr lang="en-US" dirty="0"/>
              <a:t>Having a baseline - developing racial literacy, understanding history, and context - is essential to having </a:t>
            </a:r>
            <a:r>
              <a:rPr lang="en-US" b="1" dirty="0"/>
              <a:t>informed </a:t>
            </a:r>
            <a:r>
              <a:rPr lang="en-US" dirty="0"/>
              <a:t>and </a:t>
            </a:r>
            <a:r>
              <a:rPr lang="en-US" b="1" dirty="0"/>
              <a:t>bold</a:t>
            </a:r>
            <a:r>
              <a:rPr lang="en-US" dirty="0"/>
              <a:t> conversations (i.e., moving from opinion to evidence-based). </a:t>
            </a:r>
          </a:p>
          <a:p>
            <a:r>
              <a:rPr lang="en-US" dirty="0"/>
              <a:t>Dr. </a:t>
            </a:r>
            <a:r>
              <a:rPr lang="en-US" dirty="0" err="1"/>
              <a:t>Ibram</a:t>
            </a:r>
            <a:r>
              <a:rPr lang="en-US" dirty="0"/>
              <a:t> X. </a:t>
            </a:r>
            <a:r>
              <a:rPr lang="en-US" dirty="0" err="1"/>
              <a:t>Kendi</a:t>
            </a:r>
            <a:r>
              <a:rPr lang="en-US" dirty="0"/>
              <a:t> argued</a:t>
            </a:r>
            <a:r>
              <a:rPr lang="en-US" baseline="30000" dirty="0"/>
              <a:t>11</a:t>
            </a:r>
            <a:r>
              <a:rPr lang="en-US" dirty="0"/>
              <a:t>:</a:t>
            </a:r>
          </a:p>
          <a:p>
            <a:pPr lvl="1"/>
            <a:r>
              <a:rPr lang="en-US" dirty="0"/>
              <a:t>The root of racism is self-interest and racist power, not ignorance or hate</a:t>
            </a:r>
          </a:p>
          <a:p>
            <a:pPr lvl="1"/>
            <a:r>
              <a:rPr lang="en-US" dirty="0"/>
              <a:t>Racist ideas justify racist policies</a:t>
            </a:r>
          </a:p>
          <a:p>
            <a:pPr lvl="1"/>
            <a:r>
              <a:rPr lang="en-US" dirty="0"/>
              <a:t>Racial inequities are a result of racist policy (written and unwritten).</a:t>
            </a:r>
          </a:p>
          <a:p>
            <a:pPr lvl="1"/>
            <a:r>
              <a:rPr lang="en-US" dirty="0"/>
              <a:t>Being </a:t>
            </a:r>
            <a:r>
              <a:rPr lang="en-US" i="1" dirty="0"/>
              <a:t>anti-racist</a:t>
            </a:r>
            <a:r>
              <a:rPr lang="en-US" dirty="0"/>
              <a:t> is the opposite of racist, and “not being racist” is racist passivity.</a:t>
            </a:r>
          </a:p>
          <a:p>
            <a:r>
              <a:rPr lang="en-US" dirty="0"/>
              <a:t>Dr. Robin DiAngelo</a:t>
            </a:r>
            <a:r>
              <a:rPr lang="en-US" baseline="30000" dirty="0"/>
              <a:t>12</a:t>
            </a:r>
            <a:r>
              <a:rPr lang="en-US" dirty="0"/>
              <a:t> stated, “Being seen racially is a common trigger of white fragility…white people must face the first challenge: naming our race.”</a:t>
            </a:r>
          </a:p>
          <a:p>
            <a:endParaRPr lang="en-US" dirty="0"/>
          </a:p>
        </p:txBody>
      </p:sp>
      <p:sp>
        <p:nvSpPr>
          <p:cNvPr id="4" name="Footer Placeholder 3">
            <a:extLst>
              <a:ext uri="{FF2B5EF4-FFF2-40B4-BE49-F238E27FC236}">
                <a16:creationId xmlns:a16="http://schemas.microsoft.com/office/drawing/2014/main" id="{5A6A4443-4AED-964C-950B-29BC1454F9BB}"/>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205670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929A-D491-1949-8837-3E5D3240798E}"/>
              </a:ext>
            </a:extLst>
          </p:cNvPr>
          <p:cNvSpPr>
            <a:spLocks noGrp="1"/>
          </p:cNvSpPr>
          <p:nvPr>
            <p:ph type="title"/>
          </p:nvPr>
        </p:nvSpPr>
        <p:spPr/>
        <p:txBody>
          <a:bodyPr/>
          <a:lstStyle/>
          <a:p>
            <a:r>
              <a:rPr lang="en-US"/>
              <a:t>Achievement Unlocked</a:t>
            </a:r>
            <a:endParaRPr lang="en-US" dirty="0"/>
          </a:p>
        </p:txBody>
      </p:sp>
      <p:sp>
        <p:nvSpPr>
          <p:cNvPr id="3" name="Content Placeholder 2">
            <a:extLst>
              <a:ext uri="{FF2B5EF4-FFF2-40B4-BE49-F238E27FC236}">
                <a16:creationId xmlns:a16="http://schemas.microsoft.com/office/drawing/2014/main" id="{4A63ED47-20ED-D543-8B2E-03BB6350CEB1}"/>
              </a:ext>
            </a:extLst>
          </p:cNvPr>
          <p:cNvSpPr>
            <a:spLocks noGrp="1"/>
          </p:cNvSpPr>
          <p:nvPr>
            <p:ph idx="1"/>
          </p:nvPr>
        </p:nvSpPr>
        <p:spPr/>
        <p:txBody>
          <a:bodyPr>
            <a:normAutofit lnSpcReduction="10000"/>
          </a:bodyPr>
          <a:lstStyle/>
          <a:p>
            <a:pPr marL="45720" indent="0">
              <a:buNone/>
            </a:pPr>
            <a:r>
              <a:rPr lang="en-US" dirty="0"/>
              <a:t>Theory of Racialized Organizations</a:t>
            </a:r>
            <a:r>
              <a:rPr lang="en-US" baseline="30000" dirty="0"/>
              <a:t>13</a:t>
            </a:r>
            <a:r>
              <a:rPr lang="en-US" dirty="0"/>
              <a:t>:</a:t>
            </a:r>
          </a:p>
          <a:p>
            <a:pPr marL="45720" indent="0">
              <a:buNone/>
            </a:pPr>
            <a:r>
              <a:rPr lang="en-US" dirty="0"/>
              <a:t> “Racialized organizations [are] </a:t>
            </a:r>
            <a:r>
              <a:rPr lang="en-US" dirty="0" err="1"/>
              <a:t>meso</a:t>
            </a:r>
            <a:r>
              <a:rPr lang="en-US" dirty="0"/>
              <a:t>-level social structures that limit the personal agency and collective efficacy of subordinate racial groups while magnifying the agency of the dominant racial group. The ability to act upon the world, to create, to learn, to express emotion-indeed, one’s full humanity-is constrained (or enabled) by racialized organizations.”</a:t>
            </a:r>
          </a:p>
          <a:p>
            <a:pPr marL="45720" indent="0">
              <a:buNone/>
            </a:pPr>
            <a:r>
              <a:rPr lang="en-US" dirty="0"/>
              <a:t>”Race becomes ’real in its consequences’ through the organizationally mediated distribution of economic and social resources.”</a:t>
            </a:r>
          </a:p>
          <a:p>
            <a:pPr marL="45720" indent="0">
              <a:buNone/>
            </a:pPr>
            <a:r>
              <a:rPr lang="en-US" dirty="0"/>
              <a:t>“Discrimination is often seen as a discrete act somehow separate from otherwise-neutral organizational processes.”</a:t>
            </a:r>
          </a:p>
          <a:p>
            <a:pPr marL="45720" indent="0">
              <a:buNone/>
            </a:pPr>
            <a:r>
              <a:rPr lang="en-US" dirty="0"/>
              <a:t>“Individual level learning is important, but the next step is ensuring that anti-racist change is also institutional/systemic.”</a:t>
            </a:r>
            <a:r>
              <a:rPr lang="en-US" baseline="30000" dirty="0"/>
              <a:t>14</a:t>
            </a:r>
            <a:endParaRPr lang="en-US" dirty="0"/>
          </a:p>
          <a:p>
            <a:endParaRPr lang="en-US" dirty="0"/>
          </a:p>
        </p:txBody>
      </p:sp>
      <p:sp>
        <p:nvSpPr>
          <p:cNvPr id="4" name="Footer Placeholder 3">
            <a:extLst>
              <a:ext uri="{FF2B5EF4-FFF2-40B4-BE49-F238E27FC236}">
                <a16:creationId xmlns:a16="http://schemas.microsoft.com/office/drawing/2014/main" id="{5A6A4443-4AED-964C-950B-29BC1454F9BB}"/>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219382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484B-596D-49BD-B840-1BAAEEC62E30}"/>
              </a:ext>
            </a:extLst>
          </p:cNvPr>
          <p:cNvSpPr>
            <a:spLocks noGrp="1"/>
          </p:cNvSpPr>
          <p:nvPr>
            <p:ph type="title"/>
          </p:nvPr>
        </p:nvSpPr>
        <p:spPr>
          <a:xfrm>
            <a:off x="6638487" y="588298"/>
            <a:ext cx="5140669" cy="1356360"/>
          </a:xfrm>
        </p:spPr>
        <p:txBody>
          <a:bodyPr>
            <a:normAutofit/>
          </a:bodyPr>
          <a:lstStyle/>
          <a:p>
            <a:r>
              <a:rPr lang="en-US" sz="4000" dirty="0"/>
              <a:t>Questions?</a:t>
            </a:r>
          </a:p>
        </p:txBody>
      </p:sp>
      <p:pic>
        <p:nvPicPr>
          <p:cNvPr id="17" name="Content Placeholder 16" descr="A close up of a toy&#10;&#10;Description automatically generated">
            <a:extLst>
              <a:ext uri="{FF2B5EF4-FFF2-40B4-BE49-F238E27FC236}">
                <a16:creationId xmlns:a16="http://schemas.microsoft.com/office/drawing/2014/main" id="{775B348F-4739-442F-A970-05255F80B3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4517" y="857675"/>
            <a:ext cx="5140669" cy="5140669"/>
          </a:xfrm>
          <a:prstGeom prst="rect">
            <a:avLst/>
          </a:prstGeom>
        </p:spPr>
      </p:pic>
      <p:sp>
        <p:nvSpPr>
          <p:cNvPr id="24" name="Content Placeholder 21">
            <a:extLst>
              <a:ext uri="{FF2B5EF4-FFF2-40B4-BE49-F238E27FC236}">
                <a16:creationId xmlns:a16="http://schemas.microsoft.com/office/drawing/2014/main" id="{0268B298-D100-460A-8460-69C69F7C9D96}"/>
              </a:ext>
            </a:extLst>
          </p:cNvPr>
          <p:cNvSpPr>
            <a:spLocks noGrp="1"/>
          </p:cNvSpPr>
          <p:nvPr>
            <p:ph idx="1"/>
          </p:nvPr>
        </p:nvSpPr>
        <p:spPr>
          <a:xfrm>
            <a:off x="7558564" y="2057400"/>
            <a:ext cx="3912583" cy="4038600"/>
          </a:xfrm>
        </p:spPr>
        <p:txBody>
          <a:bodyPr>
            <a:normAutofit/>
          </a:bodyPr>
          <a:lstStyle/>
          <a:p>
            <a:endParaRPr lang="en-US" sz="1600"/>
          </a:p>
        </p:txBody>
      </p:sp>
      <p:sp>
        <p:nvSpPr>
          <p:cNvPr id="4" name="Footer Placeholder 3">
            <a:extLst>
              <a:ext uri="{FF2B5EF4-FFF2-40B4-BE49-F238E27FC236}">
                <a16:creationId xmlns:a16="http://schemas.microsoft.com/office/drawing/2014/main" id="{6134B6F6-099A-4B97-8C90-7E59E9A2E5D5}"/>
              </a:ext>
            </a:extLst>
          </p:cNvPr>
          <p:cNvSpPr>
            <a:spLocks noGrp="1"/>
          </p:cNvSpPr>
          <p:nvPr>
            <p:ph type="ftr" sz="quarter" idx="11"/>
          </p:nvPr>
        </p:nvSpPr>
        <p:spPr>
          <a:xfrm>
            <a:off x="3949148" y="6223828"/>
            <a:ext cx="4717774" cy="365125"/>
          </a:xfrm>
        </p:spPr>
        <p:txBody>
          <a:bodyPr>
            <a:normAutofit/>
          </a:bodyPr>
          <a:lstStyle/>
          <a:p>
            <a:pPr>
              <a:spcAft>
                <a:spcPts val="600"/>
              </a:spcAft>
            </a:pPr>
            <a:r>
              <a:rPr lang="en-US" sz="1200"/>
              <a:t>2019 Fall Plenary, Newport Beach</a:t>
            </a:r>
          </a:p>
        </p:txBody>
      </p:sp>
    </p:spTree>
    <p:extLst>
      <p:ext uri="{BB962C8B-B14F-4D97-AF65-F5344CB8AC3E}">
        <p14:creationId xmlns:p14="http://schemas.microsoft.com/office/powerpoint/2010/main" val="223615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9486-7D5A-45F3-A9E6-78D31D095A7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14AB132-42E2-4207-8592-7225B6878A1D}"/>
              </a:ext>
            </a:extLst>
          </p:cNvPr>
          <p:cNvSpPr>
            <a:spLocks noGrp="1"/>
          </p:cNvSpPr>
          <p:nvPr>
            <p:ph idx="1"/>
          </p:nvPr>
        </p:nvSpPr>
        <p:spPr/>
        <p:txBody>
          <a:bodyPr/>
          <a:lstStyle/>
          <a:p>
            <a:r>
              <a:rPr lang="en-US" dirty="0"/>
              <a:t>This session will be interactive:  You are encouraged to participate in the discussion and activities</a:t>
            </a:r>
          </a:p>
          <a:p>
            <a:r>
              <a:rPr lang="en-US" dirty="0"/>
              <a:t>We will examine some of the dynamics that surround discussions of diversity, student equity, and structural racism</a:t>
            </a:r>
          </a:p>
          <a:p>
            <a:r>
              <a:rPr lang="en-US" dirty="0"/>
              <a:t>We will  engage in a case study discussion</a:t>
            </a:r>
          </a:p>
          <a:p>
            <a:r>
              <a:rPr lang="en-US" dirty="0"/>
              <a:t>We will practice communication technique called Calling-in as an inquiry based approach</a:t>
            </a:r>
          </a:p>
          <a:p>
            <a:r>
              <a:rPr lang="en-US" dirty="0"/>
              <a:t>We will provide additional tips for engaging in bold and informed conversations</a:t>
            </a:r>
          </a:p>
        </p:txBody>
      </p:sp>
      <p:sp>
        <p:nvSpPr>
          <p:cNvPr id="4" name="Footer Placeholder 3">
            <a:extLst>
              <a:ext uri="{FF2B5EF4-FFF2-40B4-BE49-F238E27FC236}">
                <a16:creationId xmlns:a16="http://schemas.microsoft.com/office/drawing/2014/main" id="{DF4BD39D-3728-45E4-8CD2-8D434F7FD656}"/>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48276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19F8-F751-4D62-8181-43288B66BCC7}"/>
              </a:ext>
            </a:extLst>
          </p:cNvPr>
          <p:cNvSpPr>
            <a:spLocks noGrp="1"/>
          </p:cNvSpPr>
          <p:nvPr>
            <p:ph type="title"/>
          </p:nvPr>
        </p:nvSpPr>
        <p:spPr>
          <a:xfrm>
            <a:off x="1143001" y="471638"/>
            <a:ext cx="6942220" cy="1166165"/>
          </a:xfrm>
        </p:spPr>
        <p:txBody>
          <a:bodyPr>
            <a:normAutofit/>
          </a:bodyPr>
          <a:lstStyle/>
          <a:p>
            <a:pPr algn="ctr"/>
            <a:r>
              <a:rPr lang="en-US" sz="4000" dirty="0"/>
              <a:t>Guidelines for Dialogue</a:t>
            </a:r>
          </a:p>
        </p:txBody>
      </p:sp>
      <p:sp>
        <p:nvSpPr>
          <p:cNvPr id="13" name="Content Placeholder 10">
            <a:extLst>
              <a:ext uri="{FF2B5EF4-FFF2-40B4-BE49-F238E27FC236}">
                <a16:creationId xmlns:a16="http://schemas.microsoft.com/office/drawing/2014/main" id="{172C0322-F5E6-4B28-A783-11A1E2D90978}"/>
              </a:ext>
            </a:extLst>
          </p:cNvPr>
          <p:cNvSpPr>
            <a:spLocks noGrp="1"/>
          </p:cNvSpPr>
          <p:nvPr>
            <p:ph idx="1"/>
          </p:nvPr>
        </p:nvSpPr>
        <p:spPr>
          <a:xfrm>
            <a:off x="1325881" y="1742173"/>
            <a:ext cx="7442733" cy="3991416"/>
          </a:xfrm>
        </p:spPr>
        <p:txBody>
          <a:bodyPr>
            <a:normAutofit lnSpcReduction="10000"/>
          </a:bodyPr>
          <a:lstStyle/>
          <a:p>
            <a:pPr marL="502920" indent="-457200">
              <a:buAutoNum type="arabicPeriod"/>
            </a:pPr>
            <a:r>
              <a:rPr lang="en-US" sz="2400" b="1" dirty="0"/>
              <a:t>Be true to yourself. </a:t>
            </a:r>
            <a:r>
              <a:rPr lang="en-US" sz="2400" dirty="0"/>
              <a:t>We want to create an atmosphere for open, honest exchange.</a:t>
            </a:r>
          </a:p>
          <a:p>
            <a:pPr marL="502920" indent="-457200">
              <a:buFont typeface="Corbel" pitchFamily="34" charset="0"/>
              <a:buAutoNum type="arabicPeriod"/>
            </a:pPr>
            <a:r>
              <a:rPr lang="en-US" sz="2400" b="1" dirty="0"/>
              <a:t>Commit to learning from each other. </a:t>
            </a:r>
            <a:r>
              <a:rPr lang="en-US" sz="2400" dirty="0"/>
              <a:t>Listen to each other and acknowledge that we all come from different backgrounds, skills, interests, abilities, and values. We realize that it is these very differences that will increase our awareness and understanding through this process. </a:t>
            </a:r>
          </a:p>
          <a:p>
            <a:pPr marL="502920" indent="-457200">
              <a:buFont typeface="Corbel" pitchFamily="34" charset="0"/>
              <a:buAutoNum type="arabicPeriod"/>
            </a:pPr>
            <a:r>
              <a:rPr lang="en-US" sz="2400" b="1" dirty="0"/>
              <a:t>Acknowledge each other’s experiences. </a:t>
            </a:r>
            <a:r>
              <a:rPr lang="en-US" sz="2400" dirty="0"/>
              <a:t>We will not devalue people for their experiences, lack of experiences, or difference in interpretation of those experiences.</a:t>
            </a:r>
          </a:p>
        </p:txBody>
      </p:sp>
      <p:pic>
        <p:nvPicPr>
          <p:cNvPr id="6" name="Content Placeholder 5" descr="A picture containing circuit&#10;&#10;Description automatically generated">
            <a:extLst>
              <a:ext uri="{FF2B5EF4-FFF2-40B4-BE49-F238E27FC236}">
                <a16:creationId xmlns:a16="http://schemas.microsoft.com/office/drawing/2014/main" id="{FFDA4341-B9B0-491A-A7DF-2C41325D104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52" r="15258" b="13"/>
          <a:stretch/>
        </p:blipFill>
        <p:spPr>
          <a:xfrm>
            <a:off x="8768615" y="1637803"/>
            <a:ext cx="3022536" cy="4095786"/>
          </a:xfrm>
          <a:prstGeom prst="rect">
            <a:avLst/>
          </a:prstGeom>
        </p:spPr>
      </p:pic>
      <p:sp>
        <p:nvSpPr>
          <p:cNvPr id="4" name="Footer Placeholder 3">
            <a:extLst>
              <a:ext uri="{FF2B5EF4-FFF2-40B4-BE49-F238E27FC236}">
                <a16:creationId xmlns:a16="http://schemas.microsoft.com/office/drawing/2014/main" id="{2E5D6F81-A3B6-4440-AF80-DE41B4AB4AEF}"/>
              </a:ext>
            </a:extLst>
          </p:cNvPr>
          <p:cNvSpPr>
            <a:spLocks noGrp="1"/>
          </p:cNvSpPr>
          <p:nvPr>
            <p:ph type="ftr" sz="quarter" idx="11"/>
          </p:nvPr>
        </p:nvSpPr>
        <p:spPr>
          <a:xfrm>
            <a:off x="3949148" y="6223828"/>
            <a:ext cx="4717774" cy="365125"/>
          </a:xfrm>
        </p:spPr>
        <p:txBody>
          <a:bodyPr>
            <a:normAutofit/>
          </a:bodyPr>
          <a:lstStyle/>
          <a:p>
            <a:pPr>
              <a:spcAft>
                <a:spcPts val="600"/>
              </a:spcAft>
            </a:pPr>
            <a:r>
              <a:rPr lang="en-US" sz="1200"/>
              <a:t>2019 Fall Plenary, Newport Beach</a:t>
            </a:r>
          </a:p>
        </p:txBody>
      </p:sp>
    </p:spTree>
    <p:extLst>
      <p:ext uri="{BB962C8B-B14F-4D97-AF65-F5344CB8AC3E}">
        <p14:creationId xmlns:p14="http://schemas.microsoft.com/office/powerpoint/2010/main" val="47483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19F8-F751-4D62-8181-43288B66BCC7}"/>
              </a:ext>
            </a:extLst>
          </p:cNvPr>
          <p:cNvSpPr>
            <a:spLocks noGrp="1"/>
          </p:cNvSpPr>
          <p:nvPr>
            <p:ph type="title"/>
          </p:nvPr>
        </p:nvSpPr>
        <p:spPr>
          <a:xfrm>
            <a:off x="2624890" y="363072"/>
            <a:ext cx="6942220" cy="1166165"/>
          </a:xfrm>
        </p:spPr>
        <p:txBody>
          <a:bodyPr>
            <a:normAutofit/>
          </a:bodyPr>
          <a:lstStyle/>
          <a:p>
            <a:pPr algn="ctr"/>
            <a:r>
              <a:rPr lang="en-US" sz="4000" dirty="0"/>
              <a:t>More Guidelines for Dialogue</a:t>
            </a:r>
          </a:p>
        </p:txBody>
      </p:sp>
      <p:sp>
        <p:nvSpPr>
          <p:cNvPr id="13" name="Content Placeholder 10">
            <a:extLst>
              <a:ext uri="{FF2B5EF4-FFF2-40B4-BE49-F238E27FC236}">
                <a16:creationId xmlns:a16="http://schemas.microsoft.com/office/drawing/2014/main" id="{172C0322-F5E6-4B28-A783-11A1E2D90978}"/>
              </a:ext>
            </a:extLst>
          </p:cNvPr>
          <p:cNvSpPr>
            <a:spLocks noGrp="1"/>
          </p:cNvSpPr>
          <p:nvPr>
            <p:ph idx="1"/>
          </p:nvPr>
        </p:nvSpPr>
        <p:spPr>
          <a:xfrm>
            <a:off x="1325881" y="1529238"/>
            <a:ext cx="10311061" cy="4399924"/>
          </a:xfrm>
        </p:spPr>
        <p:txBody>
          <a:bodyPr>
            <a:normAutofit lnSpcReduction="10000"/>
          </a:bodyPr>
          <a:lstStyle/>
          <a:p>
            <a:pPr marL="45720" indent="0">
              <a:buNone/>
            </a:pPr>
            <a:r>
              <a:rPr lang="en-US" sz="2400" dirty="0"/>
              <a:t>4. </a:t>
            </a:r>
            <a:r>
              <a:rPr lang="en-US" sz="2400" b="1" dirty="0"/>
              <a:t>Trust that others are doing the best they can. </a:t>
            </a:r>
            <a:r>
              <a:rPr lang="en-US" sz="2400" dirty="0"/>
              <a:t>We will try not to ‘freeze people in time’ but leave space for everyone to learn and change through our interactions with one another. </a:t>
            </a:r>
          </a:p>
          <a:p>
            <a:pPr marL="45720" indent="0">
              <a:buNone/>
            </a:pPr>
            <a:r>
              <a:rPr lang="en-US" sz="2400" dirty="0"/>
              <a:t>5. </a:t>
            </a:r>
            <a:r>
              <a:rPr lang="en-US" sz="2400" b="1" dirty="0"/>
              <a:t>Challenge the idea and not the person. </a:t>
            </a:r>
            <a:r>
              <a:rPr lang="en-US" sz="2400" dirty="0"/>
              <a:t>If we wish to challenge something that has been said, we will challenge the idea or the practice referred to, not the individual sharing this idea or practice. </a:t>
            </a:r>
          </a:p>
          <a:p>
            <a:pPr marL="45720" indent="0">
              <a:buNone/>
            </a:pPr>
            <a:r>
              <a:rPr lang="en-US" sz="2400" dirty="0"/>
              <a:t>6. </a:t>
            </a:r>
            <a:r>
              <a:rPr lang="en-US" sz="2400" b="1" dirty="0"/>
              <a:t>Speak your discomfort. </a:t>
            </a:r>
            <a:r>
              <a:rPr lang="en-US" sz="2400" dirty="0"/>
              <a:t>If something is bothering you and you are open to sharing, please share it with the group. Often our emotional reactions to this process offer the most valuable learning opportunities</a:t>
            </a:r>
          </a:p>
          <a:p>
            <a:pPr marL="45720" indent="0">
              <a:buNone/>
            </a:pPr>
            <a:r>
              <a:rPr lang="en-US" sz="2400" dirty="0"/>
              <a:t>7. </a:t>
            </a:r>
            <a:r>
              <a:rPr lang="en-US" sz="2400" b="1" dirty="0"/>
              <a:t>Step Up, Step Back. </a:t>
            </a:r>
            <a:r>
              <a:rPr lang="en-US" sz="2400" dirty="0"/>
              <a:t>Be mindful of taking up much more space than others. On the same note, empower yourself to speak up when others are dominating the conversation.</a:t>
            </a:r>
          </a:p>
        </p:txBody>
      </p:sp>
      <p:sp>
        <p:nvSpPr>
          <p:cNvPr id="4" name="Footer Placeholder 3">
            <a:extLst>
              <a:ext uri="{FF2B5EF4-FFF2-40B4-BE49-F238E27FC236}">
                <a16:creationId xmlns:a16="http://schemas.microsoft.com/office/drawing/2014/main" id="{2E5D6F81-A3B6-4440-AF80-DE41B4AB4AEF}"/>
              </a:ext>
            </a:extLst>
          </p:cNvPr>
          <p:cNvSpPr>
            <a:spLocks noGrp="1"/>
          </p:cNvSpPr>
          <p:nvPr>
            <p:ph type="ftr" sz="quarter" idx="11"/>
          </p:nvPr>
        </p:nvSpPr>
        <p:spPr>
          <a:xfrm>
            <a:off x="3949148" y="6223828"/>
            <a:ext cx="4717774" cy="365125"/>
          </a:xfrm>
        </p:spPr>
        <p:txBody>
          <a:bodyPr>
            <a:normAutofit/>
          </a:bodyPr>
          <a:lstStyle/>
          <a:p>
            <a:pPr>
              <a:spcAft>
                <a:spcPts val="600"/>
              </a:spcAft>
            </a:pPr>
            <a:r>
              <a:rPr lang="en-US" sz="1200"/>
              <a:t>2019 Fall Plenary, Newport Beach</a:t>
            </a:r>
          </a:p>
        </p:txBody>
      </p:sp>
    </p:spTree>
    <p:extLst>
      <p:ext uri="{BB962C8B-B14F-4D97-AF65-F5344CB8AC3E}">
        <p14:creationId xmlns:p14="http://schemas.microsoft.com/office/powerpoint/2010/main" val="207901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CCE-316E-4981-B6AC-1B01811F4127}"/>
              </a:ext>
            </a:extLst>
          </p:cNvPr>
          <p:cNvSpPr>
            <a:spLocks noGrp="1"/>
          </p:cNvSpPr>
          <p:nvPr>
            <p:ph type="title"/>
          </p:nvPr>
        </p:nvSpPr>
        <p:spPr/>
        <p:txBody>
          <a:bodyPr/>
          <a:lstStyle/>
          <a:p>
            <a:r>
              <a:rPr lang="en-US" dirty="0"/>
              <a:t>Consider This Case Study</a:t>
            </a:r>
          </a:p>
        </p:txBody>
      </p:sp>
      <p:sp>
        <p:nvSpPr>
          <p:cNvPr id="3" name="Content Placeholder 2">
            <a:extLst>
              <a:ext uri="{FF2B5EF4-FFF2-40B4-BE49-F238E27FC236}">
                <a16:creationId xmlns:a16="http://schemas.microsoft.com/office/drawing/2014/main" id="{90557DBC-F189-47CD-BD2D-941ED2AA510E}"/>
              </a:ext>
            </a:extLst>
          </p:cNvPr>
          <p:cNvSpPr>
            <a:spLocks noGrp="1"/>
          </p:cNvSpPr>
          <p:nvPr>
            <p:ph idx="1"/>
          </p:nvPr>
        </p:nvSpPr>
        <p:spPr/>
        <p:txBody>
          <a:bodyPr/>
          <a:lstStyle/>
          <a:p>
            <a:pPr marL="45720" indent="0">
              <a:buNone/>
            </a:pPr>
            <a:r>
              <a:rPr lang="en-US" dirty="0"/>
              <a:t>In 2013, the </a:t>
            </a:r>
            <a:r>
              <a:rPr lang="en-US" b="1" dirty="0"/>
              <a:t>Black Lives Matter </a:t>
            </a:r>
            <a:r>
              <a:rPr lang="en-US" dirty="0"/>
              <a:t>movement began with a hashtag on social media in response to the acquittal of George Zimmerman in the shooting death of African American teen Trayvon Martin in Feb. 2012. Almost immediately, the phrases “All Lives Matter” and ”Blue Lives Matter” began to counter the Black Lives Matter movement. </a:t>
            </a:r>
          </a:p>
          <a:p>
            <a:pPr marL="45720" indent="0">
              <a:buNone/>
            </a:pPr>
            <a:endParaRPr lang="en-US" dirty="0"/>
          </a:p>
          <a:p>
            <a:pPr marL="45720" indent="0">
              <a:buNone/>
            </a:pPr>
            <a:r>
              <a:rPr lang="en-US" dirty="0"/>
              <a:t>The U.S. population’s perception of Black Lives Matter varies considerably by race.</a:t>
            </a:r>
            <a:r>
              <a:rPr lang="en-US" baseline="30000" dirty="0"/>
              <a:t>1</a:t>
            </a:r>
            <a:endParaRPr lang="en-US" dirty="0"/>
          </a:p>
          <a:p>
            <a:pPr marL="45720" indent="0">
              <a:buNone/>
            </a:pPr>
            <a:r>
              <a:rPr lang="en-US" i="1" dirty="0"/>
              <a:t>What do each of these phrases mean?</a:t>
            </a:r>
          </a:p>
          <a:p>
            <a:pPr marL="45720" indent="0">
              <a:buNone/>
            </a:pPr>
            <a:r>
              <a:rPr lang="en-US" i="1" dirty="0"/>
              <a:t>What is the historical and contemporary context?</a:t>
            </a:r>
          </a:p>
          <a:p>
            <a:pPr marL="45720" indent="0">
              <a:buNone/>
            </a:pPr>
            <a:r>
              <a:rPr lang="en-US" i="1" dirty="0"/>
              <a:t>Who is centered in each of these phrases? </a:t>
            </a:r>
          </a:p>
        </p:txBody>
      </p:sp>
      <p:sp>
        <p:nvSpPr>
          <p:cNvPr id="4" name="Footer Placeholder 3">
            <a:extLst>
              <a:ext uri="{FF2B5EF4-FFF2-40B4-BE49-F238E27FC236}">
                <a16:creationId xmlns:a16="http://schemas.microsoft.com/office/drawing/2014/main" id="{215DBA8C-FF3F-4D0C-9B55-3D7E5C402887}"/>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177572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0682-A3E8-490F-A2B3-6F84B6F6BAC1}"/>
              </a:ext>
            </a:extLst>
          </p:cNvPr>
          <p:cNvSpPr>
            <a:spLocks noGrp="1"/>
          </p:cNvSpPr>
          <p:nvPr>
            <p:ph type="title"/>
          </p:nvPr>
        </p:nvSpPr>
        <p:spPr/>
        <p:txBody>
          <a:bodyPr/>
          <a:lstStyle/>
          <a:p>
            <a:r>
              <a:rPr lang="en-US" dirty="0"/>
              <a:t>Interdisciplinary Context</a:t>
            </a:r>
          </a:p>
        </p:txBody>
      </p:sp>
      <p:sp>
        <p:nvSpPr>
          <p:cNvPr id="3" name="Content Placeholder 2">
            <a:extLst>
              <a:ext uri="{FF2B5EF4-FFF2-40B4-BE49-F238E27FC236}">
                <a16:creationId xmlns:a16="http://schemas.microsoft.com/office/drawing/2014/main" id="{BE926BF7-0384-4715-B190-4D0F1BF25593}"/>
              </a:ext>
            </a:extLst>
          </p:cNvPr>
          <p:cNvSpPr>
            <a:spLocks noGrp="1"/>
          </p:cNvSpPr>
          <p:nvPr>
            <p:ph idx="1"/>
          </p:nvPr>
        </p:nvSpPr>
        <p:spPr/>
        <p:txBody>
          <a:bodyPr/>
          <a:lstStyle/>
          <a:p>
            <a:pPr marL="45720" indent="0">
              <a:buNone/>
            </a:pPr>
            <a:r>
              <a:rPr lang="en-US" dirty="0"/>
              <a:t>Five different areas of study can help shed some light on what is going on:</a:t>
            </a:r>
          </a:p>
          <a:p>
            <a:r>
              <a:rPr lang="en-US" dirty="0"/>
              <a:t>History</a:t>
            </a:r>
          </a:p>
          <a:p>
            <a:r>
              <a:rPr lang="en-US" dirty="0"/>
              <a:t>Sociology</a:t>
            </a:r>
          </a:p>
          <a:p>
            <a:r>
              <a:rPr lang="en-US" dirty="0"/>
              <a:t>Communication Studies</a:t>
            </a:r>
          </a:p>
          <a:p>
            <a:r>
              <a:rPr lang="en-US" dirty="0"/>
              <a:t>Counseling</a:t>
            </a:r>
          </a:p>
          <a:p>
            <a:r>
              <a:rPr lang="en-US" dirty="0"/>
              <a:t>Critical Studies</a:t>
            </a:r>
          </a:p>
        </p:txBody>
      </p:sp>
      <p:sp>
        <p:nvSpPr>
          <p:cNvPr id="4" name="Footer Placeholder 3">
            <a:extLst>
              <a:ext uri="{FF2B5EF4-FFF2-40B4-BE49-F238E27FC236}">
                <a16:creationId xmlns:a16="http://schemas.microsoft.com/office/drawing/2014/main" id="{67D818D0-F495-41E5-A548-75BA559D06DE}"/>
              </a:ext>
            </a:extLst>
          </p:cNvPr>
          <p:cNvSpPr>
            <a:spLocks noGrp="1"/>
          </p:cNvSpPr>
          <p:nvPr>
            <p:ph type="ftr" sz="quarter" idx="11"/>
          </p:nvPr>
        </p:nvSpPr>
        <p:spPr/>
        <p:txBody>
          <a:bodyPr/>
          <a:lstStyle/>
          <a:p>
            <a:r>
              <a:rPr lang="en-US"/>
              <a:t>2019 Fall Plenary, Newport Beach</a:t>
            </a:r>
          </a:p>
        </p:txBody>
      </p:sp>
      <p:pic>
        <p:nvPicPr>
          <p:cNvPr id="6" name="Picture 5">
            <a:extLst>
              <a:ext uri="{FF2B5EF4-FFF2-40B4-BE49-F238E27FC236}">
                <a16:creationId xmlns:a16="http://schemas.microsoft.com/office/drawing/2014/main" id="{77D41B75-13AF-DF46-8CD3-9A759BF80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812" y="2685921"/>
            <a:ext cx="4156059" cy="2787600"/>
          </a:xfrm>
          <a:prstGeom prst="rect">
            <a:avLst/>
          </a:prstGeom>
        </p:spPr>
      </p:pic>
    </p:spTree>
    <p:extLst>
      <p:ext uri="{BB962C8B-B14F-4D97-AF65-F5344CB8AC3E}">
        <p14:creationId xmlns:p14="http://schemas.microsoft.com/office/powerpoint/2010/main" val="216207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B228-2B36-4C50-8101-77A85F9241C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C837DEC5-8A00-45F3-82EA-7F9F1CDEA678}"/>
              </a:ext>
            </a:extLst>
          </p:cNvPr>
          <p:cNvSpPr>
            <a:spLocks noGrp="1"/>
          </p:cNvSpPr>
          <p:nvPr>
            <p:ph idx="1"/>
          </p:nvPr>
        </p:nvSpPr>
        <p:spPr>
          <a:xfrm>
            <a:off x="1143000" y="2057400"/>
            <a:ext cx="9872871" cy="4038600"/>
          </a:xfrm>
        </p:spPr>
        <p:txBody>
          <a:bodyPr/>
          <a:lstStyle/>
          <a:p>
            <a:r>
              <a:rPr lang="en-US" dirty="0"/>
              <a:t>Treatment of African Americans in the U.S. from start of Slavery (1619) to today</a:t>
            </a:r>
          </a:p>
          <a:p>
            <a:r>
              <a:rPr lang="en-US" dirty="0"/>
              <a:t>Killing of African Americans by law enforcement – assumption of criminality</a:t>
            </a:r>
          </a:p>
          <a:p>
            <a:r>
              <a:rPr lang="en-US" dirty="0"/>
              <a:t>Black Lives Matter inspired by Civil Rights Movement, Black Power movement, Black Feminist movement, Pan-Africanism, Anti-Apartheid Movement, hip hop, LGBTQ social movements, and Occupy Wall Street. </a:t>
            </a:r>
          </a:p>
          <a:p>
            <a:r>
              <a:rPr lang="en-US" dirty="0"/>
              <a:t>Online campaign – quickly gained momentum with social media.</a:t>
            </a:r>
          </a:p>
          <a:p>
            <a:r>
              <a:rPr lang="en-US" dirty="0"/>
              <a:t>Inclusive movement that embraces intersectionality – Black queer and trans folks, disabled folks, black-undocumented folks, documented folks, women, and all Black lives along the gender spectrum.</a:t>
            </a:r>
            <a:r>
              <a:rPr lang="en-US" baseline="30000" dirty="0"/>
              <a:t>2</a:t>
            </a:r>
            <a:r>
              <a:rPr lang="en-US" dirty="0"/>
              <a:t> </a:t>
            </a:r>
          </a:p>
          <a:p>
            <a:r>
              <a:rPr lang="en-US" i="1" dirty="0">
                <a:solidFill>
                  <a:schemeClr val="accent3">
                    <a:lumMod val="50000"/>
                  </a:schemeClr>
                </a:solidFill>
              </a:rPr>
              <a:t>How else do you think History contributed to the development of #BlackLivesMatter?</a:t>
            </a:r>
          </a:p>
          <a:p>
            <a:endParaRPr lang="en-US" dirty="0"/>
          </a:p>
        </p:txBody>
      </p:sp>
      <p:sp>
        <p:nvSpPr>
          <p:cNvPr id="4" name="Footer Placeholder 3">
            <a:extLst>
              <a:ext uri="{FF2B5EF4-FFF2-40B4-BE49-F238E27FC236}">
                <a16:creationId xmlns:a16="http://schemas.microsoft.com/office/drawing/2014/main" id="{AD7257C8-18F5-4C03-8810-6B6BFC7FA3C8}"/>
              </a:ext>
            </a:extLst>
          </p:cNvPr>
          <p:cNvSpPr>
            <a:spLocks noGrp="1"/>
          </p:cNvSpPr>
          <p:nvPr>
            <p:ph type="ftr" sz="quarter" idx="11"/>
          </p:nvPr>
        </p:nvSpPr>
        <p:spPr/>
        <p:txBody>
          <a:bodyPr/>
          <a:lstStyle/>
          <a:p>
            <a:r>
              <a:rPr lang="en-US"/>
              <a:t>2019 Fall Plenary, Newport Beach</a:t>
            </a:r>
          </a:p>
        </p:txBody>
      </p:sp>
    </p:spTree>
    <p:extLst>
      <p:ext uri="{BB962C8B-B14F-4D97-AF65-F5344CB8AC3E}">
        <p14:creationId xmlns:p14="http://schemas.microsoft.com/office/powerpoint/2010/main" val="375303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E654-670D-4B4C-82DB-EE32B0E671AA}"/>
              </a:ext>
            </a:extLst>
          </p:cNvPr>
          <p:cNvSpPr>
            <a:spLocks noGrp="1"/>
          </p:cNvSpPr>
          <p:nvPr>
            <p:ph type="title"/>
          </p:nvPr>
        </p:nvSpPr>
        <p:spPr>
          <a:xfrm>
            <a:off x="1143000" y="609600"/>
            <a:ext cx="9875520" cy="968476"/>
          </a:xfrm>
        </p:spPr>
        <p:txBody>
          <a:bodyPr/>
          <a:lstStyle/>
          <a:p>
            <a:r>
              <a:rPr lang="en-US" dirty="0"/>
              <a:t>Sociology</a:t>
            </a:r>
          </a:p>
        </p:txBody>
      </p:sp>
      <p:sp>
        <p:nvSpPr>
          <p:cNvPr id="3" name="Content Placeholder 2">
            <a:extLst>
              <a:ext uri="{FF2B5EF4-FFF2-40B4-BE49-F238E27FC236}">
                <a16:creationId xmlns:a16="http://schemas.microsoft.com/office/drawing/2014/main" id="{3ACF781B-E90B-481A-9518-CE777F7989C8}"/>
              </a:ext>
            </a:extLst>
          </p:cNvPr>
          <p:cNvSpPr>
            <a:spLocks noGrp="1"/>
          </p:cNvSpPr>
          <p:nvPr>
            <p:ph idx="1"/>
          </p:nvPr>
        </p:nvSpPr>
        <p:spPr>
          <a:xfrm>
            <a:off x="1143001" y="1578076"/>
            <a:ext cx="6327058" cy="4517924"/>
          </a:xfrm>
        </p:spPr>
        <p:txBody>
          <a:bodyPr>
            <a:normAutofit lnSpcReduction="10000"/>
          </a:bodyPr>
          <a:lstStyle/>
          <a:p>
            <a:r>
              <a:rPr lang="en-US" dirty="0"/>
              <a:t>We have complex individual and group identities that are informs our social location: our lived experienced set in the context of space (e.g., neighborhood, country), time (e.g., historical moment), and statuses (e.g., race, gender, educational level). </a:t>
            </a:r>
          </a:p>
          <a:p>
            <a:r>
              <a:rPr lang="en-US" dirty="0"/>
              <a:t>We may have parts of our identity that are more salient than others at times (e.g., race, gender, age).</a:t>
            </a:r>
          </a:p>
          <a:p>
            <a:r>
              <a:rPr lang="en-US" dirty="0"/>
              <a:t>Our social location is our </a:t>
            </a:r>
            <a:r>
              <a:rPr lang="en-US" i="1" dirty="0"/>
              <a:t>lens </a:t>
            </a:r>
            <a:r>
              <a:rPr lang="en-US" dirty="0"/>
              <a:t>through which we experience the world, </a:t>
            </a:r>
            <a:r>
              <a:rPr lang="en-US" i="1" dirty="0"/>
              <a:t>it affects our reality and shapes what we see as opportunities</a:t>
            </a:r>
            <a:r>
              <a:rPr lang="en-US" dirty="0"/>
              <a:t>.</a:t>
            </a:r>
            <a:r>
              <a:rPr lang="en-US" baseline="30000" dirty="0"/>
              <a:t>3</a:t>
            </a:r>
          </a:p>
          <a:p>
            <a:r>
              <a:rPr lang="en-US" i="1" dirty="0">
                <a:solidFill>
                  <a:schemeClr val="accent3">
                    <a:lumMod val="50000"/>
                  </a:schemeClr>
                </a:solidFill>
              </a:rPr>
              <a:t>What is your Social Location? What identities are  most salient to you?</a:t>
            </a:r>
          </a:p>
        </p:txBody>
      </p:sp>
      <p:sp>
        <p:nvSpPr>
          <p:cNvPr id="4" name="Footer Placeholder 3">
            <a:extLst>
              <a:ext uri="{FF2B5EF4-FFF2-40B4-BE49-F238E27FC236}">
                <a16:creationId xmlns:a16="http://schemas.microsoft.com/office/drawing/2014/main" id="{AF2DA3DE-FD8F-45DA-BB24-13C76D3D443D}"/>
              </a:ext>
            </a:extLst>
          </p:cNvPr>
          <p:cNvSpPr>
            <a:spLocks noGrp="1"/>
          </p:cNvSpPr>
          <p:nvPr>
            <p:ph type="ftr" sz="quarter" idx="11"/>
          </p:nvPr>
        </p:nvSpPr>
        <p:spPr/>
        <p:txBody>
          <a:bodyPr/>
          <a:lstStyle/>
          <a:p>
            <a:r>
              <a:rPr lang="en-US"/>
              <a:t>2019 Fall Plenary, Newport Beach</a:t>
            </a:r>
          </a:p>
        </p:txBody>
      </p:sp>
      <p:pic>
        <p:nvPicPr>
          <p:cNvPr id="6" name="Picture 5">
            <a:extLst>
              <a:ext uri="{FF2B5EF4-FFF2-40B4-BE49-F238E27FC236}">
                <a16:creationId xmlns:a16="http://schemas.microsoft.com/office/drawing/2014/main" id="{9319DF1D-519B-9544-B1FF-E59348B62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504" y="1578076"/>
            <a:ext cx="4345779" cy="4454423"/>
          </a:xfrm>
          <a:prstGeom prst="rect">
            <a:avLst/>
          </a:prstGeom>
        </p:spPr>
      </p:pic>
    </p:spTree>
    <p:extLst>
      <p:ext uri="{BB962C8B-B14F-4D97-AF65-F5344CB8AC3E}">
        <p14:creationId xmlns:p14="http://schemas.microsoft.com/office/powerpoint/2010/main" val="392029713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2630</Words>
  <Application>Microsoft Macintosh PowerPoint</Application>
  <PresentationFormat>Widescreen</PresentationFormat>
  <Paragraphs>220</Paragraphs>
  <Slides>26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Corbel</vt:lpstr>
      <vt:lpstr>Basis</vt:lpstr>
      <vt:lpstr>What Did You Mean by That? </vt:lpstr>
      <vt:lpstr>Has This Ever Happened to You?</vt:lpstr>
      <vt:lpstr>Overview</vt:lpstr>
      <vt:lpstr>Guidelines for Dialogue</vt:lpstr>
      <vt:lpstr>More Guidelines for Dialogue</vt:lpstr>
      <vt:lpstr>Consider This Case Study</vt:lpstr>
      <vt:lpstr>Interdisciplinary Context</vt:lpstr>
      <vt:lpstr>History</vt:lpstr>
      <vt:lpstr>Sociology</vt:lpstr>
      <vt:lpstr>Communication Studies</vt:lpstr>
      <vt:lpstr>Counseling</vt:lpstr>
      <vt:lpstr>Critical Studies</vt:lpstr>
      <vt:lpstr>Case Study Wrap-up</vt:lpstr>
      <vt:lpstr>How we Talk About Equity </vt:lpstr>
      <vt:lpstr>Purposeful and Authentic Communication</vt:lpstr>
      <vt:lpstr>Real Listening vs. Pseudo-Listening8</vt:lpstr>
      <vt:lpstr>Communication Techniques9</vt:lpstr>
      <vt:lpstr>Calling-in10: “What did you mean by that?”</vt:lpstr>
      <vt:lpstr>Calling-in Starters10 (Probing Questions)</vt:lpstr>
      <vt:lpstr>Activity – Practice Calling-in</vt:lpstr>
      <vt:lpstr>Activity – Practice Calling-in</vt:lpstr>
      <vt:lpstr>Debrief</vt:lpstr>
      <vt:lpstr>Coded Language</vt:lpstr>
      <vt:lpstr>Leveling Up </vt:lpstr>
      <vt:lpstr>Achievement Unlocked</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You Mean by That?</dc:title>
  <dc:creator>Sam Foster</dc:creator>
  <cp:lastModifiedBy>Luke Lara</cp:lastModifiedBy>
  <cp:revision>46</cp:revision>
  <cp:lastPrinted>2019-10-29T03:09:49Z</cp:lastPrinted>
  <dcterms:created xsi:type="dcterms:W3CDTF">2019-10-25T20:38:03Z</dcterms:created>
  <dcterms:modified xsi:type="dcterms:W3CDTF">2019-11-08T15:51:56Z</dcterms:modified>
</cp:coreProperties>
</file>