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539" r:id="rId3"/>
    <p:sldId id="542" r:id="rId4"/>
    <p:sldId id="543" r:id="rId5"/>
    <p:sldId id="540" r:id="rId6"/>
    <p:sldId id="541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9A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86394" autoAdjust="0"/>
  </p:normalViewPr>
  <p:slideViewPr>
    <p:cSldViewPr snapToGrid="0" snapToObjects="1">
      <p:cViewPr>
        <p:scale>
          <a:sx n="70" d="100"/>
          <a:sy n="70" d="100"/>
        </p:scale>
        <p:origin x="159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2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7/12/19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7/12/19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3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July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July 12,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rik.shearer@napavalley.edu" TargetMode="External"/><Relationship Id="rId4" Type="http://schemas.openxmlformats.org/officeDocument/2006/relationships/hyperlink" Target="mailto:info@asccc.org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schenbach@lassencollege.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3469"/>
            <a:ext cx="7848600" cy="1840523"/>
          </a:xfrm>
        </p:spPr>
        <p:txBody>
          <a:bodyPr/>
          <a:lstStyle/>
          <a:p>
            <a:pPr algn="ctr"/>
            <a:r>
              <a:rPr lang="en-US" sz="4400" cap="none" dirty="0" smtClean="0">
                <a:cs typeface="Times New Roman"/>
              </a:rPr>
              <a:t>Program Submission Requirements – What is a Program Anyway</a:t>
            </a:r>
            <a:endParaRPr lang="en-US" sz="4400" cap="none" dirty="0"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2729"/>
            <a:ext cx="7848600" cy="202373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cs typeface="Times New Roman"/>
              </a:rPr>
              <a:t>Cheryl Aschenbach, ASCCC </a:t>
            </a:r>
            <a:r>
              <a:rPr lang="en-US" sz="2800" dirty="0" smtClean="0">
                <a:cs typeface="Times New Roman"/>
              </a:rPr>
              <a:t>Secretary</a:t>
            </a:r>
            <a:endParaRPr lang="en-US" sz="2800" dirty="0">
              <a:cs typeface="Times New Roman"/>
            </a:endParaRPr>
          </a:p>
          <a:p>
            <a:pPr algn="ctr"/>
            <a:r>
              <a:rPr lang="en-US" sz="2800" dirty="0" smtClean="0">
                <a:cs typeface="Times New Roman"/>
              </a:rPr>
              <a:t>Erik Shearer, Napa Valley College</a:t>
            </a:r>
            <a:endParaRPr lang="en-US" sz="2800" dirty="0">
              <a:cs typeface="Times New Roman"/>
            </a:endParaRPr>
          </a:p>
          <a:p>
            <a:pPr algn="ctr"/>
            <a:endParaRPr lang="en-US" sz="2800" dirty="0">
              <a:cs typeface="Times New Roman"/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  <a:cs typeface="Times New Roman"/>
              </a:rPr>
              <a:t>Curriculum Institute </a:t>
            </a:r>
            <a:r>
              <a:rPr lang="en-US" dirty="0" smtClean="0">
                <a:solidFill>
                  <a:schemeClr val="accent1"/>
                </a:solidFill>
                <a:cs typeface="Times New Roman"/>
              </a:rPr>
              <a:t>2019</a:t>
            </a:r>
            <a:endParaRPr lang="en-US" dirty="0">
              <a:solidFill>
                <a:schemeClr val="accent1"/>
              </a:solidFill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ClrTx/>
              <a:buSzTx/>
            </a:pPr>
            <a:r>
              <a:rPr lang="en-US" sz="2800" dirty="0" smtClean="0"/>
              <a:t>Various “Programs”</a:t>
            </a:r>
          </a:p>
          <a:p>
            <a:pPr>
              <a:lnSpc>
                <a:spcPct val="200000"/>
              </a:lnSpc>
              <a:spcBef>
                <a:spcPts val="0"/>
              </a:spcBef>
              <a:buClrTx/>
              <a:buSzTx/>
            </a:pPr>
            <a:r>
              <a:rPr lang="en-US" sz="2800" dirty="0" smtClean="0"/>
              <a:t>”Programs” Defined</a:t>
            </a:r>
          </a:p>
          <a:p>
            <a:pPr>
              <a:lnSpc>
                <a:spcPct val="200000"/>
              </a:lnSpc>
              <a:spcBef>
                <a:spcPts val="0"/>
              </a:spcBef>
              <a:buClrTx/>
              <a:buSzTx/>
            </a:pPr>
            <a:r>
              <a:rPr lang="en-US" sz="2800" dirty="0" smtClean="0"/>
              <a:t>COCI Program Submission Requirements</a:t>
            </a:r>
          </a:p>
          <a:p>
            <a:pPr>
              <a:spcBef>
                <a:spcPts val="0"/>
              </a:spcBef>
              <a:buClrTx/>
              <a:buSzTx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87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you define programs locally?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199"/>
            <a:ext cx="8054164" cy="3065721"/>
          </a:xfrm>
        </p:spPr>
        <p:txBody>
          <a:bodyPr>
            <a:normAutofit/>
          </a:bodyPr>
          <a:lstStyle/>
          <a:p>
            <a:r>
              <a:rPr lang="en-US" sz="2800" dirty="0"/>
              <a:t>For department </a:t>
            </a:r>
            <a:r>
              <a:rPr lang="en-US" sz="2800" dirty="0" smtClean="0"/>
              <a:t>organization and coordination?</a:t>
            </a:r>
            <a:endParaRPr lang="en-US" sz="2800" dirty="0"/>
          </a:p>
          <a:p>
            <a:r>
              <a:rPr lang="en-US" sz="2800" dirty="0" smtClean="0"/>
              <a:t>For program review?</a:t>
            </a:r>
          </a:p>
          <a:p>
            <a:r>
              <a:rPr lang="en-US" sz="2800" dirty="0" smtClean="0"/>
              <a:t>For SLO assessment?</a:t>
            </a:r>
          </a:p>
          <a:p>
            <a:r>
              <a:rPr lang="en-US" sz="2800" dirty="0" smtClean="0"/>
              <a:t>For accreditation?</a:t>
            </a:r>
          </a:p>
          <a:p>
            <a:r>
              <a:rPr lang="en-US" sz="2800" dirty="0" smtClean="0"/>
              <a:t>For curriculum? </a:t>
            </a:r>
          </a:p>
        </p:txBody>
      </p:sp>
    </p:spTree>
    <p:extLst>
      <p:ext uri="{BB962C8B-B14F-4D97-AF65-F5344CB8AC3E}">
        <p14:creationId xmlns:p14="http://schemas.microsoft.com/office/powerpoint/2010/main" val="19089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5 §55000(m</a:t>
            </a:r>
            <a:r>
              <a:rPr lang="en-US" dirty="0"/>
              <a:t>) “Educational program” is an organized sequence of courses leading to a defined objective, a degree, a certificate, a diploma, a license, or transfer to another institution of higher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classification for credit programs</a:t>
            </a:r>
            <a:r>
              <a:rPr lang="en-US" sz="1600" dirty="0"/>
              <a:t/>
            </a:r>
            <a:br>
              <a:rPr lang="en-US" sz="1600" dirty="0"/>
            </a:br>
            <a:endParaRPr lang="en-US" sz="2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0D43-4607-4F51-A573-6DE3A983EBB3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7666074" cy="508945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4200" dirty="0" smtClean="0"/>
              <a:t>Transfer </a:t>
            </a:r>
            <a:endParaRPr lang="en-US" sz="4200" dirty="0"/>
          </a:p>
          <a:p>
            <a:pPr lvl="2"/>
            <a:r>
              <a:rPr lang="en-US" sz="2900" dirty="0"/>
              <a:t>ADT</a:t>
            </a:r>
          </a:p>
          <a:p>
            <a:pPr lvl="2"/>
            <a:r>
              <a:rPr lang="en-US" sz="2900" dirty="0"/>
              <a:t>IGETC/CSU GE Breadth Certificates of Achievement</a:t>
            </a:r>
          </a:p>
          <a:p>
            <a:pPr lvl="1"/>
            <a:r>
              <a:rPr lang="en-US" sz="4200" dirty="0"/>
              <a:t>CTE</a:t>
            </a:r>
          </a:p>
          <a:p>
            <a:pPr lvl="2"/>
            <a:r>
              <a:rPr lang="en-US" sz="2600" dirty="0"/>
              <a:t>Only CTE TOP Code</a:t>
            </a:r>
          </a:p>
          <a:p>
            <a:pPr lvl="2"/>
            <a:r>
              <a:rPr lang="en-US" sz="2600" dirty="0"/>
              <a:t>May also include programs with transfer preparation as a goal if they have a CTE TOP Code</a:t>
            </a:r>
          </a:p>
          <a:p>
            <a:pPr lvl="1"/>
            <a:r>
              <a:rPr lang="en-US" sz="4200" dirty="0"/>
              <a:t>Local</a:t>
            </a:r>
          </a:p>
          <a:p>
            <a:pPr lvl="2"/>
            <a:r>
              <a:rPr lang="en-US" sz="2600" dirty="0"/>
              <a:t>Includes programs developed for transfer preparation that are not ADTs</a:t>
            </a:r>
          </a:p>
          <a:p>
            <a:pPr lvl="2"/>
            <a:r>
              <a:rPr lang="en-US" sz="2600" dirty="0"/>
              <a:t>Includes programs develop to address community need or other local consideration</a:t>
            </a:r>
          </a:p>
          <a:p>
            <a:pPr lvl="2"/>
            <a:r>
              <a:rPr lang="en-US" sz="2600" dirty="0"/>
              <a:t>May include either transfer or local 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0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04014"/>
          </a:xfrm>
        </p:spPr>
        <p:txBody>
          <a:bodyPr>
            <a:noAutofit/>
          </a:bodyPr>
          <a:lstStyle/>
          <a:p>
            <a:r>
              <a:rPr lang="en-US" dirty="0" smtClean="0"/>
              <a:t>Supporting </a:t>
            </a:r>
            <a:r>
              <a:rPr lang="en-US" dirty="0"/>
              <a:t>Documentation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6952"/>
            <a:ext cx="7870455" cy="45752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dirty="0"/>
              <a:t>Documentation/justification for Transfer Prep degree submissions (not ADTs): </a:t>
            </a:r>
            <a:endParaRPr lang="en-US" sz="3200" dirty="0"/>
          </a:p>
          <a:p>
            <a:r>
              <a:rPr lang="en-US" sz="3200" dirty="0"/>
              <a:t>No longer </a:t>
            </a:r>
            <a:r>
              <a:rPr lang="en-US" sz="3200" u="sng" dirty="0"/>
              <a:t>requires</a:t>
            </a:r>
            <a:r>
              <a:rPr lang="en-US" sz="3200" dirty="0"/>
              <a:t> 51% major articulation with one UC/CSU. May now include other types of documentation, such as:</a:t>
            </a:r>
          </a:p>
          <a:p>
            <a:pPr lvl="1"/>
            <a:r>
              <a:rPr lang="en-US" sz="3200" dirty="0"/>
              <a:t>Programmatic articulation agreements</a:t>
            </a:r>
          </a:p>
          <a:p>
            <a:pPr lvl="1"/>
            <a:r>
              <a:rPr lang="en-US" sz="3200" dirty="0"/>
              <a:t>ASSIST documentation – major articulation for majority of required courses</a:t>
            </a:r>
          </a:p>
          <a:p>
            <a:pPr lvl="1"/>
            <a:r>
              <a:rPr lang="en-US" sz="3200" dirty="0"/>
              <a:t>Table of program requirements from catalog of targeted transfer institution with crosswalk to CCC program requirements</a:t>
            </a:r>
          </a:p>
          <a:p>
            <a:pPr lvl="1"/>
            <a:r>
              <a:rPr lang="en-US" sz="3200" dirty="0"/>
              <a:t>Lower division major prep endorsed by professional bodies/program accreditors</a:t>
            </a:r>
          </a:p>
          <a:p>
            <a:pPr lvl="1"/>
            <a:r>
              <a:rPr lang="en-US" sz="3200" dirty="0"/>
              <a:t>Formal letters from targeted institution verifying program alignment</a:t>
            </a:r>
          </a:p>
          <a:p>
            <a:pPr marL="0" indent="0">
              <a:buNone/>
            </a:pPr>
            <a:r>
              <a:rPr lang="en-US" sz="3200" dirty="0"/>
              <a:t>Documentation/justification for Local community need (not transfer prep) degrees or certificates:</a:t>
            </a:r>
            <a:endParaRPr lang="en-US" sz="3200" dirty="0"/>
          </a:p>
          <a:p>
            <a:pPr lvl="1"/>
            <a:r>
              <a:rPr lang="en-US" sz="3200" dirty="0"/>
              <a:t>Letters of support</a:t>
            </a:r>
          </a:p>
          <a:p>
            <a:pPr lvl="1"/>
            <a:r>
              <a:rPr lang="en-US" sz="3200" dirty="0"/>
              <a:t>Surveys</a:t>
            </a:r>
          </a:p>
          <a:p>
            <a:pPr lvl="1"/>
            <a:r>
              <a:rPr lang="en-US" sz="3200" dirty="0"/>
              <a:t>Other evidence that program supports community needs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0D43-4607-4F51-A573-6DE3A983EB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9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119" y="388395"/>
            <a:ext cx="4175762" cy="1068664"/>
          </a:xfrm>
        </p:spPr>
        <p:txBody>
          <a:bodyPr>
            <a:normAutofit/>
          </a:bodyPr>
          <a:lstStyle/>
          <a:p>
            <a:pPr indent="0" algn="ctr" eaLnBrk="1" hangingPunct="1">
              <a:defRPr/>
            </a:pPr>
            <a:r>
              <a:rPr lang="en-US" dirty="0">
                <a:latin typeface="+mn-lt"/>
                <a:cs typeface="Times New Roman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698"/>
            <a:ext cx="8229600" cy="22779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Times New Roman"/>
              </a:rPr>
              <a:t>Cheryl Aschenbach:  </a:t>
            </a:r>
            <a:r>
              <a:rPr lang="en-US" dirty="0">
                <a:cs typeface="Times New Roman"/>
                <a:hlinkClick r:id="rId2"/>
              </a:rPr>
              <a:t>caschenbach@lassencollege.edu</a:t>
            </a:r>
            <a:endParaRPr lang="en-US" dirty="0"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cs typeface="Times New Roman"/>
              </a:rPr>
              <a:t>Erik Shearer: </a:t>
            </a:r>
            <a:r>
              <a:rPr lang="en-US" dirty="0" smtClean="0">
                <a:cs typeface="Times New Roman"/>
                <a:hlinkClick r:id="rId3"/>
              </a:rPr>
              <a:t>erik.shearer@napavalley.edu</a:t>
            </a:r>
            <a:endParaRPr lang="en-US" dirty="0" smtClean="0">
              <a:cs typeface="Times New Roman"/>
            </a:endParaRPr>
          </a:p>
          <a:p>
            <a:pPr marL="0" indent="0" algn="ctr">
              <a:buNone/>
            </a:pPr>
            <a:endParaRPr lang="en-US" dirty="0"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cs typeface="Times New Roman"/>
              </a:rPr>
              <a:t>More </a:t>
            </a:r>
            <a:r>
              <a:rPr lang="en-US" dirty="0">
                <a:cs typeface="Times New Roman"/>
              </a:rPr>
              <a:t>questions?  </a:t>
            </a:r>
            <a:r>
              <a:rPr lang="en-US" dirty="0">
                <a:cs typeface="Times New Roman"/>
                <a:hlinkClick r:id="rId4"/>
              </a:rPr>
              <a:t>info@asccc.org</a:t>
            </a:r>
            <a:endParaRPr lang="en-US" dirty="0">
              <a:cs typeface="Times New Roman"/>
            </a:endParaRPr>
          </a:p>
          <a:p>
            <a:pPr marL="0" indent="0" algn="ctr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7ABF57-4393-4E45-A4B2-1BE6E3D46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260" y="1353215"/>
            <a:ext cx="2697480" cy="17975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FE27AD-EA43-4BDC-9449-0EF59B0DF7D3}"/>
              </a:ext>
            </a:extLst>
          </p:cNvPr>
          <p:cNvSpPr/>
          <p:nvPr/>
        </p:nvSpPr>
        <p:spPr>
          <a:xfrm>
            <a:off x="3223260" y="3353251"/>
            <a:ext cx="2697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cs typeface="Times New Roman"/>
              </a:rPr>
              <a:t>Thank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759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741332"/>
          </a:xfrm>
        </p:spPr>
        <p:txBody>
          <a:bodyPr>
            <a:normAutofit/>
          </a:bodyPr>
          <a:lstStyle/>
          <a:p>
            <a:pPr lvl="1"/>
            <a:endParaRPr lang="en-US" b="0" i="0" dirty="0">
              <a:latin typeface="Times New Roman"/>
              <a:cs typeface="Times New Roman"/>
            </a:endParaRPr>
          </a:p>
          <a:p>
            <a:endParaRPr lang="en-US" sz="2800" b="0" i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9799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5565</TotalTime>
  <Words>297</Words>
  <Application>Microsoft Macintosh PowerPoint</Application>
  <PresentationFormat>On-screen Show (4:3)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Clarity</vt:lpstr>
      <vt:lpstr>Program Submission Requirements – What is a Program Anyway</vt:lpstr>
      <vt:lpstr>Overview</vt:lpstr>
      <vt:lpstr>How do you define programs locally?</vt:lpstr>
      <vt:lpstr>Definitions</vt:lpstr>
      <vt:lpstr>Goal classification for credit programs </vt:lpstr>
      <vt:lpstr>Supporting Documentation  for Programs</vt:lpstr>
      <vt:lpstr>Questions?</vt:lpstr>
      <vt:lpstr>References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Microsoft Office User</cp:lastModifiedBy>
  <cp:revision>174</cp:revision>
  <dcterms:created xsi:type="dcterms:W3CDTF">2015-10-21T19:14:41Z</dcterms:created>
  <dcterms:modified xsi:type="dcterms:W3CDTF">2019-07-12T17:17:43Z</dcterms:modified>
</cp:coreProperties>
</file>