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5" r:id="rId7"/>
    <p:sldId id="270" r:id="rId8"/>
    <p:sldId id="263" r:id="rId9"/>
    <p:sldId id="271" r:id="rId10"/>
    <p:sldId id="266" r:id="rId11"/>
    <p:sldId id="267" r:id="rId12"/>
    <p:sldId id="268" r:id="rId13"/>
    <p:sldId id="272" r:id="rId14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4"/>
    <p:restoredTop sz="92563" autoAdjust="0"/>
  </p:normalViewPr>
  <p:slideViewPr>
    <p:cSldViewPr snapToGrid="0" snapToObjects="1">
      <p:cViewPr>
        <p:scale>
          <a:sx n="116" d="100"/>
          <a:sy n="116" d="100"/>
        </p:scale>
        <p:origin x="-210" y="-72"/>
      </p:cViewPr>
      <p:guideLst>
        <p:guide orient="horz" pos="216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4A0A-07F5-4840-985B-B070A3CFB259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AF1F-691B-4AE3-A640-0ADCD339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Presence during team visits, not as team member</a:t>
            </a:r>
          </a:p>
          <a:p>
            <a:pPr lvl="1"/>
            <a:r>
              <a:rPr lang="en-US" dirty="0" smtClean="0"/>
              <a:t>Assist chair as needed</a:t>
            </a:r>
          </a:p>
          <a:p>
            <a:pPr lvl="1"/>
            <a:r>
              <a:rPr lang="en-US" dirty="0" smtClean="0"/>
              <a:t>Don’t influence team findings</a:t>
            </a:r>
          </a:p>
          <a:p>
            <a:pPr lvl="1"/>
            <a:r>
              <a:rPr lang="en-US" dirty="0" smtClean="0"/>
              <a:t>Ensure findings in the narrative support commendations and recommendations and are relevant to standards</a:t>
            </a:r>
          </a:p>
          <a:p>
            <a:pPr lvl="1"/>
            <a:r>
              <a:rPr lang="en-US" dirty="0" smtClean="0"/>
              <a:t>Know ERs, Standards, and policies inside and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AF1F-691B-4AE3-A640-0ADCD339F6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122363"/>
            <a:ext cx="7543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1177636"/>
            <a:ext cx="2168843" cy="49993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177637"/>
            <a:ext cx="6380798" cy="4999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6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709740"/>
            <a:ext cx="86753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589465"/>
            <a:ext cx="86753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80657"/>
            <a:ext cx="8675370" cy="61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81163"/>
            <a:ext cx="4276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505075"/>
            <a:ext cx="427613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87427"/>
            <a:ext cx="509206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87427"/>
            <a:ext cx="509206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1093788"/>
            <a:ext cx="8675370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03791" y="6356351"/>
            <a:ext cx="1363097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" charset="0"/>
                <a:ea typeface="Arial" charset="0"/>
                <a:cs typeface="Arial" charset="0"/>
              </a:rPr>
              <a:t>ACCJC.ORG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6" y="6356351"/>
            <a:ext cx="235558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122363"/>
            <a:ext cx="7543800" cy="1546696"/>
          </a:xfrm>
        </p:spPr>
        <p:txBody>
          <a:bodyPr/>
          <a:lstStyle/>
          <a:p>
            <a:r>
              <a:rPr lang="en-US" dirty="0"/>
              <a:t>What’s New at ACCJC?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2910059"/>
            <a:ext cx="7543800" cy="191731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PRESENTERS</a:t>
            </a:r>
          </a:p>
          <a:p>
            <a:pPr algn="l"/>
            <a:r>
              <a:rPr lang="en-US" dirty="0"/>
              <a:t>Stephanie </a:t>
            </a:r>
            <a:r>
              <a:rPr lang="en-US" dirty="0" err="1"/>
              <a:t>Droker</a:t>
            </a:r>
            <a:r>
              <a:rPr lang="en-US" dirty="0"/>
              <a:t>, Vice-President, ACCJC</a:t>
            </a:r>
          </a:p>
          <a:p>
            <a:pPr algn="l"/>
            <a:r>
              <a:rPr lang="en-US" dirty="0" err="1"/>
              <a:t>Gohar</a:t>
            </a:r>
            <a:r>
              <a:rPr lang="en-US" dirty="0"/>
              <a:t> </a:t>
            </a:r>
            <a:r>
              <a:rPr lang="en-US" dirty="0" err="1"/>
              <a:t>Momjian</a:t>
            </a:r>
            <a:r>
              <a:rPr lang="en-US" dirty="0"/>
              <a:t>, Vice-President, ACCJC</a:t>
            </a:r>
          </a:p>
          <a:p>
            <a:pPr algn="l"/>
            <a:r>
              <a:rPr lang="en-US" dirty="0"/>
              <a:t>Steve Reynolds, Vice-President, ACCJC</a:t>
            </a:r>
          </a:p>
          <a:p>
            <a:pPr algn="l"/>
            <a:r>
              <a:rPr lang="en-US" dirty="0" err="1"/>
              <a:t>Ginni</a:t>
            </a:r>
            <a:r>
              <a:rPr lang="en-US" dirty="0"/>
              <a:t> May (facilitator), ASCCC Area A Representative, Accreditation Committee </a:t>
            </a:r>
            <a:r>
              <a:rPr lang="en-US" dirty="0" smtClean="0"/>
              <a:t>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</a:t>
            </a:r>
            <a:r>
              <a:rPr lang="en-US" dirty="0"/>
              <a:t>Plan</a:t>
            </a:r>
            <a:r>
              <a:rPr lang="en-US" dirty="0" smtClean="0"/>
              <a:t>: Continuing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Goal 2. Improve educational programming </a:t>
            </a:r>
            <a:endParaRPr lang="en-US" sz="2400" b="1" dirty="0" smtClean="0"/>
          </a:p>
          <a:p>
            <a:r>
              <a:rPr lang="en-US" sz="2400" dirty="0" smtClean="0"/>
              <a:t>Outcome 4: Reconstruct peer </a:t>
            </a:r>
            <a:r>
              <a:rPr lang="en-US" sz="2400" dirty="0"/>
              <a:t>review team </a:t>
            </a:r>
            <a:r>
              <a:rPr lang="en-US" sz="2400" dirty="0" smtClean="0"/>
              <a:t>training, including </a:t>
            </a:r>
          </a:p>
          <a:p>
            <a:pPr lvl="1"/>
            <a:r>
              <a:rPr lang="en-US" sz="2000" dirty="0" smtClean="0"/>
              <a:t>updates </a:t>
            </a:r>
            <a:r>
              <a:rPr lang="en-US" sz="2000" dirty="0"/>
              <a:t>to manuals </a:t>
            </a:r>
            <a:endParaRPr lang="en-US" sz="2000" dirty="0" smtClean="0"/>
          </a:p>
          <a:p>
            <a:pPr lvl="1"/>
            <a:r>
              <a:rPr lang="en-US" sz="2000" dirty="0" smtClean="0"/>
              <a:t>online education</a:t>
            </a:r>
          </a:p>
          <a:p>
            <a:pPr lvl="1"/>
            <a:r>
              <a:rPr lang="en-US" sz="2000" dirty="0" smtClean="0"/>
              <a:t>operational processes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832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Plan: Continuing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Goal 3. </a:t>
            </a:r>
            <a:r>
              <a:rPr lang="en-US" sz="2400" b="1" dirty="0" smtClean="0"/>
              <a:t>Enhance </a:t>
            </a:r>
            <a:r>
              <a:rPr lang="en-US" sz="2400" b="1" dirty="0"/>
              <a:t>communication strategies that reflect integrity, collegiality, and transparency </a:t>
            </a:r>
          </a:p>
          <a:p>
            <a:r>
              <a:rPr lang="en-US" sz="2400" dirty="0" smtClean="0"/>
              <a:t>Outcome 5</a:t>
            </a:r>
            <a:r>
              <a:rPr lang="en-US" sz="2400" dirty="0"/>
              <a:t>: Provide greater support to member institutions through transparent, collegial and open </a:t>
            </a:r>
            <a:r>
              <a:rPr lang="en-US" sz="2400" dirty="0" smtClean="0"/>
              <a:t>communication</a:t>
            </a:r>
          </a:p>
          <a:p>
            <a:r>
              <a:rPr lang="en-US" sz="2400" dirty="0"/>
              <a:t>Outcome 6: Cultivate relationships </a:t>
            </a:r>
            <a:r>
              <a:rPr lang="en-US" sz="2400" dirty="0" smtClean="0"/>
              <a:t>to </a:t>
            </a:r>
            <a:r>
              <a:rPr lang="en-US" sz="2400" dirty="0"/>
              <a:t>leverage partnerships in support of improving educational quality</a:t>
            </a:r>
          </a:p>
        </p:txBody>
      </p:sp>
    </p:spTree>
    <p:extLst>
      <p:ext uri="{BB962C8B-B14F-4D97-AF65-F5344CB8AC3E}">
        <p14:creationId xmlns:p14="http://schemas.microsoft.com/office/powerpoint/2010/main" val="321437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Plan: Continuing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Goal </a:t>
            </a:r>
            <a:r>
              <a:rPr lang="en-US" sz="2400" b="1" dirty="0" smtClean="0"/>
              <a:t>4</a:t>
            </a:r>
            <a:r>
              <a:rPr lang="en-US" sz="2400" b="1" dirty="0"/>
              <a:t>. Implement strategic plan activities, including processes for comprehensive evaluation, to inform, monitor, and guide progress toward ACCJC mission fulfillment</a:t>
            </a:r>
          </a:p>
          <a:p>
            <a:r>
              <a:rPr lang="en-US" sz="2400" dirty="0" smtClean="0"/>
              <a:t>Outcome 7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improve </a:t>
            </a:r>
            <a:r>
              <a:rPr lang="en-US" sz="2400" dirty="0"/>
              <a:t>evaluation instruments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develop </a:t>
            </a:r>
            <a:r>
              <a:rPr lang="en-US" sz="2400" dirty="0"/>
              <a:t>regular procedures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use results </a:t>
            </a:r>
            <a:r>
              <a:rPr lang="en-US" sz="2400" dirty="0"/>
              <a:t>of evaluation </a:t>
            </a:r>
            <a:r>
              <a:rPr lang="en-US" sz="2400" dirty="0" smtClean="0"/>
              <a:t>to improve </a:t>
            </a:r>
            <a:r>
              <a:rPr lang="en-US" sz="2400" dirty="0"/>
              <a:t>all activities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6968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And then . . </a:t>
            </a:r>
            <a:r>
              <a:rPr lang="en-US" sz="4400" dirty="0" smtClean="0"/>
              <a:t>. there’s </a:t>
            </a:r>
            <a:r>
              <a:rPr lang="en-US" sz="4400" dirty="0"/>
              <a:t>you!	</a:t>
            </a:r>
          </a:p>
        </p:txBody>
      </p:sp>
    </p:spTree>
    <p:extLst>
      <p:ext uri="{BB962C8B-B14F-4D97-AF65-F5344CB8AC3E}">
        <p14:creationId xmlns:p14="http://schemas.microsoft.com/office/powerpoint/2010/main" val="428903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President, New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825625"/>
            <a:ext cx="58328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Richard Winn, </a:t>
            </a:r>
            <a:r>
              <a:rPr lang="en-US" b="1" dirty="0" err="1"/>
              <a:t>Ed.D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appointed President </a:t>
            </a:r>
            <a:r>
              <a:rPr lang="en-US" dirty="0"/>
              <a:t>in July 2017. </a:t>
            </a:r>
            <a:endParaRPr lang="en-US" dirty="0" smtClean="0"/>
          </a:p>
          <a:p>
            <a:r>
              <a:rPr lang="en-US" dirty="0"/>
              <a:t>appointed </a:t>
            </a:r>
            <a:r>
              <a:rPr lang="en-US" dirty="0" smtClean="0"/>
              <a:t>Interim </a:t>
            </a:r>
            <a:r>
              <a:rPr lang="en-US" dirty="0"/>
              <a:t>President in </a:t>
            </a:r>
            <a:r>
              <a:rPr lang="en-US" dirty="0" smtClean="0"/>
              <a:t>December 2016 </a:t>
            </a:r>
          </a:p>
          <a:p>
            <a:r>
              <a:rPr lang="en-US" dirty="0" smtClean="0"/>
              <a:t>Vice </a:t>
            </a:r>
            <a:r>
              <a:rPr lang="en-US" dirty="0"/>
              <a:t>President of </a:t>
            </a:r>
            <a:r>
              <a:rPr lang="en-US" dirty="0" smtClean="0"/>
              <a:t>Operations, </a:t>
            </a:r>
            <a:r>
              <a:rPr lang="en-US" dirty="0"/>
              <a:t>June 2016 </a:t>
            </a:r>
            <a:endParaRPr lang="en-US" dirty="0" smtClean="0"/>
          </a:p>
          <a:p>
            <a:r>
              <a:rPr lang="en-US" dirty="0" smtClean="0"/>
              <a:t>WASC </a:t>
            </a:r>
            <a:r>
              <a:rPr lang="en-US" dirty="0"/>
              <a:t>Senior Colleges and University Commission for 12 years, retiring in 2015 as Senior Vice President.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67" y="182562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5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</a:t>
            </a:r>
            <a:r>
              <a:rPr lang="en-US" dirty="0" smtClean="0"/>
              <a:t>Staff, </a:t>
            </a:r>
            <a:r>
              <a:rPr lang="en-US" dirty="0"/>
              <a:t>New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Stephanie </a:t>
            </a:r>
            <a:r>
              <a:rPr lang="en-US" dirty="0" err="1" smtClean="0"/>
              <a:t>Droker</a:t>
            </a:r>
            <a:r>
              <a:rPr lang="en-US" dirty="0" smtClean="0"/>
              <a:t>, </a:t>
            </a:r>
            <a:r>
              <a:rPr lang="en-US" dirty="0" err="1" smtClean="0"/>
              <a:t>Ed.D</a:t>
            </a:r>
            <a:r>
              <a:rPr lang="en-US" dirty="0" smtClean="0"/>
              <a:t>. joined staff 2016</a:t>
            </a:r>
            <a:endParaRPr lang="en-US" dirty="0"/>
          </a:p>
          <a:p>
            <a:pPr lvl="1"/>
            <a:r>
              <a:rPr lang="en-US" dirty="0" smtClean="0"/>
              <a:t>Policy Committee</a:t>
            </a:r>
          </a:p>
          <a:p>
            <a:pPr lvl="1"/>
            <a:r>
              <a:rPr lang="en-US" dirty="0" smtClean="0"/>
              <a:t>Substantive Change Committee </a:t>
            </a:r>
          </a:p>
          <a:p>
            <a:pPr lvl="1"/>
            <a:r>
              <a:rPr lang="en-US" dirty="0" smtClean="0"/>
              <a:t>Federal regulations compliance</a:t>
            </a:r>
          </a:p>
          <a:p>
            <a:r>
              <a:rPr lang="en-US" dirty="0" err="1" smtClean="0"/>
              <a:t>Gohar</a:t>
            </a:r>
            <a:r>
              <a:rPr lang="en-US" dirty="0" smtClean="0"/>
              <a:t> </a:t>
            </a:r>
            <a:r>
              <a:rPr lang="en-US" dirty="0" err="1" smtClean="0"/>
              <a:t>Momjian</a:t>
            </a:r>
            <a:r>
              <a:rPr lang="en-US" dirty="0" smtClean="0"/>
              <a:t> joined staff 2017</a:t>
            </a:r>
          </a:p>
          <a:p>
            <a:pPr lvl="1"/>
            <a:r>
              <a:rPr lang="en-US" dirty="0" smtClean="0"/>
              <a:t>Evaluation and Planning Committee</a:t>
            </a:r>
          </a:p>
          <a:p>
            <a:pPr lvl="1"/>
            <a:r>
              <a:rPr lang="en-US" dirty="0" smtClean="0"/>
              <a:t>Annual reports</a:t>
            </a:r>
          </a:p>
          <a:p>
            <a:r>
              <a:rPr lang="en-US" dirty="0" smtClean="0"/>
              <a:t>Steven Reynolds, </a:t>
            </a:r>
            <a:r>
              <a:rPr lang="en-US" dirty="0" err="1" smtClean="0"/>
              <a:t>Ed.D</a:t>
            </a:r>
            <a:r>
              <a:rPr lang="en-US" dirty="0" smtClean="0"/>
              <a:t>. joined staff 2017</a:t>
            </a:r>
          </a:p>
          <a:p>
            <a:pPr lvl="1"/>
            <a:r>
              <a:rPr lang="en-US" dirty="0" smtClean="0"/>
              <a:t>Educational Programming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Vision: The Portfolio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Caseload of 40-45 colleges, all types</a:t>
            </a:r>
          </a:p>
          <a:p>
            <a:r>
              <a:rPr lang="en-US" dirty="0" smtClean="0"/>
              <a:t>Develop close, collaborative relationships with colleges</a:t>
            </a:r>
          </a:p>
          <a:p>
            <a:r>
              <a:rPr lang="en-US" dirty="0" smtClean="0"/>
              <a:t>Support colleges during each step of review process</a:t>
            </a:r>
          </a:p>
          <a:p>
            <a:r>
              <a:rPr lang="en-US" dirty="0" smtClean="0"/>
              <a:t>Advocate for the college—provide context and knowledge to Commission</a:t>
            </a:r>
          </a:p>
          <a:p>
            <a:r>
              <a:rPr lang="en-US" dirty="0" smtClean="0"/>
              <a:t>Presence during team visits, not as team member</a:t>
            </a:r>
          </a:p>
        </p:txBody>
      </p:sp>
    </p:spTree>
    <p:extLst>
      <p:ext uri="{BB962C8B-B14F-4D97-AF65-F5344CB8AC3E}">
        <p14:creationId xmlns:p14="http://schemas.microsoft.com/office/powerpoint/2010/main" val="151198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Vision: Mission and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Mission: </a:t>
            </a:r>
            <a:r>
              <a:rPr lang="en-US" sz="2400" dirty="0"/>
              <a:t>The Accrediting Commission for Community and Junior Colleges works with its </a:t>
            </a:r>
            <a:r>
              <a:rPr lang="en-US" sz="2400" b="1" dirty="0"/>
              <a:t>member institutions to advance educational quality and student learning and achievement. </a:t>
            </a:r>
            <a:r>
              <a:rPr lang="en-US" sz="2400" dirty="0"/>
              <a:t>This collaboration fosters institutional excellence and continuous improvement through innovation, self-analysis, peer review, and application of standards.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72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Vision: Mission and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ACCJC </a:t>
            </a:r>
            <a:r>
              <a:rPr lang="en-US" sz="2400" b="1" dirty="0"/>
              <a:t>Core Values: </a:t>
            </a:r>
            <a:endParaRPr lang="en-US" sz="2400" b="1" dirty="0" smtClean="0"/>
          </a:p>
          <a:p>
            <a:pPr lvl="1"/>
            <a:r>
              <a:rPr lang="en-US" sz="2000" dirty="0" smtClean="0"/>
              <a:t>Integrity</a:t>
            </a:r>
          </a:p>
          <a:p>
            <a:pPr lvl="1"/>
            <a:r>
              <a:rPr lang="en-US" sz="2000" dirty="0" smtClean="0"/>
              <a:t>Quality Assurance</a:t>
            </a:r>
          </a:p>
          <a:p>
            <a:pPr lvl="1"/>
            <a:r>
              <a:rPr lang="en-US" sz="2000" dirty="0" smtClean="0"/>
              <a:t>Institutional Improvement</a:t>
            </a:r>
          </a:p>
          <a:p>
            <a:pPr lvl="1"/>
            <a:r>
              <a:rPr lang="en-US" sz="2000" dirty="0" smtClean="0"/>
              <a:t>Peer Review</a:t>
            </a:r>
          </a:p>
          <a:p>
            <a:pPr lvl="1"/>
            <a:r>
              <a:rPr lang="en-US" sz="2000" dirty="0" smtClean="0"/>
              <a:t>Student </a:t>
            </a:r>
            <a:r>
              <a:rPr lang="en-US" sz="2000" dirty="0"/>
              <a:t>Learning and </a:t>
            </a:r>
            <a:r>
              <a:rPr lang="en-US" sz="2000" dirty="0" smtClean="0"/>
              <a:t>Achievement</a:t>
            </a:r>
          </a:p>
          <a:p>
            <a:pPr lvl="1"/>
            <a:r>
              <a:rPr lang="en-US" sz="2000" dirty="0" smtClean="0"/>
              <a:t>Collegiality</a:t>
            </a:r>
            <a:endParaRPr lang="en-US" sz="2000" dirty="0"/>
          </a:p>
          <a:p>
            <a:r>
              <a:rPr lang="en-US" sz="2400" b="1" dirty="0"/>
              <a:t>Strategic Plan &amp; Goals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29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realize the positive impact of its mission and core values over the next seven years through </a:t>
            </a:r>
            <a:r>
              <a:rPr lang="en-US" dirty="0" smtClean="0"/>
              <a:t>. . . action </a:t>
            </a:r>
            <a:r>
              <a:rPr lang="en-US" dirty="0"/>
              <a:t>steps to re-design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policies </a:t>
            </a:r>
            <a:r>
              <a:rPr lang="en-US" dirty="0"/>
              <a:t>and practices in </a:t>
            </a:r>
            <a:r>
              <a:rPr lang="en-US" dirty="0" smtClean="0"/>
              <a:t>training,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communications,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evaluation,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process </a:t>
            </a:r>
            <a:r>
              <a:rPr lang="en-US" dirty="0"/>
              <a:t>and structure,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operations.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6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Strategic Plan: New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Goal 1: Align</a:t>
            </a:r>
            <a:r>
              <a:rPr lang="en-US" sz="2400" dirty="0" smtClean="0"/>
              <a:t> </a:t>
            </a:r>
            <a:r>
              <a:rPr lang="en-US" sz="2400" b="1" dirty="0"/>
              <a:t>accreditation processes and structures to support the dual purposes of institutional quality assurance and improvement </a:t>
            </a:r>
            <a:endParaRPr lang="en-US" sz="2400" b="1" dirty="0" smtClean="0"/>
          </a:p>
          <a:p>
            <a:r>
              <a:rPr lang="en-US" sz="2400" dirty="0" smtClean="0"/>
              <a:t>Outcome </a:t>
            </a:r>
            <a:r>
              <a:rPr lang="en-US" sz="2400" dirty="0"/>
              <a:t>1: Support member institutions’ efforts to increase student </a:t>
            </a:r>
            <a:r>
              <a:rPr lang="en-US" sz="2400" dirty="0" smtClean="0"/>
              <a:t>achievement</a:t>
            </a:r>
          </a:p>
          <a:p>
            <a:r>
              <a:rPr lang="en-US" sz="2400" dirty="0" smtClean="0"/>
              <a:t>Outcome </a:t>
            </a:r>
            <a:r>
              <a:rPr lang="en-US" sz="2400" dirty="0"/>
              <a:t>2: Create </a:t>
            </a:r>
            <a:r>
              <a:rPr lang="en-US" sz="2400" dirty="0" smtClean="0"/>
              <a:t>strategies </a:t>
            </a:r>
            <a:r>
              <a:rPr lang="en-US" sz="2400" dirty="0"/>
              <a:t>to support institutions </a:t>
            </a:r>
            <a:r>
              <a:rPr lang="en-US" sz="2400" dirty="0" smtClean="0"/>
              <a:t>in </a:t>
            </a:r>
            <a:r>
              <a:rPr lang="en-US" sz="2400" dirty="0"/>
              <a:t>financial risk </a:t>
            </a:r>
            <a:endParaRPr lang="en-US" sz="2400" dirty="0" smtClean="0"/>
          </a:p>
          <a:p>
            <a:r>
              <a:rPr lang="en-US" sz="2400" dirty="0" smtClean="0"/>
              <a:t>Outcome </a:t>
            </a:r>
            <a:r>
              <a:rPr lang="en-US" sz="2400" dirty="0"/>
              <a:t>3: Develop a new taxonomy of standards to enable a more holistic institutional review</a:t>
            </a:r>
          </a:p>
        </p:txBody>
      </p:sp>
    </p:spTree>
    <p:extLst>
      <p:ext uri="{BB962C8B-B14F-4D97-AF65-F5344CB8AC3E}">
        <p14:creationId xmlns:p14="http://schemas.microsoft.com/office/powerpoint/2010/main" val="31516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New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Holistic approach</a:t>
            </a:r>
          </a:p>
          <a:p>
            <a:pPr lvl="1"/>
            <a:r>
              <a:rPr lang="en-US" dirty="0" smtClean="0"/>
              <a:t>13 (or 14) Standards instead of 128</a:t>
            </a:r>
          </a:p>
          <a:p>
            <a:pPr lvl="1"/>
            <a:r>
              <a:rPr lang="en-US" dirty="0" smtClean="0"/>
              <a:t>What happens to the 128?</a:t>
            </a:r>
          </a:p>
          <a:p>
            <a:r>
              <a:rPr lang="en-US" dirty="0" smtClean="0"/>
              <a:t>Adjusting terminology to fit the new vision</a:t>
            </a:r>
          </a:p>
          <a:p>
            <a:pPr lvl="1"/>
            <a:r>
              <a:rPr lang="en-US" dirty="0" smtClean="0"/>
              <a:t>“align with Standards”</a:t>
            </a:r>
          </a:p>
          <a:p>
            <a:pPr lvl="1"/>
            <a:r>
              <a:rPr lang="en-US" dirty="0" smtClean="0"/>
              <a:t>“peer reviewer” or “peer review team”</a:t>
            </a:r>
          </a:p>
        </p:txBody>
      </p:sp>
    </p:spTree>
    <p:extLst>
      <p:ext uri="{BB962C8B-B14F-4D97-AF65-F5344CB8AC3E}">
        <p14:creationId xmlns:p14="http://schemas.microsoft.com/office/powerpoint/2010/main" val="301595692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308</TotalTime>
  <Words>542</Words>
  <Application>Microsoft Office PowerPoint</Application>
  <PresentationFormat>Custom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 Template</vt:lpstr>
      <vt:lpstr>What’s New at ACCJC?</vt:lpstr>
      <vt:lpstr>New President, New Vision</vt:lpstr>
      <vt:lpstr>New Staff, New Vision</vt:lpstr>
      <vt:lpstr>New Vision: The Portfolio Model</vt:lpstr>
      <vt:lpstr>New Vision: Mission and Plan</vt:lpstr>
      <vt:lpstr>New Vision: Mission and Plan</vt:lpstr>
      <vt:lpstr>Strategic Goal </vt:lpstr>
      <vt:lpstr>Strategic Plan: New Directions</vt:lpstr>
      <vt:lpstr>The New Taxonomy</vt:lpstr>
      <vt:lpstr>Strategic Plan: Continuing Work</vt:lpstr>
      <vt:lpstr>Strategic Plan: Continuing Work</vt:lpstr>
      <vt:lpstr>Strategic Plan: Continuing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Reynolds</dc:creator>
  <cp:lastModifiedBy>Steven Reynolds</cp:lastModifiedBy>
  <cp:revision>20</cp:revision>
  <dcterms:created xsi:type="dcterms:W3CDTF">2018-01-23T20:38:30Z</dcterms:created>
  <dcterms:modified xsi:type="dcterms:W3CDTF">2018-02-23T05:04:55Z</dcterms:modified>
</cp:coreProperties>
</file>