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57" r:id="rId6"/>
    <p:sldId id="270" r:id="rId7"/>
    <p:sldId id="271"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95"/>
    <p:restoredTop sz="96219" autoAdjust="0"/>
  </p:normalViewPr>
  <p:slideViewPr>
    <p:cSldViewPr snapToGrid="0" snapToObjects="1">
      <p:cViewPr varScale="1">
        <p:scale>
          <a:sx n="131" d="100"/>
          <a:sy n="131" d="100"/>
        </p:scale>
        <p:origin x="162" y="156"/>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1/25/2021</a:t>
            </a:fld>
            <a:endParaRPr lang="en-US"/>
          </a:p>
        </p:txBody>
      </p:sp>
      <p:sp>
        <p:nvSpPr>
          <p:cNvPr id="4" name="Footer Placeholder 3">
            <a:extLst>
              <a:ext uri="{FF2B5EF4-FFF2-40B4-BE49-F238E27FC236}">
                <a16:creationId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1/25/2021</a:t>
            </a:fld>
            <a:endParaRPr lang="en-US"/>
          </a:p>
        </p:txBody>
      </p:sp>
      <p:sp>
        <p:nvSpPr>
          <p:cNvPr id="4" name="Slide Image Placeholder 3">
            <a:extLst>
              <a:ext uri="{FF2B5EF4-FFF2-40B4-BE49-F238E27FC236}">
                <a16:creationId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4be8c9ee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b4be8c9ee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b71b466aeb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gb71b466aeb_0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Ted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b2e5f7b51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b2e5f7b51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2e5f7b51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b2e5f7b512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4be8c9eed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4be8c9eed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2e5f7b51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2e5f7b51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3.40 Emilie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b4be8c9eed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b4be8c9eed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71b466aeb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71b466aeb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Emilie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p:nvPr>
        </p:nvSpPr>
        <p:spPr>
          <a:xfrm>
            <a:off x="815926" y="4513944"/>
            <a:ext cx="10547847" cy="2171670"/>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A23216-B73C-BC41-B5A6-EE30919CDF3E}"/>
              </a:ext>
            </a:extLst>
          </p:cNvPr>
          <p:cNvSpPr/>
          <p:nvPr userDrawn="1"/>
        </p:nvSpPr>
        <p:spPr>
          <a:xfrm>
            <a:off x="0" y="0"/>
            <a:ext cx="12192000" cy="2355850"/>
          </a:xfrm>
          <a:prstGeom prst="rect">
            <a:avLst/>
          </a:prstGeom>
          <a:solidFill>
            <a:schemeClr val="tx1"/>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a16="http://schemas.microsoft.com/office/drawing/2014/main" id="{A0AAD64B-D3EB-FA47-8A6D-F0545709A4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2354263"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A963E9-8E2B-A443-8F06-4D75339427DC}"/>
              </a:ext>
            </a:extLst>
          </p:cNvPr>
          <p:cNvPicPr>
            <a:picLocks noChangeAspect="1"/>
          </p:cNvPicPr>
          <p:nvPr userDrawn="1"/>
        </p:nvPicPr>
        <p:blipFill>
          <a:blip r:embed="rId2"/>
          <a:stretch>
            <a:fillRect/>
          </a:stretch>
        </p:blipFill>
        <p:spPr>
          <a:xfrm>
            <a:off x="-23813" y="0"/>
            <a:ext cx="946151"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2D51E490-653C-C243-8A73-CEC94EC70A74}"/>
              </a:ext>
            </a:extLst>
          </p:cNvPr>
          <p:cNvPicPr>
            <a:picLocks noChangeAspect="1"/>
          </p:cNvPicPr>
          <p:nvPr userDrawn="1"/>
        </p:nvPicPr>
        <p:blipFill>
          <a:blip r:embed="rId3"/>
          <a:stretch>
            <a:fillRect/>
          </a:stretch>
        </p:blipFill>
        <p:spPr>
          <a:xfrm>
            <a:off x="-23813" y="0"/>
            <a:ext cx="946151"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15600" y="593367"/>
            <a:ext cx="11360800" cy="7636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415600" y="1536633"/>
            <a:ext cx="11360800" cy="4555200"/>
          </a:xfrm>
          <a:prstGeom prst="rect">
            <a:avLst/>
          </a:prstGeom>
          <a:noFill/>
          <a:ln>
            <a:noFill/>
          </a:ln>
        </p:spPr>
        <p:txBody>
          <a:bodyPr spcFirstLastPara="1" wrap="square" lIns="91425" tIns="45700" rIns="91425" bIns="45700" anchor="t" anchorCtr="0">
            <a:noAutofit/>
          </a:bodyPr>
          <a:lstStyle>
            <a:lvl1pPr marL="609585" lvl="0" indent="-434329" algn="l">
              <a:lnSpc>
                <a:spcPct val="100000"/>
              </a:lnSpc>
              <a:spcBef>
                <a:spcPts val="480"/>
              </a:spcBef>
              <a:spcAft>
                <a:spcPts val="0"/>
              </a:spcAft>
              <a:buSzPts val="1530"/>
              <a:buChar char="•"/>
              <a:defRPr/>
            </a:lvl1pPr>
            <a:lvl2pPr marL="1219170" lvl="1" indent="-412739" algn="l">
              <a:lnSpc>
                <a:spcPct val="100000"/>
              </a:lnSpc>
              <a:spcBef>
                <a:spcPts val="400"/>
              </a:spcBef>
              <a:spcAft>
                <a:spcPts val="0"/>
              </a:spcAft>
              <a:buSzPts val="1275"/>
              <a:buChar char="•"/>
              <a:defRPr/>
            </a:lvl2pPr>
            <a:lvl3pPr marL="1828754" lvl="2" indent="-407659" algn="l">
              <a:lnSpc>
                <a:spcPct val="100000"/>
              </a:lnSpc>
              <a:spcBef>
                <a:spcPts val="360"/>
              </a:spcBef>
              <a:spcAft>
                <a:spcPts val="0"/>
              </a:spcAft>
              <a:buSzPts val="1215"/>
              <a:buChar char="•"/>
              <a:defRPr/>
            </a:lvl3pPr>
            <a:lvl4pPr marL="2438339" lvl="3" indent="-406390" algn="l">
              <a:lnSpc>
                <a:spcPct val="100000"/>
              </a:lnSpc>
              <a:spcBef>
                <a:spcPts val="320"/>
              </a:spcBef>
              <a:spcAft>
                <a:spcPts val="0"/>
              </a:spcAft>
              <a:buSzPts val="1200"/>
              <a:buChar char="•"/>
              <a:defRPr/>
            </a:lvl4pPr>
            <a:lvl5pPr marL="3047924" lvl="4" indent="-393690" algn="l">
              <a:lnSpc>
                <a:spcPct val="100000"/>
              </a:lnSpc>
              <a:spcBef>
                <a:spcPts val="280"/>
              </a:spcBef>
              <a:spcAft>
                <a:spcPts val="0"/>
              </a:spcAft>
              <a:buSzPts val="1050"/>
              <a:buChar char="•"/>
              <a:defRPr/>
            </a:lvl5pPr>
            <a:lvl6pPr marL="3657509" lvl="5" indent="-387340" algn="l">
              <a:lnSpc>
                <a:spcPct val="100000"/>
              </a:lnSpc>
              <a:spcBef>
                <a:spcPts val="260"/>
              </a:spcBef>
              <a:spcAft>
                <a:spcPts val="0"/>
              </a:spcAft>
              <a:buSzPts val="975"/>
              <a:buChar char="•"/>
              <a:defRPr/>
            </a:lvl6pPr>
            <a:lvl7pPr marL="4267093" lvl="6" indent="-387340" algn="l">
              <a:lnSpc>
                <a:spcPct val="100000"/>
              </a:lnSpc>
              <a:spcBef>
                <a:spcPts val="260"/>
              </a:spcBef>
              <a:spcAft>
                <a:spcPts val="0"/>
              </a:spcAft>
              <a:buSzPts val="975"/>
              <a:buChar char="•"/>
              <a:defRPr/>
            </a:lvl7pPr>
            <a:lvl8pPr marL="4876678" lvl="7" indent="-387340" algn="l">
              <a:lnSpc>
                <a:spcPct val="100000"/>
              </a:lnSpc>
              <a:spcBef>
                <a:spcPts val="260"/>
              </a:spcBef>
              <a:spcAft>
                <a:spcPts val="0"/>
              </a:spcAft>
              <a:buSzPts val="975"/>
              <a:buChar char="•"/>
              <a:defRPr/>
            </a:lvl8pPr>
            <a:lvl9pPr marL="5486263" lvl="8" indent="-387340" algn="l">
              <a:lnSpc>
                <a:spcPct val="100000"/>
              </a:lnSpc>
              <a:spcBef>
                <a:spcPts val="260"/>
              </a:spcBef>
              <a:spcAft>
                <a:spcPts val="0"/>
              </a:spcAft>
              <a:buSzPts val="975"/>
              <a:buChar char="•"/>
              <a:defRPr/>
            </a:lvl9pPr>
          </a:lstStyle>
          <a:p>
            <a:endParaRPr/>
          </a:p>
        </p:txBody>
      </p:sp>
      <p:sp>
        <p:nvSpPr>
          <p:cNvPr id="23" name="Google Shape;23;p3"/>
          <p:cNvSpPr txBox="1">
            <a:spLocks noGrp="1"/>
          </p:cNvSpPr>
          <p:nvPr>
            <p:ph type="sldNum" idx="12"/>
          </p:nvPr>
        </p:nvSpPr>
        <p:spPr>
          <a:xfrm>
            <a:off x="11296611" y="6217623"/>
            <a:ext cx="731600" cy="5248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9410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609600" y="533400"/>
            <a:ext cx="10972800" cy="990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8"/>
          <p:cNvSpPr txBox="1">
            <a:spLocks noGrp="1"/>
          </p:cNvSpPr>
          <p:nvPr>
            <p:ph type="body" idx="1"/>
          </p:nvPr>
        </p:nvSpPr>
        <p:spPr>
          <a:xfrm>
            <a:off x="609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5" name="Google Shape;55;p8"/>
          <p:cNvSpPr txBox="1">
            <a:spLocks noGrp="1"/>
          </p:cNvSpPr>
          <p:nvPr>
            <p:ph type="body" idx="2"/>
          </p:nvPr>
        </p:nvSpPr>
        <p:spPr>
          <a:xfrm>
            <a:off x="6197600" y="1673352"/>
            <a:ext cx="5384800" cy="4718400"/>
          </a:xfrm>
          <a:prstGeom prst="rect">
            <a:avLst/>
          </a:prstGeom>
          <a:noFill/>
          <a:ln>
            <a:noFill/>
          </a:ln>
        </p:spPr>
        <p:txBody>
          <a:bodyPr spcFirstLastPara="1" wrap="square" lIns="91425" tIns="45700" rIns="91425" bIns="45700" anchor="t" anchorCtr="0">
            <a:noAutofit/>
          </a:bodyPr>
          <a:lstStyle>
            <a:lvl1pPr marL="609585" lvl="0" indent="-455918" algn="l">
              <a:lnSpc>
                <a:spcPct val="100000"/>
              </a:lnSpc>
              <a:spcBef>
                <a:spcPts val="560"/>
              </a:spcBef>
              <a:spcAft>
                <a:spcPts val="0"/>
              </a:spcAft>
              <a:buSzPts val="1785"/>
              <a:buChar char="•"/>
              <a:defRPr sz="2800"/>
            </a:lvl1pPr>
            <a:lvl2pPr marL="1219170" lvl="1" indent="-434329" algn="l">
              <a:lnSpc>
                <a:spcPct val="100000"/>
              </a:lnSpc>
              <a:spcBef>
                <a:spcPts val="480"/>
              </a:spcBef>
              <a:spcAft>
                <a:spcPts val="0"/>
              </a:spcAft>
              <a:buSzPts val="1530"/>
              <a:buChar char="•"/>
              <a:defRPr sz="2400"/>
            </a:lvl2pPr>
            <a:lvl3pPr marL="1828754" lvl="2" indent="-419090" algn="l">
              <a:lnSpc>
                <a:spcPct val="100000"/>
              </a:lnSpc>
              <a:spcBef>
                <a:spcPts val="400"/>
              </a:spcBef>
              <a:spcAft>
                <a:spcPts val="0"/>
              </a:spcAft>
              <a:buSzPts val="1350"/>
              <a:buChar char="•"/>
              <a:defRPr sz="2000"/>
            </a:lvl3pPr>
            <a:lvl4pPr marL="2438339" lvl="3" indent="-419090" algn="l">
              <a:lnSpc>
                <a:spcPct val="100000"/>
              </a:lnSpc>
              <a:spcBef>
                <a:spcPts val="360"/>
              </a:spcBef>
              <a:spcAft>
                <a:spcPts val="0"/>
              </a:spcAft>
              <a:buSzPts val="1350"/>
              <a:buChar char="•"/>
              <a:defRPr sz="1800"/>
            </a:lvl4pPr>
            <a:lvl5pPr marL="3047924" lvl="4" indent="-419090" algn="l">
              <a:lnSpc>
                <a:spcPct val="100000"/>
              </a:lnSpc>
              <a:spcBef>
                <a:spcPts val="360"/>
              </a:spcBef>
              <a:spcAft>
                <a:spcPts val="0"/>
              </a:spcAft>
              <a:buSzPts val="1350"/>
              <a:buChar char="•"/>
              <a:defRPr sz="1800"/>
            </a:lvl5pPr>
            <a:lvl6pPr marL="3657509" lvl="5" indent="-419090" algn="l">
              <a:lnSpc>
                <a:spcPct val="100000"/>
              </a:lnSpc>
              <a:spcBef>
                <a:spcPts val="360"/>
              </a:spcBef>
              <a:spcAft>
                <a:spcPts val="0"/>
              </a:spcAft>
              <a:buSzPts val="1350"/>
              <a:buChar char="•"/>
              <a:defRPr sz="1800"/>
            </a:lvl6pPr>
            <a:lvl7pPr marL="4267093" lvl="6" indent="-419090" algn="l">
              <a:lnSpc>
                <a:spcPct val="100000"/>
              </a:lnSpc>
              <a:spcBef>
                <a:spcPts val="360"/>
              </a:spcBef>
              <a:spcAft>
                <a:spcPts val="0"/>
              </a:spcAft>
              <a:buSzPts val="1350"/>
              <a:buChar char="•"/>
              <a:defRPr sz="1800"/>
            </a:lvl7pPr>
            <a:lvl8pPr marL="4876678" lvl="7" indent="-419090" algn="l">
              <a:lnSpc>
                <a:spcPct val="100000"/>
              </a:lnSpc>
              <a:spcBef>
                <a:spcPts val="360"/>
              </a:spcBef>
              <a:spcAft>
                <a:spcPts val="0"/>
              </a:spcAft>
              <a:buSzPts val="1350"/>
              <a:buChar char="•"/>
              <a:defRPr sz="1800"/>
            </a:lvl8pPr>
            <a:lvl9pPr marL="5486263" lvl="8" indent="-419090" algn="l">
              <a:lnSpc>
                <a:spcPct val="100000"/>
              </a:lnSpc>
              <a:spcBef>
                <a:spcPts val="360"/>
              </a:spcBef>
              <a:spcAft>
                <a:spcPts val="0"/>
              </a:spcAft>
              <a:buSzPts val="1350"/>
              <a:buChar char="•"/>
              <a:defRPr sz="1800"/>
            </a:lvl9pPr>
          </a:lstStyle>
          <a:p>
            <a:endParaRPr/>
          </a:p>
        </p:txBody>
      </p:sp>
      <p:sp>
        <p:nvSpPr>
          <p:cNvPr id="56" name="Google Shape;56;p8"/>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61960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914400" y="1371601"/>
            <a:ext cx="10464800" cy="192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2"/>
              </a:buClr>
              <a:buSzPts val="4050"/>
              <a:buFont typeface="Arial"/>
              <a:buNone/>
              <a:defRPr sz="54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subTitle" idx="1"/>
          </p:nvPr>
        </p:nvSpPr>
        <p:spPr>
          <a:xfrm>
            <a:off x="914400" y="3505200"/>
            <a:ext cx="8534400" cy="1752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480"/>
              </a:spcBef>
              <a:spcAft>
                <a:spcPts val="0"/>
              </a:spcAft>
              <a:buSzPts val="1530"/>
              <a:buNone/>
              <a:defRPr>
                <a:solidFill>
                  <a:srgbClr val="3F3F3F"/>
                </a:solidFill>
              </a:defRPr>
            </a:lvl1pPr>
            <a:lvl2pPr lvl="1" algn="ctr">
              <a:lnSpc>
                <a:spcPct val="100000"/>
              </a:lnSpc>
              <a:spcBef>
                <a:spcPts val="400"/>
              </a:spcBef>
              <a:spcAft>
                <a:spcPts val="0"/>
              </a:spcAft>
              <a:buSzPts val="1275"/>
              <a:buNone/>
              <a:defRPr>
                <a:solidFill>
                  <a:srgbClr val="888888"/>
                </a:solidFill>
              </a:defRPr>
            </a:lvl2pPr>
            <a:lvl3pPr lvl="2" algn="ctr">
              <a:lnSpc>
                <a:spcPct val="100000"/>
              </a:lnSpc>
              <a:spcBef>
                <a:spcPts val="360"/>
              </a:spcBef>
              <a:spcAft>
                <a:spcPts val="0"/>
              </a:spcAft>
              <a:buSzPts val="1215"/>
              <a:buNone/>
              <a:defRPr>
                <a:solidFill>
                  <a:srgbClr val="888888"/>
                </a:solidFill>
              </a:defRPr>
            </a:lvl3pPr>
            <a:lvl4pPr lvl="3" algn="ctr">
              <a:lnSpc>
                <a:spcPct val="100000"/>
              </a:lnSpc>
              <a:spcBef>
                <a:spcPts val="320"/>
              </a:spcBef>
              <a:spcAft>
                <a:spcPts val="0"/>
              </a:spcAft>
              <a:buSzPts val="1200"/>
              <a:buNone/>
              <a:defRPr>
                <a:solidFill>
                  <a:srgbClr val="888888"/>
                </a:solidFill>
              </a:defRPr>
            </a:lvl4pPr>
            <a:lvl5pPr lvl="4" algn="ctr">
              <a:lnSpc>
                <a:spcPct val="100000"/>
              </a:lnSpc>
              <a:spcBef>
                <a:spcPts val="280"/>
              </a:spcBef>
              <a:spcAft>
                <a:spcPts val="0"/>
              </a:spcAft>
              <a:buSzPts val="1050"/>
              <a:buNone/>
              <a:defRPr>
                <a:solidFill>
                  <a:srgbClr val="888888"/>
                </a:solidFill>
              </a:defRPr>
            </a:lvl5pPr>
            <a:lvl6pPr lvl="5" algn="ctr">
              <a:lnSpc>
                <a:spcPct val="100000"/>
              </a:lnSpc>
              <a:spcBef>
                <a:spcPts val="260"/>
              </a:spcBef>
              <a:spcAft>
                <a:spcPts val="0"/>
              </a:spcAft>
              <a:buSzPts val="975"/>
              <a:buNone/>
              <a:defRPr>
                <a:solidFill>
                  <a:srgbClr val="888888"/>
                </a:solidFill>
              </a:defRPr>
            </a:lvl6pPr>
            <a:lvl7pPr lvl="6" algn="ctr">
              <a:lnSpc>
                <a:spcPct val="100000"/>
              </a:lnSpc>
              <a:spcBef>
                <a:spcPts val="260"/>
              </a:spcBef>
              <a:spcAft>
                <a:spcPts val="0"/>
              </a:spcAft>
              <a:buSzPts val="975"/>
              <a:buNone/>
              <a:defRPr>
                <a:solidFill>
                  <a:srgbClr val="888888"/>
                </a:solidFill>
              </a:defRPr>
            </a:lvl7pPr>
            <a:lvl8pPr lvl="7" algn="ctr">
              <a:lnSpc>
                <a:spcPct val="100000"/>
              </a:lnSpc>
              <a:spcBef>
                <a:spcPts val="260"/>
              </a:spcBef>
              <a:spcAft>
                <a:spcPts val="0"/>
              </a:spcAft>
              <a:buSzPts val="975"/>
              <a:buNone/>
              <a:defRPr>
                <a:solidFill>
                  <a:srgbClr val="888888"/>
                </a:solidFill>
              </a:defRPr>
            </a:lvl8pPr>
            <a:lvl9pPr lvl="8" algn="ctr">
              <a:lnSpc>
                <a:spcPct val="100000"/>
              </a:lnSpc>
              <a:spcBef>
                <a:spcPts val="260"/>
              </a:spcBef>
              <a:spcAft>
                <a:spcPts val="0"/>
              </a:spcAft>
              <a:buSzPts val="975"/>
              <a:buNone/>
              <a:defRPr>
                <a:solidFill>
                  <a:srgbClr val="888888"/>
                </a:solidFill>
              </a:defRPr>
            </a:lvl9pPr>
          </a:lstStyle>
          <a:p>
            <a:endParaRPr/>
          </a:p>
        </p:txBody>
      </p:sp>
      <p:sp>
        <p:nvSpPr>
          <p:cNvPr id="16" name="Google Shape;16;p2"/>
          <p:cNvSpPr txBox="1">
            <a:spLocks noGrp="1"/>
          </p:cNvSpPr>
          <p:nvPr>
            <p:ph type="dt" idx="10"/>
          </p:nvPr>
        </p:nvSpPr>
        <p:spPr>
          <a:xfrm>
            <a:off x="609600" y="18288"/>
            <a:ext cx="3860800" cy="3292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4572000" y="18288"/>
            <a:ext cx="5486400" cy="3292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10160000" y="18288"/>
            <a:ext cx="1422400" cy="329200"/>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400" b="1" i="0" u="none" strike="noStrike" cap="none">
                <a:solidFill>
                  <a:srgbClr val="FFFFFF"/>
                </a:solidFill>
                <a:latin typeface="Arial"/>
                <a:ea typeface="Arial"/>
                <a:cs typeface="Arial"/>
                <a:sym typeface="Arial"/>
              </a:defRPr>
            </a:lvl9pPr>
          </a:lstStyle>
          <a:p>
            <a:fld id="{00000000-1234-1234-1234-123412341234}" type="slidenum">
              <a:rPr lang="en" smtClean="0"/>
              <a:pPr/>
              <a:t>‹#›</a:t>
            </a:fld>
            <a:endParaRPr lang="en"/>
          </a:p>
        </p:txBody>
      </p:sp>
      <p:cxnSp>
        <p:nvCxnSpPr>
          <p:cNvPr id="19" name="Google Shape;19;p2"/>
          <p:cNvCxnSpPr/>
          <p:nvPr/>
        </p:nvCxnSpPr>
        <p:spPr>
          <a:xfrm>
            <a:off x="914400" y="3398520"/>
            <a:ext cx="10464800" cy="1600"/>
          </a:xfrm>
          <a:prstGeom prst="straightConnector1">
            <a:avLst/>
          </a:prstGeom>
          <a:noFill/>
          <a:ln w="19050" cap="flat" cmpd="sng">
            <a:solidFill>
              <a:schemeClr val="dk2"/>
            </a:solidFill>
            <a:prstDash val="solid"/>
            <a:round/>
            <a:headEnd type="none" w="sm" len="sm"/>
            <a:tailEnd type="none" w="sm" len="sm"/>
          </a:ln>
        </p:spPr>
      </p:cxnSp>
    </p:spTree>
    <p:extLst>
      <p:ext uri="{BB962C8B-B14F-4D97-AF65-F5344CB8AC3E}">
        <p14:creationId xmlns:p14="http://schemas.microsoft.com/office/powerpoint/2010/main" val="4227197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AO6n9HmG0qM"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info@asccc.org" TargetMode="External"/><Relationship Id="rId7" Type="http://schemas.openxmlformats.org/officeDocument/2006/relationships/hyperlink" Target="https://cccqsummit.blogspot.com/"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hyperlink" Target="mailto:mitchee@arc.losrios.edu" TargetMode="External"/><Relationship Id="rId5" Type="http://schemas.openxmlformats.org/officeDocument/2006/relationships/hyperlink" Target="mailto:tkagan@sdccd.edu" TargetMode="Externa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arc.losrios.edu/student-resources/native-american-resource-center" TargetMode="External"/><Relationship Id="rId2" Type="http://schemas.openxmlformats.org/officeDocument/2006/relationships/hyperlink" Target="https://native-land.c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aMrf_MC5COk"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a:extLst>
              <a:ext uri="{FF2B5EF4-FFF2-40B4-BE49-F238E27FC236}">
                <a16:creationId xmlns:a16="http://schemas.microsoft.com/office/drawing/2014/main" id="{133F99F4-F0B3-AD4D-B2D6-0C581BE77F98}"/>
              </a:ext>
            </a:extLst>
          </p:cNvPr>
          <p:cNvSpPr>
            <a:spLocks noGrp="1" noChangeArrowheads="1"/>
          </p:cNvSpPr>
          <p:nvPr>
            <p:ph type="title"/>
          </p:nvPr>
        </p:nvSpPr>
        <p:spPr>
          <a:xfrm>
            <a:off x="815975" y="4513263"/>
            <a:ext cx="10547350" cy="2171700"/>
          </a:xfrm>
        </p:spPr>
        <p:txBody>
          <a:bodyPr>
            <a:normAutofit fontScale="90000"/>
          </a:bodyPr>
          <a:lstStyle/>
          <a:p>
            <a:r>
              <a:rPr lang="en-US" dirty="0"/>
              <a:t>What's Your Why? Practical Ways to Infuse Your Story Into Your Classroom</a:t>
            </a:r>
            <a:br>
              <a:rPr lang="en-US" dirty="0"/>
            </a:br>
            <a:r>
              <a:rPr lang="en-US" b="1" dirty="0"/>
              <a:t>Friday, February 19 9:00--10:00 a.m. </a:t>
            </a:r>
            <a:br>
              <a:rPr lang="en-US" dirty="0"/>
            </a:br>
            <a:endParaRPr lang="en-US" altLang="en-US" dirty="0"/>
          </a:p>
        </p:txBody>
      </p:sp>
      <p:sp>
        <p:nvSpPr>
          <p:cNvPr id="2" name="Rectangle 1">
            <a:extLst>
              <a:ext uri="{FF2B5EF4-FFF2-40B4-BE49-F238E27FC236}">
                <a16:creationId xmlns:a16="http://schemas.microsoft.com/office/drawing/2014/main" id="{CA4B2381-223D-4F3D-BEF2-4B782E70A3E4}"/>
              </a:ext>
            </a:extLst>
          </p:cNvPr>
          <p:cNvSpPr/>
          <p:nvPr/>
        </p:nvSpPr>
        <p:spPr>
          <a:xfrm>
            <a:off x="5971607" y="3244334"/>
            <a:ext cx="24878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8E75C7E5-2841-483C-90B5-EE99E7126514}"/>
              </a:ext>
            </a:extLst>
          </p:cNvPr>
          <p:cNvSpPr/>
          <p:nvPr/>
        </p:nvSpPr>
        <p:spPr>
          <a:xfrm>
            <a:off x="5971607" y="3244334"/>
            <a:ext cx="248786" cy="369332"/>
          </a:xfrm>
          <a:prstGeom prst="rect">
            <a:avLst/>
          </a:prstGeom>
        </p:spPr>
        <p:txBody>
          <a:bodyPr wrap="none">
            <a:spAutoFit/>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We Are In A Relationship With Our Students!</a:t>
            </a:r>
            <a:endParaRPr/>
          </a:p>
        </p:txBody>
      </p:sp>
      <p:sp>
        <p:nvSpPr>
          <p:cNvPr id="163" name="Google Shape;163;p24"/>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Intimacy encompases being bonded, feelings of warmth, sharing, and emotional closeness.</a:t>
            </a:r>
            <a:endParaRPr/>
          </a:p>
          <a:p>
            <a:r>
              <a:rPr lang="en"/>
              <a:t>Vulnerability Builds Empathy</a:t>
            </a:r>
            <a:endParaRPr/>
          </a:p>
          <a:p>
            <a:pPr>
              <a:spcBef>
                <a:spcPts val="0"/>
              </a:spcBef>
            </a:pPr>
            <a:r>
              <a:rPr lang="en"/>
              <a:t>Empathy Builds Intimacy </a:t>
            </a:r>
            <a:endParaRPr/>
          </a:p>
          <a:p>
            <a:pPr marL="0" indent="0">
              <a:buNone/>
            </a:pPr>
            <a:endParaRPr/>
          </a:p>
          <a:p>
            <a:pPr marL="0" indent="0">
              <a:buNone/>
            </a:pPr>
            <a:endParaRPr/>
          </a:p>
          <a:p>
            <a:pPr marL="0" indent="0">
              <a:buNone/>
            </a:pPr>
            <a:endParaRPr/>
          </a:p>
          <a:p>
            <a:pPr marL="0" indent="0">
              <a:buNone/>
            </a:pPr>
            <a:r>
              <a:rPr lang="en"/>
              <a:t> </a:t>
            </a:r>
            <a:endParaRPr/>
          </a:p>
        </p:txBody>
      </p:sp>
      <p:pic>
        <p:nvPicPr>
          <p:cNvPr id="164" name="Google Shape;164;p24" descr="The Power of Vulnerability Live - Tami Simon interviews Brené Brown, PhD on Embracing Vulnerability. &#10;Subscribe to Sounds True for more: http://bit.ly/2EAugMf&#10;&#10;Listen to Brené's full audio program, The Power of Vulnerability: http://bit.ly/2iZ8TZx &#10;&#10;Get two free gifts from Sounds True: http://bit.ly/2hNCPur&#10;&#10;Connect with us:&#10;Facebook: http://bit.ly/2XFIIeE&#10;Instagram: http://bit.ly/2UlEoiH&#10;Website: http://bit.ly/2tOl02d&#10;&#10;Download on iTunes http://bit.ly/ZBnRul&#10;Download on ST.com http://bit.ly/1pMk5Dr&#10;Transcript on ST.com http://bit.ly/1pMk5Dr&#10;&#10;The Power of Vulnerability, published November 15th, 2012&#10;Order the audio program here:&#10;Amazon  http://amzn.to/2iQS0Tz&#10;Barnes&amp;Noble  http://bit.ly/2ikztLK&#10;SoundsTrue.com  http://bit.ly/2iZ8TZx&#10;Audible  http://adbl.co/1vSQrUi&#10;iTunes  http://apple.co/2jcrFMh&#10;&#10;&#10;About Brené Brown&#10;Brené Brown, PhD, LMSW is a research professor at the University of Houston’s Graduate College of Social Work who has spent the past 10 years studying vulnerability, courage, authenticity, and shame. She is a nationally renowned speaker and has won numerous teaching awards, including the college’s Outstanding Faculty Award. Her groundbreaking work has been featured on PBS, NPR, and CNN. Her 2010 TEDxHouston talk on the power of vulnerability is one of most watched talks on TED.com. Her most recent TED talk, “Listening to Shame,” was released in March 2012.&#10;&#10;Brené is the author of The Gifts of Imperfection and I Thought It Was Just Me (but it isn’t). She is also the author of Connections, a psychoeducational shame resilience curriculum that is being facilitated across the nation by mental health and addiction professionals. Brené’s current research focuses on wholeheartedness in families, schools, and organizations. She lives in Houston with her husband and their two young children.&#10;&#10;About The Power of Vulnerability&#10;Is vulnerability the same as weakness? “In our culture,” teaches Dr. Brené Brown, “we associate vulnerability with emotions we want to avoid such as fear, shame, and uncertainty. Yet we too often lose sight of the fact that vulnerability is also the birthplace of joy, belonging, creativity, authenticity, and love.” On The Power of Vulnerability, Dr. Brown offers an invitation and a promise—that when we dare to drop the armor that protects us from feeling vulnerable, we open ourselves to the experiences that bring purpose and meaning to our lives. Here she dispels the cultural myth that vulnerability is weakness and reveals that it is, in truth, our most accurate measure of courage." title="Brené Brown - Embracing Vulnerability">
            <a:hlinkClick r:id="rId3"/>
          </p:cNvPr>
          <p:cNvPicPr preferRelativeResize="0"/>
          <p:nvPr/>
        </p:nvPicPr>
        <p:blipFill>
          <a:blip r:embed="rId4">
            <a:alphaModFix/>
          </a:blip>
          <a:stretch>
            <a:fillRect/>
          </a:stretch>
        </p:blipFill>
        <p:spPr>
          <a:xfrm>
            <a:off x="5503968" y="2331100"/>
            <a:ext cx="5220633" cy="391546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a:spLocks noGrp="1"/>
          </p:cNvSpPr>
          <p:nvPr>
            <p:ph type="title"/>
          </p:nvPr>
        </p:nvSpPr>
        <p:spPr>
          <a:xfrm>
            <a:off x="609600" y="533400"/>
            <a:ext cx="10972800" cy="9904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Storytelling</a:t>
            </a:r>
            <a:endParaRPr/>
          </a:p>
        </p:txBody>
      </p:sp>
      <p:sp>
        <p:nvSpPr>
          <p:cNvPr id="170" name="Google Shape;170;p25"/>
          <p:cNvSpPr txBox="1">
            <a:spLocks noGrp="1"/>
          </p:cNvSpPr>
          <p:nvPr>
            <p:ph type="body" idx="1"/>
          </p:nvPr>
        </p:nvSpPr>
        <p:spPr>
          <a:xfrm>
            <a:off x="609600" y="1673352"/>
            <a:ext cx="5384800" cy="47184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lnSpc>
                <a:spcPct val="115000"/>
              </a:lnSpc>
              <a:spcBef>
                <a:spcPts val="1600"/>
              </a:spcBef>
              <a:buClr>
                <a:schemeClr val="dk1"/>
              </a:buClr>
              <a:buSzPts val="1100"/>
              <a:buNone/>
            </a:pPr>
            <a:r>
              <a:rPr lang="en" dirty="0"/>
              <a:t>According to the National Storytelling Network, storytelling is an ancient art form and a valuable form of human expression.</a:t>
            </a:r>
            <a:endParaRPr dirty="0"/>
          </a:p>
          <a:p>
            <a:pPr marL="0" indent="0">
              <a:spcBef>
                <a:spcPts val="1600"/>
              </a:spcBef>
              <a:buNone/>
            </a:pPr>
            <a:endParaRPr dirty="0"/>
          </a:p>
        </p:txBody>
      </p:sp>
      <p:pic>
        <p:nvPicPr>
          <p:cNvPr id="171" name="Google Shape;171;p25"/>
          <p:cNvPicPr preferRelativeResize="0"/>
          <p:nvPr/>
        </p:nvPicPr>
        <p:blipFill>
          <a:blip r:embed="rId3">
            <a:alphaModFix/>
          </a:blip>
          <a:stretch>
            <a:fillRect/>
          </a:stretch>
        </p:blipFill>
        <p:spPr>
          <a:xfrm>
            <a:off x="6422567" y="1018167"/>
            <a:ext cx="4409333" cy="5676499"/>
          </a:xfrm>
          <a:prstGeom prst="rect">
            <a:avLst/>
          </a:prstGeom>
          <a:noFill/>
          <a:ln>
            <a:noFill/>
          </a:ln>
        </p:spPr>
      </p:pic>
      <p:sp>
        <p:nvSpPr>
          <p:cNvPr id="172" name="Google Shape;172;p25"/>
          <p:cNvSpPr txBox="1">
            <a:spLocks noGrp="1"/>
          </p:cNvSpPr>
          <p:nvPr>
            <p:ph type="body" idx="2"/>
          </p:nvPr>
        </p:nvSpPr>
        <p:spPr>
          <a:xfrm>
            <a:off x="6197600" y="1673352"/>
            <a:ext cx="5384800" cy="47184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Storytelling and Intimacy </a:t>
            </a:r>
            <a:endParaRPr/>
          </a:p>
        </p:txBody>
      </p:sp>
      <p:sp>
        <p:nvSpPr>
          <p:cNvPr id="178" name="Google Shape;178;p26"/>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dirty="0"/>
              <a:t>Telling Stories - Our Stories - Build</a:t>
            </a:r>
            <a:r>
              <a:rPr lang="en-US" dirty="0"/>
              <a:t>s</a:t>
            </a:r>
            <a:r>
              <a:rPr lang="en" dirty="0"/>
              <a:t> Intimacy</a:t>
            </a:r>
            <a:endParaRPr dirty="0"/>
          </a:p>
          <a:p>
            <a:pPr marL="0" indent="0">
              <a:buClr>
                <a:schemeClr val="dk1"/>
              </a:buClr>
              <a:buSzPts val="1100"/>
              <a:buNone/>
            </a:pPr>
            <a:endParaRPr dirty="0"/>
          </a:p>
          <a:p>
            <a:pPr marL="0" indent="0">
              <a:buClr>
                <a:schemeClr val="dk1"/>
              </a:buClr>
              <a:buSzPts val="1100"/>
              <a:buNone/>
            </a:pPr>
            <a:endParaRPr dirty="0"/>
          </a:p>
          <a:p>
            <a:pPr marL="0" indent="0">
              <a:buNone/>
            </a:pPr>
            <a:endParaRPr dirty="0"/>
          </a:p>
        </p:txBody>
      </p:sp>
      <p:pic>
        <p:nvPicPr>
          <p:cNvPr id="179" name="Google Shape;179;p26"/>
          <p:cNvPicPr preferRelativeResize="0"/>
          <p:nvPr/>
        </p:nvPicPr>
        <p:blipFill>
          <a:blip r:embed="rId3">
            <a:alphaModFix/>
          </a:blip>
          <a:stretch>
            <a:fillRect/>
          </a:stretch>
        </p:blipFill>
        <p:spPr>
          <a:xfrm>
            <a:off x="415593" y="2584467"/>
            <a:ext cx="3881400" cy="3507367"/>
          </a:xfrm>
          <a:prstGeom prst="rect">
            <a:avLst/>
          </a:prstGeom>
          <a:noFill/>
          <a:ln>
            <a:noFill/>
          </a:ln>
        </p:spPr>
      </p:pic>
      <p:pic>
        <p:nvPicPr>
          <p:cNvPr id="180" name="Google Shape;180;p26"/>
          <p:cNvPicPr preferRelativeResize="0"/>
          <p:nvPr/>
        </p:nvPicPr>
        <p:blipFill>
          <a:blip r:embed="rId4">
            <a:alphaModFix/>
          </a:blip>
          <a:stretch>
            <a:fillRect/>
          </a:stretch>
        </p:blipFill>
        <p:spPr>
          <a:xfrm>
            <a:off x="5550900" y="2436200"/>
            <a:ext cx="6096000" cy="3429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Stories As A Means to Build Intimacy</a:t>
            </a:r>
            <a:endParaRPr/>
          </a:p>
        </p:txBody>
      </p:sp>
      <p:sp>
        <p:nvSpPr>
          <p:cNvPr id="186" name="Google Shape;186;p27"/>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“Who I am” stories </a:t>
            </a:r>
            <a:endParaRPr/>
          </a:p>
          <a:p>
            <a:pPr marL="0" indent="0">
              <a:buNone/>
            </a:pPr>
            <a:r>
              <a:rPr lang="en"/>
              <a:t>“Why I am here” stories</a:t>
            </a:r>
            <a:endParaRPr/>
          </a:p>
          <a:p>
            <a:pPr marL="0" indent="0">
              <a:buNone/>
            </a:pPr>
            <a:r>
              <a:rPr lang="en"/>
              <a:t>“Vision” stories</a:t>
            </a:r>
            <a:endParaRPr/>
          </a:p>
        </p:txBody>
      </p:sp>
      <p:pic>
        <p:nvPicPr>
          <p:cNvPr id="187" name="Google Shape;187;p27"/>
          <p:cNvPicPr preferRelativeResize="0"/>
          <p:nvPr/>
        </p:nvPicPr>
        <p:blipFill>
          <a:blip r:embed="rId3">
            <a:alphaModFix/>
          </a:blip>
          <a:stretch>
            <a:fillRect/>
          </a:stretch>
        </p:blipFill>
        <p:spPr>
          <a:xfrm>
            <a:off x="7079285" y="1463733"/>
            <a:ext cx="3848100" cy="2108200"/>
          </a:xfrm>
          <a:prstGeom prst="rect">
            <a:avLst/>
          </a:prstGeom>
          <a:noFill/>
          <a:ln>
            <a:noFill/>
          </a:ln>
        </p:spPr>
      </p:pic>
      <p:pic>
        <p:nvPicPr>
          <p:cNvPr id="188" name="Google Shape;188;p27"/>
          <p:cNvPicPr preferRelativeResize="0"/>
          <p:nvPr/>
        </p:nvPicPr>
        <p:blipFill>
          <a:blip r:embed="rId4">
            <a:alphaModFix/>
          </a:blip>
          <a:stretch>
            <a:fillRect/>
          </a:stretch>
        </p:blipFill>
        <p:spPr>
          <a:xfrm>
            <a:off x="684285" y="3428985"/>
            <a:ext cx="3492500" cy="2324100"/>
          </a:xfrm>
          <a:prstGeom prst="rect">
            <a:avLst/>
          </a:prstGeom>
          <a:noFill/>
          <a:ln>
            <a:noFill/>
          </a:ln>
        </p:spPr>
      </p:pic>
      <p:pic>
        <p:nvPicPr>
          <p:cNvPr id="189" name="Google Shape;189;p27"/>
          <p:cNvPicPr preferRelativeResize="0"/>
          <p:nvPr/>
        </p:nvPicPr>
        <p:blipFill>
          <a:blip r:embed="rId5">
            <a:alphaModFix/>
          </a:blip>
          <a:stretch>
            <a:fillRect/>
          </a:stretch>
        </p:blipFill>
        <p:spPr>
          <a:xfrm>
            <a:off x="5226718" y="3890285"/>
            <a:ext cx="3213100" cy="252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8"/>
          <p:cNvSpPr txBox="1">
            <a:spLocks noGrp="1"/>
          </p:cNvSpPr>
          <p:nvPr>
            <p:ph type="ctrTitle"/>
          </p:nvPr>
        </p:nvSpPr>
        <p:spPr>
          <a:xfrm>
            <a:off x="914400" y="1371601"/>
            <a:ext cx="10464800" cy="19272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SzPts val="3000"/>
            </a:pPr>
            <a:r>
              <a:rPr lang="en"/>
              <a:t>How Can You Use Your Story in the Classroom?</a:t>
            </a:r>
            <a:endParaRPr/>
          </a:p>
        </p:txBody>
      </p:sp>
      <p:sp>
        <p:nvSpPr>
          <p:cNvPr id="195" name="Google Shape;195;p28"/>
          <p:cNvSpPr txBox="1">
            <a:spLocks noGrp="1"/>
          </p:cNvSpPr>
          <p:nvPr>
            <p:ph type="subTitle" idx="1"/>
          </p:nvPr>
        </p:nvSpPr>
        <p:spPr>
          <a:xfrm>
            <a:off x="914400" y="3505200"/>
            <a:ext cx="8534400" cy="17528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r>
              <a:rPr lang="en"/>
              <a:t>Put ideas in the chat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9"/>
          <p:cNvSpPr txBox="1">
            <a:spLocks noGrp="1"/>
          </p:cNvSpPr>
          <p:nvPr>
            <p:ph type="ctrTitle"/>
          </p:nvPr>
        </p:nvSpPr>
        <p:spPr>
          <a:xfrm>
            <a:off x="914400" y="1371601"/>
            <a:ext cx="10464800" cy="19272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buSzPts val="1100"/>
            </a:pPr>
            <a:r>
              <a:rPr lang="en" sz="4667"/>
              <a:t>How Can you Empower Your Students to Use Their Story in Your Classroom?</a:t>
            </a:r>
            <a:endParaRPr sz="6067"/>
          </a:p>
        </p:txBody>
      </p:sp>
      <p:sp>
        <p:nvSpPr>
          <p:cNvPr id="201" name="Google Shape;201;p29"/>
          <p:cNvSpPr txBox="1">
            <a:spLocks noGrp="1"/>
          </p:cNvSpPr>
          <p:nvPr>
            <p:ph type="subTitle" idx="1"/>
          </p:nvPr>
        </p:nvSpPr>
        <p:spPr>
          <a:xfrm>
            <a:off x="914400" y="3505200"/>
            <a:ext cx="8534400" cy="17528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r>
              <a:rPr lang="en"/>
              <a:t>Put ideas in the chat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0"/>
          <p:cNvSpPr txBox="1">
            <a:spLocks noGrp="1"/>
          </p:cNvSpPr>
          <p:nvPr>
            <p:ph type="title"/>
          </p:nvPr>
        </p:nvSpPr>
        <p:spPr>
          <a:xfrm>
            <a:off x="415600" y="1874951"/>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pPr algn="ctr"/>
            <a:r>
              <a:rPr lang="en"/>
              <a:t>For Further Information and Support</a:t>
            </a:r>
            <a:endParaRPr/>
          </a:p>
        </p:txBody>
      </p:sp>
      <p:sp>
        <p:nvSpPr>
          <p:cNvPr id="207" name="Google Shape;207;p30"/>
          <p:cNvSpPr txBox="1">
            <a:spLocks noGrp="1"/>
          </p:cNvSpPr>
          <p:nvPr>
            <p:ph type="body" idx="1"/>
          </p:nvPr>
        </p:nvSpPr>
        <p:spPr>
          <a:xfrm>
            <a:off x="415600" y="2884667"/>
            <a:ext cx="11360800" cy="1309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indent="0" algn="ctr">
              <a:buNone/>
            </a:pPr>
            <a:r>
              <a:rPr lang="en" sz="3200"/>
              <a:t>Email </a:t>
            </a:r>
            <a:r>
              <a:rPr lang="en" sz="3200" u="sng">
                <a:solidFill>
                  <a:schemeClr val="hlink"/>
                </a:solidFill>
                <a:hlinkClick r:id="rId3"/>
              </a:rPr>
              <a:t>info@asccc.org</a:t>
            </a:r>
            <a:endParaRPr sz="3200"/>
          </a:p>
          <a:p>
            <a:pPr marL="0" indent="0">
              <a:buNone/>
            </a:pPr>
            <a:endParaRPr sz="3200"/>
          </a:p>
          <a:p>
            <a:pPr marL="0" indent="0">
              <a:buNone/>
            </a:pPr>
            <a:endParaRPr sz="3200"/>
          </a:p>
        </p:txBody>
      </p:sp>
      <p:pic>
        <p:nvPicPr>
          <p:cNvPr id="208" name="Google Shape;208;p30"/>
          <p:cNvPicPr preferRelativeResize="0"/>
          <p:nvPr/>
        </p:nvPicPr>
        <p:blipFill rotWithShape="1">
          <a:blip r:embed="rId4">
            <a:alphaModFix/>
          </a:blip>
          <a:srcRect/>
          <a:stretch/>
        </p:blipFill>
        <p:spPr>
          <a:xfrm>
            <a:off x="4469527" y="503589"/>
            <a:ext cx="3659365" cy="1125255"/>
          </a:xfrm>
          <a:prstGeom prst="rect">
            <a:avLst/>
          </a:prstGeom>
          <a:noFill/>
          <a:ln>
            <a:noFill/>
          </a:ln>
        </p:spPr>
      </p:pic>
      <p:sp>
        <p:nvSpPr>
          <p:cNvPr id="209" name="Google Shape;209;p30"/>
          <p:cNvSpPr txBox="1"/>
          <p:nvPr/>
        </p:nvSpPr>
        <p:spPr>
          <a:xfrm>
            <a:off x="1219200" y="4377933"/>
            <a:ext cx="9753600" cy="2480000"/>
          </a:xfrm>
          <a:prstGeom prst="rect">
            <a:avLst/>
          </a:prstGeom>
          <a:noFill/>
          <a:ln>
            <a:noFill/>
          </a:ln>
        </p:spPr>
        <p:txBody>
          <a:bodyPr spcFirstLastPara="1" wrap="square" lIns="121900" tIns="121900" rIns="121900" bIns="121900" anchor="t" anchorCtr="0">
            <a:noAutofit/>
          </a:bodyPr>
          <a:lstStyle/>
          <a:p>
            <a:pPr algn="ctr">
              <a:spcBef>
                <a:spcPts val="480"/>
              </a:spcBef>
              <a:spcAft>
                <a:spcPts val="0"/>
              </a:spcAft>
              <a:buClr>
                <a:schemeClr val="dk1"/>
              </a:buClr>
              <a:buSzPts val="1100"/>
            </a:pPr>
            <a:r>
              <a:rPr lang="en" sz="1600" dirty="0">
                <a:solidFill>
                  <a:schemeClr val="dk1"/>
                </a:solidFill>
                <a:latin typeface="Arial"/>
                <a:ea typeface="Arial"/>
                <a:cs typeface="Arial"/>
                <a:sym typeface="Arial"/>
              </a:rPr>
              <a:t>Contact Info:</a:t>
            </a:r>
            <a:endParaRPr sz="1600" dirty="0">
              <a:solidFill>
                <a:schemeClr val="dk1"/>
              </a:solidFill>
              <a:latin typeface="Arial"/>
              <a:ea typeface="Arial"/>
              <a:cs typeface="Arial"/>
              <a:sym typeface="Arial"/>
            </a:endParaRPr>
          </a:p>
          <a:p>
            <a:pPr algn="ctr">
              <a:spcBef>
                <a:spcPts val="0"/>
              </a:spcBef>
              <a:spcAft>
                <a:spcPts val="0"/>
              </a:spcAft>
              <a:buClr>
                <a:srgbClr val="000000"/>
              </a:buClr>
              <a:buSzPts val="1200"/>
            </a:pPr>
            <a:r>
              <a:rPr lang="en" sz="1600" dirty="0">
                <a:solidFill>
                  <a:srgbClr val="000000"/>
                </a:solidFill>
                <a:latin typeface="Arial"/>
                <a:ea typeface="Arial"/>
                <a:cs typeface="Arial"/>
                <a:sym typeface="Arial"/>
              </a:rPr>
              <a:t>Ted Kagan </a:t>
            </a:r>
            <a:r>
              <a:rPr lang="en" sz="1600" u="sng" dirty="0">
                <a:solidFill>
                  <a:schemeClr val="hlink"/>
                </a:solidFill>
                <a:hlinkClick r:id="rId5"/>
              </a:rPr>
              <a:t>tkagan@sdccd.edu</a:t>
            </a:r>
            <a:endParaRPr sz="1600" dirty="0"/>
          </a:p>
          <a:p>
            <a:pPr algn="ctr">
              <a:spcBef>
                <a:spcPts val="0"/>
              </a:spcBef>
              <a:spcAft>
                <a:spcPts val="0"/>
              </a:spcAft>
              <a:buClr>
                <a:srgbClr val="000000"/>
              </a:buClr>
              <a:buSzPts val="1200"/>
            </a:pPr>
            <a:r>
              <a:rPr lang="en" sz="1600" dirty="0">
                <a:solidFill>
                  <a:schemeClr val="tx2"/>
                </a:solidFill>
              </a:rPr>
              <a:t>Dr. Emilie Mitchell </a:t>
            </a:r>
            <a:r>
              <a:rPr lang="en" sz="1600" u="sng" dirty="0">
                <a:solidFill>
                  <a:schemeClr val="hlink"/>
                </a:solidFill>
                <a:hlinkClick r:id="rId6"/>
              </a:rPr>
              <a:t>mitchee@arc.losrios.edu</a:t>
            </a:r>
            <a:endParaRPr sz="1600" dirty="0"/>
          </a:p>
          <a:p>
            <a:pPr algn="ctr">
              <a:spcBef>
                <a:spcPts val="0"/>
              </a:spcBef>
              <a:spcAft>
                <a:spcPts val="0"/>
              </a:spcAft>
              <a:buClr>
                <a:srgbClr val="000000"/>
              </a:buClr>
              <a:buSzPts val="1200"/>
            </a:pPr>
            <a:r>
              <a:rPr lang="en" sz="1600" u="sng" dirty="0">
                <a:solidFill>
                  <a:schemeClr val="hlink"/>
                </a:solidFill>
                <a:hlinkClick r:id="rId7"/>
              </a:rPr>
              <a:t>https://cccqsummit.blogspot.com/</a:t>
            </a:r>
            <a:endParaRPr sz="1600" dirty="0"/>
          </a:p>
          <a:p>
            <a:pPr algn="ctr">
              <a:spcBef>
                <a:spcPts val="0"/>
              </a:spcBef>
              <a:spcAft>
                <a:spcPts val="0"/>
              </a:spcAft>
              <a:buClr>
                <a:srgbClr val="000000"/>
              </a:buClr>
              <a:buSzPts val="1200"/>
            </a:pPr>
            <a:endParaRPr sz="1600" dirty="0"/>
          </a:p>
          <a:p>
            <a:pPr algn="ctr">
              <a:spcBef>
                <a:spcPts val="0"/>
              </a:spcBef>
              <a:spcAft>
                <a:spcPts val="0"/>
              </a:spcAft>
              <a:buClr>
                <a:srgbClr val="000000"/>
              </a:buClr>
              <a:buSzPts val="1200"/>
            </a:pPr>
            <a:endParaRPr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122"/>
        <p:cNvGrpSpPr/>
        <p:nvPr/>
      </p:nvGrpSpPr>
      <p:grpSpPr>
        <a:xfrm>
          <a:off x="0" y="0"/>
          <a:ext cx="0" cy="0"/>
          <a:chOff x="0" y="0"/>
          <a:chExt cx="0" cy="0"/>
        </a:xfrm>
      </p:grpSpPr>
      <p:sp>
        <p:nvSpPr>
          <p:cNvPr id="123" name="Google Shape;123;p18"/>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Session Description</a:t>
            </a:r>
            <a:endParaRPr/>
          </a:p>
        </p:txBody>
      </p:sp>
      <p:sp>
        <p:nvSpPr>
          <p:cNvPr id="124" name="Google Shape;124;p18"/>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lnSpc>
                <a:spcPct val="107916"/>
              </a:lnSpc>
              <a:spcBef>
                <a:spcPts val="0"/>
              </a:spcBef>
              <a:buClr>
                <a:schemeClr val="dk1"/>
              </a:buClr>
              <a:buSzPts val="1100"/>
              <a:buNone/>
            </a:pPr>
            <a:r>
              <a:rPr lang="en" sz="3200">
                <a:latin typeface="Calibri"/>
                <a:ea typeface="Calibri"/>
                <a:cs typeface="Calibri"/>
                <a:sym typeface="Calibri"/>
              </a:rPr>
              <a:t>In Zaretta Hammond's fabulous book </a:t>
            </a:r>
            <a:r>
              <a:rPr lang="en" sz="3200" i="1">
                <a:latin typeface="Calibri"/>
                <a:ea typeface="Calibri"/>
                <a:cs typeface="Calibri"/>
                <a:sym typeface="Calibri"/>
              </a:rPr>
              <a:t>Culturally Responsive Teaching and the Brain</a:t>
            </a:r>
            <a:r>
              <a:rPr lang="en" sz="3200">
                <a:latin typeface="Calibri"/>
                <a:ea typeface="Calibri"/>
                <a:cs typeface="Calibri"/>
                <a:sym typeface="Calibri"/>
              </a:rPr>
              <a:t>, the author provides us with many strategies for building learning partnerships with our students focusing on techniques that generate trust in the classroom. In this workshop, we will discuss how we can use our own personal study to generate trust and build relationships with our students.</a:t>
            </a:r>
            <a:endParaRPr sz="3200">
              <a:latin typeface="Calibri"/>
              <a:ea typeface="Calibri"/>
              <a:cs typeface="Calibri"/>
              <a:sym typeface="Calibri"/>
            </a:endParaRPr>
          </a:p>
          <a:p>
            <a:pPr marL="0" indent="0">
              <a:spcBef>
                <a:spcPts val="1067"/>
              </a:spcBef>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D3E29-E605-4FD1-8A64-4F75AAB81F25}"/>
              </a:ext>
            </a:extLst>
          </p:cNvPr>
          <p:cNvSpPr>
            <a:spLocks noGrp="1"/>
          </p:cNvSpPr>
          <p:nvPr>
            <p:ph type="title"/>
          </p:nvPr>
        </p:nvSpPr>
        <p:spPr/>
        <p:txBody>
          <a:bodyPr/>
          <a:lstStyle/>
          <a:p>
            <a:r>
              <a:rPr lang="en-US" dirty="0"/>
              <a:t>Land Acknowledgement</a:t>
            </a:r>
          </a:p>
        </p:txBody>
      </p:sp>
      <p:sp>
        <p:nvSpPr>
          <p:cNvPr id="3" name="Content Placeholder 2">
            <a:extLst>
              <a:ext uri="{FF2B5EF4-FFF2-40B4-BE49-F238E27FC236}">
                <a16:creationId xmlns:a16="http://schemas.microsoft.com/office/drawing/2014/main" id="{5A727E26-1991-4979-AE50-4B286F41D375}"/>
              </a:ext>
            </a:extLst>
          </p:cNvPr>
          <p:cNvSpPr>
            <a:spLocks noGrp="1"/>
          </p:cNvSpPr>
          <p:nvPr>
            <p:ph idx="1"/>
          </p:nvPr>
        </p:nvSpPr>
        <p:spPr/>
        <p:txBody>
          <a:bodyPr/>
          <a:lstStyle/>
          <a:p>
            <a:r>
              <a:rPr lang="en-US" dirty="0"/>
              <a:t>We acknowledge the land that American River College occupies today as the traditional home of the Nisenan, Maidu, and Miwok tribal nations. These sovereign people have been the caretakers of this land since time immemorial. Despite centuries of genocide and occupation the Nisenan, Maidu, and Miwok continue as vibrant and resilient tribes and bands, both Federally recognized and unrecognized. We take this opportunity to acknowledge the generations that have gone before as well as the present-day Nisenan, Maidu, and Miwok</a:t>
            </a:r>
          </a:p>
          <a:p>
            <a:r>
              <a:rPr lang="en-US" u="sng" dirty="0">
                <a:hlinkClick r:id="rId2"/>
              </a:rPr>
              <a:t>https://native-land.ca/</a:t>
            </a:r>
            <a:endParaRPr lang="en-US" u="sng" dirty="0"/>
          </a:p>
          <a:p>
            <a:r>
              <a:rPr lang="fr-FR" sz="1400" dirty="0"/>
              <a:t>Source: </a:t>
            </a:r>
            <a:r>
              <a:rPr lang="fr-FR" sz="1400" u="sng" dirty="0">
                <a:hlinkClick r:id="rId3"/>
              </a:rPr>
              <a:t>https://arc.losrios.edu/student-resources/native-american-resource-center</a:t>
            </a:r>
            <a:endParaRPr lang="fr-FR" sz="1400" dirty="0"/>
          </a:p>
          <a:p>
            <a:br>
              <a:rPr lang="fr-FR" dirty="0"/>
            </a:br>
            <a:endParaRPr lang="en-US" dirty="0"/>
          </a:p>
          <a:p>
            <a:br>
              <a:rPr lang="en-US" dirty="0"/>
            </a:br>
            <a:endParaRPr lang="en-US" dirty="0"/>
          </a:p>
        </p:txBody>
      </p:sp>
      <p:sp>
        <p:nvSpPr>
          <p:cNvPr id="4" name="Slide Number Placeholder 3">
            <a:extLst>
              <a:ext uri="{FF2B5EF4-FFF2-40B4-BE49-F238E27FC236}">
                <a16:creationId xmlns:a16="http://schemas.microsoft.com/office/drawing/2014/main" id="{CA046E97-F914-4E05-8A5C-82EBB7FB309F}"/>
              </a:ext>
            </a:extLst>
          </p:cNvPr>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2734501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3A789-D7D6-4D27-955F-5CC7D9CA5211}"/>
              </a:ext>
            </a:extLst>
          </p:cNvPr>
          <p:cNvSpPr>
            <a:spLocks noGrp="1"/>
          </p:cNvSpPr>
          <p:nvPr>
            <p:ph type="title"/>
          </p:nvPr>
        </p:nvSpPr>
        <p:spPr/>
        <p:txBody>
          <a:bodyPr>
            <a:normAutofit fontScale="90000"/>
          </a:bodyPr>
          <a:lstStyle/>
          <a:p>
            <a:br>
              <a:rPr lang="en-US" dirty="0"/>
            </a:br>
            <a:br>
              <a:rPr lang="en-US" dirty="0"/>
            </a:br>
            <a:r>
              <a:rPr lang="en-US" dirty="0"/>
              <a:t>Introductions</a:t>
            </a:r>
            <a:br>
              <a:rPr lang="en-US" dirty="0"/>
            </a:br>
            <a:endParaRPr lang="en-US" dirty="0"/>
          </a:p>
        </p:txBody>
      </p:sp>
      <p:sp>
        <p:nvSpPr>
          <p:cNvPr id="5" name="Content Placeholder 4">
            <a:extLst>
              <a:ext uri="{FF2B5EF4-FFF2-40B4-BE49-F238E27FC236}">
                <a16:creationId xmlns:a16="http://schemas.microsoft.com/office/drawing/2014/main" id="{ACACA215-1C89-46B1-9CCC-E06AD7646BB2}"/>
              </a:ext>
            </a:extLst>
          </p:cNvPr>
          <p:cNvSpPr>
            <a:spLocks noGrp="1"/>
          </p:cNvSpPr>
          <p:nvPr>
            <p:ph sz="half" idx="2"/>
          </p:nvPr>
        </p:nvSpPr>
        <p:spPr/>
        <p:txBody>
          <a:bodyPr/>
          <a:lstStyle/>
          <a:p>
            <a:r>
              <a:rPr lang="en-US" dirty="0"/>
              <a:t>Dr. Emilie Mitchell</a:t>
            </a:r>
          </a:p>
          <a:p>
            <a:pPr lvl="1"/>
            <a:r>
              <a:rPr lang="en-US" dirty="0"/>
              <a:t> ASCCC Part-time Committee</a:t>
            </a:r>
          </a:p>
          <a:p>
            <a:pPr lvl="1"/>
            <a:r>
              <a:rPr lang="en-US" dirty="0"/>
              <a:t>American River College</a:t>
            </a:r>
          </a:p>
          <a:p>
            <a:pPr lvl="2"/>
            <a:r>
              <a:rPr lang="en-US" dirty="0"/>
              <a:t>Psychology Professor</a:t>
            </a:r>
          </a:p>
          <a:p>
            <a:pPr lvl="2"/>
            <a:r>
              <a:rPr lang="en-US" dirty="0"/>
              <a:t>Faculty Coordinator for ARC Pride Center</a:t>
            </a:r>
          </a:p>
          <a:p>
            <a:pPr lvl="2"/>
            <a:r>
              <a:rPr lang="en-US" dirty="0"/>
              <a:t>Lead Planner on CCC LGBTQ+ Summit</a:t>
            </a:r>
          </a:p>
        </p:txBody>
      </p:sp>
      <p:sp>
        <p:nvSpPr>
          <p:cNvPr id="6" name="Content Placeholder 5">
            <a:extLst>
              <a:ext uri="{FF2B5EF4-FFF2-40B4-BE49-F238E27FC236}">
                <a16:creationId xmlns:a16="http://schemas.microsoft.com/office/drawing/2014/main" id="{CC863806-524B-45A4-8670-F53306ECFFB5}"/>
              </a:ext>
            </a:extLst>
          </p:cNvPr>
          <p:cNvSpPr>
            <a:spLocks noGrp="1"/>
          </p:cNvSpPr>
          <p:nvPr>
            <p:ph sz="quarter" idx="4"/>
          </p:nvPr>
        </p:nvSpPr>
        <p:spPr/>
        <p:txBody>
          <a:bodyPr/>
          <a:lstStyle/>
          <a:p>
            <a:r>
              <a:rPr lang="en-US" dirty="0"/>
              <a:t>Ted Kagan</a:t>
            </a:r>
          </a:p>
          <a:p>
            <a:r>
              <a:rPr lang="en-US" dirty="0"/>
              <a:t> ASCCC Part-time Committee</a:t>
            </a:r>
          </a:p>
          <a:p>
            <a:r>
              <a:rPr lang="en-US" dirty="0"/>
              <a:t>San Diego Community College</a:t>
            </a:r>
          </a:p>
          <a:p>
            <a:pPr lvl="1"/>
            <a:r>
              <a:rPr lang="en-US" dirty="0"/>
              <a:t>Adjunct Instructor - Continuing Education/Emeritus Department</a:t>
            </a:r>
          </a:p>
        </p:txBody>
      </p:sp>
      <p:sp>
        <p:nvSpPr>
          <p:cNvPr id="4" name="Slide Number Placeholder 3">
            <a:extLst>
              <a:ext uri="{FF2B5EF4-FFF2-40B4-BE49-F238E27FC236}">
                <a16:creationId xmlns:a16="http://schemas.microsoft.com/office/drawing/2014/main" id="{B85B7167-FC1D-4C50-BA34-D98C14DBF563}"/>
              </a:ext>
            </a:extLst>
          </p:cNvPr>
          <p:cNvSpPr>
            <a:spLocks noGrp="1"/>
          </p:cNvSpPr>
          <p:nvPr>
            <p:ph type="sldNum" sz="quarter" idx="10"/>
          </p:nvPr>
        </p:nvSpPr>
        <p:spPr/>
        <p:txBody>
          <a:bodyPr/>
          <a:lstStyle/>
          <a:p>
            <a:pPr>
              <a:defRPr/>
            </a:pPr>
            <a:fld id="{CA86D19C-58E4-0C4B-866F-351E2232D695}" type="slidenum">
              <a:rPr lang="en-US" smtClean="0"/>
              <a:pPr>
                <a:defRPr/>
              </a:pPr>
              <a:t>4</a:t>
            </a:fld>
            <a:endParaRPr lang="en-US" dirty="0"/>
          </a:p>
        </p:txBody>
      </p:sp>
    </p:spTree>
    <p:extLst>
      <p:ext uri="{BB962C8B-B14F-4D97-AF65-F5344CB8AC3E}">
        <p14:creationId xmlns:p14="http://schemas.microsoft.com/office/powerpoint/2010/main" val="4045413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
              <a:t>Questions</a:t>
            </a:r>
            <a:endParaRPr/>
          </a:p>
        </p:txBody>
      </p:sp>
      <p:sp>
        <p:nvSpPr>
          <p:cNvPr id="130" name="Google Shape;130;p19"/>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pPr marL="0" indent="0">
              <a:buNone/>
            </a:pPr>
            <a:r>
              <a:rPr lang="en"/>
              <a:t>Use the Pathable platform CHAT box</a:t>
            </a:r>
            <a:endParaRPr/>
          </a:p>
        </p:txBody>
      </p:sp>
      <p:pic>
        <p:nvPicPr>
          <p:cNvPr id="131" name="Google Shape;131;p19"/>
          <p:cNvPicPr preferRelativeResize="0"/>
          <p:nvPr/>
        </p:nvPicPr>
        <p:blipFill rotWithShape="1">
          <a:blip r:embed="rId3">
            <a:alphaModFix/>
          </a:blip>
          <a:srcRect/>
          <a:stretch/>
        </p:blipFill>
        <p:spPr>
          <a:xfrm>
            <a:off x="2838501" y="2283267"/>
            <a:ext cx="7498567" cy="42567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0"/>
          <p:cNvSpPr txBox="1">
            <a:spLocks noGrp="1"/>
          </p:cNvSpPr>
          <p:nvPr>
            <p:ph type="title"/>
          </p:nvPr>
        </p:nvSpPr>
        <p:spPr>
          <a:xfrm>
            <a:off x="415600" y="593367"/>
            <a:ext cx="11360800" cy="763600"/>
          </a:xfrm>
          <a:prstGeom prst="rect">
            <a:avLst/>
          </a:prstGeom>
          <a:noFill/>
          <a:ln>
            <a:noFill/>
          </a:ln>
        </p:spPr>
        <p:txBody>
          <a:bodyPr spcFirstLastPara="1" vert="horz" wrap="square" lIns="121900" tIns="60933" rIns="121900" bIns="60933" numCol="1" anchor="ctr" anchorCtr="0" compatLnSpc="1">
            <a:prstTxWarp prst="textNoShape">
              <a:avLst/>
            </a:prstTxWarp>
            <a:noAutofit/>
          </a:bodyPr>
          <a:lstStyle/>
          <a:p>
            <a:r>
              <a:rPr lang="en-US" dirty="0"/>
              <a:t>This Presentation Will:</a:t>
            </a:r>
            <a:endParaRPr dirty="0"/>
          </a:p>
        </p:txBody>
      </p:sp>
      <p:sp>
        <p:nvSpPr>
          <p:cNvPr id="137" name="Google Shape;137;p20"/>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numCol="1" anchor="t" anchorCtr="0" compatLnSpc="1">
            <a:prstTxWarp prst="textNoShape">
              <a:avLst/>
            </a:prstTxWarp>
            <a:noAutofit/>
          </a:bodyPr>
          <a:lstStyle/>
          <a:p>
            <a:r>
              <a:rPr lang="en-US" dirty="0"/>
              <a:t>Give </a:t>
            </a:r>
            <a:r>
              <a:rPr lang="en" dirty="0"/>
              <a:t>an introduction to Culturally Responsive Teaching and Trust Generators</a:t>
            </a:r>
            <a:endParaRPr dirty="0"/>
          </a:p>
          <a:p>
            <a:pPr>
              <a:spcBef>
                <a:spcPts val="0"/>
              </a:spcBef>
            </a:pPr>
            <a:r>
              <a:rPr lang="en" dirty="0"/>
              <a:t>Discuss </a:t>
            </a:r>
            <a:r>
              <a:rPr lang="en-US" dirty="0"/>
              <a:t>b</a:t>
            </a:r>
            <a:r>
              <a:rPr lang="en" dirty="0"/>
              <a:t>eing relation</a:t>
            </a:r>
            <a:r>
              <a:rPr lang="en-US" dirty="0"/>
              <a:t>al</a:t>
            </a:r>
            <a:r>
              <a:rPr lang="en" dirty="0"/>
              <a:t> in the context of equity-minded and culturally affirming teaching practices</a:t>
            </a:r>
            <a:endParaRPr dirty="0"/>
          </a:p>
          <a:p>
            <a:pPr>
              <a:spcBef>
                <a:spcPts val="0"/>
              </a:spcBef>
            </a:pPr>
            <a:r>
              <a:rPr lang="en" dirty="0"/>
              <a:t>Draw the connection between vulnerability and empathy </a:t>
            </a:r>
            <a:r>
              <a:rPr lang="en-US" dirty="0"/>
              <a:t>and between </a:t>
            </a:r>
            <a:r>
              <a:rPr lang="en" dirty="0"/>
              <a:t>empathy and intimacy</a:t>
            </a:r>
            <a:endParaRPr dirty="0"/>
          </a:p>
          <a:p>
            <a:pPr>
              <a:spcBef>
                <a:spcPts val="0"/>
              </a:spcBef>
            </a:pPr>
            <a:r>
              <a:rPr lang="en" dirty="0"/>
              <a:t>Focus on the importance of building a relationship with our students</a:t>
            </a:r>
            <a:endParaRPr dirty="0"/>
          </a:p>
          <a:p>
            <a:pPr>
              <a:spcBef>
                <a:spcPts val="0"/>
              </a:spcBef>
            </a:pPr>
            <a:r>
              <a:rPr lang="en" dirty="0"/>
              <a:t>Explor</a:t>
            </a:r>
            <a:r>
              <a:rPr lang="en-US" dirty="0"/>
              <a:t>e</a:t>
            </a:r>
            <a:r>
              <a:rPr lang="en" dirty="0"/>
              <a:t> storytelling as a means of relationship building</a:t>
            </a:r>
            <a:endParaRPr dirty="0"/>
          </a:p>
          <a:p>
            <a:pPr>
              <a:spcBef>
                <a:spcPts val="0"/>
              </a:spcBef>
            </a:pPr>
            <a:r>
              <a:rPr lang="en-US" dirty="0"/>
              <a:t>Provide</a:t>
            </a:r>
            <a:r>
              <a:rPr lang="en" dirty="0"/>
              <a:t> practice </a:t>
            </a:r>
            <a:r>
              <a:rPr lang="en-US" dirty="0"/>
              <a:t>in </a:t>
            </a:r>
            <a:r>
              <a:rPr lang="en" dirty="0"/>
              <a:t>using your story and empowering your students to use their story</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Culturally Responsive Teaching </a:t>
            </a:r>
            <a:endParaRPr/>
          </a:p>
        </p:txBody>
      </p:sp>
      <p:sp>
        <p:nvSpPr>
          <p:cNvPr id="143" name="Google Shape;143;p21"/>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a:t>The educator understands the importance of being in a relationship {with the student} and having a social-emotional connection to the student in order to create a safe space for learning - Hammond pg. 15</a:t>
            </a:r>
            <a:endParaRPr/>
          </a:p>
        </p:txBody>
      </p:sp>
      <p:pic>
        <p:nvPicPr>
          <p:cNvPr id="144" name="Google Shape;144;p21"/>
          <p:cNvPicPr preferRelativeResize="0"/>
          <p:nvPr/>
        </p:nvPicPr>
        <p:blipFill>
          <a:blip r:embed="rId3">
            <a:alphaModFix/>
          </a:blip>
          <a:stretch>
            <a:fillRect/>
          </a:stretch>
        </p:blipFill>
        <p:spPr>
          <a:xfrm>
            <a:off x="8301369" y="2570800"/>
            <a:ext cx="3008033" cy="428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415600" y="593367"/>
            <a:ext cx="11360800" cy="763600"/>
          </a:xfrm>
          <a:prstGeom prst="rect">
            <a:avLst/>
          </a:prstGeom>
        </p:spPr>
        <p:txBody>
          <a:bodyPr spcFirstLastPara="1" vert="horz" wrap="square" lIns="121900" tIns="60933" rIns="121900" bIns="60933" numCol="1" anchor="ctr" anchorCtr="0" compatLnSpc="1">
            <a:prstTxWarp prst="textNoShape">
              <a:avLst/>
            </a:prstTxWarp>
            <a:noAutofit/>
          </a:bodyPr>
          <a:lstStyle/>
          <a:p>
            <a:r>
              <a:rPr lang="en"/>
              <a:t>Trust Generators - Building Rapport</a:t>
            </a:r>
            <a:endParaRPr/>
          </a:p>
        </p:txBody>
      </p:sp>
      <p:sp>
        <p:nvSpPr>
          <p:cNvPr id="150" name="Google Shape;150;p22"/>
          <p:cNvSpPr txBox="1">
            <a:spLocks noGrp="1"/>
          </p:cNvSpPr>
          <p:nvPr>
            <p:ph type="body" idx="1"/>
          </p:nvPr>
        </p:nvSpPr>
        <p:spPr>
          <a:xfrm>
            <a:off x="415600" y="1536633"/>
            <a:ext cx="11360800" cy="45552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buNone/>
            </a:pPr>
            <a:r>
              <a:rPr lang="en" u="sng"/>
              <a:t>Selective Vulnerability</a:t>
            </a:r>
            <a:r>
              <a:rPr lang="en"/>
              <a:t> - people respect and connect with others who share their own vulnerable moments - Hammond pg. 79</a:t>
            </a:r>
            <a:endParaRPr/>
          </a:p>
          <a:p>
            <a:pPr marL="0" indent="0">
              <a:buNone/>
            </a:pPr>
            <a:endParaRPr/>
          </a:p>
          <a:p>
            <a:pPr marL="0" indent="0">
              <a:buNone/>
            </a:pPr>
            <a:endParaRPr/>
          </a:p>
        </p:txBody>
      </p:sp>
      <p:pic>
        <p:nvPicPr>
          <p:cNvPr id="151" name="Google Shape;151;p22"/>
          <p:cNvPicPr preferRelativeResize="0"/>
          <p:nvPr/>
        </p:nvPicPr>
        <p:blipFill>
          <a:blip r:embed="rId3">
            <a:alphaModFix/>
          </a:blip>
          <a:stretch>
            <a:fillRect/>
          </a:stretch>
        </p:blipFill>
        <p:spPr>
          <a:xfrm>
            <a:off x="2631773" y="2706567"/>
            <a:ext cx="5300600" cy="307256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3"/>
          <p:cNvSpPr txBox="1">
            <a:spLocks noGrp="1"/>
          </p:cNvSpPr>
          <p:nvPr>
            <p:ph type="title"/>
          </p:nvPr>
        </p:nvSpPr>
        <p:spPr>
          <a:xfrm>
            <a:off x="415600" y="141833"/>
            <a:ext cx="11360800" cy="1531200"/>
          </a:xfrm>
          <a:prstGeom prst="rect">
            <a:avLst/>
          </a:prstGeom>
        </p:spPr>
        <p:txBody>
          <a:bodyPr spcFirstLastPara="1" vert="horz" wrap="square" lIns="121900" tIns="60933" rIns="121900" bIns="60933" numCol="1" anchor="ctr" anchorCtr="0" compatLnSpc="1">
            <a:prstTxWarp prst="textNoShape">
              <a:avLst/>
            </a:prstTxWarp>
            <a:noAutofit/>
          </a:bodyPr>
          <a:lstStyle/>
          <a:p>
            <a:pPr>
              <a:lnSpc>
                <a:spcPct val="115000"/>
              </a:lnSpc>
              <a:spcBef>
                <a:spcPts val="2667"/>
              </a:spcBef>
            </a:pPr>
            <a:endParaRPr sz="3600">
              <a:solidFill>
                <a:schemeClr val="lt2"/>
              </a:solidFill>
            </a:endParaRPr>
          </a:p>
          <a:p>
            <a:pPr>
              <a:spcBef>
                <a:spcPts val="800"/>
              </a:spcBef>
            </a:pPr>
            <a:r>
              <a:rPr lang="en"/>
              <a:t>Equity- Minded and Culturally-Affirming Teaching Practices</a:t>
            </a:r>
            <a:endParaRPr/>
          </a:p>
          <a:p>
            <a:endParaRPr/>
          </a:p>
        </p:txBody>
      </p:sp>
      <p:sp>
        <p:nvSpPr>
          <p:cNvPr id="157" name="Google Shape;157;p23"/>
          <p:cNvSpPr txBox="1">
            <a:spLocks noGrp="1"/>
          </p:cNvSpPr>
          <p:nvPr>
            <p:ph type="body" idx="1"/>
          </p:nvPr>
        </p:nvSpPr>
        <p:spPr>
          <a:xfrm>
            <a:off x="190400" y="1528100"/>
            <a:ext cx="11586000" cy="5519600"/>
          </a:xfrm>
          <a:prstGeom prst="rect">
            <a:avLst/>
          </a:prstGeom>
        </p:spPr>
        <p:txBody>
          <a:bodyPr spcFirstLastPara="1" vert="horz" wrap="square" lIns="121900" tIns="60933" rIns="121900" bIns="60933" numCol="1" anchor="t" anchorCtr="0" compatLnSpc="1">
            <a:prstTxWarp prst="textNoShape">
              <a:avLst/>
            </a:prstTxWarp>
            <a:noAutofit/>
          </a:bodyPr>
          <a:lstStyle/>
          <a:p>
            <a:pPr marL="0" indent="0">
              <a:spcBef>
                <a:spcPts val="2400"/>
              </a:spcBef>
              <a:buNone/>
            </a:pPr>
            <a:r>
              <a:rPr lang="en" sz="2667" b="1" i="1" u="sng">
                <a:solidFill>
                  <a:srgbClr val="9FC5E8"/>
                </a:solidFill>
                <a:hlinkClick r:id="rId3">
                  <a:extLst>
                    <a:ext uri="{A12FA001-AC4F-418D-AE19-62706E023703}">
                      <ahyp:hlinkClr xmlns:ahyp="http://schemas.microsoft.com/office/drawing/2018/hyperlinkcolor" val="tx"/>
                    </a:ext>
                  </a:extLst>
                </a:hlinkClick>
              </a:rPr>
              <a:t>Employing Equity-Minded and Culturally-Affirming Teaching Practices and Learning Practices</a:t>
            </a:r>
            <a:r>
              <a:rPr lang="en" sz="2667">
                <a:solidFill>
                  <a:schemeClr val="accent2"/>
                </a:solidFill>
              </a:rPr>
              <a:t>” by Dr. Frank Harris III and Dr. J. Luke Woods:</a:t>
            </a:r>
            <a:endParaRPr sz="2667">
              <a:solidFill>
                <a:schemeClr val="accent2"/>
              </a:solidFill>
            </a:endParaRPr>
          </a:p>
          <a:p>
            <a:pPr lvl="1" indent="-474121">
              <a:spcBef>
                <a:spcPts val="800"/>
              </a:spcBef>
              <a:buClr>
                <a:srgbClr val="FFFFFF"/>
              </a:buClr>
              <a:buSzPts val="2000"/>
              <a:buChar char="○"/>
            </a:pPr>
            <a:r>
              <a:rPr lang="en" sz="2667">
                <a:solidFill>
                  <a:srgbClr val="FFFFFF"/>
                </a:solidFill>
              </a:rPr>
              <a:t>Be Intrusive (August) </a:t>
            </a:r>
            <a:endParaRPr sz="2667">
              <a:solidFill>
                <a:srgbClr val="FFFFFF"/>
              </a:solidFill>
            </a:endParaRPr>
          </a:p>
          <a:p>
            <a:pPr lvl="1" indent="-474121">
              <a:spcBef>
                <a:spcPts val="0"/>
              </a:spcBef>
              <a:buClr>
                <a:schemeClr val="accent2"/>
              </a:buClr>
              <a:buSzPts val="2000"/>
              <a:buChar char="○"/>
            </a:pPr>
            <a:r>
              <a:rPr lang="en" sz="2667" i="1" u="sng">
                <a:solidFill>
                  <a:schemeClr val="hlink"/>
                </a:solidFill>
                <a:hlinkClick r:id="rId3"/>
              </a:rPr>
              <a:t>Be Relational</a:t>
            </a:r>
            <a:r>
              <a:rPr lang="en" sz="2400"/>
              <a:t> (42:52-47:56)</a:t>
            </a:r>
            <a:endParaRPr sz="2400"/>
          </a:p>
          <a:p>
            <a:pPr marL="1828754" indent="0">
              <a:buNone/>
            </a:pPr>
            <a:r>
              <a:rPr lang="en" sz="2667">
                <a:solidFill>
                  <a:schemeClr val="accent2"/>
                </a:solidFill>
              </a:rPr>
              <a:t> </a:t>
            </a:r>
            <a:r>
              <a:rPr lang="en" sz="2667">
                <a:solidFill>
                  <a:srgbClr val="FFFFFF"/>
                </a:solidFill>
              </a:rPr>
              <a:t>Be Culturally Relevant and Affirming (Oct 5, 1-2pm)</a:t>
            </a:r>
            <a:endParaRPr sz="2667">
              <a:solidFill>
                <a:srgbClr val="FFFFFF"/>
              </a:solidFill>
            </a:endParaRPr>
          </a:p>
          <a:p>
            <a:pPr lvl="1" indent="-474121">
              <a:buClr>
                <a:srgbClr val="FFFFFF"/>
              </a:buClr>
              <a:buSzPts val="2000"/>
              <a:buChar char="○"/>
            </a:pPr>
            <a:r>
              <a:rPr lang="en" sz="2667">
                <a:solidFill>
                  <a:srgbClr val="FFFFFF"/>
                </a:solidFill>
              </a:rPr>
              <a:t>Be Community Focused (Nov 2, 1-2pm)</a:t>
            </a:r>
            <a:endParaRPr sz="2667">
              <a:solidFill>
                <a:srgbClr val="FFFFFF"/>
              </a:solidFill>
            </a:endParaRPr>
          </a:p>
          <a:p>
            <a:pPr lvl="1" indent="-474121">
              <a:spcBef>
                <a:spcPts val="0"/>
              </a:spcBef>
              <a:buClr>
                <a:srgbClr val="FFFFFF"/>
              </a:buClr>
              <a:buSzPts val="2000"/>
              <a:buChar char="○"/>
            </a:pPr>
            <a:r>
              <a:rPr lang="en" sz="2667">
                <a:solidFill>
                  <a:srgbClr val="FFFFFF"/>
                </a:solidFill>
              </a:rPr>
              <a:t>Be Race Conscious (Dec 7, 1-2pm)</a:t>
            </a:r>
            <a:endParaRPr sz="2667">
              <a:solidFill>
                <a:srgbClr val="FFFFFF"/>
              </a:solidFill>
            </a:endParaRPr>
          </a:p>
        </p:txBody>
      </p:sp>
    </p:spTree>
  </p:cSld>
  <p:clrMapOvr>
    <a:masterClrMapping/>
  </p:clrMapOvr>
</p:sld>
</file>

<file path=ppt/theme/theme1.xml><?xml version="1.0" encoding="utf-8"?>
<a:theme xmlns:a="http://schemas.openxmlformats.org/drawingml/2006/main" name="ASCCC Curriculum Inst. 2020 Theme">
  <a:themeElements>
    <a:clrScheme name="asccc ptfi 2021 colors 1">
      <a:dk1>
        <a:srgbClr val="1B8DB2"/>
      </a:dk1>
      <a:lt1>
        <a:srgbClr val="FFFFFF"/>
      </a:lt1>
      <a:dk2>
        <a:srgbClr val="000000"/>
      </a:dk2>
      <a:lt2>
        <a:srgbClr val="FFD33C"/>
      </a:lt2>
      <a:accent1>
        <a:srgbClr val="CA3279"/>
      </a:accent1>
      <a:accent2>
        <a:srgbClr val="A9D92C"/>
      </a:accent2>
      <a:accent3>
        <a:srgbClr val="E75F42"/>
      </a:accent3>
      <a:accent4>
        <a:srgbClr val="F298C7"/>
      </a:accent4>
      <a:accent5>
        <a:srgbClr val="A1648F"/>
      </a:accent5>
      <a:accent6>
        <a:srgbClr val="6E87AE"/>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ppt template 1" id="{89FF85C7-A9F6-5847-A2EE-B1D5CC34A60A}" vid="{7D0507B4-3826-6749-BCE4-839A8EB6149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46C2FD4A136E4F854087CA0878E82F" ma:contentTypeVersion="14" ma:contentTypeDescription="Create a new document." ma:contentTypeScope="" ma:versionID="633bbb75bec6e5caa58ab2b4f5b59bae">
  <xsd:schema xmlns:xsd="http://www.w3.org/2001/XMLSchema" xmlns:xs="http://www.w3.org/2001/XMLSchema" xmlns:p="http://schemas.microsoft.com/office/2006/metadata/properties" xmlns:ns3="100c9456-5b40-459a-8823-0ee56e83d204" xmlns:ns4="a979eeb2-ec59-4d60-a11f-bb0b64893b7f" targetNamespace="http://schemas.microsoft.com/office/2006/metadata/properties" ma:root="true" ma:fieldsID="1eb757ebb710fd872e91bf15e6cf0920" ns3:_="" ns4:_="">
    <xsd:import namespace="100c9456-5b40-459a-8823-0ee56e83d204"/>
    <xsd:import namespace="a979eeb2-ec59-4d60-a11f-bb0b64893b7f"/>
    <xsd:element name="properties">
      <xsd:complexType>
        <xsd:sequence>
          <xsd:element name="documentManagement">
            <xsd:complexType>
              <xsd:all>
                <xsd:element ref="ns3:SharedWithUsers" minOccurs="0"/>
                <xsd:element ref="ns3:SharedWithDetails" minOccurs="0"/>
                <xsd:element ref="ns3:SharingHintHash"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0c9456-5b40-459a-8823-0ee56e83d20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979eeb2-ec59-4d60-a11f-bb0b64893b7f"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A7EB5-AE51-4E72-AF6E-B769827E87E6}">
  <ds:schemaRefs>
    <ds:schemaRef ds:uri="http://schemas.microsoft.com/sharepoint/v3/contenttype/forms"/>
  </ds:schemaRefs>
</ds:datastoreItem>
</file>

<file path=customXml/itemProps2.xml><?xml version="1.0" encoding="utf-8"?>
<ds:datastoreItem xmlns:ds="http://schemas.openxmlformats.org/officeDocument/2006/customXml" ds:itemID="{77A03C4B-9E12-4AAD-9BD4-496757152E5D}">
  <ds:schemaRefs>
    <ds:schemaRef ds:uri="http://schemas.openxmlformats.org/package/2006/metadata/core-properties"/>
    <ds:schemaRef ds:uri="http://schemas.microsoft.com/office/2006/metadata/properties"/>
    <ds:schemaRef ds:uri="http://purl.org/dc/dcmitype/"/>
    <ds:schemaRef ds:uri="http://www.w3.org/XML/1998/namespace"/>
    <ds:schemaRef ds:uri="a979eeb2-ec59-4d60-a11f-bb0b64893b7f"/>
    <ds:schemaRef ds:uri="http://purl.org/dc/elements/1.1/"/>
    <ds:schemaRef ds:uri="http://schemas.microsoft.com/office/2006/documentManagement/types"/>
    <ds:schemaRef ds:uri="http://schemas.microsoft.com/office/infopath/2007/PartnerControls"/>
    <ds:schemaRef ds:uri="100c9456-5b40-459a-8823-0ee56e83d204"/>
    <ds:schemaRef ds:uri="http://purl.org/dc/terms/"/>
  </ds:schemaRefs>
</ds:datastoreItem>
</file>

<file path=customXml/itemProps3.xml><?xml version="1.0" encoding="utf-8"?>
<ds:datastoreItem xmlns:ds="http://schemas.openxmlformats.org/officeDocument/2006/customXml" ds:itemID="{DB8F43AC-8BE0-4565-AE24-4D460F0F59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0c9456-5b40-459a-8823-0ee56e83d204"/>
    <ds:schemaRef ds:uri="a979eeb2-ec59-4d60-a11f-bb0b64893b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ASCCC PTFI ppt template 1 (1)</Template>
  <TotalTime>36</TotalTime>
  <Words>644</Words>
  <Application>Microsoft Office PowerPoint</Application>
  <PresentationFormat>Widescreen</PresentationFormat>
  <Paragraphs>80</Paragraphs>
  <Slides>16</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vt:lpstr>
      <vt:lpstr>Palatino</vt:lpstr>
      <vt:lpstr>ASCCC Curriculum Inst. 2020 Theme</vt:lpstr>
      <vt:lpstr>What's Your Why? Practical Ways to Infuse Your Story Into Your Classroom Friday, February 19 9:00--10:00 a.m.  </vt:lpstr>
      <vt:lpstr>Session Description</vt:lpstr>
      <vt:lpstr>Land Acknowledgement</vt:lpstr>
      <vt:lpstr>  Introductions </vt:lpstr>
      <vt:lpstr>Questions</vt:lpstr>
      <vt:lpstr>This Presentation Will:</vt:lpstr>
      <vt:lpstr>Culturally Responsive Teaching </vt:lpstr>
      <vt:lpstr>Trust Generators - Building Rapport</vt:lpstr>
      <vt:lpstr> Equity- Minded and Culturally-Affirming Teaching Practices </vt:lpstr>
      <vt:lpstr>We Are In A Relationship With Our Students!</vt:lpstr>
      <vt:lpstr>Storytelling</vt:lpstr>
      <vt:lpstr>Storytelling and Intimacy </vt:lpstr>
      <vt:lpstr>Stories As A Means to Build Intimacy</vt:lpstr>
      <vt:lpstr>How Can You Use Your Story in the Classroom?</vt:lpstr>
      <vt:lpstr>How Can you Empower Your Students to Use Their Story in Your Classroom?</vt:lpstr>
      <vt:lpstr>For Further Information and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Edie</dc:creator>
  <cp:lastModifiedBy>MITCHELL, Emilie</cp:lastModifiedBy>
  <cp:revision>6</cp:revision>
  <cp:lastPrinted>2020-11-24T19:27:34Z</cp:lastPrinted>
  <dcterms:created xsi:type="dcterms:W3CDTF">2020-12-16T20:56:25Z</dcterms:created>
  <dcterms:modified xsi:type="dcterms:W3CDTF">2021-01-25T16:54:47Z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0x010100AA46C2FD4A136E4F854087CA0878E82F</vt:lpwstr>
  </property>
</Properties>
</file>