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93" r:id="rId1"/>
  </p:sldMasterIdLst>
  <p:notesMasterIdLst>
    <p:notesMasterId r:id="rId20"/>
  </p:notesMasterIdLst>
  <p:sldIdLst>
    <p:sldId id="256" r:id="rId2"/>
    <p:sldId id="269" r:id="rId3"/>
    <p:sldId id="291" r:id="rId4"/>
    <p:sldId id="278" r:id="rId5"/>
    <p:sldId id="280" r:id="rId6"/>
    <p:sldId id="281" r:id="rId7"/>
    <p:sldId id="294" r:id="rId8"/>
    <p:sldId id="279" r:id="rId9"/>
    <p:sldId id="282" r:id="rId10"/>
    <p:sldId id="271" r:id="rId11"/>
    <p:sldId id="287" r:id="rId12"/>
    <p:sldId id="288" r:id="rId13"/>
    <p:sldId id="289" r:id="rId14"/>
    <p:sldId id="293" r:id="rId15"/>
    <p:sldId id="286" r:id="rId16"/>
    <p:sldId id="292" r:id="rId17"/>
    <p:sldId id="290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1B5C6-9FE9-EA4E-AC5E-839F13CE66D3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E9631-5E02-014D-967B-13FFF89B1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Ed.</a:t>
            </a:r>
            <a:r>
              <a:rPr lang="en-US" baseline="0" dirty="0" smtClean="0"/>
              <a:t> Code tells you WHAT to do; Title 5 tells you HOW to do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51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88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6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26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sections are given for you to reference when you are asked, “Where is that written?”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3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where we find HOW to do things…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82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the overview of where to find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619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 this!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9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5E9631-5E02-014D-967B-13FFF89B1D3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F55583-57DA-AC46-A517-86DD67528CC5}" type="datetimeFigureOut">
              <a:rPr lang="en-US" smtClean="0"/>
              <a:pPr/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04363E3-B1CF-714E-9269-52F5DCDAD4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4" r:id="rId1"/>
    <p:sldLayoutId id="2147484595" r:id="rId2"/>
    <p:sldLayoutId id="2147484596" r:id="rId3"/>
    <p:sldLayoutId id="2147484597" r:id="rId4"/>
    <p:sldLayoutId id="2147484598" r:id="rId5"/>
    <p:sldLayoutId id="2147484599" r:id="rId6"/>
    <p:sldLayoutId id="2147484600" r:id="rId7"/>
    <p:sldLayoutId id="2147484601" r:id="rId8"/>
    <p:sldLayoutId id="2147484602" r:id="rId9"/>
    <p:sldLayoutId id="2147484603" r:id="rId10"/>
    <p:sldLayoutId id="2147484604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codesTOCSelected.xhtml" TargetMode="External"/><Relationship Id="rId4" Type="http://schemas.openxmlformats.org/officeDocument/2006/relationships/hyperlink" Target="https://govt.westlaw.com/calregs/Index?transitionType=Default&amp;contextData=(sc.Defaul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cccurriculum.net/compliance-2/pcah/" TargetMode="External"/><Relationship Id="rId4" Type="http://schemas.openxmlformats.org/officeDocument/2006/relationships/hyperlink" Target="http://extranet.cccco.edu/Portals/1/AA/MinQuals/MinimumQualificationsHandbook2012_2014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60399"/>
            <a:ext cx="8458200" cy="2089684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effectLst/>
              </a:rPr>
              <a:t>Where is it Written? Ed. Code, Title 5, and Local Senates 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57685"/>
            <a:ext cx="8458200" cy="1448930"/>
          </a:xfrm>
        </p:spPr>
        <p:txBody>
          <a:bodyPr>
            <a:normAutofit fontScale="77500" lnSpcReduction="20000"/>
          </a:bodyPr>
          <a:lstStyle/>
          <a:p>
            <a:r>
              <a:rPr lang="en-US" sz="2900" dirty="0" smtClean="0"/>
              <a:t>Dolores Davison, </a:t>
            </a:r>
            <a:r>
              <a:rPr lang="en-US" sz="2900" dirty="0"/>
              <a:t>ASCCC </a:t>
            </a:r>
            <a:r>
              <a:rPr lang="en-US" sz="2900" dirty="0" smtClean="0"/>
              <a:t>Area B Representative</a:t>
            </a:r>
            <a:endParaRPr lang="en-US" sz="2900" dirty="0"/>
          </a:p>
          <a:p>
            <a:r>
              <a:rPr lang="en-US" sz="2900" dirty="0" err="1" smtClean="0"/>
              <a:t>Ginni</a:t>
            </a:r>
            <a:r>
              <a:rPr lang="en-US" sz="2900" dirty="0" smtClean="0"/>
              <a:t> May, ASCCC North Representative</a:t>
            </a:r>
          </a:p>
          <a:p>
            <a:r>
              <a:rPr lang="en-US" sz="2900" dirty="0" smtClean="0"/>
              <a:t>Faculty Leadership Institute</a:t>
            </a:r>
          </a:p>
          <a:p>
            <a:r>
              <a:rPr lang="en-US" sz="2900" dirty="0" smtClean="0"/>
              <a:t>June 11-13, 2015</a:t>
            </a:r>
            <a:endParaRPr lang="en-US" sz="2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149600"/>
            <a:ext cx="4559300" cy="54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Sections of</a:t>
            </a:r>
            <a:br>
              <a:rPr lang="en-US" dirty="0" smtClean="0"/>
            </a:br>
            <a:r>
              <a:rPr lang="en-US" dirty="0" smtClean="0"/>
              <a:t>Title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6533"/>
            <a:ext cx="8229600" cy="4351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Title 5 and the Academic Senate: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Section 53200 (b)</a:t>
            </a:r>
          </a:p>
          <a:p>
            <a:pPr lvl="1"/>
            <a:r>
              <a:rPr lang="en-US" dirty="0" smtClean="0"/>
              <a:t>Defines and empowers academic senates</a:t>
            </a:r>
          </a:p>
          <a:p>
            <a:r>
              <a:rPr lang="en-US" dirty="0" smtClean="0"/>
              <a:t>Section 53200 (</a:t>
            </a:r>
            <a:r>
              <a:rPr lang="en-US" dirty="0" err="1" smtClean="0"/>
              <a:t>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Lists the “10+1”</a:t>
            </a:r>
          </a:p>
          <a:p>
            <a:r>
              <a:rPr lang="en-US" dirty="0" smtClean="0"/>
              <a:t>Section 53200 (</a:t>
            </a:r>
            <a:r>
              <a:rPr lang="en-US" dirty="0" err="1" smtClean="0"/>
              <a:t>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Defines “consult collegially,” “primarily rely,” and “mutually agree”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Sections of</a:t>
            </a:r>
            <a:br>
              <a:rPr lang="en-US" dirty="0" smtClean="0"/>
            </a:br>
            <a:r>
              <a:rPr lang="en-US" dirty="0" smtClean="0"/>
              <a:t>Title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6533"/>
            <a:ext cx="8229600" cy="43518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Title 5 and the Academic Senate: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Section 53203</a:t>
            </a:r>
          </a:p>
          <a:p>
            <a:pPr lvl="1"/>
            <a:r>
              <a:rPr lang="en-US" dirty="0"/>
              <a:t>Defines Academic senate powers</a:t>
            </a:r>
          </a:p>
          <a:p>
            <a:pPr lvl="2"/>
            <a:r>
              <a:rPr lang="en-US" sz="2800" dirty="0"/>
              <a:t>Further definitions of primarily rely and mutually agree.</a:t>
            </a:r>
          </a:p>
          <a:p>
            <a:pPr lvl="2"/>
            <a:r>
              <a:rPr lang="en-US" sz="2800" dirty="0"/>
              <a:t>Senate’s right to speak directly to the board</a:t>
            </a:r>
          </a:p>
          <a:p>
            <a:pPr lvl="2"/>
            <a:r>
              <a:rPr lang="en-US" sz="2800" dirty="0"/>
              <a:t>Senate’s right to make appointments to all bodies dealing with academic and professional matters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9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Sections of</a:t>
            </a:r>
            <a:br>
              <a:rPr lang="en-US" dirty="0" smtClean="0"/>
            </a:br>
            <a:r>
              <a:rPr lang="en-US" dirty="0" smtClean="0"/>
              <a:t>Title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6533"/>
            <a:ext cx="8229600" cy="4351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Title 5 and the Curriculum Committee: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/>
              <a:t>Section 55002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Defines the curriculum committee and how it is to be formed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Defines the role of the curriculum committee in recommending curriculum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Defines standards for credit, noncredit, and community service courses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29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Sections of</a:t>
            </a:r>
            <a:br>
              <a:rPr lang="en-US" dirty="0" smtClean="0"/>
            </a:br>
            <a:r>
              <a:rPr lang="en-US" dirty="0" smtClean="0"/>
              <a:t>Title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6533"/>
            <a:ext cx="8229600" cy="43518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Title 5 and Hiring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800" dirty="0"/>
              <a:t>Section 53021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Requirements for recruitment of all positions, including both faculty and administration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Recruitment exceptions</a:t>
            </a:r>
          </a:p>
          <a:p>
            <a:pPr lvl="1">
              <a:buFont typeface="Arial"/>
              <a:buChar char="•"/>
            </a:pPr>
            <a:r>
              <a:rPr lang="en-US" sz="2000" dirty="0"/>
              <a:t>Interim positions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02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find all of this?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896" b="8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9788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Finding Ed. Code and Title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This is for Ed. Code: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://leginfo.legislature.ca.gov/faces/</a:t>
            </a:r>
            <a:r>
              <a:rPr lang="en-US" dirty="0" smtClean="0">
                <a:hlinkClick r:id="rId3"/>
              </a:rPr>
              <a:t>codesTOCSelected.xhtml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searchable</a:t>
            </a:r>
          </a:p>
          <a:p>
            <a:r>
              <a:rPr lang="en-US" dirty="0" smtClean="0"/>
              <a:t>Table </a:t>
            </a:r>
            <a:r>
              <a:rPr lang="en-US" dirty="0"/>
              <a:t>of Contents is detailed</a:t>
            </a:r>
          </a:p>
          <a:p>
            <a:pPr marL="0" indent="0">
              <a:buNone/>
            </a:pPr>
            <a:endParaRPr lang="en-US" dirty="0" smtClean="0">
              <a:hlinkClick r:id="rId4"/>
            </a:endParaRPr>
          </a:p>
          <a:p>
            <a:pPr marL="0" indent="0">
              <a:buNone/>
            </a:pPr>
            <a:r>
              <a:rPr lang="en-US" dirty="0"/>
              <a:t>This is for </a:t>
            </a:r>
            <a:r>
              <a:rPr lang="en-US" dirty="0" smtClean="0"/>
              <a:t>Title 5:</a:t>
            </a:r>
            <a:endParaRPr lang="en-US" dirty="0" smtClean="0">
              <a:hlinkClick r:id="rId4"/>
            </a:endParaRP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://govt.westlaw.com/calregs/Index?transitionType=Default&amp;contextData=(</a:t>
            </a:r>
            <a:r>
              <a:rPr lang="en-US" dirty="0" smtClean="0">
                <a:hlinkClick r:id="rId4"/>
              </a:rPr>
              <a:t>sc.Default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is the California Code of Regulations.</a:t>
            </a:r>
          </a:p>
          <a:p>
            <a:r>
              <a:rPr lang="en-US" dirty="0" smtClean="0"/>
              <a:t>Click on </a:t>
            </a:r>
            <a:r>
              <a:rPr lang="en-US" u="sng" dirty="0" smtClean="0"/>
              <a:t>Title 5. Education</a:t>
            </a:r>
          </a:p>
          <a:p>
            <a:r>
              <a:rPr lang="en-US" dirty="0" smtClean="0"/>
              <a:t>Then click on </a:t>
            </a:r>
            <a:r>
              <a:rPr lang="en-US" u="sng" dirty="0" smtClean="0"/>
              <a:t>Division 6. Community Colleges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Ed. Code and Title 5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9885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67" y="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Other Important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6533"/>
            <a:ext cx="8229600" cy="4351868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The Program and Course </a:t>
            </a:r>
            <a:r>
              <a:rPr lang="en-US" sz="2400" dirty="0"/>
              <a:t>Approval Handbook (PCAH)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://www.ccccurriculum.net/compliance-2/pcah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Minimum Qualifications for Faculty and Administrators in California </a:t>
            </a:r>
            <a:r>
              <a:rPr lang="en-US" sz="2400" dirty="0"/>
              <a:t>Community </a:t>
            </a:r>
            <a:r>
              <a:rPr lang="en-US" sz="2400" dirty="0" smtClean="0"/>
              <a:t>Colleges (Disciplines List) 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://extranet.cccco.edu/Portals/1/AA/MinQuals/MinimumQualificationsHandbook2012_2014.</a:t>
            </a:r>
            <a:r>
              <a:rPr lang="en-US" sz="2400" dirty="0" smtClean="0">
                <a:hlinkClick r:id="rId4"/>
              </a:rPr>
              <a:t>pdf</a:t>
            </a:r>
            <a:endParaRPr lang="en-US" sz="2400" dirty="0"/>
          </a:p>
          <a:p>
            <a:pPr marL="342900" lvl="1" indent="-342900">
              <a:buFont typeface="Arial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6080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Thank you!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000" y="3422108"/>
            <a:ext cx="3289300" cy="246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this breakout session, participants will: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Learn about Ed. Code and Title 5 as it relates to Academic and Professional Matters;</a:t>
            </a:r>
          </a:p>
          <a:p>
            <a:endParaRPr lang="en-US" dirty="0"/>
          </a:p>
          <a:p>
            <a:r>
              <a:rPr lang="en-US" dirty="0" smtClean="0"/>
              <a:t>Engage in dialog regarding common questions such as “Where is that written?”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Ed. Code and Title 5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t="896" b="8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85313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What is Ed. Code? 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The Laws resulting from legislation pertaining to education,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Changes are made through legislation (or budget action),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Always </a:t>
            </a:r>
            <a:r>
              <a:rPr lang="en-US" dirty="0" err="1" smtClean="0">
                <a:latin typeface="Thonburi"/>
                <a:ea typeface="ＭＳ Ｐゴシック" charset="-128"/>
                <a:cs typeface="Thonburi"/>
              </a:rPr>
              <a:t>supercedes</a:t>
            </a: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 Title 5 regulation,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Governance was amended by AB 1725 in 1988,</a:t>
            </a:r>
          </a:p>
          <a:p>
            <a:pPr>
              <a:spcBef>
                <a:spcPct val="0"/>
              </a:spcBef>
            </a:pPr>
            <a:endParaRPr lang="en-US" dirty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/>
              <a:t>http://</a:t>
            </a:r>
            <a:r>
              <a:rPr lang="en-US" dirty="0" err="1"/>
              <a:t>www.leginfo.ca.gov</a:t>
            </a:r>
            <a:r>
              <a:rPr lang="en-US" dirty="0"/>
              <a:t>/</a:t>
            </a:r>
            <a:r>
              <a:rPr lang="en-US" dirty="0" err="1"/>
              <a:t>calaw.html</a:t>
            </a:r>
            <a:endParaRPr lang="en-US" dirty="0"/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</a:t>
            </a:r>
            <a:r>
              <a:rPr lang="en-US" dirty="0"/>
              <a:t> </a:t>
            </a:r>
            <a:r>
              <a:rPr lang="en-US" dirty="0" smtClean="0"/>
              <a:t>Sections of </a:t>
            </a:r>
            <a:br>
              <a:rPr lang="en-US" dirty="0" smtClean="0"/>
            </a:br>
            <a:r>
              <a:rPr lang="en-US" dirty="0" smtClean="0"/>
              <a:t>Ed.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Beginning with section 22000, codifies STRS</a:t>
            </a:r>
          </a:p>
          <a:p>
            <a:r>
              <a:rPr lang="en-US" dirty="0" smtClean="0"/>
              <a:t>Title 3, Division 7:  California Community Colleges</a:t>
            </a:r>
          </a:p>
          <a:p>
            <a:pPr lvl="1"/>
            <a:r>
              <a:rPr lang="en-US" dirty="0" smtClean="0"/>
              <a:t>70900 General Provisions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70902 Academic Senate has primary responsibility for recommendations regarding curriculum</a:t>
            </a:r>
          </a:p>
          <a:p>
            <a:r>
              <a:rPr lang="en-US" dirty="0" smtClean="0"/>
              <a:t>72000 Districts and Governing Boards</a:t>
            </a:r>
          </a:p>
          <a:p>
            <a:r>
              <a:rPr lang="en-US" dirty="0" smtClean="0"/>
              <a:t>76200 Student Records, including privacy</a:t>
            </a:r>
          </a:p>
          <a:p>
            <a:r>
              <a:rPr lang="en-US" dirty="0" smtClean="0"/>
              <a:t>84000 Finance and Budget</a:t>
            </a:r>
          </a:p>
          <a:p>
            <a:r>
              <a:rPr lang="en-US" dirty="0" smtClean="0"/>
              <a:t>84750 Apportionment and Funding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Important Sections of </a:t>
            </a:r>
            <a:br>
              <a:rPr lang="en-US" dirty="0"/>
            </a:br>
            <a:r>
              <a:rPr lang="en-US" dirty="0"/>
              <a:t>Ed.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87000 Employees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87600 Employment of Faculty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87660 Evaluation of Faculty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87730 Reduction in Force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87801 Faculty Salaries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all mean?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959" b="1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8283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What is Title 5?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California Code of Regulations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Derived and approved by the Board of Governors from the California Education Code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Division 6 - applies to California Community Colleges</a:t>
            </a:r>
          </a:p>
          <a:p>
            <a:pPr marL="0" indent="0">
              <a:spcBef>
                <a:spcPct val="0"/>
              </a:spcBef>
              <a:buNone/>
            </a:pPr>
            <a:endParaRPr lang="en-US" dirty="0" smtClean="0">
              <a:latin typeface="Thonburi"/>
              <a:ea typeface="ＭＳ Ｐゴシック" charset="-128"/>
              <a:cs typeface="Thonburi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latin typeface="Thonburi"/>
                <a:ea typeface="ＭＳ Ｐゴシック" charset="-128"/>
                <a:cs typeface="Thonburi"/>
              </a:rPr>
              <a:t>Regulation with the force of law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Sections of</a:t>
            </a:r>
            <a:br>
              <a:rPr lang="en-US" dirty="0" smtClean="0"/>
            </a:br>
            <a:r>
              <a:rPr lang="en-US" dirty="0" smtClean="0"/>
              <a:t>Title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Division 6: California Community Colleges</a:t>
            </a:r>
          </a:p>
          <a:p>
            <a:pPr lvl="1"/>
            <a:r>
              <a:rPr lang="en-US" sz="2000" dirty="0" smtClean="0"/>
              <a:t>Chapter 1:  Board of Governors</a:t>
            </a:r>
          </a:p>
          <a:p>
            <a:pPr lvl="1"/>
            <a:r>
              <a:rPr lang="en-US" sz="2000" dirty="0" smtClean="0"/>
              <a:t>Chapter 4:  Employees</a:t>
            </a:r>
          </a:p>
          <a:p>
            <a:pPr lvl="1"/>
            <a:r>
              <a:rPr lang="en-US" sz="2000" dirty="0" smtClean="0"/>
              <a:t>Chapter 5:  Students</a:t>
            </a:r>
          </a:p>
          <a:p>
            <a:pPr lvl="1"/>
            <a:r>
              <a:rPr lang="en-US" sz="2000" dirty="0" smtClean="0"/>
              <a:t>Chapter 6:  Curriculum and Instruction</a:t>
            </a:r>
          </a:p>
          <a:p>
            <a:pPr lvl="1"/>
            <a:r>
              <a:rPr lang="en-US" sz="2000" dirty="0" smtClean="0"/>
              <a:t>Chapter 9:  Fiscal Support</a:t>
            </a:r>
          </a:p>
          <a:p>
            <a:pPr lvl="1"/>
            <a:r>
              <a:rPr lang="en-US" sz="2000" dirty="0" smtClean="0"/>
              <a:t>Chapter 10:  Administration of Colleges</a:t>
            </a:r>
          </a:p>
          <a:p>
            <a:pPr lvl="2"/>
            <a:r>
              <a:rPr lang="en-US" dirty="0" smtClean="0"/>
              <a:t>Includes instructional materials (subchapter 7)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3495</TotalTime>
  <Words>704</Words>
  <Application>Microsoft Macintosh PowerPoint</Application>
  <PresentationFormat>On-screen Show (4:3)</PresentationFormat>
  <Paragraphs>143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Where is it Written? Ed. Code, Title 5, and Local Senates </vt:lpstr>
      <vt:lpstr>Outcomes</vt:lpstr>
      <vt:lpstr>Ed. Code and Title 5</vt:lpstr>
      <vt:lpstr>Education Code</vt:lpstr>
      <vt:lpstr>Important Sections of  Ed. Code</vt:lpstr>
      <vt:lpstr>Important Sections of  Ed. Code</vt:lpstr>
      <vt:lpstr>What does it all mean?</vt:lpstr>
      <vt:lpstr>Title 5</vt:lpstr>
      <vt:lpstr>Important Sections of Title 5</vt:lpstr>
      <vt:lpstr>Important Sections of Title 5</vt:lpstr>
      <vt:lpstr>Important Sections of Title 5</vt:lpstr>
      <vt:lpstr>Important Sections of Title 5</vt:lpstr>
      <vt:lpstr>Important Sections of Title 5</vt:lpstr>
      <vt:lpstr>Where do I find all of this?</vt:lpstr>
      <vt:lpstr>Finding Ed. Code and Title 5</vt:lpstr>
      <vt:lpstr>Discussion on Ed. Code and Title 5</vt:lpstr>
      <vt:lpstr>Other Important documents</vt:lpstr>
      <vt:lpstr>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Morse</dc:creator>
  <cp:lastModifiedBy>FHDA FHDA</cp:lastModifiedBy>
  <cp:revision>51</cp:revision>
  <dcterms:created xsi:type="dcterms:W3CDTF">2014-06-10T21:36:28Z</dcterms:created>
  <dcterms:modified xsi:type="dcterms:W3CDTF">2015-06-10T15:48:52Z</dcterms:modified>
</cp:coreProperties>
</file>