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7" r:id="rId2"/>
    <p:sldId id="258" r:id="rId3"/>
    <p:sldId id="267" r:id="rId4"/>
    <p:sldId id="272" r:id="rId5"/>
    <p:sldId id="273" r:id="rId6"/>
    <p:sldId id="274" r:id="rId7"/>
    <p:sldId id="259" r:id="rId8"/>
    <p:sldId id="260" r:id="rId9"/>
    <p:sldId id="290" r:id="rId10"/>
    <p:sldId id="261" r:id="rId11"/>
    <p:sldId id="262" r:id="rId12"/>
    <p:sldId id="291" r:id="rId13"/>
    <p:sldId id="263" r:id="rId14"/>
    <p:sldId id="264" r:id="rId15"/>
    <p:sldId id="268" r:id="rId16"/>
    <p:sldId id="265" r:id="rId17"/>
    <p:sldId id="266" r:id="rId18"/>
    <p:sldId id="292" r:id="rId19"/>
    <p:sldId id="293" r:id="rId20"/>
    <p:sldId id="271" r:id="rId21"/>
    <p:sldId id="29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6098"/>
  </p:normalViewPr>
  <p:slideViewPr>
    <p:cSldViewPr snapToGrid="0" snapToObjects="1">
      <p:cViewPr varScale="1">
        <p:scale>
          <a:sx n="67" d="100"/>
          <a:sy n="67" d="100"/>
        </p:scale>
        <p:origin x="748" y="5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6ED1C2-8644-4278-97BE-79A4B4820CC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640E3CE-55FD-4FA1-B2CB-C02D22AC4ABE}">
      <dgm:prSet/>
      <dgm:spPr/>
      <dgm:t>
        <a:bodyPr/>
        <a:lstStyle/>
        <a:p>
          <a:r>
            <a:rPr lang="en-US" dirty="0"/>
            <a:t>How do we teach equity?</a:t>
          </a:r>
        </a:p>
      </dgm:t>
    </dgm:pt>
    <dgm:pt modelId="{42408AA1-28E9-4EC6-94B3-027FE79A28FD}" type="parTrans" cxnId="{E700B5BF-473E-4025-AD4D-6A3FD087EEBD}">
      <dgm:prSet/>
      <dgm:spPr/>
      <dgm:t>
        <a:bodyPr/>
        <a:lstStyle/>
        <a:p>
          <a:endParaRPr lang="en-US"/>
        </a:p>
      </dgm:t>
    </dgm:pt>
    <dgm:pt modelId="{AD40F08C-73E9-4119-A414-D6A49D98F47F}" type="sibTrans" cxnId="{E700B5BF-473E-4025-AD4D-6A3FD087EEBD}">
      <dgm:prSet/>
      <dgm:spPr/>
      <dgm:t>
        <a:bodyPr/>
        <a:lstStyle/>
        <a:p>
          <a:endParaRPr lang="en-US"/>
        </a:p>
      </dgm:t>
    </dgm:pt>
    <dgm:pt modelId="{B82945BA-BAD7-4ADF-AF56-663E9501EF40}">
      <dgm:prSet/>
      <dgm:spPr/>
      <dgm:t>
        <a:bodyPr/>
        <a:lstStyle/>
        <a:p>
          <a:r>
            <a:rPr lang="en-US" dirty="0"/>
            <a:t>How do we teach inclusion?</a:t>
          </a:r>
        </a:p>
      </dgm:t>
    </dgm:pt>
    <dgm:pt modelId="{9302382D-5D17-4715-8534-FA604071C9B9}" type="parTrans" cxnId="{E935A136-5F64-493D-85B9-FEC08E07FF3B}">
      <dgm:prSet/>
      <dgm:spPr/>
      <dgm:t>
        <a:bodyPr/>
        <a:lstStyle/>
        <a:p>
          <a:endParaRPr lang="en-US"/>
        </a:p>
      </dgm:t>
    </dgm:pt>
    <dgm:pt modelId="{83A6D5C5-B81F-4B75-B941-4C774383B1CA}" type="sibTrans" cxnId="{E935A136-5F64-493D-85B9-FEC08E07FF3B}">
      <dgm:prSet/>
      <dgm:spPr/>
      <dgm:t>
        <a:bodyPr/>
        <a:lstStyle/>
        <a:p>
          <a:endParaRPr lang="en-US"/>
        </a:p>
      </dgm:t>
    </dgm:pt>
    <dgm:pt modelId="{F080A22F-F075-45CE-B452-4B608FB894FD}">
      <dgm:prSet/>
      <dgm:spPr/>
      <dgm:t>
        <a:bodyPr/>
        <a:lstStyle/>
        <a:p>
          <a:r>
            <a:rPr lang="en-US" dirty="0"/>
            <a:t>Are we comfortable teaching the uncomfortable?</a:t>
          </a:r>
        </a:p>
      </dgm:t>
    </dgm:pt>
    <dgm:pt modelId="{64D4FF6A-3578-4FFC-9FEC-E064AD4FC4FA}" type="parTrans" cxnId="{FCA6F10E-AF12-4D1B-BE2B-2E1ADE25EA58}">
      <dgm:prSet/>
      <dgm:spPr/>
      <dgm:t>
        <a:bodyPr/>
        <a:lstStyle/>
        <a:p>
          <a:endParaRPr lang="en-US"/>
        </a:p>
      </dgm:t>
    </dgm:pt>
    <dgm:pt modelId="{E1C93C4B-00F1-4961-B242-93A3C453FF7C}" type="sibTrans" cxnId="{FCA6F10E-AF12-4D1B-BE2B-2E1ADE25EA58}">
      <dgm:prSet/>
      <dgm:spPr/>
      <dgm:t>
        <a:bodyPr/>
        <a:lstStyle/>
        <a:p>
          <a:endParaRPr lang="en-US"/>
        </a:p>
      </dgm:t>
    </dgm:pt>
    <dgm:pt modelId="{9BE1D5CC-CCAE-4738-8483-0A7EF604D69E}" type="pres">
      <dgm:prSet presAssocID="{EC6ED1C2-8644-4278-97BE-79A4B4820CC1}" presName="linear" presStyleCnt="0">
        <dgm:presLayoutVars>
          <dgm:animLvl val="lvl"/>
          <dgm:resizeHandles val="exact"/>
        </dgm:presLayoutVars>
      </dgm:prSet>
      <dgm:spPr/>
    </dgm:pt>
    <dgm:pt modelId="{7751A70D-610E-40BE-8D11-ACC1C7C8C23E}" type="pres">
      <dgm:prSet presAssocID="{1640E3CE-55FD-4FA1-B2CB-C02D22AC4ABE}" presName="parentText" presStyleLbl="node1" presStyleIdx="0" presStyleCnt="3">
        <dgm:presLayoutVars>
          <dgm:chMax val="0"/>
          <dgm:bulletEnabled val="1"/>
        </dgm:presLayoutVars>
      </dgm:prSet>
      <dgm:spPr/>
    </dgm:pt>
    <dgm:pt modelId="{C937AE48-BCD7-40CA-857E-EFB7199A8E98}" type="pres">
      <dgm:prSet presAssocID="{AD40F08C-73E9-4119-A414-D6A49D98F47F}" presName="spacer" presStyleCnt="0"/>
      <dgm:spPr/>
    </dgm:pt>
    <dgm:pt modelId="{44BEE790-6B8A-496A-BA22-78F746EEC365}" type="pres">
      <dgm:prSet presAssocID="{B82945BA-BAD7-4ADF-AF56-663E9501EF40}" presName="parentText" presStyleLbl="node1" presStyleIdx="1" presStyleCnt="3">
        <dgm:presLayoutVars>
          <dgm:chMax val="0"/>
          <dgm:bulletEnabled val="1"/>
        </dgm:presLayoutVars>
      </dgm:prSet>
      <dgm:spPr/>
    </dgm:pt>
    <dgm:pt modelId="{F46F7098-E8FF-4803-82DB-289969208876}" type="pres">
      <dgm:prSet presAssocID="{83A6D5C5-B81F-4B75-B941-4C774383B1CA}" presName="spacer" presStyleCnt="0"/>
      <dgm:spPr/>
    </dgm:pt>
    <dgm:pt modelId="{6029CDD1-DD85-412A-8141-F113C338B205}" type="pres">
      <dgm:prSet presAssocID="{F080A22F-F075-45CE-B452-4B608FB894FD}" presName="parentText" presStyleLbl="node1" presStyleIdx="2" presStyleCnt="3">
        <dgm:presLayoutVars>
          <dgm:chMax val="0"/>
          <dgm:bulletEnabled val="1"/>
        </dgm:presLayoutVars>
      </dgm:prSet>
      <dgm:spPr/>
    </dgm:pt>
  </dgm:ptLst>
  <dgm:cxnLst>
    <dgm:cxn modelId="{FCA6F10E-AF12-4D1B-BE2B-2E1ADE25EA58}" srcId="{EC6ED1C2-8644-4278-97BE-79A4B4820CC1}" destId="{F080A22F-F075-45CE-B452-4B608FB894FD}" srcOrd="2" destOrd="0" parTransId="{64D4FF6A-3578-4FFC-9FEC-E064AD4FC4FA}" sibTransId="{E1C93C4B-00F1-4961-B242-93A3C453FF7C}"/>
    <dgm:cxn modelId="{D7C3DB1A-7BDE-42FE-A5F1-E8FD4E5174DF}" type="presOf" srcId="{1640E3CE-55FD-4FA1-B2CB-C02D22AC4ABE}" destId="{7751A70D-610E-40BE-8D11-ACC1C7C8C23E}" srcOrd="0" destOrd="0" presId="urn:microsoft.com/office/officeart/2005/8/layout/vList2"/>
    <dgm:cxn modelId="{E935A136-5F64-493D-85B9-FEC08E07FF3B}" srcId="{EC6ED1C2-8644-4278-97BE-79A4B4820CC1}" destId="{B82945BA-BAD7-4ADF-AF56-663E9501EF40}" srcOrd="1" destOrd="0" parTransId="{9302382D-5D17-4715-8534-FA604071C9B9}" sibTransId="{83A6D5C5-B81F-4B75-B941-4C774383B1CA}"/>
    <dgm:cxn modelId="{FB86BC9C-1079-44FC-A356-03467493C482}" type="presOf" srcId="{B82945BA-BAD7-4ADF-AF56-663E9501EF40}" destId="{44BEE790-6B8A-496A-BA22-78F746EEC365}" srcOrd="0" destOrd="0" presId="urn:microsoft.com/office/officeart/2005/8/layout/vList2"/>
    <dgm:cxn modelId="{BAD7C2B5-5874-451B-9A19-EBB80FA07137}" type="presOf" srcId="{F080A22F-F075-45CE-B452-4B608FB894FD}" destId="{6029CDD1-DD85-412A-8141-F113C338B205}" srcOrd="0" destOrd="0" presId="urn:microsoft.com/office/officeart/2005/8/layout/vList2"/>
    <dgm:cxn modelId="{FB1D52BB-2152-4974-8602-0B36E1D3AB99}" type="presOf" srcId="{EC6ED1C2-8644-4278-97BE-79A4B4820CC1}" destId="{9BE1D5CC-CCAE-4738-8483-0A7EF604D69E}" srcOrd="0" destOrd="0" presId="urn:microsoft.com/office/officeart/2005/8/layout/vList2"/>
    <dgm:cxn modelId="{E700B5BF-473E-4025-AD4D-6A3FD087EEBD}" srcId="{EC6ED1C2-8644-4278-97BE-79A4B4820CC1}" destId="{1640E3CE-55FD-4FA1-B2CB-C02D22AC4ABE}" srcOrd="0" destOrd="0" parTransId="{42408AA1-28E9-4EC6-94B3-027FE79A28FD}" sibTransId="{AD40F08C-73E9-4119-A414-D6A49D98F47F}"/>
    <dgm:cxn modelId="{668FDF37-6515-407A-9956-49D441D02DA9}" type="presParOf" srcId="{9BE1D5CC-CCAE-4738-8483-0A7EF604D69E}" destId="{7751A70D-610E-40BE-8D11-ACC1C7C8C23E}" srcOrd="0" destOrd="0" presId="urn:microsoft.com/office/officeart/2005/8/layout/vList2"/>
    <dgm:cxn modelId="{24215006-099C-4A05-AF1E-EA9BF0B298DD}" type="presParOf" srcId="{9BE1D5CC-CCAE-4738-8483-0A7EF604D69E}" destId="{C937AE48-BCD7-40CA-857E-EFB7199A8E98}" srcOrd="1" destOrd="0" presId="urn:microsoft.com/office/officeart/2005/8/layout/vList2"/>
    <dgm:cxn modelId="{7C6BDBE8-862B-4751-A7B7-047792DE3095}" type="presParOf" srcId="{9BE1D5CC-CCAE-4738-8483-0A7EF604D69E}" destId="{44BEE790-6B8A-496A-BA22-78F746EEC365}" srcOrd="2" destOrd="0" presId="urn:microsoft.com/office/officeart/2005/8/layout/vList2"/>
    <dgm:cxn modelId="{5399E019-2F85-495A-8AAF-1D4CA7D972A8}" type="presParOf" srcId="{9BE1D5CC-CCAE-4738-8483-0A7EF604D69E}" destId="{F46F7098-E8FF-4803-82DB-289969208876}" srcOrd="3" destOrd="0" presId="urn:microsoft.com/office/officeart/2005/8/layout/vList2"/>
    <dgm:cxn modelId="{1B042FDE-D5E5-4644-86A8-7E1EFD793BF9}" type="presParOf" srcId="{9BE1D5CC-CCAE-4738-8483-0A7EF604D69E}" destId="{6029CDD1-DD85-412A-8141-F113C338B20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1A70D-610E-40BE-8D11-ACC1C7C8C23E}">
      <dsp:nvSpPr>
        <dsp:cNvPr id="0" name=""/>
        <dsp:cNvSpPr/>
      </dsp:nvSpPr>
      <dsp:spPr>
        <a:xfrm>
          <a:off x="0" y="517981"/>
          <a:ext cx="4948881" cy="1064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do we teach equity?</a:t>
          </a:r>
        </a:p>
      </dsp:txBody>
      <dsp:txXfrm>
        <a:off x="51974" y="569955"/>
        <a:ext cx="4844933" cy="960752"/>
      </dsp:txXfrm>
    </dsp:sp>
    <dsp:sp modelId="{44BEE790-6B8A-496A-BA22-78F746EEC365}">
      <dsp:nvSpPr>
        <dsp:cNvPr id="0" name=""/>
        <dsp:cNvSpPr/>
      </dsp:nvSpPr>
      <dsp:spPr>
        <a:xfrm>
          <a:off x="0" y="1663321"/>
          <a:ext cx="4948881" cy="1064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do we teach inclusion?</a:t>
          </a:r>
        </a:p>
      </dsp:txBody>
      <dsp:txXfrm>
        <a:off x="51974" y="1715295"/>
        <a:ext cx="4844933" cy="960752"/>
      </dsp:txXfrm>
    </dsp:sp>
    <dsp:sp modelId="{6029CDD1-DD85-412A-8141-F113C338B205}">
      <dsp:nvSpPr>
        <dsp:cNvPr id="0" name=""/>
        <dsp:cNvSpPr/>
      </dsp:nvSpPr>
      <dsp:spPr>
        <a:xfrm>
          <a:off x="0" y="2808661"/>
          <a:ext cx="4948881" cy="1064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Are we comfortable teaching the uncomfortable?</a:t>
          </a:r>
        </a:p>
      </dsp:txBody>
      <dsp:txXfrm>
        <a:off x="51974" y="2860635"/>
        <a:ext cx="4844933" cy="9607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2109DD-9E8A-6D41-9997-C4B2B3766B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39904CB6-144A-074B-8566-C2DEE0FFFA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E7CEE63-850C-E444-A0A7-C17845F615A1}" type="datetimeFigureOut">
              <a:rPr lang="en-US"/>
              <a:pPr>
                <a:defRPr/>
              </a:pPr>
              <a:t>4/30/2021</a:t>
            </a:fld>
            <a:endParaRPr lang="en-US" dirty="0"/>
          </a:p>
        </p:txBody>
      </p:sp>
      <p:sp>
        <p:nvSpPr>
          <p:cNvPr id="4" name="Footer Placeholder 3">
            <a:extLst>
              <a:ext uri="{FF2B5EF4-FFF2-40B4-BE49-F238E27FC236}">
                <a16:creationId xmlns:a16="http://schemas.microsoft.com/office/drawing/2014/main" id="{05E27F1A-A056-8147-9F68-3572CF39BE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ASCCC Academic Academy 2020</a:t>
            </a:r>
          </a:p>
        </p:txBody>
      </p:sp>
      <p:sp>
        <p:nvSpPr>
          <p:cNvPr id="5" name="Slide Number Placeholder 4">
            <a:extLst>
              <a:ext uri="{FF2B5EF4-FFF2-40B4-BE49-F238E27FC236}">
                <a16:creationId xmlns:a16="http://schemas.microsoft.com/office/drawing/2014/main" id="{3FCFCE4A-7812-F44C-972A-70E3CB12C10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FA3919E-1ABB-BD4E-BB62-263ECFAEEDD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4B8BCE-C4F3-454E-91A8-EFBC73247F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9AB710B7-AD69-F54A-B1BE-B7B085C1B11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21F6222-2147-EA44-871A-196B611BC397}" type="datetimeFigureOut">
              <a:rPr lang="en-US"/>
              <a:pPr>
                <a:defRPr/>
              </a:pPr>
              <a:t>4/30/2021</a:t>
            </a:fld>
            <a:endParaRPr lang="en-US" dirty="0"/>
          </a:p>
        </p:txBody>
      </p:sp>
      <p:sp>
        <p:nvSpPr>
          <p:cNvPr id="4" name="Slide Image Placeholder 3">
            <a:extLst>
              <a:ext uri="{FF2B5EF4-FFF2-40B4-BE49-F238E27FC236}">
                <a16:creationId xmlns:a16="http://schemas.microsoft.com/office/drawing/2014/main" id="{70E1704C-EB1B-FF45-907F-8CF752CD412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B4050EE-B4BC-4F41-B6BA-A99F3931AE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1403F38-30A0-0048-8857-EA84D2906B4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dirty="0"/>
              <a:t>ASCCC Academic Academy 2020</a:t>
            </a:r>
          </a:p>
        </p:txBody>
      </p:sp>
      <p:sp>
        <p:nvSpPr>
          <p:cNvPr id="7" name="Slide Number Placeholder 6">
            <a:extLst>
              <a:ext uri="{FF2B5EF4-FFF2-40B4-BE49-F238E27FC236}">
                <a16:creationId xmlns:a16="http://schemas.microsoft.com/office/drawing/2014/main" id="{CD349757-401E-8F47-9C4E-351C316CF53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C5B8A88-4E18-064B-AF7C-0F7C6F20BBA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Capitol Hill photo CBSbews.com</a:t>
            </a:r>
          </a:p>
          <a:p>
            <a:r>
              <a:rPr lang="en-US" dirty="0"/>
              <a:t>Huntington Beach PD SWAT. Gen.medium.com June 2020</a:t>
            </a: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25</a:t>
            </a:fld>
            <a:endParaRPr lang="en-US" altLang="en-US" dirty="0"/>
          </a:p>
        </p:txBody>
      </p:sp>
    </p:spTree>
    <p:extLst>
      <p:ext uri="{BB962C8B-B14F-4D97-AF65-F5344CB8AC3E}">
        <p14:creationId xmlns:p14="http://schemas.microsoft.com/office/powerpoint/2010/main" val="187313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10000"/>
              </a:lnSpc>
              <a:spcBef>
                <a:spcPts val="0"/>
              </a:spcBef>
              <a:spcAft>
                <a:spcPts val="0"/>
              </a:spcAft>
              <a:buClrTx/>
              <a:buSzTx/>
              <a:buFont typeface="Wingdings 3" charset="2"/>
              <a:buNone/>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1854 President Pierce used Army &amp; Marines to keep order in the  Boston slave trial of Anthony Burns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26</a:t>
            </a:fld>
            <a:endParaRPr lang="en-US" altLang="en-US" dirty="0"/>
          </a:p>
        </p:txBody>
      </p:sp>
    </p:spTree>
    <p:extLst>
      <p:ext uri="{BB962C8B-B14F-4D97-AF65-F5344CB8AC3E}">
        <p14:creationId xmlns:p14="http://schemas.microsoft.com/office/powerpoint/2010/main" val="57360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poverty. 2americasandgreatsociety.weebly.com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poverty. 2americasandgreatsociety.weebly.com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27</a:t>
            </a:fld>
            <a:endParaRPr lang="en-US" altLang="en-US" dirty="0"/>
          </a:p>
        </p:txBody>
      </p:sp>
    </p:spTree>
    <p:extLst>
      <p:ext uri="{BB962C8B-B14F-4D97-AF65-F5344CB8AC3E}">
        <p14:creationId xmlns:p14="http://schemas.microsoft.com/office/powerpoint/2010/main" val="283016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Nixon’s Scare Strategy of 1971. </a:t>
            </a: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Massive PR campaign to scare the public about crime – G. Gordon Liddy, Drug Abuse – Public Enemy No. 1</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Office of Drug Abuse Law Enforcement (ODALE) – supplanted the BNDD</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High profile stories over actual enforcement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Large scale raids, wrong addresses, collateral damage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Set trend for hiring aggressive officers with poor performance and protecting officer misconduct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1972 – 1073 ODALE conducted 1,439 raids </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alpha val="70000"/>
                  </a:prstClr>
                </a:solidFill>
                <a:effectLst/>
                <a:uLnTx/>
                <a:uFillTx/>
                <a:latin typeface="Sitka Subheading"/>
                <a:ea typeface="+mn-ea"/>
                <a:cs typeface="+mn-cs"/>
              </a:rPr>
              <a:t>With ODALE’s expiration Nixon folded federal drug enforcement agencies into the Drug Enforcement Administration (DEA)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Drugs – rollingstone.com</a:t>
            </a: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28</a:t>
            </a:fld>
            <a:endParaRPr lang="en-US" altLang="en-US" dirty="0"/>
          </a:p>
        </p:txBody>
      </p:sp>
    </p:spTree>
    <p:extLst>
      <p:ext uri="{BB962C8B-B14F-4D97-AF65-F5344CB8AC3E}">
        <p14:creationId xmlns:p14="http://schemas.microsoft.com/office/powerpoint/2010/main" val="74153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Nixon’s Scare Strategy of 1971. </a:t>
            </a: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Massive PR campaign to scare the public about crime – G. Gordon Liddy, Drug Abuse – Public Enemy No. 1</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Office of Drug Abuse Law Enforcement (ODALE) – supplanted the BNDD</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High profile stories over actual enforcement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Large scale raids, wrong addresses, collateral damage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Set trend for hiring aggressive officers with poor performance and protecting officer misconduct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1972 – 1073 ODALE conducted 1,439 raids </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alpha val="70000"/>
                  </a:prstClr>
                </a:solidFill>
                <a:effectLst/>
                <a:uLnTx/>
                <a:uFillTx/>
                <a:latin typeface="Sitka Subheading"/>
                <a:ea typeface="+mn-ea"/>
                <a:cs typeface="+mn-cs"/>
              </a:rPr>
              <a:t>With ODALE’s expiration Nixon folded federal drug enforcement agencies into the Drug Enforcement Administration (DEA)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Drugs – rollingstone.com</a:t>
            </a: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29</a:t>
            </a:fld>
            <a:endParaRPr lang="en-US" altLang="en-US" dirty="0"/>
          </a:p>
        </p:txBody>
      </p:sp>
    </p:spTree>
    <p:extLst>
      <p:ext uri="{BB962C8B-B14F-4D97-AF65-F5344CB8AC3E}">
        <p14:creationId xmlns:p14="http://schemas.microsoft.com/office/powerpoint/2010/main" val="219982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Nixon’s Scare Strategy of 1971. </a:t>
            </a: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Massive PR campaign to scare the public about crime – G. Gordon Liddy, Drug Abuse – Public Enemy No. 1</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Office of Drug Abuse Law Enforcement (ODALE) – supplanted the BNDD</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High profile stories over actual enforcement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Large scale raids, wrong addresses, collateral damage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Set trend for hiring aggressive officers with poor performance and protecting officer misconduct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1972 – 1073 ODALE conducted 1,439 raids </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alpha val="70000"/>
                  </a:prstClr>
                </a:solidFill>
                <a:effectLst/>
                <a:uLnTx/>
                <a:uFillTx/>
                <a:latin typeface="Sitka Subheading"/>
                <a:ea typeface="+mn-ea"/>
                <a:cs typeface="+mn-cs"/>
              </a:rPr>
              <a:t>With ODALE’s expiration Nixon folded federal drug enforcement agencies into the Drug Enforcement Administration (DEA)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Drugs – rollingstone.com</a:t>
            </a: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30</a:t>
            </a:fld>
            <a:endParaRPr lang="en-US" altLang="en-US" dirty="0"/>
          </a:p>
        </p:txBody>
      </p:sp>
    </p:spTree>
    <p:extLst>
      <p:ext uri="{BB962C8B-B14F-4D97-AF65-F5344CB8AC3E}">
        <p14:creationId xmlns:p14="http://schemas.microsoft.com/office/powerpoint/2010/main" val="192602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Nixon’s Scare Strategy of 1971. </a:t>
            </a: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Massive PR campaign to scare the public about crime – G. Gordon Liddy, Drug Abuse – Public Enemy No. 1</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alpha val="70000"/>
                  </a:prstClr>
                </a:solidFill>
                <a:effectLst/>
                <a:uLnTx/>
                <a:uFillTx/>
                <a:latin typeface="Sitka Subheading"/>
                <a:ea typeface="+mn-ea"/>
                <a:cs typeface="+mn-cs"/>
              </a:rPr>
              <a:t>Office of Drug Abuse Law Enforcement (ODALE) – supplanted the BNDD</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High profile stories over actual enforcement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Large scale raids, wrong addresses, collateral damage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Set trend for hiring aggressive officers with poor performance and protecting officer misconduct </a:t>
            </a:r>
          </a:p>
          <a:p>
            <a:pPr marL="1828800" marR="0" lvl="3"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alpha val="70000"/>
                  </a:prstClr>
                </a:solidFill>
                <a:effectLst/>
                <a:uLnTx/>
                <a:uFillTx/>
                <a:latin typeface="Sitka Subheading"/>
                <a:ea typeface="+mn-ea"/>
                <a:cs typeface="+mn-cs"/>
              </a:rPr>
              <a:t>1972 – 1073 ODALE conducted 1,439 raids </a:t>
            </a:r>
          </a:p>
          <a:p>
            <a:pPr marL="1371600" marR="0" lvl="2" indent="-4572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alpha val="70000"/>
                  </a:prstClr>
                </a:solidFill>
                <a:effectLst/>
                <a:uLnTx/>
                <a:uFillTx/>
                <a:latin typeface="Sitka Subheading"/>
                <a:ea typeface="+mn-ea"/>
                <a:cs typeface="+mn-cs"/>
              </a:rPr>
              <a:t>With ODALE’s expiration Nixon folded federal drug enforcement agencies into the Drug Enforcement Administration (DEA)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War on Drugs – rollingstone.com</a:t>
            </a: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31</a:t>
            </a:fld>
            <a:endParaRPr lang="en-US" altLang="en-US" dirty="0"/>
          </a:p>
        </p:txBody>
      </p:sp>
    </p:spTree>
    <p:extLst>
      <p:ext uri="{BB962C8B-B14F-4D97-AF65-F5344CB8AC3E}">
        <p14:creationId xmlns:p14="http://schemas.microsoft.com/office/powerpoint/2010/main" val="391809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3200" b="0" i="0" u="none" strike="noStrike" kern="1200" cap="none" spc="0" normalizeH="0" baseline="0" noProof="0" dirty="0">
                <a:ln>
                  <a:noFill/>
                </a:ln>
                <a:solidFill>
                  <a:prstClr val="black">
                    <a:alpha val="70000"/>
                  </a:prstClr>
                </a:solidFill>
                <a:effectLst/>
                <a:uLnTx/>
                <a:uFillTx/>
                <a:latin typeface="Sitka Subheading"/>
                <a:ea typeface="+mn-ea"/>
                <a:cs typeface="+mn-cs"/>
              </a:rPr>
              <a:t>Defense Industrial Complex</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800" b="0" i="0" u="none" strike="noStrike" kern="1200" cap="none" spc="0" normalizeH="0" baseline="0" noProof="0" dirty="0">
                <a:ln>
                  <a:noFill/>
                </a:ln>
                <a:solidFill>
                  <a:prstClr val="black">
                    <a:alpha val="70000"/>
                  </a:prstClr>
                </a:solidFill>
                <a:effectLst/>
                <a:uLnTx/>
                <a:uFillTx/>
                <a:latin typeface="Sitka Subheading"/>
                <a:ea typeface="+mn-ea"/>
                <a:cs typeface="+mn-cs"/>
              </a:rPr>
              <a:t>$740+ billion National Defense Authorization Act for FY 2021</a:t>
            </a:r>
          </a:p>
          <a:p>
            <a:pPr marL="342900" marR="0" lvl="0" indent="-34290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3200" b="0" i="0" u="none" strike="noStrike" kern="1200" cap="none" spc="0" normalizeH="0" baseline="0" noProof="0" dirty="0">
                <a:ln>
                  <a:noFill/>
                </a:ln>
                <a:solidFill>
                  <a:prstClr val="black">
                    <a:alpha val="70000"/>
                  </a:prstClr>
                </a:solidFill>
                <a:effectLst/>
                <a:uLnTx/>
                <a:uFillTx/>
                <a:latin typeface="Sitka Subheading"/>
                <a:ea typeface="+mn-ea"/>
                <a:cs typeface="+mn-cs"/>
              </a:rPr>
              <a:t>Police Industrial Complex</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$115+ Billion annually (departmental budgets) (</a:t>
            </a:r>
            <a:r>
              <a:rPr kumimoji="0" lang="en-US" sz="1200" b="0" i="0" u="none" strike="noStrike" kern="1200" cap="none" spc="0" normalizeH="0" baseline="0" noProof="0" dirty="0">
                <a:ln>
                  <a:noFill/>
                </a:ln>
                <a:solidFill>
                  <a:prstClr val="black">
                    <a:alpha val="70000"/>
                  </a:prstClr>
                </a:solidFill>
                <a:effectLst/>
                <a:uLnTx/>
                <a:uFillTx/>
                <a:latin typeface="Sitka Subheading"/>
                <a:ea typeface="+mn-ea"/>
                <a:cs typeface="+mn-cs"/>
              </a:rPr>
              <a:t>Vera.org)</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$500+ Million in surplus military equipment (2011)</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The homeland security market for state and local agencies is projected to reach $19.2 billion by 2014 </a:t>
            </a:r>
          </a:p>
          <a:p>
            <a:pPr marL="342900" marR="0" lvl="0" indent="-342900" algn="l" defTabSz="914400" rtl="0" eaLnBrk="1" fontAlgn="auto" latinLnBrk="0" hangingPunct="1">
              <a:lnSpc>
                <a:spcPct val="125000"/>
              </a:lnSpc>
              <a:spcBef>
                <a:spcPts val="500"/>
              </a:spcBef>
              <a:spcAft>
                <a:spcPts val="0"/>
              </a:spcAft>
              <a:buClrTx/>
              <a:buSzTx/>
              <a:buFont typeface="Wingdings 3" charset="2"/>
              <a:buChar char=""/>
              <a:tabLst/>
              <a:defRPr/>
            </a:pPr>
            <a:r>
              <a:rPr kumimoji="0" lang="en-US" sz="3200" b="0" i="0" u="none" strike="noStrike" kern="1200" cap="none" spc="0" normalizeH="0" baseline="0" noProof="0" dirty="0">
                <a:ln>
                  <a:noFill/>
                </a:ln>
                <a:solidFill>
                  <a:prstClr val="black">
                    <a:alpha val="70000"/>
                  </a:prstClr>
                </a:solidFill>
                <a:effectLst/>
                <a:uLnTx/>
                <a:uFillTx/>
                <a:latin typeface="Sitka Subheading"/>
                <a:ea typeface="+mn-ea"/>
                <a:cs typeface="+mn-cs"/>
              </a:rPr>
              <a:t>Police Industrial Complex</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$115+ Billion annually (departmental budgets) (</a:t>
            </a:r>
            <a:r>
              <a:rPr kumimoji="0" lang="en-US" sz="1200" b="0" i="0" u="none" strike="noStrike" kern="1200" cap="none" spc="0" normalizeH="0" baseline="0" noProof="0" dirty="0">
                <a:ln>
                  <a:noFill/>
                </a:ln>
                <a:solidFill>
                  <a:prstClr val="black">
                    <a:alpha val="70000"/>
                  </a:prstClr>
                </a:solidFill>
                <a:effectLst/>
                <a:uLnTx/>
                <a:uFillTx/>
                <a:latin typeface="Sitka Subheading"/>
                <a:ea typeface="+mn-ea"/>
                <a:cs typeface="+mn-cs"/>
              </a:rPr>
              <a:t>Vera.org)</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$500+ Million in surplus military equipment (2011)</a:t>
            </a:r>
          </a:p>
          <a:p>
            <a:pPr marL="742950" marR="0" lvl="1" indent="-285750" algn="l" defTabSz="914400" rtl="0" eaLnBrk="1" fontAlgn="auto" latinLnBrk="0" hangingPunct="1">
              <a:lnSpc>
                <a:spcPct val="110000"/>
              </a:lnSpc>
              <a:spcBef>
                <a:spcPts val="0"/>
              </a:spcBef>
              <a:spcAft>
                <a:spcPts val="0"/>
              </a:spcAft>
              <a:buClrTx/>
              <a:buSzTx/>
              <a:buFont typeface="Wingdings 3" charset="2"/>
              <a:buChar char=""/>
              <a:tabLst/>
              <a:defRPr/>
            </a:pPr>
            <a:r>
              <a:rPr kumimoji="0" lang="en-US" sz="2400" b="0" i="0" u="none" strike="noStrike" kern="1200" cap="none" spc="0" normalizeH="0" baseline="0" noProof="0" dirty="0">
                <a:ln>
                  <a:noFill/>
                </a:ln>
                <a:solidFill>
                  <a:prstClr val="black">
                    <a:alpha val="70000"/>
                  </a:prstClr>
                </a:solidFill>
                <a:effectLst/>
                <a:uLnTx/>
                <a:uFillTx/>
                <a:latin typeface="Sitka Subheading"/>
                <a:ea typeface="+mn-ea"/>
                <a:cs typeface="+mn-cs"/>
              </a:rPr>
              <a:t>The homeland security market for state and local agencies is projected to reach $19.2 billion by 2014 </a:t>
            </a:r>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pPr>
              <a:defRPr/>
            </a:pPr>
            <a:fld id="{3C5B8A88-4E18-064B-AF7C-0F7C6F20BBAE}" type="slidenum">
              <a:rPr lang="en-US" altLang="en-US" smtClean="0"/>
              <a:pPr>
                <a:defRPr/>
              </a:pPr>
              <a:t>32</a:t>
            </a:fld>
            <a:endParaRPr lang="en-US" altLang="en-US" dirty="0"/>
          </a:p>
        </p:txBody>
      </p:sp>
    </p:spTree>
    <p:extLst>
      <p:ext uri="{BB962C8B-B14F-4D97-AF65-F5344CB8AC3E}">
        <p14:creationId xmlns:p14="http://schemas.microsoft.com/office/powerpoint/2010/main" val="1226703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84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FD9576-494F-3E43-A7FE-BC377E42484D}"/>
              </a:ext>
            </a:extLst>
          </p:cNvPr>
          <p:cNvSpPr/>
          <p:nvPr userDrawn="1"/>
        </p:nvSpPr>
        <p:spPr>
          <a:xfrm>
            <a:off x="0" y="0"/>
            <a:ext cx="12192000" cy="2355850"/>
          </a:xfrm>
          <a:prstGeom prst="rect">
            <a:avLst/>
          </a:prstGeom>
          <a:solidFill>
            <a:schemeClr val="tx1"/>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B4B7144E-B0EE-C54F-BC15-15EC7E2CBB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23542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D845EA61-1AC0-4A40-834E-2228433D37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19" y="403412"/>
            <a:ext cx="8793479" cy="1685768"/>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0D4DE4C4-F5D1-C846-A9A3-60A4ACB9A660}"/>
              </a:ext>
            </a:extLst>
          </p:cNvPr>
          <p:cNvSpPr>
            <a:spLocks noGrp="1"/>
          </p:cNvSpPr>
          <p:nvPr>
            <p:ph type="sldNum" sz="quarter" idx="10"/>
          </p:nvPr>
        </p:nvSpPr>
        <p:spPr/>
        <p:txBody>
          <a:bodyPr/>
          <a:lstStyle>
            <a:lvl1pPr>
              <a:defRPr/>
            </a:lvl1pPr>
          </a:lstStyle>
          <a:p>
            <a:pPr>
              <a:defRPr/>
            </a:pPr>
            <a:fld id="{8E7112F3-EDBC-C34C-9442-87893BAF7381}" type="slidenum">
              <a:rPr lang="en-US"/>
              <a:pPr>
                <a:defRPr/>
              </a:pPr>
              <a:t>‹#›</a:t>
            </a:fld>
            <a:endParaRPr lang="en-US" dirty="0"/>
          </a:p>
        </p:txBody>
      </p:sp>
    </p:spTree>
    <p:extLst>
      <p:ext uri="{BB962C8B-B14F-4D97-AF65-F5344CB8AC3E}">
        <p14:creationId xmlns:p14="http://schemas.microsoft.com/office/powerpoint/2010/main" val="410329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0A4E45-3A6F-814E-A529-716706C9B978}"/>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DDB0319F-754A-0F4B-963D-38A2D83E40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48AE61B8-B791-2144-976A-6C7E7E37F085}"/>
              </a:ext>
            </a:extLst>
          </p:cNvPr>
          <p:cNvSpPr>
            <a:spLocks noGrp="1"/>
          </p:cNvSpPr>
          <p:nvPr>
            <p:ph type="sldNum" sz="quarter" idx="10"/>
          </p:nvPr>
        </p:nvSpPr>
        <p:spPr/>
        <p:txBody>
          <a:bodyPr/>
          <a:lstStyle>
            <a:lvl1pPr>
              <a:defRPr/>
            </a:lvl1pPr>
          </a:lstStyle>
          <a:p>
            <a:pPr>
              <a:defRPr/>
            </a:pPr>
            <a:fld id="{01C90F58-CCC4-014C-9F0D-4A5D97A4EAD3}" type="slidenum">
              <a:rPr lang="en-US" altLang="en-US"/>
              <a:pPr>
                <a:defRPr/>
              </a:pPr>
              <a:t>‹#›</a:t>
            </a:fld>
            <a:endParaRPr lang="en-US" altLang="en-US" dirty="0"/>
          </a:p>
        </p:txBody>
      </p:sp>
    </p:spTree>
    <p:extLst>
      <p:ext uri="{BB962C8B-B14F-4D97-AF65-F5344CB8AC3E}">
        <p14:creationId xmlns:p14="http://schemas.microsoft.com/office/powerpoint/2010/main" val="184348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A97B4A-1F40-AA40-B3D9-C2966CBAF176}"/>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B9F3A0B4-649E-144D-8F89-408C4A96B6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0C956679-10ED-8146-9ED9-A764A4A836AB}"/>
              </a:ext>
            </a:extLst>
          </p:cNvPr>
          <p:cNvSpPr>
            <a:spLocks noGrp="1"/>
          </p:cNvSpPr>
          <p:nvPr>
            <p:ph type="sldNum" sz="quarter" idx="10"/>
          </p:nvPr>
        </p:nvSpPr>
        <p:spPr/>
        <p:txBody>
          <a:bodyPr/>
          <a:lstStyle>
            <a:lvl1pPr>
              <a:defRPr/>
            </a:lvl1pPr>
          </a:lstStyle>
          <a:p>
            <a:pPr>
              <a:defRPr/>
            </a:pPr>
            <a:fld id="{8C8D422D-E18D-E443-AEEE-968511DE0B5D}" type="slidenum">
              <a:rPr lang="en-US" altLang="en-US"/>
              <a:pPr>
                <a:defRPr/>
              </a:pPr>
              <a:t>‹#›</a:t>
            </a:fld>
            <a:endParaRPr lang="en-US" altLang="en-US" dirty="0"/>
          </a:p>
        </p:txBody>
      </p:sp>
    </p:spTree>
    <p:extLst>
      <p:ext uri="{BB962C8B-B14F-4D97-AF65-F5344CB8AC3E}">
        <p14:creationId xmlns:p14="http://schemas.microsoft.com/office/powerpoint/2010/main" val="79418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AA70CF7-A8F4-FA4A-927A-4B987349E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520CECDD-2CCE-9941-A0AC-50B7C9BF552E}"/>
              </a:ext>
            </a:extLst>
          </p:cNvPr>
          <p:cNvSpPr>
            <a:spLocks noGrp="1"/>
          </p:cNvSpPr>
          <p:nvPr>
            <p:ph type="sldNum" sz="quarter" idx="10"/>
          </p:nvPr>
        </p:nvSpPr>
        <p:spPr>
          <a:xfrm>
            <a:off x="10298113" y="6356350"/>
            <a:ext cx="1055687" cy="365125"/>
          </a:xfrm>
        </p:spPr>
        <p:txBody>
          <a:bodyPr/>
          <a:lstStyle>
            <a:lvl1pPr>
              <a:defRPr/>
            </a:lvl1pPr>
          </a:lstStyle>
          <a:p>
            <a:pPr>
              <a:defRPr/>
            </a:pPr>
            <a:fld id="{DA4ED187-291C-B44F-B782-25BD5EF05F47}" type="slidenum">
              <a:rPr lang="en-US" altLang="en-US"/>
              <a:pPr>
                <a:defRPr/>
              </a:pPr>
              <a:t>‹#›</a:t>
            </a:fld>
            <a:endParaRPr lang="en-US" altLang="en-US" dirty="0"/>
          </a:p>
        </p:txBody>
      </p:sp>
    </p:spTree>
    <p:extLst>
      <p:ext uri="{BB962C8B-B14F-4D97-AF65-F5344CB8AC3E}">
        <p14:creationId xmlns:p14="http://schemas.microsoft.com/office/powerpoint/2010/main" val="1682216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FEEA16-74B3-2C48-821C-3F71678B88B7}"/>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47AA34-7E86-D543-AAC1-B98F41267D85}"/>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B9146C79-A3BA-2544-81BB-A2E94AD41872}"/>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9804AFE9-9FEA-284F-8400-7935F8FB317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hf hdr="0" dt="0"/>
  <p:txStyles>
    <p:titleStyle>
      <a:lvl1pPr algn="l" rtl="0" eaLnBrk="1" fontAlgn="base" hangingPunct="1">
        <a:lnSpc>
          <a:spcPct val="90000"/>
        </a:lnSpc>
        <a:spcBef>
          <a:spcPct val="0"/>
        </a:spcBef>
        <a:spcAft>
          <a:spcPct val="0"/>
        </a:spcAft>
        <a:defRPr sz="4400" kern="1200">
          <a:solidFill>
            <a:schemeClr val="accent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4F1144E-417C-8446-B766-622F00F66778}"/>
              </a:ext>
            </a:extLst>
          </p:cNvPr>
          <p:cNvSpPr>
            <a:spLocks noGrp="1" noChangeArrowheads="1"/>
          </p:cNvSpPr>
          <p:nvPr>
            <p:ph type="title"/>
          </p:nvPr>
        </p:nvSpPr>
        <p:spPr>
          <a:xfrm>
            <a:off x="958850" y="4683125"/>
            <a:ext cx="10433050" cy="1736725"/>
          </a:xfrm>
        </p:spPr>
        <p:txBody>
          <a:bodyPr/>
          <a:lstStyle/>
          <a:p>
            <a:r>
              <a:rPr lang="en-US" dirty="0"/>
              <a:t>Who do we teach, what do we teach, how do we teach?</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54A8-D6B1-4F47-89B2-0C22252E07AA}"/>
              </a:ext>
            </a:extLst>
          </p:cNvPr>
          <p:cNvSpPr>
            <a:spLocks noGrp="1"/>
          </p:cNvSpPr>
          <p:nvPr>
            <p:ph type="title"/>
          </p:nvPr>
        </p:nvSpPr>
        <p:spPr/>
        <p:txBody>
          <a:bodyPr/>
          <a:lstStyle/>
          <a:p>
            <a:r>
              <a:rPr lang="en-US" dirty="0">
                <a:solidFill>
                  <a:srgbClr val="FFFFFF"/>
                </a:solidFill>
              </a:rPr>
              <a:t>Legal Aspects of Evidence</a:t>
            </a:r>
            <a:endParaRPr lang="en-US" dirty="0"/>
          </a:p>
        </p:txBody>
      </p:sp>
      <p:sp>
        <p:nvSpPr>
          <p:cNvPr id="3" name="Content Placeholder 2">
            <a:extLst>
              <a:ext uri="{FF2B5EF4-FFF2-40B4-BE49-F238E27FC236}">
                <a16:creationId xmlns:a16="http://schemas.microsoft.com/office/drawing/2014/main" id="{3B17318F-A9CB-489E-B44B-5550FD35E0E8}"/>
              </a:ext>
            </a:extLst>
          </p:cNvPr>
          <p:cNvSpPr>
            <a:spLocks noGrp="1"/>
          </p:cNvSpPr>
          <p:nvPr>
            <p:ph idx="1"/>
          </p:nvPr>
        </p:nvSpPr>
        <p:spPr>
          <a:xfrm>
            <a:off x="829994" y="2423160"/>
            <a:ext cx="10523806" cy="4298315"/>
          </a:xfrm>
        </p:spPr>
        <p:txBody>
          <a:bodyPr/>
          <a:lstStyle/>
          <a:p>
            <a:r>
              <a:rPr lang="en-US" sz="3600" dirty="0"/>
              <a:t>1.Share a recent interesting story from the media about a criminal case.  Tell us how it relates to Criminal Evidence.  </a:t>
            </a:r>
          </a:p>
          <a:p>
            <a:r>
              <a:rPr lang="en-US" sz="3600" dirty="0"/>
              <a:t>2.Share at least one personal experience with law enforcement or crime and tell how it relates to course.  The personal experience can be something a friend or relative had.</a:t>
            </a:r>
          </a:p>
          <a:p>
            <a:endParaRPr lang="en-US" dirty="0"/>
          </a:p>
        </p:txBody>
      </p:sp>
      <p:sp>
        <p:nvSpPr>
          <p:cNvPr id="4" name="Slide Number Placeholder 3">
            <a:extLst>
              <a:ext uri="{FF2B5EF4-FFF2-40B4-BE49-F238E27FC236}">
                <a16:creationId xmlns:a16="http://schemas.microsoft.com/office/drawing/2014/main" id="{A88A2BEF-B155-40D2-A199-775BA2D98F79}"/>
              </a:ext>
            </a:extLst>
          </p:cNvPr>
          <p:cNvSpPr>
            <a:spLocks noGrp="1"/>
          </p:cNvSpPr>
          <p:nvPr>
            <p:ph type="sldNum" sz="quarter" idx="10"/>
          </p:nvPr>
        </p:nvSpPr>
        <p:spPr/>
        <p:txBody>
          <a:bodyPr/>
          <a:lstStyle/>
          <a:p>
            <a:pPr>
              <a:defRPr/>
            </a:pPr>
            <a:fld id="{8E7112F3-EDBC-C34C-9442-87893BAF7381}" type="slidenum">
              <a:rPr lang="en-US" smtClean="0"/>
              <a:pPr>
                <a:defRPr/>
              </a:pPr>
              <a:t>10</a:t>
            </a:fld>
            <a:endParaRPr lang="en-US" dirty="0"/>
          </a:p>
        </p:txBody>
      </p:sp>
    </p:spTree>
    <p:extLst>
      <p:ext uri="{BB962C8B-B14F-4D97-AF65-F5344CB8AC3E}">
        <p14:creationId xmlns:p14="http://schemas.microsoft.com/office/powerpoint/2010/main" val="63303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C2FF4-6696-49DB-9469-A6A841FAF64F}"/>
              </a:ext>
            </a:extLst>
          </p:cNvPr>
          <p:cNvSpPr>
            <a:spLocks noGrp="1"/>
          </p:cNvSpPr>
          <p:nvPr>
            <p:ph type="title"/>
          </p:nvPr>
        </p:nvSpPr>
        <p:spPr/>
        <p:txBody>
          <a:bodyPr/>
          <a:lstStyle/>
          <a:p>
            <a:r>
              <a:rPr lang="en-US" dirty="0">
                <a:solidFill>
                  <a:srgbClr val="FFFFFF"/>
                </a:solidFill>
              </a:rPr>
              <a:t>Legal Aspects of Evidence</a:t>
            </a:r>
            <a:endParaRPr lang="en-US" dirty="0"/>
          </a:p>
        </p:txBody>
      </p:sp>
      <p:sp>
        <p:nvSpPr>
          <p:cNvPr id="3" name="Content Placeholder 2">
            <a:extLst>
              <a:ext uri="{FF2B5EF4-FFF2-40B4-BE49-F238E27FC236}">
                <a16:creationId xmlns:a16="http://schemas.microsoft.com/office/drawing/2014/main" id="{4F097C4A-A29A-4C53-8352-2AD1FCAF60A3}"/>
              </a:ext>
            </a:extLst>
          </p:cNvPr>
          <p:cNvSpPr>
            <a:spLocks noGrp="1"/>
          </p:cNvSpPr>
          <p:nvPr>
            <p:ph idx="1"/>
          </p:nvPr>
        </p:nvSpPr>
        <p:spPr/>
        <p:txBody>
          <a:bodyPr/>
          <a:lstStyle/>
          <a:p>
            <a:pPr marL="457200" indent="-457200">
              <a:buAutoNum type="arabicPeriod"/>
            </a:pPr>
            <a:r>
              <a:rPr lang="en-US" dirty="0"/>
              <a:t>Students choose the case</a:t>
            </a:r>
          </a:p>
          <a:p>
            <a:pPr marL="457200" indent="-457200">
              <a:buAutoNum type="arabicPeriod"/>
            </a:pPr>
            <a:r>
              <a:rPr lang="en-US" dirty="0"/>
              <a:t>Students choose the aspects of the case they are interested in</a:t>
            </a:r>
          </a:p>
          <a:p>
            <a:pPr marL="457200" indent="-457200">
              <a:buAutoNum type="arabicPeriod"/>
            </a:pPr>
            <a:r>
              <a:rPr lang="en-US" dirty="0"/>
              <a:t>Students are recognized for their personal perspective and value and recognition is established for the students view</a:t>
            </a:r>
          </a:p>
          <a:p>
            <a:pPr marL="457200" indent="-457200">
              <a:buAutoNum type="arabicPeriod"/>
            </a:pPr>
            <a:r>
              <a:rPr lang="en-US" dirty="0"/>
              <a:t>Students choose the story</a:t>
            </a:r>
          </a:p>
          <a:p>
            <a:pPr marL="457200" indent="-457200">
              <a:buAutoNum type="arabicPeriod"/>
            </a:pPr>
            <a:r>
              <a:rPr lang="en-US" dirty="0"/>
              <a:t>Students queried for their assessment of the actions of the officers</a:t>
            </a:r>
          </a:p>
          <a:p>
            <a:pPr marL="457200" indent="-457200">
              <a:buAutoNum type="arabicPeriod"/>
            </a:pPr>
            <a:r>
              <a:rPr lang="en-US" dirty="0"/>
              <a:t>Reflection of how students would respond under similar circumstances</a:t>
            </a:r>
          </a:p>
        </p:txBody>
      </p:sp>
      <p:sp>
        <p:nvSpPr>
          <p:cNvPr id="4" name="Slide Number Placeholder 3">
            <a:extLst>
              <a:ext uri="{FF2B5EF4-FFF2-40B4-BE49-F238E27FC236}">
                <a16:creationId xmlns:a16="http://schemas.microsoft.com/office/drawing/2014/main" id="{B1B12A6E-2F54-44C7-B7F6-D1C342523C7A}"/>
              </a:ext>
            </a:extLst>
          </p:cNvPr>
          <p:cNvSpPr>
            <a:spLocks noGrp="1"/>
          </p:cNvSpPr>
          <p:nvPr>
            <p:ph type="sldNum" sz="quarter" idx="10"/>
          </p:nvPr>
        </p:nvSpPr>
        <p:spPr/>
        <p:txBody>
          <a:bodyPr/>
          <a:lstStyle/>
          <a:p>
            <a:pPr>
              <a:defRPr/>
            </a:pPr>
            <a:fld id="{8E7112F3-EDBC-C34C-9442-87893BAF7381}" type="slidenum">
              <a:rPr lang="en-US" smtClean="0"/>
              <a:pPr>
                <a:defRPr/>
              </a:pPr>
              <a:t>11</a:t>
            </a:fld>
            <a:endParaRPr lang="en-US" dirty="0"/>
          </a:p>
        </p:txBody>
      </p:sp>
    </p:spTree>
    <p:extLst>
      <p:ext uri="{BB962C8B-B14F-4D97-AF65-F5344CB8AC3E}">
        <p14:creationId xmlns:p14="http://schemas.microsoft.com/office/powerpoint/2010/main" val="381679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Equity, Inclusion and </a:t>
            </a:r>
            <a:br>
              <a:rPr lang="en-US" dirty="0"/>
            </a:br>
            <a:r>
              <a:rPr lang="en-US" dirty="0"/>
              <a:t>Anti-Racism Assignments</a:t>
            </a:r>
          </a:p>
        </p:txBody>
      </p:sp>
    </p:spTree>
    <p:extLst>
      <p:ext uri="{BB962C8B-B14F-4D97-AF65-F5344CB8AC3E}">
        <p14:creationId xmlns:p14="http://schemas.microsoft.com/office/powerpoint/2010/main" val="315346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6083-B81A-4AB3-BA4E-1EF05F78F376}"/>
              </a:ext>
            </a:extLst>
          </p:cNvPr>
          <p:cNvSpPr>
            <a:spLocks noGrp="1"/>
          </p:cNvSpPr>
          <p:nvPr>
            <p:ph type="title"/>
          </p:nvPr>
        </p:nvSpPr>
        <p:spPr/>
        <p:txBody>
          <a:bodyPr/>
          <a:lstStyle/>
          <a:p>
            <a:r>
              <a:rPr lang="en-US" dirty="0">
                <a:solidFill>
                  <a:srgbClr val="FFFFFF"/>
                </a:solidFill>
              </a:rPr>
              <a:t>Legal Aspects of Evidence</a:t>
            </a:r>
            <a:endParaRPr lang="en-US" dirty="0"/>
          </a:p>
        </p:txBody>
      </p:sp>
      <p:sp>
        <p:nvSpPr>
          <p:cNvPr id="3" name="Content Placeholder 2">
            <a:extLst>
              <a:ext uri="{FF2B5EF4-FFF2-40B4-BE49-F238E27FC236}">
                <a16:creationId xmlns:a16="http://schemas.microsoft.com/office/drawing/2014/main" id="{C48AA52E-665F-47AD-8E26-B6C8492ADEB3}"/>
              </a:ext>
            </a:extLst>
          </p:cNvPr>
          <p:cNvSpPr>
            <a:spLocks noGrp="1"/>
          </p:cNvSpPr>
          <p:nvPr>
            <p:ph idx="1"/>
          </p:nvPr>
        </p:nvSpPr>
        <p:spPr/>
        <p:txBody>
          <a:bodyPr/>
          <a:lstStyle/>
          <a:p>
            <a:r>
              <a:rPr lang="en-US" sz="3200" dirty="0"/>
              <a:t>This assignment is designed around one of the major course objectives.  It is a term paper students research and submit before the end of the semester.</a:t>
            </a:r>
          </a:p>
          <a:p>
            <a:endParaRPr lang="en-US" sz="3200" dirty="0"/>
          </a:p>
          <a:p>
            <a:r>
              <a:rPr lang="en-US" sz="3200" b="1" dirty="0"/>
              <a:t>Skills:  </a:t>
            </a:r>
            <a:r>
              <a:rPr lang="en-US" sz="3200" dirty="0"/>
              <a:t>Upon completion of this assignment, you will be able to demonstrate your understanding of everything you see and hear when you are sitting in a criminal courtroom proceeding. </a:t>
            </a:r>
          </a:p>
          <a:p>
            <a:endParaRPr lang="en-US" dirty="0"/>
          </a:p>
        </p:txBody>
      </p:sp>
      <p:sp>
        <p:nvSpPr>
          <p:cNvPr id="4" name="Slide Number Placeholder 3">
            <a:extLst>
              <a:ext uri="{FF2B5EF4-FFF2-40B4-BE49-F238E27FC236}">
                <a16:creationId xmlns:a16="http://schemas.microsoft.com/office/drawing/2014/main" id="{25C24A25-3335-461D-8E4F-8F4A74F7AF13}"/>
              </a:ext>
            </a:extLst>
          </p:cNvPr>
          <p:cNvSpPr>
            <a:spLocks noGrp="1"/>
          </p:cNvSpPr>
          <p:nvPr>
            <p:ph type="sldNum" sz="quarter" idx="10"/>
          </p:nvPr>
        </p:nvSpPr>
        <p:spPr/>
        <p:txBody>
          <a:bodyPr/>
          <a:lstStyle/>
          <a:p>
            <a:pPr>
              <a:defRPr/>
            </a:pPr>
            <a:fld id="{8E7112F3-EDBC-C34C-9442-87893BAF7381}" type="slidenum">
              <a:rPr lang="en-US" smtClean="0"/>
              <a:pPr>
                <a:defRPr/>
              </a:pPr>
              <a:t>13</a:t>
            </a:fld>
            <a:endParaRPr lang="en-US" dirty="0"/>
          </a:p>
        </p:txBody>
      </p:sp>
    </p:spTree>
    <p:extLst>
      <p:ext uri="{BB962C8B-B14F-4D97-AF65-F5344CB8AC3E}">
        <p14:creationId xmlns:p14="http://schemas.microsoft.com/office/powerpoint/2010/main" val="15097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8C9D-0E02-4958-8036-9BF10C1F223E}"/>
              </a:ext>
            </a:extLst>
          </p:cNvPr>
          <p:cNvSpPr>
            <a:spLocks noGrp="1"/>
          </p:cNvSpPr>
          <p:nvPr>
            <p:ph type="title"/>
          </p:nvPr>
        </p:nvSpPr>
        <p:spPr>
          <a:xfrm>
            <a:off x="2560319" y="403412"/>
            <a:ext cx="9893809" cy="1685768"/>
          </a:xfrm>
        </p:spPr>
        <p:txBody>
          <a:bodyPr>
            <a:normAutofit fontScale="90000"/>
          </a:bodyPr>
          <a:lstStyle/>
          <a:p>
            <a:r>
              <a:rPr lang="en-US" dirty="0"/>
              <a:t>This the modified the assignment to incorporate the broader issues of race in policing.</a:t>
            </a:r>
            <a:br>
              <a:rPr lang="en-US" dirty="0"/>
            </a:br>
            <a:endParaRPr lang="en-US" dirty="0"/>
          </a:p>
        </p:txBody>
      </p:sp>
      <p:sp>
        <p:nvSpPr>
          <p:cNvPr id="3" name="Content Placeholder 2">
            <a:extLst>
              <a:ext uri="{FF2B5EF4-FFF2-40B4-BE49-F238E27FC236}">
                <a16:creationId xmlns:a16="http://schemas.microsoft.com/office/drawing/2014/main" id="{3B3A2EBF-80C4-4B05-A4FF-AD3C7F6659F4}"/>
              </a:ext>
            </a:extLst>
          </p:cNvPr>
          <p:cNvSpPr>
            <a:spLocks noGrp="1"/>
          </p:cNvSpPr>
          <p:nvPr>
            <p:ph idx="1"/>
          </p:nvPr>
        </p:nvSpPr>
        <p:spPr/>
        <p:txBody>
          <a:bodyPr/>
          <a:lstStyle/>
          <a:p>
            <a:r>
              <a:rPr lang="en-US" b="1" dirty="0"/>
              <a:t>Skills:  </a:t>
            </a:r>
            <a:r>
              <a:rPr lang="en-US" dirty="0"/>
              <a:t>Upon completion of this assignment, you will be able to demonstrate your understanding of how the work police officers do is impacted by their relationship with people in the community. </a:t>
            </a:r>
          </a:p>
          <a:p>
            <a:r>
              <a:rPr lang="en-US" dirty="0"/>
              <a:t> </a:t>
            </a:r>
          </a:p>
          <a:p>
            <a:r>
              <a:rPr lang="en-US" b="1" dirty="0"/>
              <a:t>Knowledge: </a:t>
            </a:r>
            <a:r>
              <a:rPr lang="en-US" dirty="0"/>
              <a:t>This assignment will help you identify the rules of evidence and evaluate how fairly they are applied in court.</a:t>
            </a:r>
          </a:p>
          <a:p>
            <a:r>
              <a:rPr lang="en-US" dirty="0"/>
              <a:t> </a:t>
            </a:r>
          </a:p>
          <a:p>
            <a:r>
              <a:rPr lang="en-US" b="1" dirty="0"/>
              <a:t>Task: </a:t>
            </a:r>
            <a:r>
              <a:rPr lang="en-US" dirty="0"/>
              <a:t>To complete this assignment use notes you take from interviewing an officer or a detective about their work.</a:t>
            </a:r>
          </a:p>
          <a:p>
            <a:endParaRPr lang="en-US" dirty="0"/>
          </a:p>
        </p:txBody>
      </p:sp>
      <p:sp>
        <p:nvSpPr>
          <p:cNvPr id="4" name="Slide Number Placeholder 3">
            <a:extLst>
              <a:ext uri="{FF2B5EF4-FFF2-40B4-BE49-F238E27FC236}">
                <a16:creationId xmlns:a16="http://schemas.microsoft.com/office/drawing/2014/main" id="{5D794790-2667-4379-9717-FA909DA449A8}"/>
              </a:ext>
            </a:extLst>
          </p:cNvPr>
          <p:cNvSpPr>
            <a:spLocks noGrp="1"/>
          </p:cNvSpPr>
          <p:nvPr>
            <p:ph type="sldNum" sz="quarter" idx="10"/>
          </p:nvPr>
        </p:nvSpPr>
        <p:spPr/>
        <p:txBody>
          <a:bodyPr/>
          <a:lstStyle/>
          <a:p>
            <a:pPr>
              <a:defRPr/>
            </a:pPr>
            <a:fld id="{8E7112F3-EDBC-C34C-9442-87893BAF7381}" type="slidenum">
              <a:rPr lang="en-US" smtClean="0"/>
              <a:pPr>
                <a:defRPr/>
              </a:pPr>
              <a:t>14</a:t>
            </a:fld>
            <a:endParaRPr lang="en-US" dirty="0"/>
          </a:p>
        </p:txBody>
      </p:sp>
    </p:spTree>
    <p:extLst>
      <p:ext uri="{BB962C8B-B14F-4D97-AF65-F5344CB8AC3E}">
        <p14:creationId xmlns:p14="http://schemas.microsoft.com/office/powerpoint/2010/main" val="4093827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8C9D-0E02-4958-8036-9BF10C1F223E}"/>
              </a:ext>
            </a:extLst>
          </p:cNvPr>
          <p:cNvSpPr>
            <a:spLocks noGrp="1"/>
          </p:cNvSpPr>
          <p:nvPr>
            <p:ph type="title"/>
          </p:nvPr>
        </p:nvSpPr>
        <p:spPr>
          <a:xfrm>
            <a:off x="2560319" y="403412"/>
            <a:ext cx="9893809" cy="1685768"/>
          </a:xfrm>
        </p:spPr>
        <p:txBody>
          <a:bodyPr>
            <a:normAutofit fontScale="90000"/>
          </a:bodyPr>
          <a:lstStyle/>
          <a:p>
            <a:r>
              <a:rPr lang="en-US" dirty="0"/>
              <a:t>This the modified the assignment to incorporate the broader issues of race in policing.</a:t>
            </a:r>
            <a:br>
              <a:rPr lang="en-US" dirty="0"/>
            </a:br>
            <a:endParaRPr lang="en-US" dirty="0"/>
          </a:p>
        </p:txBody>
      </p:sp>
      <p:sp>
        <p:nvSpPr>
          <p:cNvPr id="3" name="Content Placeholder 2">
            <a:extLst>
              <a:ext uri="{FF2B5EF4-FFF2-40B4-BE49-F238E27FC236}">
                <a16:creationId xmlns:a16="http://schemas.microsoft.com/office/drawing/2014/main" id="{3B3A2EBF-80C4-4B05-A4FF-AD3C7F6659F4}"/>
              </a:ext>
            </a:extLst>
          </p:cNvPr>
          <p:cNvSpPr>
            <a:spLocks noGrp="1"/>
          </p:cNvSpPr>
          <p:nvPr>
            <p:ph idx="1"/>
          </p:nvPr>
        </p:nvSpPr>
        <p:spPr>
          <a:xfrm>
            <a:off x="237744" y="2662568"/>
            <a:ext cx="11667744" cy="4195432"/>
          </a:xfrm>
        </p:spPr>
        <p:txBody>
          <a:bodyPr/>
          <a:lstStyle/>
          <a:p>
            <a:r>
              <a:rPr lang="en-US" sz="3200" b="1" dirty="0"/>
              <a:t>Criteria for Success: </a:t>
            </a:r>
            <a:r>
              <a:rPr lang="en-US" sz="3200" dirty="0"/>
              <a:t>This assignment is graded based how well you describe and identify the legal aspects of a case that can be impacted by </a:t>
            </a:r>
          </a:p>
          <a:p>
            <a:pPr marL="514350" indent="-514350">
              <a:buFont typeface="+mj-lt"/>
              <a:buAutoNum type="alphaLcParenR"/>
            </a:pPr>
            <a:r>
              <a:rPr lang="en-US" sz="3200" dirty="0"/>
              <a:t>police bias against suspects, </a:t>
            </a:r>
          </a:p>
          <a:p>
            <a:pPr marL="514350" indent="-514350">
              <a:buFont typeface="+mj-lt"/>
              <a:buAutoNum type="alphaLcParenR"/>
            </a:pPr>
            <a:r>
              <a:rPr lang="en-US" sz="3200" dirty="0"/>
              <a:t>the aspects of an investigation where a person’s rights might not be respected based on police disregard for the rules, or </a:t>
            </a:r>
          </a:p>
          <a:p>
            <a:pPr marL="514350" indent="-514350">
              <a:buFont typeface="+mj-lt"/>
              <a:buAutoNum type="alphaLcParenR"/>
            </a:pPr>
            <a:r>
              <a:rPr lang="en-US" sz="3200" dirty="0"/>
              <a:t>lack of respect for equal application of the rules of evidence.</a:t>
            </a:r>
          </a:p>
          <a:p>
            <a:endParaRPr lang="en-US" dirty="0"/>
          </a:p>
        </p:txBody>
      </p:sp>
      <p:sp>
        <p:nvSpPr>
          <p:cNvPr id="4" name="Slide Number Placeholder 3">
            <a:extLst>
              <a:ext uri="{FF2B5EF4-FFF2-40B4-BE49-F238E27FC236}">
                <a16:creationId xmlns:a16="http://schemas.microsoft.com/office/drawing/2014/main" id="{5D794790-2667-4379-9717-FA909DA449A8}"/>
              </a:ext>
            </a:extLst>
          </p:cNvPr>
          <p:cNvSpPr>
            <a:spLocks noGrp="1"/>
          </p:cNvSpPr>
          <p:nvPr>
            <p:ph type="sldNum" sz="quarter" idx="10"/>
          </p:nvPr>
        </p:nvSpPr>
        <p:spPr/>
        <p:txBody>
          <a:bodyPr/>
          <a:lstStyle/>
          <a:p>
            <a:pPr>
              <a:defRPr/>
            </a:pPr>
            <a:fld id="{8E7112F3-EDBC-C34C-9442-87893BAF7381}" type="slidenum">
              <a:rPr lang="en-US" smtClean="0"/>
              <a:pPr>
                <a:defRPr/>
              </a:pPr>
              <a:t>15</a:t>
            </a:fld>
            <a:endParaRPr lang="en-US" dirty="0"/>
          </a:p>
        </p:txBody>
      </p:sp>
    </p:spTree>
    <p:extLst>
      <p:ext uri="{BB962C8B-B14F-4D97-AF65-F5344CB8AC3E}">
        <p14:creationId xmlns:p14="http://schemas.microsoft.com/office/powerpoint/2010/main" val="2315682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0353-0A13-4690-89CD-49C31A89C545}"/>
              </a:ext>
            </a:extLst>
          </p:cNvPr>
          <p:cNvSpPr>
            <a:spLocks noGrp="1"/>
          </p:cNvSpPr>
          <p:nvPr>
            <p:ph type="title"/>
          </p:nvPr>
        </p:nvSpPr>
        <p:spPr/>
        <p:txBody>
          <a:bodyPr/>
          <a:lstStyle/>
          <a:p>
            <a:r>
              <a:rPr lang="en-US" dirty="0"/>
              <a:t>Research Paper</a:t>
            </a:r>
          </a:p>
        </p:txBody>
      </p:sp>
      <p:sp>
        <p:nvSpPr>
          <p:cNvPr id="3" name="Content Placeholder 2">
            <a:extLst>
              <a:ext uri="{FF2B5EF4-FFF2-40B4-BE49-F238E27FC236}">
                <a16:creationId xmlns:a16="http://schemas.microsoft.com/office/drawing/2014/main" id="{82E00613-F22C-403E-9FA4-C6DC4B84DE5F}"/>
              </a:ext>
            </a:extLst>
          </p:cNvPr>
          <p:cNvSpPr>
            <a:spLocks noGrp="1"/>
          </p:cNvSpPr>
          <p:nvPr>
            <p:ph idx="1"/>
          </p:nvPr>
        </p:nvSpPr>
        <p:spPr/>
        <p:txBody>
          <a:bodyPr/>
          <a:lstStyle/>
          <a:p>
            <a:r>
              <a:rPr lang="en-US" sz="3600" dirty="0"/>
              <a:t>Use one of the options and write a paper on how the recent use of force by police in 2020 and the racial justice protests have impacted police work. </a:t>
            </a:r>
          </a:p>
          <a:p>
            <a:endParaRPr lang="en-US" dirty="0"/>
          </a:p>
        </p:txBody>
      </p:sp>
      <p:sp>
        <p:nvSpPr>
          <p:cNvPr id="4" name="Slide Number Placeholder 3">
            <a:extLst>
              <a:ext uri="{FF2B5EF4-FFF2-40B4-BE49-F238E27FC236}">
                <a16:creationId xmlns:a16="http://schemas.microsoft.com/office/drawing/2014/main" id="{22FCEE82-689C-4B5B-83BD-E3CDC6784016}"/>
              </a:ext>
            </a:extLst>
          </p:cNvPr>
          <p:cNvSpPr>
            <a:spLocks noGrp="1"/>
          </p:cNvSpPr>
          <p:nvPr>
            <p:ph type="sldNum" sz="quarter" idx="10"/>
          </p:nvPr>
        </p:nvSpPr>
        <p:spPr/>
        <p:txBody>
          <a:bodyPr/>
          <a:lstStyle/>
          <a:p>
            <a:pPr>
              <a:defRPr/>
            </a:pPr>
            <a:fld id="{8E7112F3-EDBC-C34C-9442-87893BAF7381}" type="slidenum">
              <a:rPr lang="en-US" smtClean="0"/>
              <a:pPr>
                <a:defRPr/>
              </a:pPr>
              <a:t>16</a:t>
            </a:fld>
            <a:endParaRPr lang="en-US" dirty="0"/>
          </a:p>
        </p:txBody>
      </p:sp>
    </p:spTree>
    <p:extLst>
      <p:ext uri="{BB962C8B-B14F-4D97-AF65-F5344CB8AC3E}">
        <p14:creationId xmlns:p14="http://schemas.microsoft.com/office/powerpoint/2010/main" val="594561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A2D7-7C1F-4862-A586-527902E71D9E}"/>
              </a:ext>
            </a:extLst>
          </p:cNvPr>
          <p:cNvSpPr>
            <a:spLocks noGrp="1"/>
          </p:cNvSpPr>
          <p:nvPr>
            <p:ph type="title"/>
          </p:nvPr>
        </p:nvSpPr>
        <p:spPr/>
        <p:txBody>
          <a:bodyPr/>
          <a:lstStyle/>
          <a:p>
            <a:r>
              <a:rPr lang="en-US" dirty="0"/>
              <a:t>Research Paper</a:t>
            </a:r>
          </a:p>
        </p:txBody>
      </p:sp>
      <p:sp>
        <p:nvSpPr>
          <p:cNvPr id="3" name="Content Placeholder 2">
            <a:extLst>
              <a:ext uri="{FF2B5EF4-FFF2-40B4-BE49-F238E27FC236}">
                <a16:creationId xmlns:a16="http://schemas.microsoft.com/office/drawing/2014/main" id="{447DFA8C-74DA-49E5-8137-0AC595DED881}"/>
              </a:ext>
            </a:extLst>
          </p:cNvPr>
          <p:cNvSpPr>
            <a:spLocks noGrp="1"/>
          </p:cNvSpPr>
          <p:nvPr>
            <p:ph idx="1"/>
          </p:nvPr>
        </p:nvSpPr>
        <p:spPr/>
        <p:txBody>
          <a:bodyPr/>
          <a:lstStyle/>
          <a:p>
            <a:r>
              <a:rPr lang="en-US" dirty="0"/>
              <a:t>Examples</a:t>
            </a:r>
          </a:p>
          <a:p>
            <a:r>
              <a:rPr lang="en-US" dirty="0"/>
              <a:t> </a:t>
            </a:r>
          </a:p>
          <a:p>
            <a:r>
              <a:rPr lang="en-US" dirty="0"/>
              <a:t>What questions would you ask an officer or detective about how their work has been affected by the shootings, killings and protests?  </a:t>
            </a:r>
          </a:p>
          <a:p>
            <a:r>
              <a:rPr lang="en-US" dirty="0"/>
              <a:t> </a:t>
            </a:r>
          </a:p>
          <a:p>
            <a:r>
              <a:rPr lang="en-US" dirty="0"/>
              <a:t>Include at least one of the incidents that happened in 2020.</a:t>
            </a:r>
          </a:p>
        </p:txBody>
      </p:sp>
      <p:sp>
        <p:nvSpPr>
          <p:cNvPr id="4" name="Slide Number Placeholder 3">
            <a:extLst>
              <a:ext uri="{FF2B5EF4-FFF2-40B4-BE49-F238E27FC236}">
                <a16:creationId xmlns:a16="http://schemas.microsoft.com/office/drawing/2014/main" id="{E2F756AD-858B-4977-9837-57862FF896BB}"/>
              </a:ext>
            </a:extLst>
          </p:cNvPr>
          <p:cNvSpPr>
            <a:spLocks noGrp="1"/>
          </p:cNvSpPr>
          <p:nvPr>
            <p:ph type="sldNum" sz="quarter" idx="10"/>
          </p:nvPr>
        </p:nvSpPr>
        <p:spPr/>
        <p:txBody>
          <a:bodyPr/>
          <a:lstStyle/>
          <a:p>
            <a:pPr>
              <a:defRPr/>
            </a:pPr>
            <a:fld id="{8E7112F3-EDBC-C34C-9442-87893BAF7381}" type="slidenum">
              <a:rPr lang="en-US" smtClean="0"/>
              <a:pPr>
                <a:defRPr/>
              </a:pPr>
              <a:t>17</a:t>
            </a:fld>
            <a:endParaRPr lang="en-US" dirty="0"/>
          </a:p>
        </p:txBody>
      </p:sp>
    </p:spTree>
    <p:extLst>
      <p:ext uri="{BB962C8B-B14F-4D97-AF65-F5344CB8AC3E}">
        <p14:creationId xmlns:p14="http://schemas.microsoft.com/office/powerpoint/2010/main" val="229044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Griot: Do I Miss Louisville?" title="Louisville, Kentuc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897" y="0"/>
            <a:ext cx="3880104" cy="2359152"/>
          </a:xfrm>
          <a:prstGeom prst="rect">
            <a:avLst/>
          </a:prstGeom>
        </p:spPr>
      </p:pic>
      <p:sp>
        <p:nvSpPr>
          <p:cNvPr id="2" name="Title 1">
            <a:extLst>
              <a:ext uri="{FF2B5EF4-FFF2-40B4-BE49-F238E27FC236}">
                <a16:creationId xmlns:a16="http://schemas.microsoft.com/office/drawing/2014/main" id="{29BAA2D7-7C1F-4862-A586-527902E71D9E}"/>
              </a:ext>
            </a:extLst>
          </p:cNvPr>
          <p:cNvSpPr>
            <a:spLocks noGrp="1"/>
          </p:cNvSpPr>
          <p:nvPr>
            <p:ph type="title"/>
          </p:nvPr>
        </p:nvSpPr>
        <p:spPr/>
        <p:txBody>
          <a:bodyPr/>
          <a:lstStyle/>
          <a:p>
            <a:pPr algn="ctr"/>
            <a:r>
              <a:rPr lang="en-US" dirty="0"/>
              <a:t>Breanna Taylor</a:t>
            </a:r>
            <a:br>
              <a:rPr lang="en-US" dirty="0"/>
            </a:br>
            <a:r>
              <a:rPr lang="en-US" dirty="0"/>
              <a:t>March 13, 2020</a:t>
            </a:r>
            <a:br>
              <a:rPr lang="en-US" dirty="0"/>
            </a:br>
            <a:r>
              <a:rPr lang="en-US" dirty="0"/>
              <a:t>Louisville, Kentucky</a:t>
            </a:r>
          </a:p>
        </p:txBody>
      </p:sp>
      <p:sp>
        <p:nvSpPr>
          <p:cNvPr id="3" name="Content Placeholder 2">
            <a:extLst>
              <a:ext uri="{FF2B5EF4-FFF2-40B4-BE49-F238E27FC236}">
                <a16:creationId xmlns:a16="http://schemas.microsoft.com/office/drawing/2014/main" id="{447DFA8C-74DA-49E5-8137-0AC595DED881}"/>
              </a:ext>
            </a:extLst>
          </p:cNvPr>
          <p:cNvSpPr>
            <a:spLocks noGrp="1"/>
          </p:cNvSpPr>
          <p:nvPr>
            <p:ph idx="1"/>
          </p:nvPr>
        </p:nvSpPr>
        <p:spPr/>
        <p:txBody>
          <a:bodyPr/>
          <a:lstStyle/>
          <a:p>
            <a:r>
              <a:rPr lang="en-US" sz="3600" dirty="0"/>
              <a:t>Issues to examine:</a:t>
            </a:r>
          </a:p>
          <a:p>
            <a:r>
              <a:rPr lang="en-US" sz="3200" dirty="0"/>
              <a:t>How does the request for a search warrant process change, if at all, in light of Taylor being killed during an entry to her home where no drugs were found, she was not armed, and all of the search warrants in the case had the exact same descriptions and justification for no knock entry?</a:t>
            </a:r>
          </a:p>
        </p:txBody>
      </p:sp>
      <p:sp>
        <p:nvSpPr>
          <p:cNvPr id="4" name="Slide Number Placeholder 3">
            <a:extLst>
              <a:ext uri="{FF2B5EF4-FFF2-40B4-BE49-F238E27FC236}">
                <a16:creationId xmlns:a16="http://schemas.microsoft.com/office/drawing/2014/main" id="{E2F756AD-858B-4977-9837-57862FF896BB}"/>
              </a:ext>
            </a:extLst>
          </p:cNvPr>
          <p:cNvSpPr>
            <a:spLocks noGrp="1"/>
          </p:cNvSpPr>
          <p:nvPr>
            <p:ph type="sldNum" sz="quarter" idx="10"/>
          </p:nvPr>
        </p:nvSpPr>
        <p:spPr/>
        <p:txBody>
          <a:bodyPr/>
          <a:lstStyle/>
          <a:p>
            <a:pPr>
              <a:defRPr/>
            </a:pPr>
            <a:fld id="{8E7112F3-EDBC-C34C-9442-87893BAF7381}" type="slidenum">
              <a:rPr lang="en-US" smtClean="0"/>
              <a:pPr>
                <a:defRPr/>
              </a:pPr>
              <a:t>18</a:t>
            </a:fld>
            <a:endParaRPr lang="en-US" dirty="0"/>
          </a:p>
        </p:txBody>
      </p:sp>
    </p:spTree>
    <p:extLst>
      <p:ext uri="{BB962C8B-B14F-4D97-AF65-F5344CB8AC3E}">
        <p14:creationId xmlns:p14="http://schemas.microsoft.com/office/powerpoint/2010/main" val="388875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nneapolis, Minnesota | The downtown Minneapolis skyline as…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161" y="0"/>
            <a:ext cx="3591839" cy="2395728"/>
          </a:xfrm>
          <a:prstGeom prst="rect">
            <a:avLst/>
          </a:prstGeom>
        </p:spPr>
      </p:pic>
      <p:sp>
        <p:nvSpPr>
          <p:cNvPr id="2" name="Title 1">
            <a:extLst>
              <a:ext uri="{FF2B5EF4-FFF2-40B4-BE49-F238E27FC236}">
                <a16:creationId xmlns:a16="http://schemas.microsoft.com/office/drawing/2014/main" id="{29BAA2D7-7C1F-4862-A586-527902E71D9E}"/>
              </a:ext>
            </a:extLst>
          </p:cNvPr>
          <p:cNvSpPr>
            <a:spLocks noGrp="1"/>
          </p:cNvSpPr>
          <p:nvPr>
            <p:ph type="title"/>
          </p:nvPr>
        </p:nvSpPr>
        <p:spPr/>
        <p:txBody>
          <a:bodyPr/>
          <a:lstStyle/>
          <a:p>
            <a:pPr algn="ctr"/>
            <a:r>
              <a:rPr lang="en-US" dirty="0"/>
              <a:t>George Floyd</a:t>
            </a:r>
            <a:br>
              <a:rPr lang="en-US" dirty="0"/>
            </a:br>
            <a:r>
              <a:rPr lang="en-US" dirty="0"/>
              <a:t>May 25, 2020</a:t>
            </a:r>
            <a:br>
              <a:rPr lang="en-US" dirty="0"/>
            </a:br>
            <a:r>
              <a:rPr lang="en-US" dirty="0"/>
              <a:t>Minneapolis, Minnesota</a:t>
            </a:r>
          </a:p>
        </p:txBody>
      </p:sp>
      <p:sp>
        <p:nvSpPr>
          <p:cNvPr id="3" name="Content Placeholder 2">
            <a:extLst>
              <a:ext uri="{FF2B5EF4-FFF2-40B4-BE49-F238E27FC236}">
                <a16:creationId xmlns:a16="http://schemas.microsoft.com/office/drawing/2014/main" id="{447DFA8C-74DA-49E5-8137-0AC595DED881}"/>
              </a:ext>
            </a:extLst>
          </p:cNvPr>
          <p:cNvSpPr>
            <a:spLocks noGrp="1"/>
          </p:cNvSpPr>
          <p:nvPr>
            <p:ph idx="1"/>
          </p:nvPr>
        </p:nvSpPr>
        <p:spPr/>
        <p:txBody>
          <a:bodyPr/>
          <a:lstStyle/>
          <a:p>
            <a:r>
              <a:rPr lang="en-US" sz="3600" dirty="0"/>
              <a:t>Issues to examine:</a:t>
            </a:r>
          </a:p>
          <a:p>
            <a:r>
              <a:rPr lang="en-US" sz="3200" dirty="0"/>
              <a:t>How does the alleged crime, possession of a counterfeit $20, the fact that the suspect is known to the police, (he is already identified) affect the decision to use force to restrain the suspect or release him and refer the case to detective for follow up and arrest warrant later?</a:t>
            </a:r>
          </a:p>
        </p:txBody>
      </p:sp>
      <p:sp>
        <p:nvSpPr>
          <p:cNvPr id="4" name="Slide Number Placeholder 3">
            <a:extLst>
              <a:ext uri="{FF2B5EF4-FFF2-40B4-BE49-F238E27FC236}">
                <a16:creationId xmlns:a16="http://schemas.microsoft.com/office/drawing/2014/main" id="{E2F756AD-858B-4977-9837-57862FF896BB}"/>
              </a:ext>
            </a:extLst>
          </p:cNvPr>
          <p:cNvSpPr>
            <a:spLocks noGrp="1"/>
          </p:cNvSpPr>
          <p:nvPr>
            <p:ph type="sldNum" sz="quarter" idx="10"/>
          </p:nvPr>
        </p:nvSpPr>
        <p:spPr/>
        <p:txBody>
          <a:bodyPr/>
          <a:lstStyle/>
          <a:p>
            <a:pPr>
              <a:defRPr/>
            </a:pPr>
            <a:fld id="{8E7112F3-EDBC-C34C-9442-87893BAF7381}" type="slidenum">
              <a:rPr lang="en-US" smtClean="0"/>
              <a:pPr>
                <a:defRPr/>
              </a:pPr>
              <a:t>19</a:t>
            </a:fld>
            <a:endParaRPr lang="en-US" dirty="0"/>
          </a:p>
        </p:txBody>
      </p:sp>
    </p:spTree>
    <p:extLst>
      <p:ext uri="{BB962C8B-B14F-4D97-AF65-F5344CB8AC3E}">
        <p14:creationId xmlns:p14="http://schemas.microsoft.com/office/powerpoint/2010/main" val="629396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7727-EB06-49A9-A7DF-053FE9EEF48C}"/>
              </a:ext>
            </a:extLst>
          </p:cNvPr>
          <p:cNvSpPr>
            <a:spLocks noGrp="1"/>
          </p:cNvSpPr>
          <p:nvPr>
            <p:ph type="title"/>
          </p:nvPr>
        </p:nvSpPr>
        <p:spPr/>
        <p:txBody>
          <a:bodyPr/>
          <a:lstStyle/>
          <a:p>
            <a:r>
              <a:rPr lang="en-US" dirty="0"/>
              <a:t>Who do we teach, what do we teach, how do we teach?</a:t>
            </a:r>
          </a:p>
        </p:txBody>
      </p:sp>
      <p:sp>
        <p:nvSpPr>
          <p:cNvPr id="3" name="Content Placeholder 2">
            <a:extLst>
              <a:ext uri="{FF2B5EF4-FFF2-40B4-BE49-F238E27FC236}">
                <a16:creationId xmlns:a16="http://schemas.microsoft.com/office/drawing/2014/main" id="{8068766A-8E6D-4640-B9B0-DA9A1B82A049}"/>
              </a:ext>
            </a:extLst>
          </p:cNvPr>
          <p:cNvSpPr>
            <a:spLocks noGrp="1"/>
          </p:cNvSpPr>
          <p:nvPr>
            <p:ph idx="1"/>
          </p:nvPr>
        </p:nvSpPr>
        <p:spPr>
          <a:xfrm>
            <a:off x="834097" y="2881644"/>
            <a:ext cx="10523806" cy="2261856"/>
          </a:xfrm>
        </p:spPr>
        <p:txBody>
          <a:bodyPr/>
          <a:lstStyle/>
          <a:p>
            <a:r>
              <a:rPr lang="pt-BR" b="1" i="1" dirty="0"/>
              <a:t>Dr. Ygnacio “Nash” Flores, </a:t>
            </a:r>
            <a:r>
              <a:rPr lang="pt-BR" i="1" dirty="0"/>
              <a:t>Rio Hondo College</a:t>
            </a:r>
          </a:p>
          <a:p>
            <a:r>
              <a:rPr lang="en-US" b="1" i="1" dirty="0"/>
              <a:t>Lance Heard, </a:t>
            </a:r>
            <a:r>
              <a:rPr lang="en-US" i="1" dirty="0"/>
              <a:t>Mt. San Antonio College</a:t>
            </a:r>
          </a:p>
          <a:p>
            <a:r>
              <a:rPr lang="en-US" b="1" i="1" dirty="0"/>
              <a:t>Don Mason, </a:t>
            </a:r>
            <a:r>
              <a:rPr lang="en-US" i="1" dirty="0"/>
              <a:t>CTE Leadership Committee</a:t>
            </a:r>
          </a:p>
          <a:p>
            <a:r>
              <a:rPr lang="en-US" b="1" i="1" dirty="0"/>
              <a:t>Carrie Roberson, </a:t>
            </a:r>
            <a:r>
              <a:rPr lang="en-US" i="1" dirty="0"/>
              <a:t>ASCCC North Representative, ASCCC Curriculum Committee Chair </a:t>
            </a:r>
          </a:p>
        </p:txBody>
      </p:sp>
      <p:sp>
        <p:nvSpPr>
          <p:cNvPr id="4" name="Slide Number Placeholder 3">
            <a:extLst>
              <a:ext uri="{FF2B5EF4-FFF2-40B4-BE49-F238E27FC236}">
                <a16:creationId xmlns:a16="http://schemas.microsoft.com/office/drawing/2014/main" id="{A2E63E1A-446A-4294-98EE-43A1DF07BD09}"/>
              </a:ext>
            </a:extLst>
          </p:cNvPr>
          <p:cNvSpPr>
            <a:spLocks noGrp="1"/>
          </p:cNvSpPr>
          <p:nvPr>
            <p:ph type="sldNum" sz="quarter" idx="10"/>
          </p:nvPr>
        </p:nvSpPr>
        <p:spPr/>
        <p:txBody>
          <a:bodyPr/>
          <a:lstStyle/>
          <a:p>
            <a:pPr>
              <a:defRPr/>
            </a:pPr>
            <a:fld id="{8E7112F3-EDBC-C34C-9442-87893BAF7381}" type="slidenum">
              <a:rPr lang="en-US" smtClean="0"/>
              <a:pPr>
                <a:defRPr/>
              </a:pPr>
              <a:t>2</a:t>
            </a:fld>
            <a:endParaRPr lang="en-US" dirty="0"/>
          </a:p>
        </p:txBody>
      </p:sp>
      <p:pic>
        <p:nvPicPr>
          <p:cNvPr id="5" name="Picture 4">
            <a:extLst>
              <a:ext uri="{FF2B5EF4-FFF2-40B4-BE49-F238E27FC236}">
                <a16:creationId xmlns:a16="http://schemas.microsoft.com/office/drawing/2014/main" id="{B8C6B0F6-4DCB-4BFA-974C-B06B7ED9B945}"/>
              </a:ext>
            </a:extLst>
          </p:cNvPr>
          <p:cNvPicPr>
            <a:picLocks noChangeAspect="1"/>
          </p:cNvPicPr>
          <p:nvPr/>
        </p:nvPicPr>
        <p:blipFill>
          <a:blip r:embed="rId2"/>
          <a:stretch>
            <a:fillRect/>
          </a:stretch>
        </p:blipFill>
        <p:spPr>
          <a:xfrm>
            <a:off x="723900" y="5286645"/>
            <a:ext cx="1395412" cy="1434830"/>
          </a:xfrm>
          <a:prstGeom prst="rect">
            <a:avLst/>
          </a:prstGeom>
        </p:spPr>
      </p:pic>
      <p:pic>
        <p:nvPicPr>
          <p:cNvPr id="6" name="Picture 5">
            <a:extLst>
              <a:ext uri="{FF2B5EF4-FFF2-40B4-BE49-F238E27FC236}">
                <a16:creationId xmlns:a16="http://schemas.microsoft.com/office/drawing/2014/main" id="{682BF57B-ECE9-45B6-B931-3019272F2B87}"/>
              </a:ext>
            </a:extLst>
          </p:cNvPr>
          <p:cNvPicPr>
            <a:picLocks noChangeAspect="1"/>
          </p:cNvPicPr>
          <p:nvPr/>
        </p:nvPicPr>
        <p:blipFill>
          <a:blip r:embed="rId3"/>
          <a:stretch>
            <a:fillRect/>
          </a:stretch>
        </p:blipFill>
        <p:spPr>
          <a:xfrm>
            <a:off x="9675494" y="5322887"/>
            <a:ext cx="1063626" cy="1063626"/>
          </a:xfrm>
          <a:prstGeom prst="rect">
            <a:avLst/>
          </a:prstGeom>
        </p:spPr>
      </p:pic>
      <p:pic>
        <p:nvPicPr>
          <p:cNvPr id="7" name="Picture 6">
            <a:extLst>
              <a:ext uri="{FF2B5EF4-FFF2-40B4-BE49-F238E27FC236}">
                <a16:creationId xmlns:a16="http://schemas.microsoft.com/office/drawing/2014/main" id="{731F2AD4-F54E-47C0-A46A-AE1FAED99FE8}"/>
              </a:ext>
            </a:extLst>
          </p:cNvPr>
          <p:cNvPicPr>
            <a:picLocks noChangeAspect="1"/>
          </p:cNvPicPr>
          <p:nvPr/>
        </p:nvPicPr>
        <p:blipFill>
          <a:blip r:embed="rId4"/>
          <a:stretch>
            <a:fillRect/>
          </a:stretch>
        </p:blipFill>
        <p:spPr>
          <a:xfrm>
            <a:off x="3005409" y="5505449"/>
            <a:ext cx="1164479" cy="1079517"/>
          </a:xfrm>
          <a:prstGeom prst="rect">
            <a:avLst/>
          </a:prstGeom>
        </p:spPr>
      </p:pic>
      <p:pic>
        <p:nvPicPr>
          <p:cNvPr id="8" name="Picture 7">
            <a:extLst>
              <a:ext uri="{FF2B5EF4-FFF2-40B4-BE49-F238E27FC236}">
                <a16:creationId xmlns:a16="http://schemas.microsoft.com/office/drawing/2014/main" id="{5E0B3674-7AC9-4A69-BD6A-E6492DF01B47}"/>
              </a:ext>
            </a:extLst>
          </p:cNvPr>
          <p:cNvPicPr>
            <a:picLocks noChangeAspect="1"/>
          </p:cNvPicPr>
          <p:nvPr/>
        </p:nvPicPr>
        <p:blipFill>
          <a:blip r:embed="rId5"/>
          <a:stretch>
            <a:fillRect/>
          </a:stretch>
        </p:blipFill>
        <p:spPr>
          <a:xfrm>
            <a:off x="7367130" y="5286645"/>
            <a:ext cx="1566228" cy="1042253"/>
          </a:xfrm>
          <a:prstGeom prst="rect">
            <a:avLst/>
          </a:prstGeom>
        </p:spPr>
      </p:pic>
      <p:pic>
        <p:nvPicPr>
          <p:cNvPr id="9" name="Picture 8">
            <a:extLst>
              <a:ext uri="{FF2B5EF4-FFF2-40B4-BE49-F238E27FC236}">
                <a16:creationId xmlns:a16="http://schemas.microsoft.com/office/drawing/2014/main" id="{1C6CBE4F-D487-40FF-932C-E72F1E9EE7DD}"/>
              </a:ext>
            </a:extLst>
          </p:cNvPr>
          <p:cNvPicPr>
            <a:picLocks noChangeAspect="1"/>
          </p:cNvPicPr>
          <p:nvPr/>
        </p:nvPicPr>
        <p:blipFill>
          <a:blip r:embed="rId6"/>
          <a:stretch>
            <a:fillRect/>
          </a:stretch>
        </p:blipFill>
        <p:spPr>
          <a:xfrm>
            <a:off x="5316554" y="5505448"/>
            <a:ext cx="1042253" cy="1042253"/>
          </a:xfrm>
          <a:prstGeom prst="rect">
            <a:avLst/>
          </a:prstGeom>
        </p:spPr>
      </p:pic>
    </p:spTree>
    <p:extLst>
      <p:ext uri="{BB962C8B-B14F-4D97-AF65-F5344CB8AC3E}">
        <p14:creationId xmlns:p14="http://schemas.microsoft.com/office/powerpoint/2010/main" val="2595236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A2D7-7C1F-4862-A586-527902E71D9E}"/>
              </a:ext>
            </a:extLst>
          </p:cNvPr>
          <p:cNvSpPr>
            <a:spLocks noGrp="1"/>
          </p:cNvSpPr>
          <p:nvPr>
            <p:ph type="title"/>
          </p:nvPr>
        </p:nvSpPr>
        <p:spPr/>
        <p:txBody>
          <a:bodyPr/>
          <a:lstStyle/>
          <a:p>
            <a:r>
              <a:rPr lang="en-US" dirty="0"/>
              <a:t>Research Paper</a:t>
            </a:r>
          </a:p>
        </p:txBody>
      </p:sp>
      <p:sp>
        <p:nvSpPr>
          <p:cNvPr id="3" name="Content Placeholder 2">
            <a:extLst>
              <a:ext uri="{FF2B5EF4-FFF2-40B4-BE49-F238E27FC236}">
                <a16:creationId xmlns:a16="http://schemas.microsoft.com/office/drawing/2014/main" id="{447DFA8C-74DA-49E5-8137-0AC595DED881}"/>
              </a:ext>
            </a:extLst>
          </p:cNvPr>
          <p:cNvSpPr>
            <a:spLocks noGrp="1"/>
          </p:cNvSpPr>
          <p:nvPr>
            <p:ph idx="1"/>
          </p:nvPr>
        </p:nvSpPr>
        <p:spPr/>
        <p:txBody>
          <a:bodyPr/>
          <a:lstStyle/>
          <a:p>
            <a:pPr marL="742950" indent="-742950">
              <a:buAutoNum type="arabicPeriod"/>
            </a:pPr>
            <a:r>
              <a:rPr lang="en-US" sz="3600" dirty="0"/>
              <a:t>Students choose from among several options</a:t>
            </a:r>
          </a:p>
          <a:p>
            <a:pPr marL="742950" indent="-742950">
              <a:buAutoNum type="arabicPeriod"/>
            </a:pPr>
            <a:r>
              <a:rPr lang="en-US" sz="3600" dirty="0"/>
              <a:t>Students development a point of reference to analyze the impact of the relationship between officers and citizens and the ability of the officers to be perceived as helpful or harmful</a:t>
            </a:r>
          </a:p>
          <a:p>
            <a:endParaRPr lang="en-US" sz="3200" dirty="0"/>
          </a:p>
        </p:txBody>
      </p:sp>
      <p:sp>
        <p:nvSpPr>
          <p:cNvPr id="4" name="Slide Number Placeholder 3">
            <a:extLst>
              <a:ext uri="{FF2B5EF4-FFF2-40B4-BE49-F238E27FC236}">
                <a16:creationId xmlns:a16="http://schemas.microsoft.com/office/drawing/2014/main" id="{E2F756AD-858B-4977-9837-57862FF896BB}"/>
              </a:ext>
            </a:extLst>
          </p:cNvPr>
          <p:cNvSpPr>
            <a:spLocks noGrp="1"/>
          </p:cNvSpPr>
          <p:nvPr>
            <p:ph type="sldNum" sz="quarter" idx="10"/>
          </p:nvPr>
        </p:nvSpPr>
        <p:spPr/>
        <p:txBody>
          <a:bodyPr/>
          <a:lstStyle/>
          <a:p>
            <a:pPr>
              <a:defRPr/>
            </a:pPr>
            <a:fld id="{8E7112F3-EDBC-C34C-9442-87893BAF7381}" type="slidenum">
              <a:rPr lang="en-US" smtClean="0"/>
              <a:pPr>
                <a:defRPr/>
              </a:pPr>
              <a:t>20</a:t>
            </a:fld>
            <a:endParaRPr lang="en-US" dirty="0"/>
          </a:p>
        </p:txBody>
      </p:sp>
    </p:spTree>
    <p:extLst>
      <p:ext uri="{BB962C8B-B14F-4D97-AF65-F5344CB8AC3E}">
        <p14:creationId xmlns:p14="http://schemas.microsoft.com/office/powerpoint/2010/main" val="1246513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Equity, Inclusion and </a:t>
            </a:r>
            <a:br>
              <a:rPr lang="en-US" dirty="0"/>
            </a:br>
            <a:r>
              <a:rPr lang="en-US" dirty="0"/>
              <a:t>Anti-Racism Assignments</a:t>
            </a:r>
          </a:p>
        </p:txBody>
      </p:sp>
    </p:spTree>
    <p:extLst>
      <p:ext uri="{BB962C8B-B14F-4D97-AF65-F5344CB8AC3E}">
        <p14:creationId xmlns:p14="http://schemas.microsoft.com/office/powerpoint/2010/main" val="1807608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64F294-E34B-4EAC-884E-37638E6EF599}"/>
              </a:ext>
            </a:extLst>
          </p:cNvPr>
          <p:cNvSpPr>
            <a:spLocks noGrp="1"/>
          </p:cNvSpPr>
          <p:nvPr>
            <p:ph type="title"/>
          </p:nvPr>
        </p:nvSpPr>
        <p:spPr/>
        <p:txBody>
          <a:bodyPr/>
          <a:lstStyle/>
          <a:p>
            <a:r>
              <a:rPr lang="en-US" dirty="0"/>
              <a:t>The Police is Not The Military…………</a:t>
            </a:r>
          </a:p>
        </p:txBody>
      </p:sp>
      <p:pic>
        <p:nvPicPr>
          <p:cNvPr id="5" name="Content Placeholder 4">
            <a:extLst>
              <a:ext uri="{FF2B5EF4-FFF2-40B4-BE49-F238E27FC236}">
                <a16:creationId xmlns:a16="http://schemas.microsoft.com/office/drawing/2014/main" id="{81215AA1-1222-4866-B1BD-0FCE2BCEC0D5}"/>
              </a:ext>
            </a:extLst>
          </p:cNvPr>
          <p:cNvPicPr>
            <a:picLocks noGrp="1" noChangeAspect="1"/>
          </p:cNvPicPr>
          <p:nvPr>
            <p:ph sz="half" idx="2"/>
          </p:nvPr>
        </p:nvPicPr>
        <p:blipFill>
          <a:blip r:embed="rId2"/>
          <a:stretch>
            <a:fillRect/>
          </a:stretch>
        </p:blipFill>
        <p:spPr>
          <a:xfrm>
            <a:off x="1268935" y="2298582"/>
            <a:ext cx="4705728" cy="3749879"/>
          </a:xfrm>
          <a:prstGeom prst="rect">
            <a:avLst/>
          </a:prstGeom>
        </p:spPr>
      </p:pic>
      <p:sp>
        <p:nvSpPr>
          <p:cNvPr id="4" name="Slide Number Placeholder 3">
            <a:extLst>
              <a:ext uri="{FF2B5EF4-FFF2-40B4-BE49-F238E27FC236}">
                <a16:creationId xmlns:a16="http://schemas.microsoft.com/office/drawing/2014/main" id="{25C24A25-3335-461D-8E4F-8F4A74F7AF13}"/>
              </a:ext>
            </a:extLst>
          </p:cNvPr>
          <p:cNvSpPr>
            <a:spLocks noGrp="1"/>
          </p:cNvSpPr>
          <p:nvPr>
            <p:ph type="sldNum" sz="quarter" idx="10"/>
          </p:nvPr>
        </p:nvSpPr>
        <p:spPr/>
        <p:txBody>
          <a:bodyPr/>
          <a:lstStyle/>
          <a:p>
            <a:pPr>
              <a:defRPr/>
            </a:pPr>
            <a:fld id="{8E7112F3-EDBC-C34C-9442-87893BAF7381}" type="slidenum">
              <a:rPr lang="en-US" smtClean="0"/>
              <a:pPr>
                <a:defRPr/>
              </a:pPr>
              <a:t>22</a:t>
            </a:fld>
            <a:endParaRPr lang="en-US" dirty="0"/>
          </a:p>
        </p:txBody>
      </p:sp>
      <p:pic>
        <p:nvPicPr>
          <p:cNvPr id="6" name="Picture 5">
            <a:extLst>
              <a:ext uri="{FF2B5EF4-FFF2-40B4-BE49-F238E27FC236}">
                <a16:creationId xmlns:a16="http://schemas.microsoft.com/office/drawing/2014/main" id="{8B50C26F-2260-436A-B3A4-F9693266CFE2}"/>
              </a:ext>
            </a:extLst>
          </p:cNvPr>
          <p:cNvPicPr>
            <a:picLocks noChangeAspect="1"/>
          </p:cNvPicPr>
          <p:nvPr/>
        </p:nvPicPr>
        <p:blipFill>
          <a:blip r:embed="rId3"/>
          <a:stretch>
            <a:fillRect/>
          </a:stretch>
        </p:blipFill>
        <p:spPr>
          <a:xfrm>
            <a:off x="6300671" y="2222639"/>
            <a:ext cx="5651501" cy="3760817"/>
          </a:xfrm>
          <a:prstGeom prst="rect">
            <a:avLst/>
          </a:prstGeom>
        </p:spPr>
      </p:pic>
    </p:spTree>
    <p:extLst>
      <p:ext uri="{BB962C8B-B14F-4D97-AF65-F5344CB8AC3E}">
        <p14:creationId xmlns:p14="http://schemas.microsoft.com/office/powerpoint/2010/main" val="3607172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64F1144E-417C-8446-B766-622F00F66778}"/>
              </a:ext>
            </a:extLst>
          </p:cNvPr>
          <p:cNvSpPr>
            <a:spLocks noGrp="1" noChangeArrowheads="1"/>
          </p:cNvSpPr>
          <p:nvPr>
            <p:ph type="title"/>
          </p:nvPr>
        </p:nvSpPr>
        <p:spPr>
          <a:xfrm>
            <a:off x="958850" y="4683125"/>
            <a:ext cx="10433050" cy="1736725"/>
          </a:xfrm>
        </p:spPr>
        <p:txBody>
          <a:bodyPr>
            <a:normAutofit fontScale="90000"/>
          </a:bodyPr>
          <a:lstStyle/>
          <a:p>
            <a:r>
              <a:rPr lang="en-US" altLang="en-US" dirty="0"/>
              <a:t>Militarization of Law Enforcement </a:t>
            </a:r>
            <a:br>
              <a:rPr lang="en-US" altLang="en-US" dirty="0"/>
            </a:br>
            <a:br>
              <a:rPr lang="en-US" altLang="en-US" dirty="0"/>
            </a:br>
            <a:r>
              <a:rPr lang="en-US" altLang="en-US" sz="2200" dirty="0"/>
              <a:t>Dr. Ygnacio “Nash” Flores LCDR/MACS USN (Ret)</a:t>
            </a:r>
            <a:br>
              <a:rPr lang="en-US" altLang="en-US" sz="2200" dirty="0"/>
            </a:b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7727-EB06-49A9-A7DF-053FE9EEF48C}"/>
              </a:ext>
            </a:extLst>
          </p:cNvPr>
          <p:cNvSpPr>
            <a:spLocks noGrp="1"/>
          </p:cNvSpPr>
          <p:nvPr>
            <p:ph type="title"/>
          </p:nvPr>
        </p:nvSpPr>
        <p:spPr/>
        <p:txBody>
          <a:bodyPr/>
          <a:lstStyle/>
          <a:p>
            <a:r>
              <a:rPr lang="en-US" dirty="0"/>
              <a:t>Policing in the United States</a:t>
            </a:r>
          </a:p>
        </p:txBody>
      </p:sp>
      <p:sp>
        <p:nvSpPr>
          <p:cNvPr id="3" name="Content Placeholder 2">
            <a:extLst>
              <a:ext uri="{FF2B5EF4-FFF2-40B4-BE49-F238E27FC236}">
                <a16:creationId xmlns:a16="http://schemas.microsoft.com/office/drawing/2014/main" id="{8068766A-8E6D-4640-B9B0-DA9A1B82A049}"/>
              </a:ext>
            </a:extLst>
          </p:cNvPr>
          <p:cNvSpPr>
            <a:spLocks noGrp="1"/>
          </p:cNvSpPr>
          <p:nvPr>
            <p:ph idx="1"/>
          </p:nvPr>
        </p:nvSpPr>
        <p:spPr/>
        <p:txBody>
          <a:bodyPr/>
          <a:lstStyle/>
          <a:p>
            <a:r>
              <a:rPr lang="en-US" dirty="0"/>
              <a:t>From this . . .                                           To this…</a:t>
            </a:r>
          </a:p>
          <a:p>
            <a:endParaRPr lang="en-US" dirty="0"/>
          </a:p>
          <a:p>
            <a:endParaRPr lang="en-US" dirty="0"/>
          </a:p>
          <a:p>
            <a:endParaRPr lang="en-US" dirty="0"/>
          </a:p>
          <a:p>
            <a:endParaRPr lang="en-US" dirty="0"/>
          </a:p>
          <a:p>
            <a:endParaRPr lang="en-US" dirty="0"/>
          </a:p>
          <a:p>
            <a:endParaRPr lang="en-US" dirty="0"/>
          </a:p>
          <a:p>
            <a:r>
              <a:rPr lang="en-US" dirty="0"/>
              <a:t>Detroit prohibition raid 1920                     Police Raid 2007</a:t>
            </a:r>
          </a:p>
        </p:txBody>
      </p:sp>
      <p:sp>
        <p:nvSpPr>
          <p:cNvPr id="4" name="Slide Number Placeholder 3">
            <a:extLst>
              <a:ext uri="{FF2B5EF4-FFF2-40B4-BE49-F238E27FC236}">
                <a16:creationId xmlns:a16="http://schemas.microsoft.com/office/drawing/2014/main" id="{A2E63E1A-446A-4294-98EE-43A1DF07BD09}"/>
              </a:ext>
            </a:extLst>
          </p:cNvPr>
          <p:cNvSpPr>
            <a:spLocks noGrp="1"/>
          </p:cNvSpPr>
          <p:nvPr>
            <p:ph type="sldNum" sz="quarter" idx="10"/>
          </p:nvPr>
        </p:nvSpPr>
        <p:spPr/>
        <p:txBody>
          <a:bodyPr/>
          <a:lstStyle/>
          <a:p>
            <a:pPr>
              <a:defRPr/>
            </a:pPr>
            <a:fld id="{8E7112F3-EDBC-C34C-9442-87893BAF7381}" type="slidenum">
              <a:rPr lang="en-US" smtClean="0"/>
              <a:pPr>
                <a:defRPr/>
              </a:pPr>
              <a:t>24</a:t>
            </a:fld>
            <a:endParaRPr lang="en-US" dirty="0"/>
          </a:p>
        </p:txBody>
      </p:sp>
      <p:pic>
        <p:nvPicPr>
          <p:cNvPr id="5" name="Picture 4">
            <a:extLst>
              <a:ext uri="{FF2B5EF4-FFF2-40B4-BE49-F238E27FC236}">
                <a16:creationId xmlns:a16="http://schemas.microsoft.com/office/drawing/2014/main" id="{D17F13AB-C915-44F1-A300-8F2FBB7F4FB9}"/>
              </a:ext>
            </a:extLst>
          </p:cNvPr>
          <p:cNvPicPr>
            <a:picLocks noChangeAspect="1"/>
          </p:cNvPicPr>
          <p:nvPr/>
        </p:nvPicPr>
        <p:blipFill>
          <a:blip r:embed="rId2"/>
          <a:stretch>
            <a:fillRect/>
          </a:stretch>
        </p:blipFill>
        <p:spPr>
          <a:xfrm>
            <a:off x="964034" y="2994455"/>
            <a:ext cx="3694496" cy="2487384"/>
          </a:xfrm>
          <a:prstGeom prst="rect">
            <a:avLst/>
          </a:prstGeom>
        </p:spPr>
      </p:pic>
      <p:pic>
        <p:nvPicPr>
          <p:cNvPr id="6" name="Picture 5">
            <a:extLst>
              <a:ext uri="{FF2B5EF4-FFF2-40B4-BE49-F238E27FC236}">
                <a16:creationId xmlns:a16="http://schemas.microsoft.com/office/drawing/2014/main" id="{A99DEC99-6BB8-49DE-ABA0-AEDD5932400D}"/>
              </a:ext>
            </a:extLst>
          </p:cNvPr>
          <p:cNvPicPr>
            <a:picLocks noChangeAspect="1"/>
          </p:cNvPicPr>
          <p:nvPr/>
        </p:nvPicPr>
        <p:blipFill>
          <a:blip r:embed="rId3"/>
          <a:stretch>
            <a:fillRect/>
          </a:stretch>
        </p:blipFill>
        <p:spPr>
          <a:xfrm>
            <a:off x="6411923" y="3000551"/>
            <a:ext cx="3188484" cy="2475191"/>
          </a:xfrm>
          <a:prstGeom prst="rect">
            <a:avLst/>
          </a:prstGeom>
        </p:spPr>
      </p:pic>
    </p:spTree>
    <p:extLst>
      <p:ext uri="{BB962C8B-B14F-4D97-AF65-F5344CB8AC3E}">
        <p14:creationId xmlns:p14="http://schemas.microsoft.com/office/powerpoint/2010/main" val="2231522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4036-D1BE-4C70-A8F3-0F403F94DF9C}"/>
              </a:ext>
            </a:extLst>
          </p:cNvPr>
          <p:cNvSpPr>
            <a:spLocks noGrp="1"/>
          </p:cNvSpPr>
          <p:nvPr>
            <p:ph type="title"/>
          </p:nvPr>
        </p:nvSpPr>
        <p:spPr/>
        <p:txBody>
          <a:bodyPr/>
          <a:lstStyle/>
          <a:p>
            <a:r>
              <a:rPr lang="en-US" dirty="0"/>
              <a:t>From Protector to Warrior </a:t>
            </a:r>
          </a:p>
        </p:txBody>
      </p:sp>
      <p:sp>
        <p:nvSpPr>
          <p:cNvPr id="3" name="Content Placeholder 2">
            <a:extLst>
              <a:ext uri="{FF2B5EF4-FFF2-40B4-BE49-F238E27FC236}">
                <a16:creationId xmlns:a16="http://schemas.microsoft.com/office/drawing/2014/main" id="{F6445898-B312-4A5E-A9C9-8808A5487921}"/>
              </a:ext>
            </a:extLst>
          </p:cNvPr>
          <p:cNvSpPr>
            <a:spLocks noGrp="1"/>
          </p:cNvSpPr>
          <p:nvPr>
            <p:ph idx="1"/>
          </p:nvPr>
        </p:nvSpPr>
        <p:spPr/>
        <p:txBody>
          <a:bodyPr/>
          <a:lstStyle/>
          <a:p>
            <a:r>
              <a:rPr lang="en-US" dirty="0"/>
              <a:t>Militarization of Law Enforcement</a:t>
            </a:r>
          </a:p>
          <a:p>
            <a:pPr marL="742950" lvl="1" indent="-285750" fontAlgn="auto">
              <a:lnSpc>
                <a:spcPct val="125000"/>
              </a:lnSpc>
              <a:spcBef>
                <a:spcPts val="1000"/>
              </a:spcBef>
              <a:spcAft>
                <a:spcPts val="0"/>
              </a:spcAft>
              <a:buFont typeface="Wingdings 3" charset="2"/>
              <a:buChar char=""/>
            </a:pPr>
            <a:r>
              <a:rPr lang="en-US" dirty="0">
                <a:solidFill>
                  <a:prstClr val="black">
                    <a:alpha val="70000"/>
                  </a:prstClr>
                </a:solidFill>
                <a:latin typeface="Sitka Subheading"/>
                <a:cs typeface="+mn-cs"/>
              </a:rPr>
              <a:t>Direct – use of military forces</a:t>
            </a:r>
          </a:p>
          <a:p>
            <a:pPr marL="742950" lvl="1"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Indirect – law enforcement </a:t>
            </a:r>
          </a:p>
          <a:p>
            <a:pPr marL="457200" lvl="1" indent="0" fontAlgn="auto">
              <a:lnSpc>
                <a:spcPct val="100000"/>
              </a:lnSpc>
              <a:spcBef>
                <a:spcPts val="0"/>
              </a:spcBef>
              <a:spcAft>
                <a:spcPts val="0"/>
              </a:spcAft>
              <a:buNone/>
            </a:pPr>
            <a:r>
              <a:rPr lang="en-US" dirty="0">
                <a:solidFill>
                  <a:prstClr val="black">
                    <a:alpha val="70000"/>
                  </a:prstClr>
                </a:solidFill>
                <a:latin typeface="Sitka Subheading"/>
                <a:cs typeface="+mn-cs"/>
              </a:rPr>
              <a:t>    assumes characteristics of </a:t>
            </a:r>
          </a:p>
          <a:p>
            <a:pPr marL="457200" lvl="1" indent="0" fontAlgn="auto">
              <a:lnSpc>
                <a:spcPct val="100000"/>
              </a:lnSpc>
              <a:spcBef>
                <a:spcPts val="0"/>
              </a:spcBef>
              <a:spcAft>
                <a:spcPts val="0"/>
              </a:spcAft>
              <a:buNone/>
            </a:pPr>
            <a:r>
              <a:rPr lang="en-US" dirty="0">
                <a:solidFill>
                  <a:prstClr val="black">
                    <a:alpha val="70000"/>
                  </a:prstClr>
                </a:solidFill>
                <a:latin typeface="Sitka Subheading"/>
                <a:cs typeface="+mn-cs"/>
              </a:rPr>
              <a:t>    military culture &amp; practices</a:t>
            </a:r>
          </a:p>
          <a:p>
            <a:pPr lvl="1" fontAlgn="auto">
              <a:lnSpc>
                <a:spcPct val="125000"/>
              </a:lnSpc>
              <a:spcBef>
                <a:spcPts val="1000"/>
              </a:spcBef>
              <a:spcAft>
                <a:spcPts val="0"/>
              </a:spcAft>
              <a:buFont typeface="Wingdings 3" charset="2"/>
              <a:buChar char=""/>
            </a:pPr>
            <a:r>
              <a:rPr lang="en-US" dirty="0">
                <a:solidFill>
                  <a:prstClr val="black">
                    <a:alpha val="70000"/>
                  </a:prstClr>
                </a:solidFill>
                <a:latin typeface="Sitka Subheading"/>
                <a:cs typeface="+mn-cs"/>
              </a:rPr>
              <a:t>Culture of law enforcement officers as Warriors </a:t>
            </a:r>
          </a:p>
          <a:p>
            <a:endParaRPr lang="en-US" dirty="0"/>
          </a:p>
        </p:txBody>
      </p:sp>
      <p:sp>
        <p:nvSpPr>
          <p:cNvPr id="4" name="Slide Number Placeholder 3">
            <a:extLst>
              <a:ext uri="{FF2B5EF4-FFF2-40B4-BE49-F238E27FC236}">
                <a16:creationId xmlns:a16="http://schemas.microsoft.com/office/drawing/2014/main" id="{F7B40449-3332-43EC-A8B8-F5A901AF0A73}"/>
              </a:ext>
            </a:extLst>
          </p:cNvPr>
          <p:cNvSpPr>
            <a:spLocks noGrp="1"/>
          </p:cNvSpPr>
          <p:nvPr>
            <p:ph type="sldNum" sz="quarter" idx="10"/>
          </p:nvPr>
        </p:nvSpPr>
        <p:spPr/>
        <p:txBody>
          <a:bodyPr/>
          <a:lstStyle/>
          <a:p>
            <a:pPr>
              <a:defRPr/>
            </a:pPr>
            <a:fld id="{8E7112F3-EDBC-C34C-9442-87893BAF7381}" type="slidenum">
              <a:rPr lang="en-US" smtClean="0"/>
              <a:pPr>
                <a:defRPr/>
              </a:pPr>
              <a:t>25</a:t>
            </a:fld>
            <a:endParaRPr lang="en-US" dirty="0"/>
          </a:p>
        </p:txBody>
      </p:sp>
      <p:pic>
        <p:nvPicPr>
          <p:cNvPr id="5" name="Picture 4">
            <a:extLst>
              <a:ext uri="{FF2B5EF4-FFF2-40B4-BE49-F238E27FC236}">
                <a16:creationId xmlns:a16="http://schemas.microsoft.com/office/drawing/2014/main" id="{715B21C3-7417-4FA8-B4E4-19CBB1C13C9D}"/>
              </a:ext>
            </a:extLst>
          </p:cNvPr>
          <p:cNvPicPr>
            <a:picLocks noChangeAspect="1"/>
          </p:cNvPicPr>
          <p:nvPr/>
        </p:nvPicPr>
        <p:blipFill>
          <a:blip r:embed="rId3"/>
          <a:stretch>
            <a:fillRect/>
          </a:stretch>
        </p:blipFill>
        <p:spPr>
          <a:xfrm>
            <a:off x="7835349" y="2653325"/>
            <a:ext cx="3060457" cy="1499746"/>
          </a:xfrm>
          <a:prstGeom prst="rect">
            <a:avLst/>
          </a:prstGeom>
        </p:spPr>
      </p:pic>
      <p:pic>
        <p:nvPicPr>
          <p:cNvPr id="6" name="Picture 5">
            <a:extLst>
              <a:ext uri="{FF2B5EF4-FFF2-40B4-BE49-F238E27FC236}">
                <a16:creationId xmlns:a16="http://schemas.microsoft.com/office/drawing/2014/main" id="{9711783D-96D0-4576-92A0-3969F03D0BFB}"/>
              </a:ext>
            </a:extLst>
          </p:cNvPr>
          <p:cNvPicPr>
            <a:picLocks noChangeAspect="1"/>
          </p:cNvPicPr>
          <p:nvPr/>
        </p:nvPicPr>
        <p:blipFill>
          <a:blip r:embed="rId4"/>
          <a:stretch>
            <a:fillRect/>
          </a:stretch>
        </p:blipFill>
        <p:spPr>
          <a:xfrm>
            <a:off x="8402326" y="4447277"/>
            <a:ext cx="2493480" cy="2078916"/>
          </a:xfrm>
          <a:prstGeom prst="rect">
            <a:avLst/>
          </a:prstGeom>
        </p:spPr>
      </p:pic>
    </p:spTree>
    <p:extLst>
      <p:ext uri="{BB962C8B-B14F-4D97-AF65-F5344CB8AC3E}">
        <p14:creationId xmlns:p14="http://schemas.microsoft.com/office/powerpoint/2010/main" val="675621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a:bodyPr>
          <a:lstStyle/>
          <a:p>
            <a:r>
              <a:rPr lang="en-US" dirty="0"/>
              <a:t>Institutionalization of Discrimination:</a:t>
            </a:r>
            <a:br>
              <a:rPr lang="en-US" dirty="0"/>
            </a:b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lvl="0">
              <a:lnSpc>
                <a:spcPct val="100000"/>
              </a:lnSpc>
              <a:spcBef>
                <a:spcPts val="0"/>
              </a:spcBef>
            </a:pPr>
            <a:r>
              <a:rPr lang="en-US" sz="3600" dirty="0">
                <a:solidFill>
                  <a:prstClr val="black">
                    <a:alpha val="70000"/>
                  </a:prstClr>
                </a:solidFill>
                <a:latin typeface="Sitka Subheading"/>
                <a:cs typeface="+mn-cs"/>
              </a:rPr>
              <a:t>Development of Policing in America</a:t>
            </a:r>
          </a:p>
          <a:p>
            <a:pPr marL="742950" lvl="1" indent="-285750" fontAlgn="auto">
              <a:lnSpc>
                <a:spcPct val="100000"/>
              </a:lnSpc>
              <a:spcBef>
                <a:spcPts val="0"/>
              </a:spcBef>
              <a:spcAft>
                <a:spcPts val="0"/>
              </a:spcAft>
              <a:buFont typeface="Wingdings 3" charset="2"/>
              <a:buChar char=""/>
            </a:pPr>
            <a:r>
              <a:rPr lang="en-US" sz="3200" dirty="0">
                <a:solidFill>
                  <a:prstClr val="black">
                    <a:alpha val="70000"/>
                  </a:prstClr>
                </a:solidFill>
                <a:latin typeface="Sitka Subheading"/>
                <a:cs typeface="+mn-cs"/>
              </a:rPr>
              <a:t>Night Watches &amp; Vigilantism</a:t>
            </a:r>
          </a:p>
          <a:p>
            <a:pPr marL="742950" lvl="1" indent="-285750" fontAlgn="auto">
              <a:lnSpc>
                <a:spcPct val="100000"/>
              </a:lnSpc>
              <a:spcBef>
                <a:spcPts val="0"/>
              </a:spcBef>
              <a:spcAft>
                <a:spcPts val="0"/>
              </a:spcAft>
              <a:buFont typeface="Wingdings 3" charset="2"/>
              <a:buChar char=""/>
            </a:pPr>
            <a:r>
              <a:rPr lang="en-US" sz="3200" dirty="0">
                <a:solidFill>
                  <a:prstClr val="black">
                    <a:alpha val="70000"/>
                  </a:prstClr>
                </a:solidFill>
                <a:latin typeface="Sitka Subheading"/>
                <a:cs typeface="+mn-cs"/>
              </a:rPr>
              <a:t>The Insurrection Act of 1807</a:t>
            </a:r>
          </a:p>
          <a:p>
            <a:pPr lvl="2" fontAlgn="auto">
              <a:lnSpc>
                <a:spcPct val="100000"/>
              </a:lnSpc>
              <a:spcBef>
                <a:spcPts val="0"/>
              </a:spcBef>
              <a:spcAft>
                <a:spcPts val="0"/>
              </a:spcAft>
            </a:pPr>
            <a:r>
              <a:rPr lang="en-US" dirty="0">
                <a:solidFill>
                  <a:prstClr val="black">
                    <a:alpha val="70000"/>
                  </a:prstClr>
                </a:solidFill>
                <a:latin typeface="Sitka Subheading"/>
                <a:cs typeface="+mn-cs"/>
              </a:rPr>
              <a:t>President could use military when requested by a state or to enforce federal law</a:t>
            </a:r>
          </a:p>
          <a:p>
            <a:pPr marL="742950" lvl="1" indent="-285750" fontAlgn="auto">
              <a:lnSpc>
                <a:spcPct val="100000"/>
              </a:lnSpc>
              <a:spcBef>
                <a:spcPts val="0"/>
              </a:spcBef>
              <a:spcAft>
                <a:spcPts val="0"/>
              </a:spcAft>
              <a:buFont typeface="Wingdings 3" charset="2"/>
              <a:buChar char=""/>
            </a:pPr>
            <a:r>
              <a:rPr lang="en-US" sz="3200" dirty="0">
                <a:solidFill>
                  <a:prstClr val="black">
                    <a:alpha val="70000"/>
                  </a:prstClr>
                </a:solidFill>
                <a:latin typeface="Sitka Subheading"/>
                <a:cs typeface="+mn-cs"/>
              </a:rPr>
              <a:t>Compromise of 1850</a:t>
            </a:r>
          </a:p>
          <a:p>
            <a:pPr marL="1200150" lvl="2" indent="-342900" fontAlgn="auto">
              <a:lnSpc>
                <a:spcPct val="100000"/>
              </a:lnSpc>
              <a:spcBef>
                <a:spcPts val="0"/>
              </a:spcBef>
              <a:spcAft>
                <a:spcPts val="0"/>
              </a:spcAft>
            </a:pPr>
            <a:r>
              <a:rPr lang="en-US" dirty="0">
                <a:solidFill>
                  <a:prstClr val="black">
                    <a:alpha val="70000"/>
                  </a:prstClr>
                </a:solidFill>
                <a:latin typeface="Sitka Subheading"/>
                <a:cs typeface="+mn-cs"/>
              </a:rPr>
              <a:t>Plugged holes in the Fugitive Slave Act</a:t>
            </a:r>
          </a:p>
          <a:p>
            <a:pPr marL="1200150" lvl="2" indent="-342900" fontAlgn="auto">
              <a:lnSpc>
                <a:spcPct val="100000"/>
              </a:lnSpc>
              <a:spcBef>
                <a:spcPts val="0"/>
              </a:spcBef>
              <a:spcAft>
                <a:spcPts val="0"/>
              </a:spcAft>
            </a:pPr>
            <a:r>
              <a:rPr lang="en-US" dirty="0">
                <a:solidFill>
                  <a:prstClr val="black">
                    <a:alpha val="70000"/>
                  </a:prstClr>
                </a:solidFill>
                <a:latin typeface="Sitka Subheading"/>
                <a:cs typeface="+mn-cs"/>
              </a:rPr>
              <a:t>Any black person in a free state could be claimed as an escaped slave by a southerner</a:t>
            </a:r>
          </a:p>
          <a:p>
            <a:pPr marL="1200150" lvl="2" indent="-342900" fontAlgn="auto">
              <a:lnSpc>
                <a:spcPct val="100000"/>
              </a:lnSpc>
              <a:spcBef>
                <a:spcPts val="0"/>
              </a:spcBef>
              <a:spcAft>
                <a:spcPts val="0"/>
              </a:spcAft>
            </a:pPr>
            <a:r>
              <a:rPr lang="en-US" dirty="0">
                <a:solidFill>
                  <a:prstClr val="black">
                    <a:alpha val="70000"/>
                  </a:prstClr>
                </a:solidFill>
                <a:latin typeface="Sitka Subheading"/>
                <a:cs typeface="+mn-cs"/>
              </a:rPr>
              <a:t>Law prevented a meaningful defense </a:t>
            </a: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26</a:t>
            </a:fld>
            <a:endParaRPr lang="en-US" dirty="0"/>
          </a:p>
        </p:txBody>
      </p:sp>
    </p:spTree>
    <p:extLst>
      <p:ext uri="{BB962C8B-B14F-4D97-AF65-F5344CB8AC3E}">
        <p14:creationId xmlns:p14="http://schemas.microsoft.com/office/powerpoint/2010/main" val="3874383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fontScale="90000"/>
          </a:bodyPr>
          <a:lstStyle/>
          <a:p>
            <a:r>
              <a:rPr lang="en-US" dirty="0"/>
              <a:t>Institutionalization of Discrimination:</a:t>
            </a:r>
            <a:br>
              <a:rPr lang="en-US" dirty="0"/>
            </a:br>
            <a:r>
              <a:rPr lang="en-US" dirty="0"/>
              <a:t>Disorder becomes a National Political Issue </a:t>
            </a: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lvl="0">
              <a:lnSpc>
                <a:spcPct val="100000"/>
              </a:lnSpc>
              <a:spcBef>
                <a:spcPts val="0"/>
              </a:spcBef>
            </a:pPr>
            <a:r>
              <a:rPr lang="en-US" sz="3600" dirty="0">
                <a:solidFill>
                  <a:prstClr val="black">
                    <a:alpha val="70000"/>
                  </a:prstClr>
                </a:solidFill>
                <a:latin typeface="Sitka Subheading"/>
                <a:cs typeface="+mn-cs"/>
              </a:rPr>
              <a:t>National Policies in the 1960s </a:t>
            </a:r>
          </a:p>
          <a:p>
            <a:pPr marL="742950" lvl="1" indent="-285750" fontAlgn="auto">
              <a:lnSpc>
                <a:spcPct val="100000"/>
              </a:lnSpc>
              <a:spcBef>
                <a:spcPts val="0"/>
              </a:spcBef>
              <a:spcAft>
                <a:spcPts val="0"/>
              </a:spcAft>
              <a:buFont typeface="Wingdings 3" charset="2"/>
              <a:buChar char=""/>
            </a:pPr>
            <a:r>
              <a:rPr lang="en-US" sz="2800" dirty="0">
                <a:solidFill>
                  <a:prstClr val="black">
                    <a:alpha val="70000"/>
                  </a:prstClr>
                </a:solidFill>
                <a:latin typeface="Sitka Subheading"/>
                <a:cs typeface="+mn-cs"/>
              </a:rPr>
              <a:t>President John’s Administration </a:t>
            </a:r>
          </a:p>
          <a:p>
            <a:pPr lvl="2" fontAlgn="auto">
              <a:lnSpc>
                <a:spcPct val="100000"/>
              </a:lnSpc>
              <a:spcBef>
                <a:spcPts val="0"/>
              </a:spcBef>
              <a:spcAft>
                <a:spcPts val="0"/>
              </a:spcAft>
            </a:pPr>
            <a:r>
              <a:rPr lang="en-US" dirty="0">
                <a:solidFill>
                  <a:prstClr val="black">
                    <a:alpha val="70000"/>
                  </a:prstClr>
                </a:solidFill>
                <a:latin typeface="Sitka Subheading"/>
                <a:cs typeface="+mn-cs"/>
              </a:rPr>
              <a:t>War on Poverty to address Crime</a:t>
            </a:r>
            <a:endParaRPr lang="en-US" sz="1800" i="1" dirty="0">
              <a:solidFill>
                <a:prstClr val="black">
                  <a:alpha val="70000"/>
                </a:prstClr>
              </a:solidFill>
              <a:latin typeface="Sitka Subheading"/>
              <a:cs typeface="+mn-cs"/>
            </a:endParaRPr>
          </a:p>
          <a:p>
            <a:pPr lvl="2" fontAlgn="auto">
              <a:lnSpc>
                <a:spcPct val="100000"/>
              </a:lnSpc>
              <a:spcBef>
                <a:spcPts val="0"/>
              </a:spcBef>
              <a:spcAft>
                <a:spcPts val="0"/>
              </a:spcAft>
            </a:pPr>
            <a:r>
              <a:rPr lang="en-US" i="1" dirty="0">
                <a:solidFill>
                  <a:prstClr val="black">
                    <a:alpha val="70000"/>
                  </a:prstClr>
                </a:solidFill>
                <a:latin typeface="Sitka Subheading"/>
                <a:cs typeface="+mn-cs"/>
              </a:rPr>
              <a:t>Bureau of Narcotics and Dangerous Drugs (BNDD)  - Drug Enforcement Agency</a:t>
            </a:r>
          </a:p>
          <a:p>
            <a:pPr marL="971550" lvl="1" indent="-457200" fontAlgn="auto">
              <a:lnSpc>
                <a:spcPct val="100000"/>
              </a:lnSpc>
              <a:spcBef>
                <a:spcPts val="0"/>
              </a:spcBef>
              <a:spcAft>
                <a:spcPts val="0"/>
              </a:spcAft>
              <a:buFont typeface="Wingdings 3" charset="2"/>
              <a:buChar char=""/>
            </a:pPr>
            <a:r>
              <a:rPr lang="en-US" sz="2800" dirty="0">
                <a:solidFill>
                  <a:prstClr val="black">
                    <a:alpha val="70000"/>
                  </a:prstClr>
                </a:solidFill>
                <a:latin typeface="Sitka Subheading"/>
              </a:rPr>
              <a:t>Nixon’s 1968 presidential campaign focused on crime by exploiting fear</a:t>
            </a:r>
          </a:p>
          <a:p>
            <a:pPr marL="1371600" lvl="2" indent="-457200" fontAlgn="auto">
              <a:lnSpc>
                <a:spcPct val="100000"/>
              </a:lnSpc>
              <a:spcBef>
                <a:spcPts val="0"/>
              </a:spcBef>
              <a:spcAft>
                <a:spcPts val="0"/>
              </a:spcAft>
            </a:pPr>
            <a:r>
              <a:rPr lang="en-US" dirty="0">
                <a:solidFill>
                  <a:prstClr val="black">
                    <a:alpha val="70000"/>
                  </a:prstClr>
                </a:solidFill>
                <a:latin typeface="Sitka Subheading"/>
              </a:rPr>
              <a:t>General feeling American values and traditions under attack</a:t>
            </a:r>
          </a:p>
          <a:p>
            <a:pPr marL="1371600" lvl="2" indent="-457200" fontAlgn="auto">
              <a:lnSpc>
                <a:spcPct val="100000"/>
              </a:lnSpc>
              <a:spcBef>
                <a:spcPts val="0"/>
              </a:spcBef>
              <a:spcAft>
                <a:spcPts val="0"/>
              </a:spcAft>
            </a:pPr>
            <a:r>
              <a:rPr lang="en-US" dirty="0">
                <a:solidFill>
                  <a:prstClr val="black">
                    <a:alpha val="70000"/>
                  </a:prstClr>
                </a:solidFill>
                <a:latin typeface="Sitka Subheading"/>
              </a:rPr>
              <a:t>Pandered to silent majority</a:t>
            </a:r>
          </a:p>
          <a:p>
            <a:pPr marL="1371600" lvl="2" indent="-457200" fontAlgn="auto">
              <a:lnSpc>
                <a:spcPct val="100000"/>
              </a:lnSpc>
              <a:spcBef>
                <a:spcPts val="0"/>
              </a:spcBef>
              <a:spcAft>
                <a:spcPts val="0"/>
              </a:spcAft>
            </a:pPr>
            <a:r>
              <a:rPr lang="en-US" dirty="0">
                <a:solidFill>
                  <a:prstClr val="black">
                    <a:alpha val="70000"/>
                  </a:prstClr>
                </a:solidFill>
                <a:latin typeface="Sitka Subheading"/>
              </a:rPr>
              <a:t>Linked drugs, crime, counterculture, and race to American problems</a:t>
            </a:r>
          </a:p>
          <a:p>
            <a:pPr marL="457200" lvl="1" indent="0" fontAlgn="auto">
              <a:lnSpc>
                <a:spcPct val="125000"/>
              </a:lnSpc>
              <a:spcAft>
                <a:spcPts val="0"/>
              </a:spcAft>
              <a:buNone/>
            </a:pPr>
            <a:endParaRPr lang="en-US" sz="2000" i="1" dirty="0">
              <a:solidFill>
                <a:prstClr val="black">
                  <a:alpha val="70000"/>
                </a:prstClr>
              </a:solidFill>
              <a:latin typeface="Sitka Subheading"/>
              <a:cs typeface="+mn-cs"/>
            </a:endParaRP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27</a:t>
            </a:fld>
            <a:endParaRPr lang="en-US" dirty="0"/>
          </a:p>
        </p:txBody>
      </p:sp>
      <p:pic>
        <p:nvPicPr>
          <p:cNvPr id="5" name="Picture 4">
            <a:extLst>
              <a:ext uri="{FF2B5EF4-FFF2-40B4-BE49-F238E27FC236}">
                <a16:creationId xmlns:a16="http://schemas.microsoft.com/office/drawing/2014/main" id="{C1DA9E27-826E-4885-B86A-EAA81CB63446}"/>
              </a:ext>
            </a:extLst>
          </p:cNvPr>
          <p:cNvPicPr>
            <a:picLocks noChangeAspect="1"/>
          </p:cNvPicPr>
          <p:nvPr/>
        </p:nvPicPr>
        <p:blipFill>
          <a:blip r:embed="rId3"/>
          <a:stretch>
            <a:fillRect/>
          </a:stretch>
        </p:blipFill>
        <p:spPr>
          <a:xfrm>
            <a:off x="9238888" y="2538204"/>
            <a:ext cx="1139674" cy="1445627"/>
          </a:xfrm>
          <a:prstGeom prst="rect">
            <a:avLst/>
          </a:prstGeom>
        </p:spPr>
      </p:pic>
      <p:pic>
        <p:nvPicPr>
          <p:cNvPr id="6" name="Picture 5">
            <a:extLst>
              <a:ext uri="{FF2B5EF4-FFF2-40B4-BE49-F238E27FC236}">
                <a16:creationId xmlns:a16="http://schemas.microsoft.com/office/drawing/2014/main" id="{16ABEDFF-F9CA-4762-81AD-932E87C3D01B}"/>
              </a:ext>
            </a:extLst>
          </p:cNvPr>
          <p:cNvPicPr>
            <a:picLocks noChangeAspect="1"/>
          </p:cNvPicPr>
          <p:nvPr/>
        </p:nvPicPr>
        <p:blipFill>
          <a:blip r:embed="rId4"/>
          <a:stretch>
            <a:fillRect/>
          </a:stretch>
        </p:blipFill>
        <p:spPr>
          <a:xfrm>
            <a:off x="10268189" y="4854546"/>
            <a:ext cx="1255233" cy="1349375"/>
          </a:xfrm>
          <a:prstGeom prst="rect">
            <a:avLst/>
          </a:prstGeom>
        </p:spPr>
      </p:pic>
    </p:spTree>
    <p:extLst>
      <p:ext uri="{BB962C8B-B14F-4D97-AF65-F5344CB8AC3E}">
        <p14:creationId xmlns:p14="http://schemas.microsoft.com/office/powerpoint/2010/main" val="3620263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fontScale="90000"/>
          </a:bodyPr>
          <a:lstStyle/>
          <a:p>
            <a:r>
              <a:rPr lang="en-US" dirty="0"/>
              <a:t>Institutionalization of Discrimination:</a:t>
            </a:r>
            <a:br>
              <a:rPr lang="en-US" dirty="0"/>
            </a:br>
            <a:r>
              <a:rPr lang="en-US" dirty="0"/>
              <a:t>Disorder becomes a National Political Issue </a:t>
            </a: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lvl="0">
              <a:lnSpc>
                <a:spcPct val="100000"/>
              </a:lnSpc>
              <a:spcBef>
                <a:spcPts val="0"/>
              </a:spcBef>
            </a:pPr>
            <a:r>
              <a:rPr lang="en-US" sz="2800" dirty="0">
                <a:solidFill>
                  <a:prstClr val="black">
                    <a:alpha val="70000"/>
                  </a:prstClr>
                </a:solidFill>
                <a:latin typeface="Sitka Subheading"/>
                <a:cs typeface="+mn-cs"/>
              </a:rPr>
              <a:t>National Policies in the 1970s – 1980s</a:t>
            </a:r>
          </a:p>
          <a:p>
            <a:pPr marL="742950" lvl="1"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President Nixon’s Scare Strategy of 1971</a:t>
            </a:r>
          </a:p>
          <a:p>
            <a:pPr marL="1200150" lvl="2"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Drug abuse Public Enemy No. 1</a:t>
            </a:r>
          </a:p>
          <a:p>
            <a:pPr marL="1200150" lvl="2"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Campaign Against Marijuana Production (CAMP)</a:t>
            </a:r>
          </a:p>
          <a:p>
            <a:pPr marL="742950" lvl="1"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President Reagan’s War on Drugs 1982</a:t>
            </a:r>
          </a:p>
          <a:p>
            <a:pPr marL="1200150" lvl="2"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Mass Incarceration</a:t>
            </a:r>
          </a:p>
          <a:p>
            <a:pPr marL="742950" lvl="1"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President G. Bush</a:t>
            </a:r>
          </a:p>
          <a:p>
            <a:pPr marL="1200150" lvl="2" indent="-285750" fontAlgn="auto">
              <a:lnSpc>
                <a:spcPct val="100000"/>
              </a:lnSpc>
              <a:spcBef>
                <a:spcPts val="0"/>
              </a:spcBef>
              <a:spcAft>
                <a:spcPts val="0"/>
              </a:spcAft>
              <a:buFont typeface="Wingdings 3" charset="2"/>
              <a:buChar char=""/>
            </a:pPr>
            <a:r>
              <a:rPr lang="en-US" dirty="0">
                <a:solidFill>
                  <a:prstClr val="black">
                    <a:alpha val="70000"/>
                  </a:prstClr>
                </a:solidFill>
                <a:latin typeface="Sitka Subheading"/>
                <a:cs typeface="+mn-cs"/>
              </a:rPr>
              <a:t>Hard on Crime - 1988 Crime Bill – Established Byrne Grants – Billions used to fund law enforcement programs</a:t>
            </a:r>
          </a:p>
          <a:p>
            <a:pPr marL="1200150" lvl="2"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742950" lvl="1"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457200" lvl="1" indent="0" fontAlgn="auto">
              <a:lnSpc>
                <a:spcPct val="100000"/>
              </a:lnSpc>
              <a:spcBef>
                <a:spcPts val="0"/>
              </a:spcBef>
              <a:spcAft>
                <a:spcPts val="0"/>
              </a:spcAft>
              <a:buNone/>
            </a:pPr>
            <a:endParaRPr lang="en-US" sz="2000" i="1" dirty="0">
              <a:solidFill>
                <a:prstClr val="black">
                  <a:alpha val="70000"/>
                </a:prstClr>
              </a:solidFill>
              <a:latin typeface="Sitka Subheading"/>
              <a:cs typeface="+mn-cs"/>
            </a:endParaRP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28</a:t>
            </a:fld>
            <a:endParaRPr lang="en-US" dirty="0"/>
          </a:p>
        </p:txBody>
      </p:sp>
      <p:pic>
        <p:nvPicPr>
          <p:cNvPr id="7" name="Picture 6">
            <a:extLst>
              <a:ext uri="{FF2B5EF4-FFF2-40B4-BE49-F238E27FC236}">
                <a16:creationId xmlns:a16="http://schemas.microsoft.com/office/drawing/2014/main" id="{8F9285D1-7047-45D5-93FC-B6547E1FC612}"/>
              </a:ext>
            </a:extLst>
          </p:cNvPr>
          <p:cNvPicPr>
            <a:picLocks noChangeAspect="1"/>
          </p:cNvPicPr>
          <p:nvPr/>
        </p:nvPicPr>
        <p:blipFill>
          <a:blip r:embed="rId3"/>
          <a:stretch>
            <a:fillRect/>
          </a:stretch>
        </p:blipFill>
        <p:spPr>
          <a:xfrm>
            <a:off x="8090693" y="2787758"/>
            <a:ext cx="2805113" cy="1727092"/>
          </a:xfrm>
          <a:prstGeom prst="rect">
            <a:avLst/>
          </a:prstGeom>
        </p:spPr>
      </p:pic>
    </p:spTree>
    <p:extLst>
      <p:ext uri="{BB962C8B-B14F-4D97-AF65-F5344CB8AC3E}">
        <p14:creationId xmlns:p14="http://schemas.microsoft.com/office/powerpoint/2010/main" val="2944408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fontScale="90000"/>
          </a:bodyPr>
          <a:lstStyle/>
          <a:p>
            <a:r>
              <a:rPr lang="en-US" dirty="0"/>
              <a:t>Institutionalization of Discrimination:</a:t>
            </a:r>
            <a:br>
              <a:rPr lang="en-US" dirty="0"/>
            </a:br>
            <a:r>
              <a:rPr lang="en-US" dirty="0"/>
              <a:t>Disorder becomes a National Political Issue </a:t>
            </a: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lvl="0">
              <a:lnSpc>
                <a:spcPct val="100000"/>
              </a:lnSpc>
              <a:spcBef>
                <a:spcPts val="0"/>
              </a:spcBef>
            </a:pPr>
            <a:r>
              <a:rPr lang="en-US" sz="3200" dirty="0">
                <a:solidFill>
                  <a:prstClr val="black">
                    <a:alpha val="70000"/>
                  </a:prstClr>
                </a:solidFill>
                <a:latin typeface="Sitka Subheading"/>
                <a:cs typeface="+mn-cs"/>
              </a:rPr>
              <a:t>National Policies in the 1990s – 2000s </a:t>
            </a:r>
          </a:p>
          <a:p>
            <a:pPr marL="742950" lvl="1" indent="-285750" fontAlgn="auto">
              <a:lnSpc>
                <a:spcPct val="100000"/>
              </a:lnSpc>
              <a:spcBef>
                <a:spcPts val="0"/>
              </a:spcBef>
              <a:spcAft>
                <a:spcPts val="0"/>
              </a:spcAft>
              <a:buFont typeface="Wingdings 3" charset="2"/>
              <a:buChar char=""/>
            </a:pPr>
            <a:r>
              <a:rPr lang="en-US" sz="2800" dirty="0">
                <a:solidFill>
                  <a:prstClr val="black">
                    <a:alpha val="70000"/>
                  </a:prstClr>
                </a:solidFill>
                <a:latin typeface="Sitka Subheading"/>
                <a:cs typeface="+mn-cs"/>
              </a:rPr>
              <a:t>President Clinton’s Administration continued DOJ-DoD relationship</a:t>
            </a:r>
          </a:p>
          <a:p>
            <a:pPr marL="742950" lvl="1" indent="-285750" fontAlgn="auto">
              <a:lnSpc>
                <a:spcPct val="100000"/>
              </a:lnSpc>
              <a:spcBef>
                <a:spcPts val="0"/>
              </a:spcBef>
              <a:spcAft>
                <a:spcPts val="0"/>
              </a:spcAft>
              <a:buFont typeface="Wingdings 3" charset="2"/>
              <a:buChar char=""/>
            </a:pPr>
            <a:r>
              <a:rPr lang="en-US" sz="2800" dirty="0">
                <a:solidFill>
                  <a:prstClr val="black">
                    <a:alpha val="70000"/>
                  </a:prstClr>
                </a:solidFill>
                <a:latin typeface="Sitka Subheading"/>
                <a:cs typeface="+mn-cs"/>
              </a:rPr>
              <a:t>President G.W. Bush</a:t>
            </a:r>
          </a:p>
          <a:p>
            <a:pPr marL="1200150" lvl="2" indent="-285750" fontAlgn="auto">
              <a:lnSpc>
                <a:spcPct val="100000"/>
              </a:lnSpc>
              <a:spcBef>
                <a:spcPts val="0"/>
              </a:spcBef>
              <a:spcAft>
                <a:spcPts val="0"/>
              </a:spcAft>
              <a:buFont typeface="Wingdings 3" charset="2"/>
              <a:buChar char=""/>
            </a:pPr>
            <a:r>
              <a:rPr lang="en-US" sz="2400" dirty="0">
                <a:solidFill>
                  <a:prstClr val="black">
                    <a:alpha val="70000"/>
                  </a:prstClr>
                </a:solidFill>
                <a:latin typeface="Sitka Subheading"/>
                <a:cs typeface="+mn-cs"/>
              </a:rPr>
              <a:t>Strengthened DOD support to War on Drugs</a:t>
            </a:r>
          </a:p>
          <a:p>
            <a:pPr marL="1200150" lvl="2" indent="-285750" fontAlgn="auto">
              <a:lnSpc>
                <a:spcPct val="100000"/>
              </a:lnSpc>
              <a:spcBef>
                <a:spcPts val="0"/>
              </a:spcBef>
              <a:spcAft>
                <a:spcPts val="0"/>
              </a:spcAft>
              <a:buFont typeface="Wingdings 3" charset="2"/>
              <a:buChar char=""/>
            </a:pPr>
            <a:r>
              <a:rPr lang="en-US" sz="2400" dirty="0">
                <a:solidFill>
                  <a:prstClr val="black">
                    <a:alpha val="70000"/>
                  </a:prstClr>
                </a:solidFill>
                <a:latin typeface="Sitka Subheading"/>
                <a:cs typeface="+mn-cs"/>
              </a:rPr>
              <a:t>Global War on Terrorism</a:t>
            </a:r>
          </a:p>
          <a:p>
            <a:pPr marL="742950" lvl="1" indent="-285750" fontAlgn="auto">
              <a:lnSpc>
                <a:spcPct val="100000"/>
              </a:lnSpc>
              <a:spcBef>
                <a:spcPts val="0"/>
              </a:spcBef>
              <a:spcAft>
                <a:spcPts val="0"/>
              </a:spcAft>
              <a:buFont typeface="Wingdings 3" charset="2"/>
              <a:buChar char=""/>
            </a:pPr>
            <a:r>
              <a:rPr lang="en-US" sz="2800" dirty="0">
                <a:solidFill>
                  <a:prstClr val="black">
                    <a:alpha val="70000"/>
                  </a:prstClr>
                </a:solidFill>
                <a:latin typeface="Sitka Subheading"/>
                <a:cs typeface="+mn-cs"/>
              </a:rPr>
              <a:t>President Obama continued strengthening DOJ-DOD relationship</a:t>
            </a:r>
          </a:p>
          <a:p>
            <a:pPr marL="1200150" lvl="2"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742950" lvl="1"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457200" lvl="1" indent="0" fontAlgn="auto">
              <a:lnSpc>
                <a:spcPct val="100000"/>
              </a:lnSpc>
              <a:spcBef>
                <a:spcPts val="0"/>
              </a:spcBef>
              <a:spcAft>
                <a:spcPts val="0"/>
              </a:spcAft>
              <a:buNone/>
            </a:pPr>
            <a:endParaRPr lang="en-US" sz="2000" i="1" dirty="0">
              <a:solidFill>
                <a:prstClr val="black">
                  <a:alpha val="70000"/>
                </a:prstClr>
              </a:solidFill>
              <a:latin typeface="Sitka Subheading"/>
              <a:cs typeface="+mn-cs"/>
            </a:endParaRP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29</a:t>
            </a:fld>
            <a:endParaRPr lang="en-US" dirty="0"/>
          </a:p>
        </p:txBody>
      </p:sp>
    </p:spTree>
    <p:extLst>
      <p:ext uri="{BB962C8B-B14F-4D97-AF65-F5344CB8AC3E}">
        <p14:creationId xmlns:p14="http://schemas.microsoft.com/office/powerpoint/2010/main" val="280673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BA5CF-48AC-490A-94F9-9AA6D273CCA7}"/>
              </a:ext>
            </a:extLst>
          </p:cNvPr>
          <p:cNvSpPr>
            <a:spLocks noGrp="1"/>
          </p:cNvSpPr>
          <p:nvPr>
            <p:ph type="title"/>
          </p:nvPr>
        </p:nvSpPr>
        <p:spPr/>
        <p:txBody>
          <a:bodyPr/>
          <a:lstStyle/>
          <a:p>
            <a:endParaRPr lang="en-US" dirty="0"/>
          </a:p>
        </p:txBody>
      </p:sp>
      <p:sp>
        <p:nvSpPr>
          <p:cNvPr id="2" name="Slide Number Placeholder 1"/>
          <p:cNvSpPr>
            <a:spLocks noGrp="1"/>
          </p:cNvSpPr>
          <p:nvPr>
            <p:ph type="sldNum" sz="quarter" idx="10"/>
          </p:nvPr>
        </p:nvSpPr>
        <p:spPr/>
        <p:txBody>
          <a:bodyPr/>
          <a:lstStyle/>
          <a:p>
            <a:pPr>
              <a:defRPr/>
            </a:pPr>
            <a:fld id="{DA4ED187-291C-B44F-B782-25BD5EF05F47}" type="slidenum">
              <a:rPr lang="en-US" altLang="en-US" smtClean="0"/>
              <a:pPr>
                <a:defRPr/>
              </a:pPr>
              <a:t>3</a:t>
            </a:fld>
            <a:endParaRPr lang="en-US" altLang="en-US" dirty="0"/>
          </a:p>
        </p:txBody>
      </p:sp>
      <p:sp>
        <p:nvSpPr>
          <p:cNvPr id="3" name="TextBox 2"/>
          <p:cNvSpPr txBox="1"/>
          <p:nvPr/>
        </p:nvSpPr>
        <p:spPr>
          <a:xfrm>
            <a:off x="1446408" y="2568218"/>
            <a:ext cx="9610529" cy="4401205"/>
          </a:xfrm>
          <a:prstGeom prst="rect">
            <a:avLst/>
          </a:prstGeom>
          <a:noFill/>
        </p:spPr>
        <p:txBody>
          <a:bodyPr wrap="square" rtlCol="0">
            <a:spAutoFit/>
          </a:bodyPr>
          <a:lstStyle/>
          <a:p>
            <a:r>
              <a:rPr lang="en-US" sz="4000" dirty="0"/>
              <a:t>This session will be a </a:t>
            </a:r>
            <a:r>
              <a:rPr lang="en-US" sz="4000" b="1" i="1" dirty="0"/>
              <a:t>conversation </a:t>
            </a:r>
            <a:r>
              <a:rPr lang="en-US" sz="4000" i="1" dirty="0"/>
              <a:t>o</a:t>
            </a:r>
            <a:r>
              <a:rPr lang="en-US" sz="4000" dirty="0"/>
              <a:t>f what is being taught to first responders in the classroom and in the field regarding antiracism. </a:t>
            </a:r>
          </a:p>
          <a:p>
            <a:r>
              <a:rPr lang="en-US" sz="4000" dirty="0"/>
              <a:t>We will discuss next steps and how antiracism is being taught in other disciplines.</a:t>
            </a:r>
          </a:p>
        </p:txBody>
      </p:sp>
    </p:spTree>
    <p:extLst>
      <p:ext uri="{BB962C8B-B14F-4D97-AF65-F5344CB8AC3E}">
        <p14:creationId xmlns:p14="http://schemas.microsoft.com/office/powerpoint/2010/main" val="77557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a:bodyPr>
          <a:lstStyle/>
          <a:p>
            <a:r>
              <a:rPr lang="en-US" dirty="0"/>
              <a:t>Institutionalization of Discrimination:</a:t>
            </a:r>
            <a:br>
              <a:rPr lang="en-US" dirty="0"/>
            </a:br>
            <a:r>
              <a:rPr lang="en-US" dirty="0"/>
              <a:t>Victims of the “Wars on…”</a:t>
            </a: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marL="57150" indent="-285750">
              <a:lnSpc>
                <a:spcPct val="100000"/>
              </a:lnSpc>
              <a:spcBef>
                <a:spcPts val="0"/>
              </a:spcBef>
              <a:buFont typeface="Wingdings 3" charset="2"/>
              <a:buChar char=""/>
            </a:pPr>
            <a:r>
              <a:rPr lang="en-US" sz="3600" dirty="0">
                <a:solidFill>
                  <a:prstClr val="black">
                    <a:alpha val="70000"/>
                  </a:prstClr>
                </a:solidFill>
                <a:latin typeface="Sitka Subheading"/>
                <a:cs typeface="+mn-cs"/>
              </a:rPr>
              <a:t>African American &amp; Minority Communities</a:t>
            </a:r>
          </a:p>
          <a:p>
            <a:pPr marL="57150" indent="-285750">
              <a:lnSpc>
                <a:spcPct val="100000"/>
              </a:lnSpc>
              <a:spcBef>
                <a:spcPts val="0"/>
              </a:spcBef>
              <a:buFont typeface="Wingdings 3" charset="2"/>
              <a:buChar char=""/>
            </a:pPr>
            <a:r>
              <a:rPr lang="en-US" sz="3600" dirty="0">
                <a:solidFill>
                  <a:prstClr val="black">
                    <a:alpha val="70000"/>
                  </a:prstClr>
                </a:solidFill>
                <a:latin typeface="Sitka Subheading"/>
                <a:cs typeface="+mn-cs"/>
              </a:rPr>
              <a:t>Counter-Culture Communities</a:t>
            </a:r>
          </a:p>
          <a:p>
            <a:pPr marL="57150" indent="-285750">
              <a:lnSpc>
                <a:spcPct val="100000"/>
              </a:lnSpc>
              <a:spcBef>
                <a:spcPts val="0"/>
              </a:spcBef>
              <a:buFont typeface="Wingdings 3" charset="2"/>
              <a:buChar char=""/>
            </a:pPr>
            <a:r>
              <a:rPr lang="en-US" sz="3600" dirty="0">
                <a:solidFill>
                  <a:prstClr val="black">
                    <a:alpha val="70000"/>
                  </a:prstClr>
                </a:solidFill>
                <a:latin typeface="Sitka Subheading"/>
                <a:cs typeface="+mn-cs"/>
              </a:rPr>
              <a:t>Those Different</a:t>
            </a:r>
          </a:p>
          <a:p>
            <a:pPr marL="57150" indent="-285750">
              <a:lnSpc>
                <a:spcPct val="100000"/>
              </a:lnSpc>
              <a:spcBef>
                <a:spcPts val="0"/>
              </a:spcBef>
              <a:buFont typeface="Wingdings 3" charset="2"/>
              <a:buChar char=""/>
            </a:pPr>
            <a:endParaRPr lang="en-US" dirty="0">
              <a:solidFill>
                <a:prstClr val="black">
                  <a:alpha val="70000"/>
                </a:prstClr>
              </a:solidFill>
              <a:latin typeface="Sitka Subheading"/>
              <a:cs typeface="+mn-cs"/>
            </a:endParaRPr>
          </a:p>
          <a:p>
            <a:pPr marL="914400" lvl="2" indent="0" fontAlgn="auto">
              <a:lnSpc>
                <a:spcPct val="100000"/>
              </a:lnSpc>
              <a:spcBef>
                <a:spcPts val="0"/>
              </a:spcBef>
              <a:spcAft>
                <a:spcPts val="0"/>
              </a:spcAft>
              <a:buNone/>
            </a:pPr>
            <a:endParaRPr lang="en-US" dirty="0">
              <a:solidFill>
                <a:prstClr val="black">
                  <a:alpha val="70000"/>
                </a:prstClr>
              </a:solidFill>
              <a:latin typeface="Sitka Subheading"/>
              <a:cs typeface="+mn-cs"/>
            </a:endParaRPr>
          </a:p>
          <a:p>
            <a:pPr marL="742950" lvl="1"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457200" lvl="1" indent="0" fontAlgn="auto">
              <a:lnSpc>
                <a:spcPct val="100000"/>
              </a:lnSpc>
              <a:spcBef>
                <a:spcPts val="0"/>
              </a:spcBef>
              <a:spcAft>
                <a:spcPts val="0"/>
              </a:spcAft>
              <a:buNone/>
            </a:pPr>
            <a:endParaRPr lang="en-US" sz="2000" i="1" dirty="0">
              <a:solidFill>
                <a:prstClr val="black">
                  <a:alpha val="70000"/>
                </a:prstClr>
              </a:solidFill>
              <a:latin typeface="Sitka Subheading"/>
              <a:cs typeface="+mn-cs"/>
            </a:endParaRP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30</a:t>
            </a:fld>
            <a:endParaRPr lang="en-US" dirty="0"/>
          </a:p>
        </p:txBody>
      </p:sp>
    </p:spTree>
    <p:extLst>
      <p:ext uri="{BB962C8B-B14F-4D97-AF65-F5344CB8AC3E}">
        <p14:creationId xmlns:p14="http://schemas.microsoft.com/office/powerpoint/2010/main" val="55369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normAutofit/>
          </a:bodyPr>
          <a:lstStyle/>
          <a:p>
            <a:r>
              <a:rPr lang="en-US" dirty="0"/>
              <a:t>Institutionalization of Discrimination:</a:t>
            </a:r>
            <a:br>
              <a:rPr lang="en-US" dirty="0"/>
            </a:br>
            <a:r>
              <a:rPr lang="en-US" dirty="0"/>
              <a:t>Media’s Role</a:t>
            </a:r>
            <a:br>
              <a:rPr lang="en-US" dirty="0"/>
            </a:br>
            <a:endParaRPr lang="en-US" dirty="0"/>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pPr marL="57150" indent="-285750">
              <a:lnSpc>
                <a:spcPct val="100000"/>
              </a:lnSpc>
              <a:spcBef>
                <a:spcPts val="0"/>
              </a:spcBef>
              <a:buFont typeface="Wingdings 3" charset="2"/>
              <a:buChar char=""/>
            </a:pPr>
            <a:r>
              <a:rPr lang="en-US" dirty="0">
                <a:solidFill>
                  <a:prstClr val="black">
                    <a:alpha val="70000"/>
                  </a:prstClr>
                </a:solidFill>
                <a:latin typeface="Sitka Subheading"/>
                <a:cs typeface="+mn-cs"/>
              </a:rPr>
              <a:t>Radio Shows</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Car 54</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Dragnet</a:t>
            </a:r>
          </a:p>
          <a:p>
            <a:pPr marL="57150" indent="-285750">
              <a:lnSpc>
                <a:spcPct val="100000"/>
              </a:lnSpc>
              <a:spcBef>
                <a:spcPts val="0"/>
              </a:spcBef>
              <a:buFont typeface="Wingdings 3" charset="2"/>
              <a:buChar char=""/>
            </a:pPr>
            <a:r>
              <a:rPr lang="en-US" dirty="0">
                <a:solidFill>
                  <a:prstClr val="black">
                    <a:alpha val="70000"/>
                  </a:prstClr>
                </a:solidFill>
                <a:latin typeface="Sitka Subheading"/>
                <a:cs typeface="+mn-cs"/>
              </a:rPr>
              <a:t>TV Shows &amp; Movies</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Dragnet, TJ Hooker, Hawaii Five-O</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Dirty Harry</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Law &amp; Order, Criminal Minds</a:t>
            </a:r>
          </a:p>
          <a:p>
            <a:pPr marL="742950" lvl="1" indent="-285750">
              <a:lnSpc>
                <a:spcPct val="100000"/>
              </a:lnSpc>
              <a:spcBef>
                <a:spcPts val="0"/>
              </a:spcBef>
              <a:buFont typeface="Wingdings 3" charset="2"/>
              <a:buChar char=""/>
            </a:pPr>
            <a:r>
              <a:rPr lang="en-US" dirty="0">
                <a:solidFill>
                  <a:prstClr val="black">
                    <a:alpha val="70000"/>
                  </a:prstClr>
                </a:solidFill>
                <a:latin typeface="Sitka Subheading"/>
                <a:cs typeface="+mn-cs"/>
              </a:rPr>
              <a:t>CSI, NCIS, Homeland</a:t>
            </a:r>
          </a:p>
          <a:p>
            <a:pPr marL="57150" indent="-285750">
              <a:lnSpc>
                <a:spcPct val="100000"/>
              </a:lnSpc>
              <a:spcBef>
                <a:spcPts val="0"/>
              </a:spcBef>
              <a:buFont typeface="Wingdings 3" charset="2"/>
              <a:buChar char=""/>
            </a:pPr>
            <a:r>
              <a:rPr lang="en-US" dirty="0">
                <a:solidFill>
                  <a:prstClr val="black">
                    <a:alpha val="70000"/>
                  </a:prstClr>
                </a:solidFill>
                <a:latin typeface="Sitka Subheading"/>
                <a:cs typeface="+mn-cs"/>
              </a:rPr>
              <a:t>Newsprint – Pros and Cons</a:t>
            </a:r>
          </a:p>
          <a:p>
            <a:pPr marL="57150" indent="-285750">
              <a:lnSpc>
                <a:spcPct val="100000"/>
              </a:lnSpc>
              <a:spcBef>
                <a:spcPts val="0"/>
              </a:spcBef>
              <a:buFont typeface="Wingdings 3" charset="2"/>
              <a:buChar char=""/>
            </a:pPr>
            <a:r>
              <a:rPr lang="en-US" dirty="0">
                <a:solidFill>
                  <a:prstClr val="black">
                    <a:alpha val="70000"/>
                  </a:prstClr>
                </a:solidFill>
                <a:latin typeface="Sitka Subheading"/>
                <a:cs typeface="+mn-cs"/>
              </a:rPr>
              <a:t>Internet – a Different Truth</a:t>
            </a:r>
          </a:p>
          <a:p>
            <a:pPr marL="57150" indent="-285750">
              <a:lnSpc>
                <a:spcPct val="100000"/>
              </a:lnSpc>
              <a:spcBef>
                <a:spcPts val="0"/>
              </a:spcBef>
              <a:buFont typeface="Wingdings 3" charset="2"/>
              <a:buChar char=""/>
            </a:pPr>
            <a:endParaRPr lang="en-US" dirty="0">
              <a:solidFill>
                <a:prstClr val="black">
                  <a:alpha val="70000"/>
                </a:prstClr>
              </a:solidFill>
              <a:latin typeface="Sitka Subheading"/>
              <a:cs typeface="+mn-cs"/>
            </a:endParaRPr>
          </a:p>
          <a:p>
            <a:pPr marL="1200150" lvl="2"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742950" lvl="1" indent="-285750" fontAlgn="auto">
              <a:lnSpc>
                <a:spcPct val="100000"/>
              </a:lnSpc>
              <a:spcBef>
                <a:spcPts val="0"/>
              </a:spcBef>
              <a:spcAft>
                <a:spcPts val="0"/>
              </a:spcAft>
              <a:buFont typeface="Wingdings 3" charset="2"/>
              <a:buChar char=""/>
            </a:pPr>
            <a:endParaRPr lang="en-US" dirty="0">
              <a:solidFill>
                <a:prstClr val="black">
                  <a:alpha val="70000"/>
                </a:prstClr>
              </a:solidFill>
              <a:latin typeface="Sitka Subheading"/>
              <a:cs typeface="+mn-cs"/>
            </a:endParaRPr>
          </a:p>
          <a:p>
            <a:pPr marL="457200" lvl="1" indent="0" fontAlgn="auto">
              <a:lnSpc>
                <a:spcPct val="100000"/>
              </a:lnSpc>
              <a:spcBef>
                <a:spcPts val="0"/>
              </a:spcBef>
              <a:spcAft>
                <a:spcPts val="0"/>
              </a:spcAft>
              <a:buNone/>
            </a:pPr>
            <a:endParaRPr lang="en-US" sz="2000" i="1" dirty="0">
              <a:solidFill>
                <a:prstClr val="black">
                  <a:alpha val="70000"/>
                </a:prstClr>
              </a:solidFill>
              <a:latin typeface="Sitka Subheading"/>
              <a:cs typeface="+mn-cs"/>
            </a:endParaRP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31</a:t>
            </a:fld>
            <a:endParaRPr lang="en-US" dirty="0"/>
          </a:p>
        </p:txBody>
      </p:sp>
    </p:spTree>
    <p:extLst>
      <p:ext uri="{BB962C8B-B14F-4D97-AF65-F5344CB8AC3E}">
        <p14:creationId xmlns:p14="http://schemas.microsoft.com/office/powerpoint/2010/main" val="1978028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C2FF4-6696-49DB-9469-A6A841FAF64F}"/>
              </a:ext>
            </a:extLst>
          </p:cNvPr>
          <p:cNvSpPr>
            <a:spLocks noGrp="1"/>
          </p:cNvSpPr>
          <p:nvPr>
            <p:ph type="title"/>
          </p:nvPr>
        </p:nvSpPr>
        <p:spPr/>
        <p:txBody>
          <a:bodyPr/>
          <a:lstStyle/>
          <a:p>
            <a:r>
              <a:rPr lang="en-US" dirty="0"/>
              <a:t>Warrior Mentality is Problematic </a:t>
            </a:r>
          </a:p>
        </p:txBody>
      </p:sp>
      <p:sp>
        <p:nvSpPr>
          <p:cNvPr id="3" name="Content Placeholder 2">
            <a:extLst>
              <a:ext uri="{FF2B5EF4-FFF2-40B4-BE49-F238E27FC236}">
                <a16:creationId xmlns:a16="http://schemas.microsoft.com/office/drawing/2014/main" id="{4F097C4A-A29A-4C53-8352-2AD1FCAF60A3}"/>
              </a:ext>
            </a:extLst>
          </p:cNvPr>
          <p:cNvSpPr>
            <a:spLocks noGrp="1"/>
          </p:cNvSpPr>
          <p:nvPr>
            <p:ph idx="1"/>
          </p:nvPr>
        </p:nvSpPr>
        <p:spPr/>
        <p:txBody>
          <a:bodyPr/>
          <a:lstStyle/>
          <a:p>
            <a:pPr marL="342900" lvl="0" indent="-342900">
              <a:lnSpc>
                <a:spcPct val="125000"/>
              </a:lnSpc>
              <a:spcBef>
                <a:spcPts val="500"/>
              </a:spcBef>
              <a:buFont typeface="Wingdings 3" charset="2"/>
              <a:buChar char=""/>
            </a:pPr>
            <a:r>
              <a:rPr lang="en-US" dirty="0">
                <a:solidFill>
                  <a:prstClr val="black">
                    <a:alpha val="70000"/>
                  </a:prstClr>
                </a:solidFill>
                <a:latin typeface="Sitka Subheading"/>
                <a:cs typeface="+mn-cs"/>
              </a:rPr>
              <a:t>Transitioning from Warriors to Guardians</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Rebranding</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Training and education</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Recruitment and retention</a:t>
            </a:r>
          </a:p>
          <a:p>
            <a:pPr marL="342900" lvl="0" indent="-342900">
              <a:lnSpc>
                <a:spcPct val="125000"/>
              </a:lnSpc>
              <a:spcBef>
                <a:spcPts val="500"/>
              </a:spcBef>
              <a:buFont typeface="Wingdings 3" charset="2"/>
              <a:buChar char=""/>
            </a:pPr>
            <a:r>
              <a:rPr lang="en-US" dirty="0">
                <a:solidFill>
                  <a:prstClr val="black">
                    <a:alpha val="70000"/>
                  </a:prstClr>
                </a:solidFill>
                <a:latin typeface="Sitka Subheading"/>
                <a:cs typeface="+mn-cs"/>
              </a:rPr>
              <a:t>Societal drivers behind the Warrior Cop </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Defense Industrial Complex </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 Police Industrial Complex</a:t>
            </a:r>
          </a:p>
          <a:p>
            <a:pPr marL="742950" lvl="1" indent="-285750" fontAlgn="auto">
              <a:lnSpc>
                <a:spcPct val="125000"/>
              </a:lnSpc>
              <a:spcAft>
                <a:spcPts val="0"/>
              </a:spcAft>
              <a:buFont typeface="Wingdings 3" charset="2"/>
              <a:buChar char=""/>
            </a:pPr>
            <a:r>
              <a:rPr lang="en-US" sz="1800" dirty="0">
                <a:solidFill>
                  <a:prstClr val="black">
                    <a:alpha val="70000"/>
                  </a:prstClr>
                </a:solidFill>
                <a:latin typeface="Sitka Subheading"/>
                <a:cs typeface="+mn-cs"/>
              </a:rPr>
              <a:t>Prison Industrial Complex</a:t>
            </a:r>
          </a:p>
          <a:p>
            <a:endParaRPr lang="en-US" dirty="0"/>
          </a:p>
        </p:txBody>
      </p:sp>
      <p:sp>
        <p:nvSpPr>
          <p:cNvPr id="4" name="Slide Number Placeholder 3">
            <a:extLst>
              <a:ext uri="{FF2B5EF4-FFF2-40B4-BE49-F238E27FC236}">
                <a16:creationId xmlns:a16="http://schemas.microsoft.com/office/drawing/2014/main" id="{B1B12A6E-2F54-44C7-B7F6-D1C342523C7A}"/>
              </a:ext>
            </a:extLst>
          </p:cNvPr>
          <p:cNvSpPr>
            <a:spLocks noGrp="1"/>
          </p:cNvSpPr>
          <p:nvPr>
            <p:ph type="sldNum" sz="quarter" idx="10"/>
          </p:nvPr>
        </p:nvSpPr>
        <p:spPr/>
        <p:txBody>
          <a:bodyPr/>
          <a:lstStyle/>
          <a:p>
            <a:pPr>
              <a:defRPr/>
            </a:pPr>
            <a:fld id="{8E7112F3-EDBC-C34C-9442-87893BAF7381}" type="slidenum">
              <a:rPr lang="en-US" smtClean="0"/>
              <a:pPr>
                <a:defRPr/>
              </a:pPr>
              <a:t>32</a:t>
            </a:fld>
            <a:endParaRPr lang="en-US" dirty="0"/>
          </a:p>
        </p:txBody>
      </p:sp>
      <p:pic>
        <p:nvPicPr>
          <p:cNvPr id="5" name="Picture 4">
            <a:extLst>
              <a:ext uri="{FF2B5EF4-FFF2-40B4-BE49-F238E27FC236}">
                <a16:creationId xmlns:a16="http://schemas.microsoft.com/office/drawing/2014/main" id="{F4999C25-7724-4C4E-A3B0-1F77AC192960}"/>
              </a:ext>
            </a:extLst>
          </p:cNvPr>
          <p:cNvPicPr>
            <a:picLocks noChangeAspect="1"/>
          </p:cNvPicPr>
          <p:nvPr/>
        </p:nvPicPr>
        <p:blipFill>
          <a:blip r:embed="rId3"/>
          <a:stretch>
            <a:fillRect/>
          </a:stretch>
        </p:blipFill>
        <p:spPr>
          <a:xfrm>
            <a:off x="7469681" y="4447277"/>
            <a:ext cx="3884117" cy="2238188"/>
          </a:xfrm>
          <a:prstGeom prst="rect">
            <a:avLst/>
          </a:prstGeom>
        </p:spPr>
      </p:pic>
    </p:spTree>
    <p:extLst>
      <p:ext uri="{BB962C8B-B14F-4D97-AF65-F5344CB8AC3E}">
        <p14:creationId xmlns:p14="http://schemas.microsoft.com/office/powerpoint/2010/main" val="1512030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1513487-04AB-4117-8A1B-C74DBD91E2D1}"/>
              </a:ext>
            </a:extLst>
          </p:cNvPr>
          <p:cNvSpPr>
            <a:spLocks noGrp="1"/>
          </p:cNvSpPr>
          <p:nvPr>
            <p:ph type="title"/>
          </p:nvPr>
        </p:nvSpPr>
        <p:spPr/>
        <p:txBody>
          <a:bodyPr/>
          <a:lstStyle/>
          <a:p>
            <a:r>
              <a:rPr lang="en-US" dirty="0"/>
              <a:t>This was America…….January 6, 2021</a:t>
            </a:r>
          </a:p>
        </p:txBody>
      </p:sp>
      <p:sp>
        <p:nvSpPr>
          <p:cNvPr id="4" name="Slide Number Placeholder 3">
            <a:extLst>
              <a:ext uri="{FF2B5EF4-FFF2-40B4-BE49-F238E27FC236}">
                <a16:creationId xmlns:a16="http://schemas.microsoft.com/office/drawing/2014/main" id="{B1B12A6E-2F54-44C7-B7F6-D1C342523C7A}"/>
              </a:ext>
            </a:extLst>
          </p:cNvPr>
          <p:cNvSpPr>
            <a:spLocks noGrp="1"/>
          </p:cNvSpPr>
          <p:nvPr>
            <p:ph type="sldNum" sz="quarter" idx="10"/>
          </p:nvPr>
        </p:nvSpPr>
        <p:spPr/>
        <p:txBody>
          <a:bodyPr/>
          <a:lstStyle/>
          <a:p>
            <a:pPr>
              <a:defRPr/>
            </a:pPr>
            <a:fld id="{8E7112F3-EDBC-C34C-9442-87893BAF7381}" type="slidenum">
              <a:rPr lang="en-US" smtClean="0"/>
              <a:pPr>
                <a:defRPr/>
              </a:pPr>
              <a:t>33</a:t>
            </a:fld>
            <a:endParaRPr lang="en-US" dirty="0"/>
          </a:p>
        </p:txBody>
      </p:sp>
      <p:pic>
        <p:nvPicPr>
          <p:cNvPr id="16" name="Picture 15">
            <a:extLst>
              <a:ext uri="{FF2B5EF4-FFF2-40B4-BE49-F238E27FC236}">
                <a16:creationId xmlns:a16="http://schemas.microsoft.com/office/drawing/2014/main" id="{5C47EBA1-79FE-4386-B1DB-AB0B7B8544A4}"/>
              </a:ext>
            </a:extLst>
          </p:cNvPr>
          <p:cNvPicPr>
            <a:picLocks noChangeAspect="1"/>
          </p:cNvPicPr>
          <p:nvPr/>
        </p:nvPicPr>
        <p:blipFill>
          <a:blip r:embed="rId2"/>
          <a:stretch>
            <a:fillRect/>
          </a:stretch>
        </p:blipFill>
        <p:spPr>
          <a:xfrm>
            <a:off x="1845578" y="2375229"/>
            <a:ext cx="8347046" cy="4163683"/>
          </a:xfrm>
          <a:prstGeom prst="rect">
            <a:avLst/>
          </a:prstGeom>
        </p:spPr>
      </p:pic>
    </p:spTree>
    <p:extLst>
      <p:ext uri="{BB962C8B-B14F-4D97-AF65-F5344CB8AC3E}">
        <p14:creationId xmlns:p14="http://schemas.microsoft.com/office/powerpoint/2010/main" val="3460647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9B68620-F8CC-4C96-BE69-61A10D7D3636}"/>
              </a:ext>
            </a:extLst>
          </p:cNvPr>
          <p:cNvSpPr>
            <a:spLocks noGrp="1"/>
          </p:cNvSpPr>
          <p:nvPr>
            <p:ph type="title"/>
          </p:nvPr>
        </p:nvSpPr>
        <p:spPr>
          <a:xfrm>
            <a:off x="1277650" y="365125"/>
            <a:ext cx="10046043" cy="1325563"/>
          </a:xfrm>
        </p:spPr>
        <p:txBody>
          <a:bodyPr/>
          <a:lstStyle/>
          <a:p>
            <a:r>
              <a:rPr lang="en-US" dirty="0"/>
              <a:t>This is America…….Let’s Teach Them!</a:t>
            </a:r>
          </a:p>
        </p:txBody>
      </p:sp>
      <p:pic>
        <p:nvPicPr>
          <p:cNvPr id="8" name="Content Placeholder 7">
            <a:extLst>
              <a:ext uri="{FF2B5EF4-FFF2-40B4-BE49-F238E27FC236}">
                <a16:creationId xmlns:a16="http://schemas.microsoft.com/office/drawing/2014/main" id="{1FAC3020-F873-4381-8269-0459D02E8C2E}"/>
              </a:ext>
            </a:extLst>
          </p:cNvPr>
          <p:cNvPicPr>
            <a:picLocks noGrp="1" noChangeAspect="1"/>
          </p:cNvPicPr>
          <p:nvPr>
            <p:ph sz="half" idx="2"/>
          </p:nvPr>
        </p:nvPicPr>
        <p:blipFill>
          <a:blip r:embed="rId2"/>
          <a:stretch>
            <a:fillRect/>
          </a:stretch>
        </p:blipFill>
        <p:spPr>
          <a:xfrm>
            <a:off x="1277650" y="2508643"/>
            <a:ext cx="4932150" cy="3137148"/>
          </a:xfrm>
          <a:prstGeom prst="rect">
            <a:avLst/>
          </a:prstGeom>
        </p:spPr>
      </p:pic>
      <p:sp>
        <p:nvSpPr>
          <p:cNvPr id="5" name="Slide Number Placeholder 4">
            <a:extLst>
              <a:ext uri="{FF2B5EF4-FFF2-40B4-BE49-F238E27FC236}">
                <a16:creationId xmlns:a16="http://schemas.microsoft.com/office/drawing/2014/main" id="{23053A32-7344-4F73-8CA3-0826279D0D41}"/>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1C90F58-CCC4-014C-9F0D-4A5D97A4EAD3}" type="slidenum">
              <a:rPr lang="en-US" altLang="en-US" smtClean="0"/>
              <a:pPr>
                <a:spcAft>
                  <a:spcPts val="600"/>
                </a:spcAft>
                <a:defRPr/>
              </a:pPr>
              <a:t>34</a:t>
            </a:fld>
            <a:endParaRPr lang="en-US" altLang="en-US" dirty="0"/>
          </a:p>
        </p:txBody>
      </p:sp>
      <p:graphicFrame>
        <p:nvGraphicFramePr>
          <p:cNvPr id="9" name="Content Placeholder 6">
            <a:extLst>
              <a:ext uri="{FF2B5EF4-FFF2-40B4-BE49-F238E27FC236}">
                <a16:creationId xmlns:a16="http://schemas.microsoft.com/office/drawing/2014/main" id="{1EEA9005-37DF-4A8D-9D53-5D338DEDD3FB}"/>
              </a:ext>
            </a:extLst>
          </p:cNvPr>
          <p:cNvGraphicFramePr>
            <a:graphicFrameLocks noGrp="1"/>
          </p:cNvGraphicFramePr>
          <p:nvPr>
            <p:ph sz="quarter" idx="4"/>
          </p:nvPr>
        </p:nvGraphicFramePr>
        <p:xfrm>
          <a:off x="6388259" y="1798320"/>
          <a:ext cx="4948881" cy="4391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687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EAA0FF-EC07-494C-AD04-010FB391FA92}"/>
              </a:ext>
            </a:extLst>
          </p:cNvPr>
          <p:cNvPicPr>
            <a:picLocks noChangeAspect="1"/>
          </p:cNvPicPr>
          <p:nvPr/>
        </p:nvPicPr>
        <p:blipFill>
          <a:blip r:embed="rId2"/>
          <a:stretch>
            <a:fillRect/>
          </a:stretch>
        </p:blipFill>
        <p:spPr>
          <a:xfrm>
            <a:off x="980019" y="1410494"/>
            <a:ext cx="5516031" cy="4437062"/>
          </a:xfrm>
          <a:prstGeom prst="rect">
            <a:avLst/>
          </a:prstGeom>
          <a:noFill/>
        </p:spPr>
      </p:pic>
      <p:sp>
        <p:nvSpPr>
          <p:cNvPr id="2" name="Slide Number Placeholder 1" hidden="1">
            <a:extLst>
              <a:ext uri="{FF2B5EF4-FFF2-40B4-BE49-F238E27FC236}">
                <a16:creationId xmlns:a16="http://schemas.microsoft.com/office/drawing/2014/main" id="{386E8852-AD75-4970-A272-19D8D3028807}"/>
              </a:ext>
            </a:extLst>
          </p:cNvPr>
          <p:cNvSpPr>
            <a:spLocks noGrp="1"/>
          </p:cNvSpPr>
          <p:nvPr>
            <p:ph type="sldNum" sz="quarter" idx="10"/>
          </p:nvPr>
        </p:nvSpPr>
        <p:spPr/>
        <p:txBody>
          <a:bodyPr/>
          <a:lstStyle/>
          <a:p>
            <a:pPr>
              <a:spcAft>
                <a:spcPts val="600"/>
              </a:spcAft>
              <a:defRPr/>
            </a:pPr>
            <a:fld id="{DA4ED187-291C-B44F-B782-25BD5EF05F47}" type="slidenum">
              <a:rPr lang="en-US" altLang="en-US" smtClean="0"/>
              <a:pPr>
                <a:spcAft>
                  <a:spcPts val="600"/>
                </a:spcAft>
                <a:defRPr/>
              </a:pPr>
              <a:t>35</a:t>
            </a:fld>
            <a:endParaRPr lang="en-US" altLang="en-US" dirty="0"/>
          </a:p>
        </p:txBody>
      </p:sp>
      <p:pic>
        <p:nvPicPr>
          <p:cNvPr id="4" name="Picture 3">
            <a:extLst>
              <a:ext uri="{FF2B5EF4-FFF2-40B4-BE49-F238E27FC236}">
                <a16:creationId xmlns:a16="http://schemas.microsoft.com/office/drawing/2014/main" id="{060BEBD2-3BC4-4A33-9A4D-C45A146EF10E}"/>
              </a:ext>
            </a:extLst>
          </p:cNvPr>
          <p:cNvPicPr>
            <a:picLocks noChangeAspect="1"/>
          </p:cNvPicPr>
          <p:nvPr/>
        </p:nvPicPr>
        <p:blipFill>
          <a:blip r:embed="rId3"/>
          <a:stretch>
            <a:fillRect/>
          </a:stretch>
        </p:blipFill>
        <p:spPr>
          <a:xfrm>
            <a:off x="6819900" y="1410494"/>
            <a:ext cx="5372100" cy="4451331"/>
          </a:xfrm>
          <a:prstGeom prst="rect">
            <a:avLst/>
          </a:prstGeom>
        </p:spPr>
      </p:pic>
    </p:spTree>
    <p:extLst>
      <p:ext uri="{BB962C8B-B14F-4D97-AF65-F5344CB8AC3E}">
        <p14:creationId xmlns:p14="http://schemas.microsoft.com/office/powerpoint/2010/main" val="415130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FD273-8C91-4D82-A812-7E29C9F86908}"/>
              </a:ext>
            </a:extLst>
          </p:cNvPr>
          <p:cNvSpPr>
            <a:spLocks noGrp="1"/>
          </p:cNvSpPr>
          <p:nvPr>
            <p:ph type="title"/>
          </p:nvPr>
        </p:nvSpPr>
        <p:spPr>
          <a:xfrm>
            <a:off x="2560319" y="403412"/>
            <a:ext cx="8793479" cy="1685768"/>
          </a:xfrm>
        </p:spPr>
        <p:txBody>
          <a:bodyPr wrap="square" anchor="b">
            <a:normAutofit/>
          </a:bodyPr>
          <a:lstStyle/>
          <a:p>
            <a:r>
              <a:rPr lang="en-US" dirty="0"/>
              <a:t>On Behalf of the Presenters, we thank you for your attendance and participation!</a:t>
            </a:r>
          </a:p>
        </p:txBody>
      </p:sp>
      <p:sp>
        <p:nvSpPr>
          <p:cNvPr id="5" name="Slide Number Placeholder 4">
            <a:extLst>
              <a:ext uri="{FF2B5EF4-FFF2-40B4-BE49-F238E27FC236}">
                <a16:creationId xmlns:a16="http://schemas.microsoft.com/office/drawing/2014/main" id="{2F0F317E-E9FF-4930-8CCD-0D92692A5CC8}"/>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1C90F58-CCC4-014C-9F0D-4A5D97A4EAD3}" type="slidenum">
              <a:rPr lang="en-US" altLang="en-US" smtClean="0"/>
              <a:pPr>
                <a:spcAft>
                  <a:spcPts val="600"/>
                </a:spcAft>
                <a:defRPr/>
              </a:pPr>
              <a:t>36</a:t>
            </a:fld>
            <a:endParaRPr lang="en-US" altLang="en-US" dirty="0"/>
          </a:p>
        </p:txBody>
      </p:sp>
      <p:pic>
        <p:nvPicPr>
          <p:cNvPr id="16" name="Content Placeholder 15">
            <a:extLst>
              <a:ext uri="{FF2B5EF4-FFF2-40B4-BE49-F238E27FC236}">
                <a16:creationId xmlns:a16="http://schemas.microsoft.com/office/drawing/2014/main" id="{95D1A647-AD4F-4355-85AC-C55DB40F6F98}"/>
              </a:ext>
            </a:extLst>
          </p:cNvPr>
          <p:cNvPicPr>
            <a:picLocks noGrp="1" noChangeAspect="1"/>
          </p:cNvPicPr>
          <p:nvPr>
            <p:ph idx="1"/>
          </p:nvPr>
        </p:nvPicPr>
        <p:blipFill>
          <a:blip r:embed="rId2"/>
          <a:stretch>
            <a:fillRect/>
          </a:stretch>
        </p:blipFill>
        <p:spPr>
          <a:xfrm>
            <a:off x="2409825" y="2424113"/>
            <a:ext cx="7410450" cy="4410075"/>
          </a:xfrm>
          <a:prstGeom prst="rect">
            <a:avLst/>
          </a:prstGeom>
        </p:spPr>
      </p:pic>
    </p:spTree>
    <p:extLst>
      <p:ext uri="{BB962C8B-B14F-4D97-AF65-F5344CB8AC3E}">
        <p14:creationId xmlns:p14="http://schemas.microsoft.com/office/powerpoint/2010/main" val="24059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26994-016C-4C27-AC6B-4FF396D9302C}"/>
              </a:ext>
            </a:extLst>
          </p:cNvPr>
          <p:cNvPicPr>
            <a:picLocks noChangeAspect="1"/>
          </p:cNvPicPr>
          <p:nvPr/>
        </p:nvPicPr>
        <p:blipFill>
          <a:blip r:embed="rId2"/>
          <a:stretch>
            <a:fillRect/>
          </a:stretch>
        </p:blipFill>
        <p:spPr>
          <a:xfrm>
            <a:off x="1000859" y="3756101"/>
            <a:ext cx="5542553" cy="3101899"/>
          </a:xfrm>
          <a:prstGeom prst="rect">
            <a:avLst/>
          </a:prstGeom>
          <a:noFill/>
        </p:spPr>
      </p:pic>
      <p:sp>
        <p:nvSpPr>
          <p:cNvPr id="2" name="Slide Number Placeholder 1" hidden="1">
            <a:extLst>
              <a:ext uri="{FF2B5EF4-FFF2-40B4-BE49-F238E27FC236}">
                <a16:creationId xmlns:a16="http://schemas.microsoft.com/office/drawing/2014/main" id="{386E8852-AD75-4970-A272-19D8D3028807}"/>
              </a:ext>
            </a:extLst>
          </p:cNvPr>
          <p:cNvSpPr>
            <a:spLocks noGrp="1"/>
          </p:cNvSpPr>
          <p:nvPr>
            <p:ph type="sldNum" sz="quarter" idx="10"/>
          </p:nvPr>
        </p:nvSpPr>
        <p:spPr/>
        <p:txBody>
          <a:bodyPr/>
          <a:lstStyle/>
          <a:p>
            <a:pPr>
              <a:spcAft>
                <a:spcPts val="600"/>
              </a:spcAft>
              <a:defRPr/>
            </a:pPr>
            <a:fld id="{DA4ED187-291C-B44F-B782-25BD5EF05F47}" type="slidenum">
              <a:rPr lang="en-US" altLang="en-US" smtClean="0"/>
              <a:pPr>
                <a:spcAft>
                  <a:spcPts val="600"/>
                </a:spcAft>
                <a:defRPr/>
              </a:pPr>
              <a:t>4</a:t>
            </a:fld>
            <a:endParaRPr lang="en-US" altLang="en-US" dirty="0"/>
          </a:p>
        </p:txBody>
      </p:sp>
      <p:pic>
        <p:nvPicPr>
          <p:cNvPr id="4" name="Picture 3">
            <a:extLst>
              <a:ext uri="{FF2B5EF4-FFF2-40B4-BE49-F238E27FC236}">
                <a16:creationId xmlns:a16="http://schemas.microsoft.com/office/drawing/2014/main" id="{99485B67-E18C-481F-B57A-F486BD0A1800}"/>
              </a:ext>
            </a:extLst>
          </p:cNvPr>
          <p:cNvPicPr>
            <a:picLocks noChangeAspect="1"/>
          </p:cNvPicPr>
          <p:nvPr/>
        </p:nvPicPr>
        <p:blipFill>
          <a:blip r:embed="rId3"/>
          <a:stretch>
            <a:fillRect/>
          </a:stretch>
        </p:blipFill>
        <p:spPr>
          <a:xfrm>
            <a:off x="7492879" y="150385"/>
            <a:ext cx="4503510" cy="3550567"/>
          </a:xfrm>
          <a:prstGeom prst="rect">
            <a:avLst/>
          </a:prstGeom>
        </p:spPr>
      </p:pic>
      <p:pic>
        <p:nvPicPr>
          <p:cNvPr id="5" name="Picture 4">
            <a:extLst>
              <a:ext uri="{FF2B5EF4-FFF2-40B4-BE49-F238E27FC236}">
                <a16:creationId xmlns:a16="http://schemas.microsoft.com/office/drawing/2014/main" id="{659086A4-8C21-4BC3-AB25-929A5324615D}"/>
              </a:ext>
            </a:extLst>
          </p:cNvPr>
          <p:cNvPicPr>
            <a:picLocks noChangeAspect="1"/>
          </p:cNvPicPr>
          <p:nvPr/>
        </p:nvPicPr>
        <p:blipFill>
          <a:blip r:embed="rId4"/>
          <a:stretch>
            <a:fillRect/>
          </a:stretch>
        </p:blipFill>
        <p:spPr>
          <a:xfrm>
            <a:off x="7492878" y="3756101"/>
            <a:ext cx="4503510" cy="2974946"/>
          </a:xfrm>
          <a:prstGeom prst="rect">
            <a:avLst/>
          </a:prstGeom>
        </p:spPr>
      </p:pic>
      <p:pic>
        <p:nvPicPr>
          <p:cNvPr id="6" name="Picture 5">
            <a:extLst>
              <a:ext uri="{FF2B5EF4-FFF2-40B4-BE49-F238E27FC236}">
                <a16:creationId xmlns:a16="http://schemas.microsoft.com/office/drawing/2014/main" id="{79A255F1-545E-47FA-BAD7-887BA64ED56C}"/>
              </a:ext>
            </a:extLst>
          </p:cNvPr>
          <p:cNvPicPr>
            <a:picLocks noChangeAspect="1"/>
          </p:cNvPicPr>
          <p:nvPr/>
        </p:nvPicPr>
        <p:blipFill>
          <a:blip r:embed="rId5"/>
          <a:stretch>
            <a:fillRect/>
          </a:stretch>
        </p:blipFill>
        <p:spPr>
          <a:xfrm>
            <a:off x="1073834" y="150384"/>
            <a:ext cx="5341286" cy="3359537"/>
          </a:xfrm>
          <a:prstGeom prst="rect">
            <a:avLst/>
          </a:prstGeom>
        </p:spPr>
      </p:pic>
    </p:spTree>
    <p:extLst>
      <p:ext uri="{BB962C8B-B14F-4D97-AF65-F5344CB8AC3E}">
        <p14:creationId xmlns:p14="http://schemas.microsoft.com/office/powerpoint/2010/main" val="31022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22FCEE82-689C-4B5B-83BD-E3CDC6784016}"/>
              </a:ext>
            </a:extLst>
          </p:cNvPr>
          <p:cNvSpPr>
            <a:spLocks noGrp="1"/>
          </p:cNvSpPr>
          <p:nvPr>
            <p:ph type="sldNum" sz="quarter" idx="10"/>
          </p:nvPr>
        </p:nvSpPr>
        <p:spPr/>
        <p:txBody>
          <a:bodyPr/>
          <a:lstStyle/>
          <a:p>
            <a:pPr>
              <a:spcAft>
                <a:spcPts val="600"/>
              </a:spcAft>
              <a:defRPr/>
            </a:pPr>
            <a:fld id="{8E7112F3-EDBC-C34C-9442-87893BAF7381}" type="slidenum">
              <a:rPr lang="en-US" smtClean="0"/>
              <a:pPr>
                <a:spcAft>
                  <a:spcPts val="600"/>
                </a:spcAft>
                <a:defRPr/>
              </a:pPr>
              <a:t>5</a:t>
            </a:fld>
            <a:endParaRPr lang="en-US" dirty="0"/>
          </a:p>
        </p:txBody>
      </p:sp>
      <p:pic>
        <p:nvPicPr>
          <p:cNvPr id="7" name="Picture 6">
            <a:extLst>
              <a:ext uri="{FF2B5EF4-FFF2-40B4-BE49-F238E27FC236}">
                <a16:creationId xmlns:a16="http://schemas.microsoft.com/office/drawing/2014/main" id="{B41BB3A1-5C4D-4A02-B2D8-BF2C6FC5D8A8}"/>
              </a:ext>
            </a:extLst>
          </p:cNvPr>
          <p:cNvPicPr>
            <a:picLocks noChangeAspect="1"/>
          </p:cNvPicPr>
          <p:nvPr/>
        </p:nvPicPr>
        <p:blipFill>
          <a:blip r:embed="rId2"/>
          <a:stretch>
            <a:fillRect/>
          </a:stretch>
        </p:blipFill>
        <p:spPr>
          <a:xfrm>
            <a:off x="1084854" y="246156"/>
            <a:ext cx="10559187" cy="1542422"/>
          </a:xfrm>
          <a:prstGeom prst="rect">
            <a:avLst/>
          </a:prstGeom>
        </p:spPr>
      </p:pic>
      <p:pic>
        <p:nvPicPr>
          <p:cNvPr id="10" name="Content Placeholder 9">
            <a:extLst>
              <a:ext uri="{FF2B5EF4-FFF2-40B4-BE49-F238E27FC236}">
                <a16:creationId xmlns:a16="http://schemas.microsoft.com/office/drawing/2014/main" id="{7EE6184A-6C16-4635-877D-58D19DE780A6}"/>
              </a:ext>
            </a:extLst>
          </p:cNvPr>
          <p:cNvPicPr>
            <a:picLocks noGrp="1" noChangeAspect="1"/>
          </p:cNvPicPr>
          <p:nvPr>
            <p:ph sz="half" idx="2"/>
          </p:nvPr>
        </p:nvPicPr>
        <p:blipFill>
          <a:blip r:embed="rId3"/>
          <a:stretch>
            <a:fillRect/>
          </a:stretch>
        </p:blipFill>
        <p:spPr>
          <a:xfrm>
            <a:off x="7269163" y="3586301"/>
            <a:ext cx="4922837" cy="1483122"/>
          </a:xfrm>
          <a:prstGeom prst="rect">
            <a:avLst/>
          </a:prstGeom>
        </p:spPr>
      </p:pic>
      <p:pic>
        <p:nvPicPr>
          <p:cNvPr id="9" name="Picture 8">
            <a:extLst>
              <a:ext uri="{FF2B5EF4-FFF2-40B4-BE49-F238E27FC236}">
                <a16:creationId xmlns:a16="http://schemas.microsoft.com/office/drawing/2014/main" id="{FC066D8C-8F96-4838-AB7B-F336761AFDD1}"/>
              </a:ext>
            </a:extLst>
          </p:cNvPr>
          <p:cNvPicPr>
            <a:picLocks noChangeAspect="1"/>
          </p:cNvPicPr>
          <p:nvPr/>
        </p:nvPicPr>
        <p:blipFill>
          <a:blip r:embed="rId4"/>
          <a:stretch>
            <a:fillRect/>
          </a:stretch>
        </p:blipFill>
        <p:spPr>
          <a:xfrm>
            <a:off x="1084855" y="1945934"/>
            <a:ext cx="6114208" cy="1904613"/>
          </a:xfrm>
          <a:prstGeom prst="rect">
            <a:avLst/>
          </a:prstGeom>
        </p:spPr>
      </p:pic>
      <p:pic>
        <p:nvPicPr>
          <p:cNvPr id="11" name="Picture 10">
            <a:extLst>
              <a:ext uri="{FF2B5EF4-FFF2-40B4-BE49-F238E27FC236}">
                <a16:creationId xmlns:a16="http://schemas.microsoft.com/office/drawing/2014/main" id="{5E5BE732-3CBB-456E-8811-57A53C38A58B}"/>
              </a:ext>
            </a:extLst>
          </p:cNvPr>
          <p:cNvPicPr>
            <a:picLocks noChangeAspect="1"/>
          </p:cNvPicPr>
          <p:nvPr/>
        </p:nvPicPr>
        <p:blipFill>
          <a:blip r:embed="rId5"/>
          <a:stretch>
            <a:fillRect/>
          </a:stretch>
        </p:blipFill>
        <p:spPr>
          <a:xfrm>
            <a:off x="2179180" y="5238353"/>
            <a:ext cx="8370533" cy="1483122"/>
          </a:xfrm>
          <a:prstGeom prst="rect">
            <a:avLst/>
          </a:prstGeom>
        </p:spPr>
      </p:pic>
    </p:spTree>
    <p:extLst>
      <p:ext uri="{BB962C8B-B14F-4D97-AF65-F5344CB8AC3E}">
        <p14:creationId xmlns:p14="http://schemas.microsoft.com/office/powerpoint/2010/main" val="88961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BFCE9-E339-49FA-ACAF-84C9D23667F0}"/>
              </a:ext>
            </a:extLst>
          </p:cNvPr>
          <p:cNvSpPr>
            <a:spLocks noGrp="1"/>
          </p:cNvSpPr>
          <p:nvPr>
            <p:ph type="sldNum" sz="quarter" idx="10"/>
          </p:nvPr>
        </p:nvSpPr>
        <p:spPr/>
        <p:txBody>
          <a:bodyPr/>
          <a:lstStyle/>
          <a:p>
            <a:pPr>
              <a:defRPr/>
            </a:pPr>
            <a:fld id="{DA4ED187-291C-B44F-B782-25BD5EF05F47}" type="slidenum">
              <a:rPr lang="en-US" altLang="en-US" smtClean="0"/>
              <a:pPr>
                <a:defRPr/>
              </a:pPr>
              <a:t>6</a:t>
            </a:fld>
            <a:endParaRPr lang="en-US" altLang="en-US" dirty="0"/>
          </a:p>
        </p:txBody>
      </p:sp>
      <p:pic>
        <p:nvPicPr>
          <p:cNvPr id="3" name="Picture 2">
            <a:extLst>
              <a:ext uri="{FF2B5EF4-FFF2-40B4-BE49-F238E27FC236}">
                <a16:creationId xmlns:a16="http://schemas.microsoft.com/office/drawing/2014/main" id="{0F53CDDA-6E85-4A05-8463-683340038FC6}"/>
              </a:ext>
            </a:extLst>
          </p:cNvPr>
          <p:cNvPicPr>
            <a:picLocks noChangeAspect="1"/>
          </p:cNvPicPr>
          <p:nvPr/>
        </p:nvPicPr>
        <p:blipFill>
          <a:blip r:embed="rId2"/>
          <a:stretch>
            <a:fillRect/>
          </a:stretch>
        </p:blipFill>
        <p:spPr>
          <a:xfrm>
            <a:off x="0" y="3112794"/>
            <a:ext cx="2927757" cy="3725737"/>
          </a:xfrm>
          <a:prstGeom prst="rect">
            <a:avLst/>
          </a:prstGeom>
        </p:spPr>
      </p:pic>
      <p:pic>
        <p:nvPicPr>
          <p:cNvPr id="4" name="Picture 3">
            <a:extLst>
              <a:ext uri="{FF2B5EF4-FFF2-40B4-BE49-F238E27FC236}">
                <a16:creationId xmlns:a16="http://schemas.microsoft.com/office/drawing/2014/main" id="{7F531E1C-F89E-4284-8E1D-D71EC71A91FE}"/>
              </a:ext>
            </a:extLst>
          </p:cNvPr>
          <p:cNvPicPr>
            <a:picLocks noChangeAspect="1"/>
          </p:cNvPicPr>
          <p:nvPr/>
        </p:nvPicPr>
        <p:blipFill>
          <a:blip r:embed="rId3"/>
          <a:stretch>
            <a:fillRect/>
          </a:stretch>
        </p:blipFill>
        <p:spPr>
          <a:xfrm>
            <a:off x="8912068" y="3112794"/>
            <a:ext cx="3279932" cy="3676207"/>
          </a:xfrm>
          <a:prstGeom prst="rect">
            <a:avLst/>
          </a:prstGeom>
        </p:spPr>
      </p:pic>
      <p:pic>
        <p:nvPicPr>
          <p:cNvPr id="5" name="Picture 4">
            <a:extLst>
              <a:ext uri="{FF2B5EF4-FFF2-40B4-BE49-F238E27FC236}">
                <a16:creationId xmlns:a16="http://schemas.microsoft.com/office/drawing/2014/main" id="{8F5DBD6C-A0E6-4651-8595-1F6C5FA4522B}"/>
              </a:ext>
            </a:extLst>
          </p:cNvPr>
          <p:cNvPicPr>
            <a:picLocks noChangeAspect="1"/>
          </p:cNvPicPr>
          <p:nvPr/>
        </p:nvPicPr>
        <p:blipFill>
          <a:blip r:embed="rId4"/>
          <a:stretch>
            <a:fillRect/>
          </a:stretch>
        </p:blipFill>
        <p:spPr>
          <a:xfrm>
            <a:off x="3942826" y="3075832"/>
            <a:ext cx="3340915" cy="3782168"/>
          </a:xfrm>
          <a:prstGeom prst="rect">
            <a:avLst/>
          </a:prstGeom>
        </p:spPr>
      </p:pic>
      <p:pic>
        <p:nvPicPr>
          <p:cNvPr id="6" name="Picture 5">
            <a:extLst>
              <a:ext uri="{FF2B5EF4-FFF2-40B4-BE49-F238E27FC236}">
                <a16:creationId xmlns:a16="http://schemas.microsoft.com/office/drawing/2014/main" id="{132780E7-8410-46DC-AAAE-133A215A1A7F}"/>
              </a:ext>
            </a:extLst>
          </p:cNvPr>
          <p:cNvPicPr>
            <a:picLocks noChangeAspect="1"/>
          </p:cNvPicPr>
          <p:nvPr/>
        </p:nvPicPr>
        <p:blipFill>
          <a:blip r:embed="rId5"/>
          <a:stretch>
            <a:fillRect/>
          </a:stretch>
        </p:blipFill>
        <p:spPr>
          <a:xfrm>
            <a:off x="232400" y="212584"/>
            <a:ext cx="11022523" cy="3060457"/>
          </a:xfrm>
          <a:prstGeom prst="rect">
            <a:avLst/>
          </a:prstGeom>
        </p:spPr>
      </p:pic>
    </p:spTree>
    <p:extLst>
      <p:ext uri="{BB962C8B-B14F-4D97-AF65-F5344CB8AC3E}">
        <p14:creationId xmlns:p14="http://schemas.microsoft.com/office/powerpoint/2010/main" val="325723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4036-D1BE-4C70-A8F3-0F403F94DF9C}"/>
              </a:ext>
            </a:extLst>
          </p:cNvPr>
          <p:cNvSpPr>
            <a:spLocks noGrp="1"/>
          </p:cNvSpPr>
          <p:nvPr>
            <p:ph type="title"/>
          </p:nvPr>
        </p:nvSpPr>
        <p:spPr/>
        <p:txBody>
          <a:bodyPr/>
          <a:lstStyle/>
          <a:p>
            <a:r>
              <a:rPr lang="en-US" dirty="0"/>
              <a:t>Legal Aspects of Evidence</a:t>
            </a:r>
          </a:p>
        </p:txBody>
      </p:sp>
      <p:sp>
        <p:nvSpPr>
          <p:cNvPr id="3" name="Content Placeholder 2">
            <a:extLst>
              <a:ext uri="{FF2B5EF4-FFF2-40B4-BE49-F238E27FC236}">
                <a16:creationId xmlns:a16="http://schemas.microsoft.com/office/drawing/2014/main" id="{F6445898-B312-4A5E-A9C9-8808A5487921}"/>
              </a:ext>
            </a:extLst>
          </p:cNvPr>
          <p:cNvSpPr>
            <a:spLocks noGrp="1"/>
          </p:cNvSpPr>
          <p:nvPr>
            <p:ph idx="1"/>
          </p:nvPr>
        </p:nvSpPr>
        <p:spPr>
          <a:xfrm>
            <a:off x="963344" y="3419633"/>
            <a:ext cx="10523806" cy="2442832"/>
          </a:xfrm>
        </p:spPr>
        <p:txBody>
          <a:bodyPr/>
          <a:lstStyle/>
          <a:p>
            <a:r>
              <a:rPr lang="en-US" sz="4000" dirty="0"/>
              <a:t>Criminal evidence, including admissibility, witness competency, privileged communication, hearsay, and collection and preservation of evidence.</a:t>
            </a:r>
          </a:p>
          <a:p>
            <a:endParaRPr lang="en-US" dirty="0"/>
          </a:p>
        </p:txBody>
      </p:sp>
      <p:sp>
        <p:nvSpPr>
          <p:cNvPr id="4" name="Slide Number Placeholder 3">
            <a:extLst>
              <a:ext uri="{FF2B5EF4-FFF2-40B4-BE49-F238E27FC236}">
                <a16:creationId xmlns:a16="http://schemas.microsoft.com/office/drawing/2014/main" id="{F7B40449-3332-43EC-A8B8-F5A901AF0A73}"/>
              </a:ext>
            </a:extLst>
          </p:cNvPr>
          <p:cNvSpPr>
            <a:spLocks noGrp="1"/>
          </p:cNvSpPr>
          <p:nvPr>
            <p:ph type="sldNum" sz="quarter" idx="10"/>
          </p:nvPr>
        </p:nvSpPr>
        <p:spPr/>
        <p:txBody>
          <a:bodyPr/>
          <a:lstStyle/>
          <a:p>
            <a:pPr>
              <a:defRPr/>
            </a:pPr>
            <a:fld id="{8E7112F3-EDBC-C34C-9442-87893BAF7381}" type="slidenum">
              <a:rPr lang="en-US" smtClean="0"/>
              <a:pPr>
                <a:defRPr/>
              </a:pPr>
              <a:t>7</a:t>
            </a:fld>
            <a:endParaRPr lang="en-US" dirty="0"/>
          </a:p>
        </p:txBody>
      </p:sp>
    </p:spTree>
    <p:extLst>
      <p:ext uri="{BB962C8B-B14F-4D97-AF65-F5344CB8AC3E}">
        <p14:creationId xmlns:p14="http://schemas.microsoft.com/office/powerpoint/2010/main" val="331601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70FD-9C98-44AB-A554-570A207B1572}"/>
              </a:ext>
            </a:extLst>
          </p:cNvPr>
          <p:cNvSpPr>
            <a:spLocks noGrp="1"/>
          </p:cNvSpPr>
          <p:nvPr>
            <p:ph type="title"/>
          </p:nvPr>
        </p:nvSpPr>
        <p:spPr/>
        <p:txBody>
          <a:bodyPr/>
          <a:lstStyle/>
          <a:p>
            <a:r>
              <a:rPr lang="en-US" dirty="0"/>
              <a:t>Legal Aspects of Evidence</a:t>
            </a:r>
          </a:p>
        </p:txBody>
      </p:sp>
      <p:sp>
        <p:nvSpPr>
          <p:cNvPr id="3" name="Content Placeholder 2">
            <a:extLst>
              <a:ext uri="{FF2B5EF4-FFF2-40B4-BE49-F238E27FC236}">
                <a16:creationId xmlns:a16="http://schemas.microsoft.com/office/drawing/2014/main" id="{20DA5E84-5F1C-46EE-8796-BA63E5FE1EC8}"/>
              </a:ext>
            </a:extLst>
          </p:cNvPr>
          <p:cNvSpPr>
            <a:spLocks noGrp="1"/>
          </p:cNvSpPr>
          <p:nvPr>
            <p:ph idx="1"/>
          </p:nvPr>
        </p:nvSpPr>
        <p:spPr/>
        <p:txBody>
          <a:bodyPr/>
          <a:lstStyle/>
          <a:p>
            <a:r>
              <a:rPr lang="en-US" sz="4000" dirty="0"/>
              <a:t>One of the learning outcomes is for students to be able to identify evidence in everyday life and develop the ability to look where evidence could be obtained to solve cases.</a:t>
            </a:r>
          </a:p>
          <a:p>
            <a:endParaRPr lang="en-US" dirty="0"/>
          </a:p>
        </p:txBody>
      </p:sp>
      <p:sp>
        <p:nvSpPr>
          <p:cNvPr id="4" name="Slide Number Placeholder 3">
            <a:extLst>
              <a:ext uri="{FF2B5EF4-FFF2-40B4-BE49-F238E27FC236}">
                <a16:creationId xmlns:a16="http://schemas.microsoft.com/office/drawing/2014/main" id="{908D3041-CCEC-4334-9467-0CD51DCEF33B}"/>
              </a:ext>
            </a:extLst>
          </p:cNvPr>
          <p:cNvSpPr>
            <a:spLocks noGrp="1"/>
          </p:cNvSpPr>
          <p:nvPr>
            <p:ph type="sldNum" sz="quarter" idx="10"/>
          </p:nvPr>
        </p:nvSpPr>
        <p:spPr/>
        <p:txBody>
          <a:bodyPr/>
          <a:lstStyle/>
          <a:p>
            <a:pPr>
              <a:defRPr/>
            </a:pPr>
            <a:fld id="{8E7112F3-EDBC-C34C-9442-87893BAF7381}" type="slidenum">
              <a:rPr lang="en-US" smtClean="0"/>
              <a:pPr>
                <a:defRPr/>
              </a:pPr>
              <a:t>8</a:t>
            </a:fld>
            <a:endParaRPr lang="en-US" dirty="0"/>
          </a:p>
        </p:txBody>
      </p:sp>
    </p:spTree>
    <p:extLst>
      <p:ext uri="{BB962C8B-B14F-4D97-AF65-F5344CB8AC3E}">
        <p14:creationId xmlns:p14="http://schemas.microsoft.com/office/powerpoint/2010/main" val="12398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Equity, Inclusion and </a:t>
            </a:r>
            <a:br>
              <a:rPr lang="en-US" dirty="0"/>
            </a:br>
            <a:r>
              <a:rPr lang="en-US" dirty="0"/>
              <a:t>Anti-Racism Assignments</a:t>
            </a:r>
          </a:p>
        </p:txBody>
      </p:sp>
    </p:spTree>
    <p:extLst>
      <p:ext uri="{BB962C8B-B14F-4D97-AF65-F5344CB8AC3E}">
        <p14:creationId xmlns:p14="http://schemas.microsoft.com/office/powerpoint/2010/main" val="2757621845"/>
      </p:ext>
    </p:extLst>
  </p:cSld>
  <p:clrMapOvr>
    <a:masterClrMapping/>
  </p:clrMapOvr>
</p:sld>
</file>

<file path=ppt/theme/theme1.xml><?xml version="1.0" encoding="utf-8"?>
<a:theme xmlns:a="http://schemas.openxmlformats.org/drawingml/2006/main" name="ASCCC Curriculum Inst. 2020 Theme">
  <a:themeElements>
    <a:clrScheme name="ASCCC CNEI 2">
      <a:dk1>
        <a:srgbClr val="0A3D57"/>
      </a:dk1>
      <a:lt1>
        <a:srgbClr val="FFFFFF"/>
      </a:lt1>
      <a:dk2>
        <a:srgbClr val="1B83A7"/>
      </a:dk2>
      <a:lt2>
        <a:srgbClr val="EFC38F"/>
      </a:lt2>
      <a:accent1>
        <a:srgbClr val="409C94"/>
      </a:accent1>
      <a:accent2>
        <a:srgbClr val="DB5F75"/>
      </a:accent2>
      <a:accent3>
        <a:srgbClr val="B196DA"/>
      </a:accent3>
      <a:accent4>
        <a:srgbClr val="EFC38E"/>
      </a:accent4>
      <a:accent5>
        <a:srgbClr val="8AC1D3"/>
      </a:accent5>
      <a:accent6>
        <a:srgbClr val="1A83A7"/>
      </a:accent6>
      <a:hlink>
        <a:srgbClr val="1A83A7"/>
      </a:hlink>
      <a:folHlink>
        <a:srgbClr val="B196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NEI 2021 ppt template 1" id="{23FD4F49-2270-E041-90C6-18077ED08005}" vid="{0A7E5379-BF9C-734D-A19C-3B16815BCB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CNEI 2021 ppt template 1[22542]</Template>
  <TotalTime>2375</TotalTime>
  <Words>1936</Words>
  <Application>Microsoft Office PowerPoint</Application>
  <PresentationFormat>Widescreen</PresentationFormat>
  <Paragraphs>247</Paragraphs>
  <Slides>36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Palatino</vt:lpstr>
      <vt:lpstr>Sitka Subheading</vt:lpstr>
      <vt:lpstr>Wingdings 3</vt:lpstr>
      <vt:lpstr>ASCCC Curriculum Inst. 2020 Theme</vt:lpstr>
      <vt:lpstr>Who do we teach, what do we teach, how do we teach?</vt:lpstr>
      <vt:lpstr>Who do we teach, what do we teach, how do we teach?</vt:lpstr>
      <vt:lpstr>PowerPoint Presentation</vt:lpstr>
      <vt:lpstr>PowerPoint Presentation</vt:lpstr>
      <vt:lpstr>PowerPoint Presentation</vt:lpstr>
      <vt:lpstr>PowerPoint Presentation</vt:lpstr>
      <vt:lpstr>Legal Aspects of Evidence</vt:lpstr>
      <vt:lpstr>Legal Aspects of Evidence</vt:lpstr>
      <vt:lpstr>Diversity, Equity, Inclusion and  Anti-Racism Assignments</vt:lpstr>
      <vt:lpstr>Legal Aspects of Evidence</vt:lpstr>
      <vt:lpstr>Legal Aspects of Evidence</vt:lpstr>
      <vt:lpstr>Diversity, Equity, Inclusion and  Anti-Racism Assignments</vt:lpstr>
      <vt:lpstr>Legal Aspects of Evidence</vt:lpstr>
      <vt:lpstr>This the modified the assignment to incorporate the broader issues of race in policing. </vt:lpstr>
      <vt:lpstr>This the modified the assignment to incorporate the broader issues of race in policing. </vt:lpstr>
      <vt:lpstr>Research Paper</vt:lpstr>
      <vt:lpstr>Research Paper</vt:lpstr>
      <vt:lpstr>Breanna Taylor March 13, 2020 Louisville, Kentucky</vt:lpstr>
      <vt:lpstr>George Floyd May 25, 2020 Minneapolis, Minnesota</vt:lpstr>
      <vt:lpstr>Research Paper</vt:lpstr>
      <vt:lpstr>Diversity, Equity, Inclusion and  Anti-Racism Assignments</vt:lpstr>
      <vt:lpstr>The Police is Not The Military…………</vt:lpstr>
      <vt:lpstr>Militarization of Law Enforcement   Dr. Ygnacio “Nash” Flores LCDR/MACS USN (Ret) </vt:lpstr>
      <vt:lpstr>Policing in the United States</vt:lpstr>
      <vt:lpstr>From Protector to Warrior </vt:lpstr>
      <vt:lpstr>Institutionalization of Discrimination:  </vt:lpstr>
      <vt:lpstr>Institutionalization of Discrimination: Disorder becomes a National Political Issue  </vt:lpstr>
      <vt:lpstr>Institutionalization of Discrimination: Disorder becomes a National Political Issue  </vt:lpstr>
      <vt:lpstr>Institutionalization of Discrimination: Disorder becomes a National Political Issue  </vt:lpstr>
      <vt:lpstr>Institutionalization of Discrimination: Victims of the “Wars on…” </vt:lpstr>
      <vt:lpstr>Institutionalization of Discrimination: Media’s Role </vt:lpstr>
      <vt:lpstr>Warrior Mentality is Problematic </vt:lpstr>
      <vt:lpstr>This was America…….January 6, 2021</vt:lpstr>
      <vt:lpstr>This is America…….Let’s Teach Them!</vt:lpstr>
      <vt:lpstr>PowerPoint Presentation</vt:lpstr>
      <vt:lpstr>On Behalf of the Presenters, we thank you for your attendance and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Mason</dc:creator>
  <cp:lastModifiedBy>don mason</cp:lastModifiedBy>
  <cp:revision>17</cp:revision>
  <cp:lastPrinted>2020-11-24T19:39:26Z</cp:lastPrinted>
  <dcterms:created xsi:type="dcterms:W3CDTF">2021-04-27T22:41:07Z</dcterms:created>
  <dcterms:modified xsi:type="dcterms:W3CDTF">2021-04-30T15:28:18Z</dcterms:modified>
</cp:coreProperties>
</file>