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435" r:id="rId3"/>
    <p:sldId id="439" r:id="rId4"/>
    <p:sldId id="437" r:id="rId5"/>
    <p:sldId id="434" r:id="rId6"/>
    <p:sldId id="438" r:id="rId7"/>
    <p:sldId id="443" r:id="rId8"/>
    <p:sldId id="444" r:id="rId9"/>
    <p:sldId id="445" r:id="rId10"/>
    <p:sldId id="446" r:id="rId11"/>
    <p:sldId id="436" r:id="rId12"/>
    <p:sldId id="429" r:id="rId13"/>
    <p:sldId id="447" r:id="rId14"/>
    <p:sldId id="448" r:id="rId15"/>
    <p:sldId id="440" r:id="rId16"/>
    <p:sldId id="441" r:id="rId17"/>
    <p:sldId id="442" r:id="rId18"/>
    <p:sldId id="430" r:id="rId19"/>
    <p:sldId id="431" r:id="rId20"/>
    <p:sldId id="43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56"/>
    <p:restoredTop sz="92952"/>
  </p:normalViewPr>
  <p:slideViewPr>
    <p:cSldViewPr snapToGrid="0" snapToObjects="1">
      <p:cViewPr>
        <p:scale>
          <a:sx n="86" d="100"/>
          <a:sy n="86" d="100"/>
        </p:scale>
        <p:origin x="984" y="1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85C07-696D-CE4F-B545-B62F61075E45}" type="datetimeFigureOut">
              <a:rPr lang="en-US" smtClean="0"/>
              <a:t>4/10/19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5B50FE-A74A-2545-9D2C-085B20D96B54}" type="slidenum">
              <a:rPr lang="en-US" smtClean="0"/>
              <a:t>‹#›</a:t>
            </a:fld>
            <a:endParaRPr lang="en-US"/>
          </a:p>
        </p:txBody>
      </p:sp>
    </p:spTree>
    <p:extLst>
      <p:ext uri="{BB962C8B-B14F-4D97-AF65-F5344CB8AC3E}">
        <p14:creationId xmlns:p14="http://schemas.microsoft.com/office/powerpoint/2010/main" val="59838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AF518D-C550-6347-B11F-C718B53DB94E}" type="datetimeFigureOut">
              <a:rPr lang="en-US" smtClean="0"/>
              <a:pPr/>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1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F518D-C550-6347-B11F-C718B53DB94E}" type="datetimeFigureOut">
              <a:rPr lang="en-US" smtClean="0"/>
              <a:pPr/>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184497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AF518D-C550-6347-B11F-C718B53DB94E}" type="datetimeFigureOut">
              <a:rPr lang="en-US" smtClean="0"/>
              <a:pPr/>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998403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F518D-C550-6347-B11F-C718B53DB94E}" type="datetimeFigureOut">
              <a:rPr lang="en-US" smtClean="0"/>
              <a:pPr/>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63111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AF518D-C550-6347-B11F-C718B53DB94E}" type="datetimeFigureOut">
              <a:rPr lang="en-US" smtClean="0"/>
              <a:pPr/>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5962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AF518D-C550-6347-B11F-C718B53DB94E}" type="datetimeFigureOut">
              <a:rPr lang="en-US" smtClean="0"/>
              <a:pPr/>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61029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AF518D-C550-6347-B11F-C718B53DB94E}" type="datetimeFigureOut">
              <a:rPr lang="en-US" smtClean="0"/>
              <a:pPr/>
              <a:t>4/10/19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7DAAFC-4D89-B743-A94E-43AA486388BE}"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41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AF518D-C550-6347-B11F-C718B53DB94E}" type="datetimeFigureOut">
              <a:rPr lang="en-US" smtClean="0"/>
              <a:pPr/>
              <a:t>4/10/19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413713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F518D-C550-6347-B11F-C718B53DB94E}" type="datetimeFigureOut">
              <a:rPr lang="en-US" smtClean="0"/>
              <a:pPr/>
              <a:t>4/10/19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112345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AF518D-C550-6347-B11F-C718B53DB94E}" type="datetimeFigureOut">
              <a:rPr lang="en-US" smtClean="0"/>
              <a:pPr/>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12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AF518D-C550-6347-B11F-C718B53DB94E}" type="datetimeFigureOut">
              <a:rPr lang="en-US" smtClean="0"/>
              <a:pPr/>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2409898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5AF518D-C550-6347-B11F-C718B53DB94E}" type="datetimeFigureOut">
              <a:rPr lang="en-US" smtClean="0"/>
              <a:pPr/>
              <a:t>4/10/19</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47DAAFC-4D89-B743-A94E-43AA486388BE}" type="slidenum">
              <a:rPr lang="en-US" smtClean="0"/>
              <a:pPr/>
              <a:t>‹#›</a:t>
            </a:fld>
            <a:endParaRPr lang="en-US"/>
          </a:p>
        </p:txBody>
      </p:sp>
    </p:spTree>
    <p:extLst>
      <p:ext uri="{BB962C8B-B14F-4D97-AF65-F5344CB8AC3E}">
        <p14:creationId xmlns:p14="http://schemas.microsoft.com/office/powerpoint/2010/main" val="380980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caschenbach@lassencollege.edu" TargetMode="External"/><Relationship Id="rId4" Type="http://schemas.openxmlformats.org/officeDocument/2006/relationships/hyperlink" Target="mailto:Rebecca.eikey@canyons.edu" TargetMode="External"/><Relationship Id="rId5" Type="http://schemas.openxmlformats.org/officeDocument/2006/relationships/hyperlink" Target="mailto:lshaw@cccco.edu)" TargetMode="External"/><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93610"/>
            <a:ext cx="7772400" cy="2614285"/>
          </a:xfrm>
        </p:spPr>
        <p:txBody>
          <a:bodyPr>
            <a:normAutofit/>
          </a:bodyPr>
          <a:lstStyle/>
          <a:p>
            <a:pPr algn="ctr"/>
            <a:r>
              <a:rPr lang="en-US" sz="3600" dirty="0" smtClean="0"/>
              <a:t>Work-based learning:</a:t>
            </a:r>
            <a:br>
              <a:rPr lang="en-US" sz="3600" dirty="0" smtClean="0"/>
            </a:br>
            <a:r>
              <a:rPr lang="en-US" sz="3600" dirty="0" smtClean="0"/>
              <a:t>paper Review &amp; Next Steps</a:t>
            </a:r>
            <a:endParaRPr lang="en-US" sz="3600" dirty="0"/>
          </a:p>
        </p:txBody>
      </p:sp>
      <p:sp>
        <p:nvSpPr>
          <p:cNvPr id="3" name="Subtitle 2"/>
          <p:cNvSpPr>
            <a:spLocks noGrp="1"/>
          </p:cNvSpPr>
          <p:nvPr>
            <p:ph type="subTitle" idx="1"/>
          </p:nvPr>
        </p:nvSpPr>
        <p:spPr>
          <a:xfrm>
            <a:off x="449706" y="3484013"/>
            <a:ext cx="11347554" cy="3141639"/>
          </a:xfrm>
        </p:spPr>
        <p:txBody>
          <a:bodyPr>
            <a:normAutofit/>
          </a:bodyPr>
          <a:lstStyle/>
          <a:p>
            <a:pPr algn="ctr"/>
            <a:r>
              <a:rPr lang="en-US" dirty="0" smtClean="0">
                <a:solidFill>
                  <a:schemeClr val="tx1"/>
                </a:solidFill>
              </a:rPr>
              <a:t>Cheryl Aschenbach, ASCCC North Representative</a:t>
            </a:r>
          </a:p>
          <a:p>
            <a:pPr algn="ctr"/>
            <a:r>
              <a:rPr lang="en-US" dirty="0" smtClean="0">
                <a:solidFill>
                  <a:schemeClr val="tx1"/>
                </a:solidFill>
              </a:rPr>
              <a:t>Lynn Shaw, Visiting Faculty, CCCCO</a:t>
            </a:r>
          </a:p>
          <a:p>
            <a:endParaRPr lang="en-US" dirty="0">
              <a:solidFill>
                <a:schemeClr val="tx1"/>
              </a:solidFill>
            </a:endParaRPr>
          </a:p>
          <a:p>
            <a:pPr algn="ctr"/>
            <a:r>
              <a:rPr lang="en-US" dirty="0" smtClean="0">
                <a:solidFill>
                  <a:srgbClr val="FF0000"/>
                </a:solidFill>
              </a:rPr>
              <a:t>ASCCC Spring Plenary 2019</a:t>
            </a:r>
            <a:endParaRPr lang="en-US"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210609" y="593610"/>
            <a:ext cx="7771591" cy="1466338"/>
          </a:xfrm>
          <a:prstGeom prst="rect">
            <a:avLst/>
          </a:prstGeom>
        </p:spPr>
      </p:pic>
    </p:spTree>
    <p:extLst>
      <p:ext uri="{BB962C8B-B14F-4D97-AF65-F5344CB8AC3E}">
        <p14:creationId xmlns:p14="http://schemas.microsoft.com/office/powerpoint/2010/main" val="1617044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Work Experience</a:t>
            </a:r>
          </a:p>
        </p:txBody>
      </p:sp>
      <p:sp>
        <p:nvSpPr>
          <p:cNvPr id="6" name="Rectangle 3"/>
          <p:cNvSpPr>
            <a:spLocks noGrp="1" noChangeArrowheads="1"/>
          </p:cNvSpPr>
          <p:nvPr>
            <p:ph idx="1"/>
          </p:nvPr>
        </p:nvSpPr>
        <p:spPr bwMode="auto">
          <a:xfrm>
            <a:off x="609600" y="1954888"/>
            <a:ext cx="109728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eaLnBrk="0" fontAlgn="base" hangingPunct="0">
              <a:spcBef>
                <a:spcPct val="0"/>
              </a:spcBef>
              <a:spcAft>
                <a:spcPct val="0"/>
              </a:spcAft>
              <a:buClrTx/>
              <a:buSzTx/>
              <a:buNone/>
            </a:pPr>
            <a:r>
              <a:rPr lang="en-US" dirty="0" smtClean="0"/>
              <a:t>CWE units depend on </a:t>
            </a:r>
            <a:r>
              <a:rPr lang="en-US" dirty="0"/>
              <a:t>number of paid or unpaid hours of work attempted and completed </a:t>
            </a:r>
            <a:endParaRPr lang="en-US" dirty="0" smtClean="0"/>
          </a:p>
          <a:p>
            <a:pPr lvl="1" eaLnBrk="0" fontAlgn="base" hangingPunct="0">
              <a:spcBef>
                <a:spcPct val="0"/>
              </a:spcBef>
              <a:spcAft>
                <a:spcPct val="0"/>
              </a:spcAft>
              <a:buClrTx/>
              <a:buSzTx/>
            </a:pPr>
            <a:r>
              <a:rPr lang="en-US" dirty="0" smtClean="0"/>
              <a:t>75 </a:t>
            </a:r>
            <a:r>
              <a:rPr lang="en-US" dirty="0"/>
              <a:t>hours of paid work or 60 hours of unpaid work equals one semester credit. </a:t>
            </a:r>
            <a:endParaRPr lang="en-US" dirty="0" smtClean="0"/>
          </a:p>
          <a:p>
            <a:pPr lvl="1" eaLnBrk="0" fontAlgn="base" hangingPunct="0">
              <a:spcBef>
                <a:spcPct val="0"/>
              </a:spcBef>
              <a:spcAft>
                <a:spcPct val="0"/>
              </a:spcAft>
              <a:buClrTx/>
              <a:buSzTx/>
            </a:pPr>
            <a:r>
              <a:rPr lang="en-US" dirty="0" smtClean="0"/>
              <a:t>50 </a:t>
            </a:r>
            <a:r>
              <a:rPr lang="en-US" dirty="0"/>
              <a:t>hours of paid work or 40 hours of unpaid work equals one quarter credit. </a:t>
            </a:r>
            <a:endParaRPr lang="en-US" dirty="0" smtClean="0"/>
          </a:p>
          <a:p>
            <a:pPr eaLnBrk="0" fontAlgn="base" hangingPunct="0">
              <a:spcBef>
                <a:spcPct val="0"/>
              </a:spcBef>
              <a:spcAft>
                <a:spcPct val="0"/>
              </a:spcAft>
              <a:buClrTx/>
              <a:buSzTx/>
            </a:pPr>
            <a:r>
              <a:rPr lang="en-US" dirty="0" smtClean="0"/>
              <a:t>Units </a:t>
            </a:r>
            <a:r>
              <a:rPr lang="en-US" dirty="0"/>
              <a:t>may be awarded in 0.5 </a:t>
            </a:r>
            <a:r>
              <a:rPr lang="en-US" dirty="0" smtClean="0"/>
              <a:t>increments: divide the required hours for one unit </a:t>
            </a:r>
            <a:r>
              <a:rPr lang="en-US" dirty="0"/>
              <a:t>by half </a:t>
            </a:r>
            <a:endParaRPr lang="en-US" dirty="0" smtClean="0"/>
          </a:p>
          <a:p>
            <a:pPr eaLnBrk="0" fontAlgn="base" hangingPunct="0">
              <a:spcBef>
                <a:spcPct val="0"/>
              </a:spcBef>
              <a:spcAft>
                <a:spcPct val="0"/>
              </a:spcAft>
              <a:buClrTx/>
              <a:buSzTx/>
            </a:pPr>
            <a:r>
              <a:rPr lang="en-US" dirty="0" smtClean="0"/>
              <a:t>There </a:t>
            </a:r>
            <a:r>
              <a:rPr lang="en-US" dirty="0"/>
              <a:t>is no current mechanism for noncredit cooperative work </a:t>
            </a:r>
            <a:r>
              <a:rPr lang="en-US" dirty="0" smtClean="0"/>
              <a:t>experience</a:t>
            </a:r>
            <a:endParaRPr kumimoji="0" lang="x-none" altLang="x-none"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40176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a:t>
            </a:r>
            <a:endParaRPr lang="en-US" dirty="0"/>
          </a:p>
        </p:txBody>
      </p:sp>
      <p:sp>
        <p:nvSpPr>
          <p:cNvPr id="4" name="Rectangle 1"/>
          <p:cNvSpPr>
            <a:spLocks noGrp="1" noChangeArrowheads="1"/>
          </p:cNvSpPr>
          <p:nvPr>
            <p:ph idx="1"/>
          </p:nvPr>
        </p:nvSpPr>
        <p:spPr bwMode="auto">
          <a:xfrm>
            <a:off x="609600" y="1671732"/>
            <a:ext cx="10972800" cy="349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ClrTx/>
              <a:buSzTx/>
            </a:pPr>
            <a:r>
              <a:rPr kumimoji="0" lang="x-none" altLang="x-none" b="0" i="0" u="none" strike="noStrike" cap="none" normalizeH="0" baseline="0" dirty="0">
                <a:ln>
                  <a:noFill/>
                </a:ln>
                <a:solidFill>
                  <a:schemeClr val="tx1"/>
                </a:solidFill>
                <a:effectLst/>
                <a:ea typeface="Calibri" charset="0"/>
                <a:cs typeface="Calibri" charset="0"/>
              </a:rPr>
              <a:t>Paid hands-on work-based learning, coordinated by employers or trades groups with students and colleges </a:t>
            </a:r>
            <a:endParaRPr kumimoji="0" lang="en-US" altLang="x-none" b="0" i="0" u="none" strike="noStrike" cap="none" normalizeH="0" baseline="0" dirty="0" smtClean="0">
              <a:ln>
                <a:noFill/>
              </a:ln>
              <a:solidFill>
                <a:schemeClr val="tx1"/>
              </a:solidFill>
              <a:effectLst/>
              <a:ea typeface="Calibri" charset="0"/>
              <a:cs typeface="Calibri" charset="0"/>
            </a:endParaRPr>
          </a:p>
          <a:p>
            <a:pPr eaLnBrk="0" fontAlgn="base" hangingPunct="0">
              <a:spcBef>
                <a:spcPct val="0"/>
              </a:spcBef>
              <a:spcAft>
                <a:spcPct val="0"/>
              </a:spcAft>
              <a:buClrTx/>
              <a:buSzTx/>
            </a:pPr>
            <a:endParaRPr lang="en-US" altLang="x-none" dirty="0">
              <a:ea typeface="Calibri" charset="0"/>
              <a:cs typeface="Calibri" charset="0"/>
            </a:endParaRPr>
          </a:p>
          <a:p>
            <a:pPr eaLnBrk="0" fontAlgn="base" hangingPunct="0">
              <a:spcBef>
                <a:spcPct val="0"/>
              </a:spcBef>
              <a:spcAft>
                <a:spcPct val="0"/>
              </a:spcAft>
              <a:buClrTx/>
              <a:buSzTx/>
            </a:pPr>
            <a:r>
              <a:rPr lang="en-US" dirty="0" smtClean="0">
                <a:ea typeface="Calibri" charset="0"/>
                <a:cs typeface="Calibri" charset="0"/>
              </a:rPr>
              <a:t>Guided by California </a:t>
            </a:r>
            <a:r>
              <a:rPr lang="en-US" dirty="0">
                <a:ea typeface="Calibri" charset="0"/>
                <a:cs typeface="Calibri" charset="0"/>
              </a:rPr>
              <a:t>Labor </a:t>
            </a:r>
            <a:r>
              <a:rPr lang="en-US" dirty="0" smtClean="0">
                <a:ea typeface="Calibri" charset="0"/>
                <a:cs typeface="Calibri" charset="0"/>
              </a:rPr>
              <a:t>Code, California </a:t>
            </a:r>
            <a:r>
              <a:rPr lang="en-US" dirty="0">
                <a:ea typeface="Calibri" charset="0"/>
                <a:cs typeface="Calibri" charset="0"/>
              </a:rPr>
              <a:t>Code of Regulations Title </a:t>
            </a:r>
            <a:r>
              <a:rPr lang="en-US" dirty="0" smtClean="0">
                <a:ea typeface="Calibri" charset="0"/>
                <a:cs typeface="Calibri" charset="0"/>
              </a:rPr>
              <a:t>8, and Federal </a:t>
            </a:r>
            <a:r>
              <a:rPr lang="en-US" dirty="0">
                <a:ea typeface="Calibri" charset="0"/>
                <a:cs typeface="Calibri" charset="0"/>
              </a:rPr>
              <a:t>Fair Labor Standards </a:t>
            </a:r>
            <a:r>
              <a:rPr lang="en-US" dirty="0" smtClean="0">
                <a:ea typeface="Calibri" charset="0"/>
                <a:cs typeface="Calibri" charset="0"/>
              </a:rPr>
              <a:t>Act</a:t>
            </a:r>
          </a:p>
          <a:p>
            <a:pPr eaLnBrk="0" fontAlgn="base" hangingPunct="0">
              <a:spcBef>
                <a:spcPct val="0"/>
              </a:spcBef>
              <a:spcAft>
                <a:spcPct val="0"/>
              </a:spcAft>
              <a:buClrTx/>
              <a:buSzTx/>
            </a:pPr>
            <a:endParaRPr lang="en-US" dirty="0" smtClean="0">
              <a:ea typeface="Calibri" charset="0"/>
              <a:cs typeface="Calibri" charset="0"/>
            </a:endParaRPr>
          </a:p>
          <a:p>
            <a:pPr eaLnBrk="0" fontAlgn="base" hangingPunct="0">
              <a:spcBef>
                <a:spcPct val="0"/>
              </a:spcBef>
              <a:spcAft>
                <a:spcPct val="0"/>
              </a:spcAft>
              <a:buClrTx/>
              <a:buSzTx/>
            </a:pPr>
            <a:r>
              <a:rPr lang="en-US" dirty="0" smtClean="0">
                <a:ea typeface="Calibri" charset="0"/>
                <a:cs typeface="Calibri" charset="0"/>
              </a:rPr>
              <a:t>Colleges </a:t>
            </a:r>
            <a:r>
              <a:rPr lang="en-US" dirty="0">
                <a:ea typeface="Calibri" charset="0"/>
                <a:cs typeface="Calibri" charset="0"/>
              </a:rPr>
              <a:t>may be given regular supplemental instruction (RSI or Montoya) funds by program sponsors. Some potential for apportionment</a:t>
            </a:r>
          </a:p>
          <a:p>
            <a:endParaRPr kumimoji="0" lang="x-none" altLang="x-none" b="0" i="0" u="none" strike="noStrike" cap="none" normalizeH="0" baseline="0" dirty="0">
              <a:ln>
                <a:noFill/>
              </a:ln>
              <a:solidFill>
                <a:schemeClr val="tx1"/>
              </a:solidFill>
              <a:effectLst/>
              <a:latin typeface="Calibri" charset="0"/>
              <a:ea typeface="Calibri" charset="0"/>
              <a:cs typeface="Calibri" charset="0"/>
            </a:endParaRPr>
          </a:p>
        </p:txBody>
      </p:sp>
    </p:spTree>
    <p:extLst>
      <p:ext uri="{BB962C8B-B14F-4D97-AF65-F5344CB8AC3E}">
        <p14:creationId xmlns:p14="http://schemas.microsoft.com/office/powerpoint/2010/main" val="863196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a:t>
            </a:r>
            <a:endParaRPr lang="en-US" dirty="0"/>
          </a:p>
        </p:txBody>
      </p:sp>
      <p:sp>
        <p:nvSpPr>
          <p:cNvPr id="3" name="Content Placeholder 2"/>
          <p:cNvSpPr>
            <a:spLocks noGrp="1"/>
          </p:cNvSpPr>
          <p:nvPr>
            <p:ph idx="1"/>
          </p:nvPr>
        </p:nvSpPr>
        <p:spPr/>
        <p:txBody>
          <a:bodyPr>
            <a:normAutofit/>
          </a:bodyPr>
          <a:lstStyle/>
          <a:p>
            <a:r>
              <a:rPr lang="en-US" dirty="0" smtClean="0"/>
              <a:t>Apprenticeship </a:t>
            </a:r>
            <a:r>
              <a:rPr lang="en-US" dirty="0"/>
              <a:t>involves the same three participants (college, student, </a:t>
            </a:r>
            <a:r>
              <a:rPr lang="en-US" dirty="0" smtClean="0"/>
              <a:t>employer or employee group) as CWE, but </a:t>
            </a:r>
            <a:r>
              <a:rPr lang="en-US" dirty="0"/>
              <a:t>the coordination is done by the employer or employee group rather than the college. </a:t>
            </a:r>
            <a:endParaRPr lang="en-US" dirty="0" smtClean="0"/>
          </a:p>
          <a:p>
            <a:r>
              <a:rPr lang="en-US" dirty="0"/>
              <a:t>I</a:t>
            </a:r>
            <a:r>
              <a:rPr lang="en-US" dirty="0" smtClean="0"/>
              <a:t>ntent </a:t>
            </a:r>
            <a:r>
              <a:rPr lang="en-US" dirty="0"/>
              <a:t>of apprenticeship </a:t>
            </a:r>
            <a:r>
              <a:rPr lang="en-US" dirty="0" smtClean="0"/>
              <a:t>slightly </a:t>
            </a:r>
            <a:r>
              <a:rPr lang="en-US" dirty="0"/>
              <a:t>different than for </a:t>
            </a:r>
            <a:r>
              <a:rPr lang="en-US" dirty="0" smtClean="0"/>
              <a:t>CWE</a:t>
            </a:r>
          </a:p>
          <a:p>
            <a:pPr lvl="1"/>
            <a:r>
              <a:rPr lang="en-US" dirty="0" smtClean="0"/>
              <a:t>CWE focus </a:t>
            </a:r>
            <a:r>
              <a:rPr lang="en-US" dirty="0"/>
              <a:t>is on preparing people for </a:t>
            </a:r>
            <a:r>
              <a:rPr lang="en-US" dirty="0" smtClean="0"/>
              <a:t>work</a:t>
            </a:r>
          </a:p>
          <a:p>
            <a:pPr lvl="1"/>
            <a:r>
              <a:rPr lang="en-US" dirty="0"/>
              <a:t>E</a:t>
            </a:r>
            <a:r>
              <a:rPr lang="en-US" dirty="0" smtClean="0"/>
              <a:t>mployer-oriented </a:t>
            </a:r>
            <a:r>
              <a:rPr lang="en-US" dirty="0"/>
              <a:t>emphasis is on keeping a trade strong through well-prepared professionals. </a:t>
            </a:r>
            <a:endParaRPr lang="en-US" dirty="0" smtClean="0"/>
          </a:p>
          <a:p>
            <a:pPr lvl="1"/>
            <a:r>
              <a:rPr lang="en-US" dirty="0" smtClean="0"/>
              <a:t>Community college CTE &amp; CWE </a:t>
            </a:r>
            <a:r>
              <a:rPr lang="en-US" dirty="0"/>
              <a:t>educational </a:t>
            </a:r>
            <a:r>
              <a:rPr lang="en-US" dirty="0" smtClean="0"/>
              <a:t>programs, guided by Education Code, prepare </a:t>
            </a:r>
            <a:r>
              <a:rPr lang="en-US" dirty="0"/>
              <a:t>and push students into industry </a:t>
            </a:r>
            <a:endParaRPr lang="en-US" dirty="0" smtClean="0"/>
          </a:p>
          <a:p>
            <a:pPr lvl="1"/>
            <a:r>
              <a:rPr lang="en-US" dirty="0" smtClean="0"/>
              <a:t>Apprenticeship </a:t>
            </a:r>
            <a:r>
              <a:rPr lang="en-US" dirty="0"/>
              <a:t>programs, </a:t>
            </a:r>
            <a:r>
              <a:rPr lang="en-US" dirty="0" smtClean="0"/>
              <a:t>guided by Labor Code, pull </a:t>
            </a:r>
            <a:r>
              <a:rPr lang="en-US" dirty="0"/>
              <a:t>people into industry for </a:t>
            </a:r>
            <a:r>
              <a:rPr lang="en-US" dirty="0" smtClean="0"/>
              <a:t>preparation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286661" y="5946936"/>
            <a:ext cx="5618678" cy="1060128"/>
          </a:xfrm>
          <a:prstGeom prst="rect">
            <a:avLst/>
          </a:prstGeom>
        </p:spPr>
      </p:pic>
    </p:spTree>
    <p:extLst>
      <p:ext uri="{BB962C8B-B14F-4D97-AF65-F5344CB8AC3E}">
        <p14:creationId xmlns:p14="http://schemas.microsoft.com/office/powerpoint/2010/main" val="2763486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Apprenticeship</a:t>
            </a:r>
          </a:p>
        </p:txBody>
      </p:sp>
      <p:sp>
        <p:nvSpPr>
          <p:cNvPr id="3" name="Content Placeholder 2"/>
          <p:cNvSpPr>
            <a:spLocks noGrp="1"/>
          </p:cNvSpPr>
          <p:nvPr>
            <p:ph idx="1"/>
          </p:nvPr>
        </p:nvSpPr>
        <p:spPr/>
        <p:txBody>
          <a:bodyPr/>
          <a:lstStyle/>
          <a:p>
            <a:r>
              <a:rPr lang="en-US" dirty="0" smtClean="0"/>
              <a:t>National </a:t>
            </a:r>
            <a:r>
              <a:rPr lang="en-US" dirty="0"/>
              <a:t>Apprenticeship Law, </a:t>
            </a:r>
            <a:r>
              <a:rPr lang="en-US" dirty="0" smtClean="0"/>
              <a:t>known </a:t>
            </a:r>
            <a:r>
              <a:rPr lang="en-US" dirty="0"/>
              <a:t>as the Fitzgerald Act, </a:t>
            </a:r>
            <a:r>
              <a:rPr lang="en-US" dirty="0" smtClean="0"/>
              <a:t>passed </a:t>
            </a:r>
            <a:r>
              <a:rPr lang="en-US" dirty="0"/>
              <a:t>by Congress in </a:t>
            </a:r>
            <a:r>
              <a:rPr lang="en-US" dirty="0" smtClean="0"/>
              <a:t>1937. Promoted </a:t>
            </a:r>
            <a:r>
              <a:rPr lang="en-US" dirty="0"/>
              <a:t>standards of apprenticeship</a:t>
            </a:r>
            <a:r>
              <a:rPr lang="en-US" dirty="0" smtClean="0"/>
              <a:t>.</a:t>
            </a:r>
          </a:p>
          <a:p>
            <a:pPr lvl="1"/>
            <a:r>
              <a:rPr lang="en-US" dirty="0"/>
              <a:t>E</a:t>
            </a:r>
            <a:r>
              <a:rPr lang="en-US" dirty="0" smtClean="0"/>
              <a:t>stablished Bureau </a:t>
            </a:r>
            <a:r>
              <a:rPr lang="en-US" dirty="0"/>
              <a:t>of Apprenticeship and </a:t>
            </a:r>
            <a:r>
              <a:rPr lang="en-US" dirty="0" smtClean="0"/>
              <a:t>Training</a:t>
            </a:r>
            <a:endParaRPr lang="en-US" dirty="0"/>
          </a:p>
          <a:p>
            <a:pPr lvl="1"/>
            <a:r>
              <a:rPr lang="en-US" dirty="0" smtClean="0"/>
              <a:t>The Bureau is charged </a:t>
            </a:r>
            <a:r>
              <a:rPr lang="en-US" dirty="0"/>
              <a:t>with carrying out the objectives of the law with recommendations by the Federal Committee on Apprenticeship, within the Department of Labor. </a:t>
            </a:r>
            <a:endParaRPr lang="en-US" dirty="0" smtClean="0"/>
          </a:p>
          <a:p>
            <a:r>
              <a:rPr lang="en-US" dirty="0" smtClean="0"/>
              <a:t>The </a:t>
            </a:r>
            <a:r>
              <a:rPr lang="en-US" dirty="0"/>
              <a:t>structure for apprenticeship in California is similar. </a:t>
            </a:r>
            <a:endParaRPr lang="en-US" dirty="0" smtClean="0"/>
          </a:p>
          <a:p>
            <a:r>
              <a:rPr lang="en-US" dirty="0" smtClean="0"/>
              <a:t>The </a:t>
            </a:r>
            <a:r>
              <a:rPr lang="en-US" dirty="0"/>
              <a:t>Shelley-Maloney Act of 1939 created the current state apprenticeship </a:t>
            </a:r>
            <a:r>
              <a:rPr lang="en-US" dirty="0" smtClean="0"/>
              <a:t>system</a:t>
            </a:r>
          </a:p>
          <a:p>
            <a:pPr lvl="1"/>
            <a:r>
              <a:rPr lang="en-US" dirty="0"/>
              <a:t>I</a:t>
            </a:r>
            <a:r>
              <a:rPr lang="en-US" dirty="0" smtClean="0"/>
              <a:t>ncludes </a:t>
            </a:r>
            <a:r>
              <a:rPr lang="en-US" dirty="0"/>
              <a:t>the Division of Apprenticeship Standards (DAS) within the Department of Industrial Relations (DIR). </a:t>
            </a:r>
            <a:endParaRPr lang="en-US" dirty="0" smtClean="0"/>
          </a:p>
          <a:p>
            <a:pPr lvl="1"/>
            <a:r>
              <a:rPr lang="en-US" dirty="0" smtClean="0"/>
              <a:t>The </a:t>
            </a:r>
            <a:r>
              <a:rPr lang="en-US" dirty="0"/>
              <a:t>Division of Apprenticeship Standards sets policy for apprenticeships based on the guidance of the California Apprenticeship Council (CAC).</a:t>
            </a:r>
            <a:r>
              <a:rPr lang="en-US" dirty="0"/>
              <a:t> </a:t>
            </a:r>
          </a:p>
        </p:txBody>
      </p:sp>
    </p:spTree>
    <p:extLst>
      <p:ext uri="{BB962C8B-B14F-4D97-AF65-F5344CB8AC3E}">
        <p14:creationId xmlns:p14="http://schemas.microsoft.com/office/powerpoint/2010/main" val="1841803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a:t>
            </a:r>
            <a:endParaRPr lang="en-US" dirty="0"/>
          </a:p>
        </p:txBody>
      </p:sp>
      <p:sp>
        <p:nvSpPr>
          <p:cNvPr id="7" name="Rectangle 4"/>
          <p:cNvSpPr>
            <a:spLocks noGrp="1" noChangeArrowheads="1"/>
          </p:cNvSpPr>
          <p:nvPr>
            <p:ph idx="1"/>
          </p:nvPr>
        </p:nvSpPr>
        <p:spPr bwMode="auto">
          <a:xfrm>
            <a:off x="609600" y="1524000"/>
            <a:ext cx="109728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x-none" b="0" i="0" u="none" strike="noStrike" cap="none" normalizeH="0" baseline="0" dirty="0" smtClean="0">
                <a:ln>
                  <a:noFill/>
                </a:ln>
                <a:solidFill>
                  <a:schemeClr val="tx1"/>
                </a:solidFill>
                <a:effectLst/>
                <a:latin typeface="Arial" charset="0"/>
              </a:rPr>
              <a:t>Laws </a:t>
            </a:r>
            <a:r>
              <a:rPr kumimoji="0" lang="x-none" altLang="x-none" b="0" i="0" u="none" strike="noStrike" cap="none" normalizeH="0" baseline="0" dirty="0" smtClean="0">
                <a:ln>
                  <a:noFill/>
                </a:ln>
                <a:solidFill>
                  <a:schemeClr val="tx1"/>
                </a:solidFill>
                <a:effectLst/>
                <a:latin typeface="Arial" charset="0"/>
              </a:rPr>
              <a:t>related </a:t>
            </a:r>
            <a:r>
              <a:rPr kumimoji="0" lang="x-none" altLang="x-none" b="0" i="0" u="none" strike="noStrike" cap="none" normalizeH="0" baseline="0" dirty="0">
                <a:ln>
                  <a:noFill/>
                </a:ln>
                <a:solidFill>
                  <a:schemeClr val="tx1"/>
                </a:solidFill>
                <a:effectLst/>
                <a:latin typeface="Arial" charset="0"/>
              </a:rPr>
              <a:t>to apprenticeship programs can be found </a:t>
            </a:r>
            <a:endParaRPr kumimoji="0" lang="en-US" altLang="x-none"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smtClean="0">
                <a:ln>
                  <a:noFill/>
                </a:ln>
                <a:solidFill>
                  <a:schemeClr val="tx1"/>
                </a:solidFill>
                <a:effectLst/>
                <a:latin typeface="Arial" charset="0"/>
              </a:rPr>
              <a:t>in </a:t>
            </a:r>
            <a:r>
              <a:rPr kumimoji="0" lang="x-none" altLang="x-none" b="0" i="0" u="none" strike="noStrike" cap="none" normalizeH="0" baseline="0" dirty="0">
                <a:ln>
                  <a:noFill/>
                </a:ln>
                <a:solidFill>
                  <a:schemeClr val="tx1"/>
                </a:solidFill>
                <a:effectLst/>
                <a:latin typeface="Arial" charset="0"/>
              </a:rPr>
              <a:t>Labor Code, Division 3 Employment Relations, Chapter 4 (§3070-3100). </a:t>
            </a:r>
            <a:endParaRPr kumimoji="0" lang="en-US" altLang="x-none"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x-none" dirty="0">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x-none" dirty="0">
                <a:latin typeface="Arial" charset="0"/>
              </a:rPr>
              <a:t>F</a:t>
            </a:r>
            <a:r>
              <a:rPr kumimoji="0" lang="x-none" altLang="x-none" b="0" i="0" u="none" strike="noStrike" cap="none" normalizeH="0" baseline="0" dirty="0" smtClean="0">
                <a:ln>
                  <a:noFill/>
                </a:ln>
                <a:solidFill>
                  <a:schemeClr val="tx1"/>
                </a:solidFill>
                <a:effectLst/>
                <a:latin typeface="Arial" charset="0"/>
              </a:rPr>
              <a:t>our </a:t>
            </a:r>
            <a:r>
              <a:rPr kumimoji="0" lang="x-none" altLang="x-none" b="0" i="0" u="none" strike="noStrike" cap="none" normalizeH="0" baseline="0" dirty="0">
                <a:ln>
                  <a:noFill/>
                </a:ln>
                <a:solidFill>
                  <a:schemeClr val="tx1"/>
                </a:solidFill>
                <a:effectLst/>
                <a:latin typeface="Arial" charset="0"/>
              </a:rPr>
              <a:t>articles on apprenticeship: </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Article 1. Administration (§3070-3074.7)</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Article 2. Apprenticeship Programs ($3075-3092)</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Article 3. Other On-The-Job Training Programs (§3093)</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Article 4. Pre-apprenticeship Programs (§3100)</a:t>
            </a:r>
          </a:p>
        </p:txBody>
      </p:sp>
    </p:spTree>
    <p:extLst>
      <p:ext uri="{BB962C8B-B14F-4D97-AF65-F5344CB8AC3E}">
        <p14:creationId xmlns:p14="http://schemas.microsoft.com/office/powerpoint/2010/main" val="1283688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Clinicals</a:t>
            </a:r>
            <a:r>
              <a:rPr lang="en-US" dirty="0"/>
              <a:t>/Practicum</a:t>
            </a:r>
          </a:p>
        </p:txBody>
      </p:sp>
      <p:sp>
        <p:nvSpPr>
          <p:cNvPr id="7" name="Content Placeholder 6"/>
          <p:cNvSpPr>
            <a:spLocks noGrp="1"/>
          </p:cNvSpPr>
          <p:nvPr>
            <p:ph idx="1"/>
          </p:nvPr>
        </p:nvSpPr>
        <p:spPr/>
        <p:txBody>
          <a:bodyPr/>
          <a:lstStyle/>
          <a:p>
            <a:r>
              <a:rPr lang="en-US" dirty="0" smtClean="0">
                <a:ea typeface="Calibri" charset="0"/>
                <a:cs typeface="Calibri" charset="0"/>
              </a:rPr>
              <a:t>Unpaid </a:t>
            </a:r>
            <a:r>
              <a:rPr lang="en-US" dirty="0">
                <a:ea typeface="Calibri" charset="0"/>
                <a:cs typeface="Calibri" charset="0"/>
              </a:rPr>
              <a:t>hands-on work based learning completed as part of a course. Often utilized </a:t>
            </a:r>
            <a:r>
              <a:rPr lang="en-US" dirty="0" smtClean="0">
                <a:ea typeface="Calibri" charset="0"/>
                <a:cs typeface="Calibri" charset="0"/>
              </a:rPr>
              <a:t>in </a:t>
            </a:r>
            <a:r>
              <a:rPr lang="en-US" dirty="0">
                <a:ea typeface="Calibri" charset="0"/>
                <a:cs typeface="Calibri" charset="0"/>
              </a:rPr>
              <a:t>allied health courses but may be used in other disciplines as </a:t>
            </a:r>
            <a:r>
              <a:rPr lang="en-US" dirty="0" smtClean="0">
                <a:ea typeface="Calibri" charset="0"/>
                <a:cs typeface="Calibri" charset="0"/>
              </a:rPr>
              <a:t>well</a:t>
            </a:r>
          </a:p>
          <a:p>
            <a:endParaRPr lang="en-US" dirty="0" smtClean="0">
              <a:ea typeface="Calibri" charset="0"/>
              <a:cs typeface="Calibri" charset="0"/>
            </a:endParaRPr>
          </a:p>
          <a:p>
            <a:r>
              <a:rPr lang="en-US" dirty="0">
                <a:ea typeface="Calibri" charset="0"/>
                <a:cs typeface="Calibri" charset="0"/>
              </a:rPr>
              <a:t>Regulations consistent with any lab-based curriculum, including required instructor </a:t>
            </a:r>
            <a:r>
              <a:rPr lang="en-US" dirty="0" smtClean="0">
                <a:ea typeface="Calibri" charset="0"/>
                <a:cs typeface="Calibri" charset="0"/>
              </a:rPr>
              <a:t>supervision</a:t>
            </a:r>
          </a:p>
          <a:p>
            <a:endParaRPr lang="en-US" dirty="0" smtClean="0">
              <a:ea typeface="Calibri" charset="0"/>
              <a:cs typeface="Calibri" charset="0"/>
            </a:endParaRPr>
          </a:p>
          <a:p>
            <a:r>
              <a:rPr lang="en-US" dirty="0">
                <a:ea typeface="Calibri" charset="0"/>
                <a:cs typeface="Calibri" charset="0"/>
              </a:rPr>
              <a:t>Colleges may earn FTES-based apportionment for discipline-specific course units completed by students</a:t>
            </a:r>
          </a:p>
        </p:txBody>
      </p:sp>
    </p:spTree>
    <p:extLst>
      <p:ext uri="{BB962C8B-B14F-4D97-AF65-F5344CB8AC3E}">
        <p14:creationId xmlns:p14="http://schemas.microsoft.com/office/powerpoint/2010/main" val="2088195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Preceptorships</a:t>
            </a:r>
            <a:endParaRPr lang="en-US" dirty="0"/>
          </a:p>
        </p:txBody>
      </p:sp>
      <p:sp>
        <p:nvSpPr>
          <p:cNvPr id="3" name="Content Placeholder 2"/>
          <p:cNvSpPr>
            <a:spLocks noGrp="1"/>
          </p:cNvSpPr>
          <p:nvPr>
            <p:ph idx="1"/>
          </p:nvPr>
        </p:nvSpPr>
        <p:spPr/>
        <p:txBody>
          <a:bodyPr>
            <a:normAutofit/>
          </a:bodyPr>
          <a:lstStyle/>
          <a:p>
            <a:r>
              <a:rPr lang="en-US" dirty="0">
                <a:ea typeface="Calibri" charset="0"/>
                <a:cs typeface="Calibri" charset="0"/>
              </a:rPr>
              <a:t>Hands-on work-based learning completed at the end of a program of study in coordination with employed professionals in the discipline. Common in registered nursing and </a:t>
            </a:r>
            <a:r>
              <a:rPr lang="en-US" dirty="0" smtClean="0">
                <a:ea typeface="Calibri" charset="0"/>
                <a:cs typeface="Calibri" charset="0"/>
              </a:rPr>
              <a:t>other </a:t>
            </a:r>
            <a:r>
              <a:rPr lang="en-US" dirty="0">
                <a:ea typeface="Calibri" charset="0"/>
                <a:cs typeface="Calibri" charset="0"/>
              </a:rPr>
              <a:t>allied health programs but may apply to other disciplines as well </a:t>
            </a:r>
            <a:endParaRPr lang="en-US" dirty="0" smtClean="0">
              <a:ea typeface="Calibri" charset="0"/>
              <a:cs typeface="Calibri" charset="0"/>
            </a:endParaRPr>
          </a:p>
          <a:p>
            <a:endParaRPr lang="en-US" dirty="0" smtClean="0">
              <a:ea typeface="Calibri" charset="0"/>
              <a:cs typeface="Calibri" charset="0"/>
            </a:endParaRPr>
          </a:p>
          <a:p>
            <a:r>
              <a:rPr lang="en-US" dirty="0" smtClean="0">
                <a:ea typeface="Calibri" charset="0"/>
                <a:cs typeface="Calibri" charset="0"/>
              </a:rPr>
              <a:t>Guided by California </a:t>
            </a:r>
            <a:r>
              <a:rPr lang="en-US" dirty="0">
                <a:ea typeface="Calibri" charset="0"/>
                <a:cs typeface="Calibri" charset="0"/>
              </a:rPr>
              <a:t>Code of Regulations §</a:t>
            </a:r>
            <a:r>
              <a:rPr lang="en-US" dirty="0" smtClean="0">
                <a:ea typeface="Calibri" charset="0"/>
                <a:cs typeface="Calibri" charset="0"/>
              </a:rPr>
              <a:t>1426.1 &amp; Board </a:t>
            </a:r>
            <a:r>
              <a:rPr lang="en-US" dirty="0">
                <a:ea typeface="Calibri" charset="0"/>
                <a:cs typeface="Calibri" charset="0"/>
              </a:rPr>
              <a:t>of Vocational Nursing, Preceptorship </a:t>
            </a:r>
            <a:endParaRPr lang="en-US" dirty="0" smtClean="0">
              <a:ea typeface="Calibri" charset="0"/>
              <a:cs typeface="Calibri" charset="0"/>
            </a:endParaRPr>
          </a:p>
          <a:p>
            <a:endParaRPr lang="en-US" dirty="0" smtClean="0">
              <a:ea typeface="Calibri" charset="0"/>
              <a:cs typeface="Calibri" charset="0"/>
            </a:endParaRPr>
          </a:p>
          <a:p>
            <a:r>
              <a:rPr lang="en-US" dirty="0" smtClean="0">
                <a:ea typeface="Calibri" charset="0"/>
                <a:cs typeface="Calibri" charset="0"/>
              </a:rPr>
              <a:t>Funding varies </a:t>
            </a:r>
            <a:r>
              <a:rPr lang="en-US" dirty="0">
                <a:ea typeface="Calibri" charset="0"/>
                <a:cs typeface="Calibri" charset="0"/>
              </a:rPr>
              <a:t>depending on program </a:t>
            </a:r>
          </a:p>
        </p:txBody>
      </p:sp>
    </p:spTree>
    <p:extLst>
      <p:ext uri="{BB962C8B-B14F-4D97-AF65-F5344CB8AC3E}">
        <p14:creationId xmlns:p14="http://schemas.microsoft.com/office/powerpoint/2010/main" val="904178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Study</a:t>
            </a:r>
            <a:endParaRPr lang="en-US" dirty="0"/>
          </a:p>
        </p:txBody>
      </p:sp>
      <p:sp>
        <p:nvSpPr>
          <p:cNvPr id="3" name="Content Placeholder 2"/>
          <p:cNvSpPr>
            <a:spLocks noGrp="1"/>
          </p:cNvSpPr>
          <p:nvPr>
            <p:ph idx="1"/>
          </p:nvPr>
        </p:nvSpPr>
        <p:spPr/>
        <p:txBody>
          <a:bodyPr/>
          <a:lstStyle/>
          <a:p>
            <a:r>
              <a:rPr lang="en-US" dirty="0"/>
              <a:t>Federal Work Study is an educational financial aid program for students with </a:t>
            </a:r>
            <a:r>
              <a:rPr lang="en-US" dirty="0" smtClean="0"/>
              <a:t>demonstrated </a:t>
            </a:r>
            <a:r>
              <a:rPr lang="en-US" dirty="0"/>
              <a:t>financial need while enrolled </a:t>
            </a:r>
            <a:endParaRPr lang="en-US" dirty="0" smtClean="0"/>
          </a:p>
          <a:p>
            <a:endParaRPr lang="en-US" dirty="0" smtClean="0"/>
          </a:p>
          <a:p>
            <a:r>
              <a:rPr lang="en-US" dirty="0" smtClean="0"/>
              <a:t>Guided by Federal </a:t>
            </a:r>
            <a:r>
              <a:rPr lang="en-US" dirty="0"/>
              <a:t>Title IV Federal Student Aid, administered by the U.S. Department of Education </a:t>
            </a:r>
            <a:endParaRPr lang="en-US" dirty="0" smtClean="0"/>
          </a:p>
          <a:p>
            <a:endParaRPr lang="en-US" dirty="0" smtClean="0"/>
          </a:p>
          <a:p>
            <a:r>
              <a:rPr lang="en-US" dirty="0"/>
              <a:t>Federal Work Study hours may be included as part of student financial aid </a:t>
            </a:r>
            <a:r>
              <a:rPr lang="en-US" dirty="0" smtClean="0"/>
              <a:t>packages. Funded by </a:t>
            </a:r>
            <a:r>
              <a:rPr lang="en-US" dirty="0"/>
              <a:t>Title IV Federal Student Aid Funds </a:t>
            </a:r>
          </a:p>
        </p:txBody>
      </p:sp>
    </p:spTree>
    <p:extLst>
      <p:ext uri="{BB962C8B-B14F-4D97-AF65-F5344CB8AC3E}">
        <p14:creationId xmlns:p14="http://schemas.microsoft.com/office/powerpoint/2010/main" val="578730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Board of Governors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379100" y="5948102"/>
            <a:ext cx="5618678" cy="1060128"/>
          </a:xfrm>
          <a:prstGeom prst="rect">
            <a:avLst/>
          </a:prstGeom>
        </p:spPr>
      </p:pic>
      <p:sp>
        <p:nvSpPr>
          <p:cNvPr id="7" name="Rectangle 2"/>
          <p:cNvSpPr>
            <a:spLocks noGrp="1" noChangeArrowheads="1"/>
          </p:cNvSpPr>
          <p:nvPr>
            <p:ph idx="1"/>
          </p:nvPr>
        </p:nvSpPr>
        <p:spPr bwMode="auto">
          <a:xfrm>
            <a:off x="609600" y="1516119"/>
            <a:ext cx="11157679"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0" rIns="91440" bIns="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x-none" b="0" i="0" u="none" strike="noStrike" cap="none" normalizeH="0" baseline="0" dirty="0" smtClean="0">
              <a:ln>
                <a:noFill/>
              </a:ln>
              <a:solidFill>
                <a:srgbClr val="000000"/>
              </a:solidFill>
              <a:effectLst/>
              <a:latin typeface="Calibri" charset="0"/>
              <a:ea typeface="Calibri" charset="0"/>
              <a:cs typeface="Calibri"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x-none" b="0" i="0" u="none" strike="noStrike" cap="none" normalizeH="0" baseline="0" dirty="0" smtClean="0">
                <a:ln>
                  <a:noFill/>
                </a:ln>
                <a:solidFill>
                  <a:srgbClr val="000000"/>
                </a:solidFill>
                <a:effectLst/>
                <a:ea typeface="Calibri" charset="0"/>
                <a:cs typeface="Calibri" charset="0"/>
              </a:rPr>
              <a:t>It </a:t>
            </a:r>
            <a:r>
              <a:rPr kumimoji="0" lang="x-none" altLang="x-none" b="0" i="0" u="none" strike="noStrike" cap="none" normalizeH="0" baseline="0" dirty="0" smtClean="0">
                <a:ln>
                  <a:noFill/>
                </a:ln>
                <a:solidFill>
                  <a:srgbClr val="000000"/>
                </a:solidFill>
                <a:effectLst/>
                <a:ea typeface="Calibri" charset="0"/>
                <a:cs typeface="Calibri" charset="0"/>
              </a:rPr>
              <a:t>is </a:t>
            </a:r>
            <a:r>
              <a:rPr kumimoji="0" lang="x-none" altLang="x-none" b="0" i="0" u="none" strike="noStrike" cap="none" normalizeH="0" baseline="0" dirty="0">
                <a:ln>
                  <a:noFill/>
                </a:ln>
                <a:solidFill>
                  <a:srgbClr val="000000"/>
                </a:solidFill>
                <a:effectLst/>
                <a:ea typeface="Calibri" charset="0"/>
                <a:cs typeface="Calibri" charset="0"/>
              </a:rPr>
              <a:t>imperative that the California Community Colleges Board of Governors rely upon the Academic Senate for California Community Colleges to work with the Chancellor’s Office, the California Internship and Work Experience Association (CIWEA), and other stakeholders to implement noncredit alternatives to cooperative work experience education opportunities</a:t>
            </a:r>
            <a:r>
              <a:rPr kumimoji="0" lang="x-none" altLang="x-none" b="0" i="0" u="none" strike="noStrike" cap="none" normalizeH="0" baseline="0" dirty="0" smtClean="0">
                <a:ln>
                  <a:noFill/>
                </a:ln>
                <a:solidFill>
                  <a:srgbClr val="000000"/>
                </a:solidFill>
                <a:effectLst/>
                <a:ea typeface="Calibri" charset="0"/>
                <a:cs typeface="Calibri" charset="0"/>
              </a:rPr>
              <a:t>.</a:t>
            </a:r>
            <a:endParaRPr kumimoji="0" lang="en-US" altLang="x-none" b="0" i="0" u="none" strike="noStrike" cap="none" normalizeH="0" baseline="0" dirty="0" smtClean="0">
              <a:ln>
                <a:noFill/>
              </a:ln>
              <a:solidFill>
                <a:srgbClr val="000000"/>
              </a:solidFill>
              <a:effectLst/>
              <a:ea typeface="Calibri" charset="0"/>
              <a:cs typeface="Calibri"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x-none" altLang="x-none" b="0" i="0" u="none" strike="noStrike" cap="none" normalizeH="0" baseline="0" dirty="0">
              <a:ln>
                <a:noFill/>
              </a:ln>
              <a:solidFill>
                <a:srgbClr val="000000"/>
              </a:solidFill>
              <a:effectLst/>
              <a:ea typeface="Calibri" charset="0"/>
              <a:cs typeface="Calibri"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lang="en-US" altLang="x-none" dirty="0">
                <a:solidFill>
                  <a:srgbClr val="000000"/>
                </a:solidFill>
                <a:ea typeface="Calibri" charset="0"/>
                <a:cs typeface="Calibri" charset="0"/>
              </a:rPr>
              <a:t>R</a:t>
            </a:r>
            <a:r>
              <a:rPr kumimoji="0" lang="x-none" altLang="x-none" b="0" i="0" u="none" strike="noStrike" cap="none" normalizeH="0" baseline="0" dirty="0" smtClean="0">
                <a:ln>
                  <a:noFill/>
                </a:ln>
                <a:solidFill>
                  <a:srgbClr val="000000"/>
                </a:solidFill>
                <a:effectLst/>
                <a:ea typeface="Calibri" charset="0"/>
                <a:cs typeface="Calibri" charset="0"/>
              </a:rPr>
              <a:t>evise </a:t>
            </a:r>
            <a:r>
              <a:rPr kumimoji="0" lang="x-none" altLang="x-none" b="0" i="0" u="none" strike="noStrike" cap="none" normalizeH="0" baseline="0" dirty="0">
                <a:ln>
                  <a:noFill/>
                </a:ln>
                <a:solidFill>
                  <a:srgbClr val="000000"/>
                </a:solidFill>
                <a:effectLst/>
                <a:ea typeface="Calibri" charset="0"/>
                <a:cs typeface="Calibri" charset="0"/>
              </a:rPr>
              <a:t>Title 5 to facilitate expansion of occupational cooperative work experience eligibility from CTE TOP Codes only to all TOP Codes, given that all programs are preparing students for careers and all students could benefit from program-specific cooperative work experience opportunities. </a:t>
            </a:r>
            <a:endParaRPr kumimoji="0" lang="x-none" altLang="x-none" b="0" i="0" u="none" strike="noStrike" cap="none" normalizeH="0" baseline="0" dirty="0">
              <a:ln>
                <a:noFill/>
              </a:ln>
              <a:effectLst/>
              <a:ea typeface="Calibri" charset="0"/>
              <a:cs typeface="Calibri"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b="0" i="0" u="none" strike="noStrike" cap="none" normalizeH="0" baseline="0" dirty="0">
              <a:ln>
                <a:noFill/>
              </a:ln>
              <a:solidFill>
                <a:schemeClr val="tx1"/>
              </a:solidFill>
              <a:effectLst/>
              <a:latin typeface="Calibri" charset="0"/>
              <a:ea typeface="Calibri" charset="0"/>
              <a:cs typeface="Calibri" charset="0"/>
            </a:endParaRPr>
          </a:p>
        </p:txBody>
      </p:sp>
    </p:spTree>
    <p:extLst>
      <p:ext uri="{BB962C8B-B14F-4D97-AF65-F5344CB8AC3E}">
        <p14:creationId xmlns:p14="http://schemas.microsoft.com/office/powerpoint/2010/main" val="1867204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ASCCC &amp; Colleges</a:t>
            </a:r>
            <a:endParaRPr lang="en-US" dirty="0"/>
          </a:p>
        </p:txBody>
      </p:sp>
      <p:sp>
        <p:nvSpPr>
          <p:cNvPr id="3" name="Content Placeholder 2"/>
          <p:cNvSpPr>
            <a:spLocks noGrp="1"/>
          </p:cNvSpPr>
          <p:nvPr>
            <p:ph idx="1"/>
          </p:nvPr>
        </p:nvSpPr>
        <p:spPr/>
        <p:txBody>
          <a:bodyPr>
            <a:normAutofit lnSpcReduction="10000"/>
          </a:bodyPr>
          <a:lstStyle/>
          <a:p>
            <a:pPr lvl="0"/>
            <a:r>
              <a:rPr lang="en-US" dirty="0">
                <a:ea typeface="Calibri" charset="0"/>
                <a:cs typeface="Calibri" charset="0"/>
              </a:rPr>
              <a:t>A</a:t>
            </a:r>
            <a:r>
              <a:rPr lang="en-US" dirty="0" smtClean="0">
                <a:ea typeface="Calibri" charset="0"/>
                <a:cs typeface="Calibri" charset="0"/>
              </a:rPr>
              <a:t>ssist </a:t>
            </a:r>
            <a:r>
              <a:rPr lang="en-US" dirty="0">
                <a:ea typeface="Calibri" charset="0"/>
                <a:cs typeface="Calibri" charset="0"/>
              </a:rPr>
              <a:t>colleges in recognizing the similarities and differences between types of work-based learning and to employ a common language and understanding of the applications of work-based learning within the California community college system</a:t>
            </a:r>
            <a:r>
              <a:rPr lang="en-US" dirty="0" smtClean="0">
                <a:ea typeface="Calibri" charset="0"/>
                <a:cs typeface="Calibri" charset="0"/>
              </a:rPr>
              <a:t>.</a:t>
            </a:r>
          </a:p>
          <a:p>
            <a:pPr lvl="0"/>
            <a:endParaRPr lang="en-US" dirty="0">
              <a:ea typeface="Calibri" charset="0"/>
              <a:cs typeface="Calibri" charset="0"/>
            </a:endParaRPr>
          </a:p>
          <a:p>
            <a:pPr lvl="0"/>
            <a:r>
              <a:rPr lang="en-US" dirty="0">
                <a:ea typeface="Calibri" charset="0"/>
                <a:cs typeface="Calibri" charset="0"/>
              </a:rPr>
              <a:t>P</a:t>
            </a:r>
            <a:r>
              <a:rPr lang="en-US" dirty="0" smtClean="0">
                <a:ea typeface="Calibri" charset="0"/>
                <a:cs typeface="Calibri" charset="0"/>
              </a:rPr>
              <a:t>rovide </a:t>
            </a:r>
            <a:r>
              <a:rPr lang="en-US" dirty="0">
                <a:ea typeface="Calibri" charset="0"/>
                <a:cs typeface="Calibri" charset="0"/>
              </a:rPr>
              <a:t>more information about apprenticeship in California community colleges, including what structures and agreements are necessary to initiate apprenticeship agreements and instruction in collaboration with employer or labor groups</a:t>
            </a:r>
            <a:r>
              <a:rPr lang="en-US" dirty="0" smtClean="0">
                <a:ea typeface="Calibri" charset="0"/>
                <a:cs typeface="Calibri" charset="0"/>
              </a:rPr>
              <a:t>.</a:t>
            </a:r>
          </a:p>
          <a:p>
            <a:pPr lvl="0"/>
            <a:endParaRPr lang="en-US" dirty="0">
              <a:ea typeface="Calibri" charset="0"/>
              <a:cs typeface="Calibri" charset="0"/>
            </a:endParaRPr>
          </a:p>
          <a:p>
            <a:pPr lvl="0"/>
            <a:r>
              <a:rPr lang="en-US" dirty="0">
                <a:ea typeface="Calibri" charset="0"/>
                <a:cs typeface="Calibri" charset="0"/>
              </a:rPr>
              <a:t>T</a:t>
            </a:r>
            <a:r>
              <a:rPr lang="en-US" dirty="0" smtClean="0">
                <a:ea typeface="Calibri" charset="0"/>
                <a:cs typeface="Calibri" charset="0"/>
              </a:rPr>
              <a:t>ogether </a:t>
            </a:r>
            <a:r>
              <a:rPr lang="en-US" dirty="0">
                <a:ea typeface="Calibri" charset="0"/>
                <a:cs typeface="Calibri" charset="0"/>
              </a:rPr>
              <a:t>with CIWEA, </a:t>
            </a:r>
            <a:r>
              <a:rPr lang="en-US" dirty="0" smtClean="0">
                <a:ea typeface="Calibri" charset="0"/>
                <a:cs typeface="Calibri" charset="0"/>
              </a:rPr>
              <a:t>disseminate </a:t>
            </a:r>
            <a:r>
              <a:rPr lang="en-US" dirty="0">
                <a:ea typeface="Calibri" charset="0"/>
                <a:cs typeface="Calibri" charset="0"/>
              </a:rPr>
              <a:t>information about the importance of work-based learning in students’ preparation for work and about effective practices for incorporating work-based learning into local programs.</a:t>
            </a:r>
          </a:p>
          <a:p>
            <a:pPr marL="0" indent="0">
              <a:buNone/>
            </a:pPr>
            <a:endParaRPr lang="en-US" dirty="0">
              <a:latin typeface="Calibri" charset="0"/>
              <a:ea typeface="Calibri" charset="0"/>
              <a:cs typeface="Calibri"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286661" y="5946936"/>
            <a:ext cx="5618678" cy="1060128"/>
          </a:xfrm>
          <a:prstGeom prst="rect">
            <a:avLst/>
          </a:prstGeom>
        </p:spPr>
      </p:pic>
    </p:spTree>
    <p:extLst>
      <p:ext uri="{BB962C8B-B14F-4D97-AF65-F5344CB8AC3E}">
        <p14:creationId xmlns:p14="http://schemas.microsoft.com/office/powerpoint/2010/main" val="1044108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Work-Based Learning</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609600" y="1600199"/>
            <a:ext cx="10972800" cy="4832092"/>
          </a:xfrm>
          <a:prstGeom prst="rect">
            <a:avLst/>
          </a:prstGeom>
        </p:spPr>
        <p:txBody>
          <a:bodyPr wrap="square">
            <a:spAutoFit/>
          </a:bodyPr>
          <a:lstStyle/>
          <a:p>
            <a:r>
              <a:rPr lang="en-US" sz="2800" dirty="0" smtClean="0">
                <a:solidFill>
                  <a:srgbClr val="000000"/>
                </a:solidFill>
                <a:ea typeface="Calibri" charset="0"/>
                <a:cs typeface="Calibri" charset="0"/>
              </a:rPr>
              <a:t>Resolution 13.05 (Spring 2018) requested </a:t>
            </a:r>
            <a:r>
              <a:rPr lang="en-US" sz="2800" dirty="0">
                <a:solidFill>
                  <a:srgbClr val="000000"/>
                </a:solidFill>
                <a:ea typeface="Calibri" charset="0"/>
                <a:cs typeface="Calibri" charset="0"/>
              </a:rPr>
              <a:t>the following of ASCCC:</a:t>
            </a:r>
            <a:endParaRPr lang="en-US" sz="2800" dirty="0">
              <a:ea typeface="Calibri" charset="0"/>
              <a:cs typeface="Calibri" charset="0"/>
            </a:endParaRPr>
          </a:p>
          <a:p>
            <a:r>
              <a:rPr lang="en-US" sz="2400" i="1" dirty="0" smtClean="0">
                <a:solidFill>
                  <a:srgbClr val="000000"/>
                </a:solidFill>
                <a:ea typeface="Calibri" charset="0"/>
                <a:cs typeface="Calibri" charset="0"/>
              </a:rPr>
              <a:t>Resolved</a:t>
            </a:r>
            <a:r>
              <a:rPr lang="en-US" sz="2400" i="1" dirty="0">
                <a:solidFill>
                  <a:srgbClr val="000000"/>
                </a:solidFill>
                <a:ea typeface="Calibri" charset="0"/>
                <a:cs typeface="Calibri" charset="0"/>
              </a:rPr>
              <a:t>, That the Academic Senate for California Community Colleges develop a paper that clearly explains and differentiates Career and Technical Education, Cooperative Work Experience, internship, and apprenticeship programs, including their regulations, funding models, and overall guiding principles, and bring the paper to the Spring 2019 Plenary Session for approval</a:t>
            </a:r>
            <a:r>
              <a:rPr lang="en-US" sz="2400" i="1" dirty="0" smtClean="0">
                <a:solidFill>
                  <a:srgbClr val="000000"/>
                </a:solidFill>
                <a:ea typeface="Calibri" charset="0"/>
                <a:cs typeface="Calibri" charset="0"/>
              </a:rPr>
              <a:t>.</a:t>
            </a:r>
          </a:p>
          <a:p>
            <a:endParaRPr lang="en-US" sz="2800" i="1" dirty="0">
              <a:solidFill>
                <a:srgbClr val="000000"/>
              </a:solidFill>
              <a:effectLst/>
              <a:ea typeface="Calibri" charset="0"/>
              <a:cs typeface="Calibri" charset="0"/>
            </a:endParaRPr>
          </a:p>
          <a:p>
            <a:r>
              <a:rPr lang="en-US" sz="2800" dirty="0" smtClean="0">
                <a:solidFill>
                  <a:srgbClr val="000000"/>
                </a:solidFill>
                <a:ea typeface="Calibri" charset="0"/>
                <a:cs typeface="Calibri" charset="0"/>
              </a:rPr>
              <a:t>Resolution 21.01 (Spring 2019) </a:t>
            </a:r>
          </a:p>
          <a:p>
            <a:r>
              <a:rPr lang="en-US" sz="2400" i="1" dirty="0">
                <a:ea typeface="Calibri" charset="0"/>
                <a:cs typeface="Calibri" charset="0"/>
              </a:rPr>
              <a:t>Resolved, That the Academic Senate for California Community Colleges adopt the paper </a:t>
            </a:r>
            <a:r>
              <a:rPr lang="en-US" sz="2400" i="1" u="sng" dirty="0">
                <a:ea typeface="Calibri" charset="0"/>
                <a:cs typeface="Calibri" charset="0"/>
              </a:rPr>
              <a:t>Work-Based Learning in California Community Colleges</a:t>
            </a:r>
            <a:r>
              <a:rPr lang="en-US" sz="2400" i="1" dirty="0">
                <a:ea typeface="Calibri" charset="0"/>
                <a:cs typeface="Calibri" charset="0"/>
              </a:rPr>
              <a:t> and upon its adoption disseminate it to local senates and curriculum committees. </a:t>
            </a:r>
          </a:p>
          <a:p>
            <a:endParaRPr lang="en-US" sz="2800" dirty="0">
              <a:effectLst/>
              <a:latin typeface="Calibri" charset="0"/>
              <a:ea typeface="Calibri" charset="0"/>
              <a:cs typeface="Calibri" charset="0"/>
            </a:endParaRPr>
          </a:p>
        </p:txBody>
      </p:sp>
    </p:spTree>
    <p:extLst>
      <p:ext uri="{BB962C8B-B14F-4D97-AF65-F5344CB8AC3E}">
        <p14:creationId xmlns:p14="http://schemas.microsoft.com/office/powerpoint/2010/main" val="803749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6359" y="533400"/>
            <a:ext cx="7341365" cy="4715265"/>
          </a:xfrm>
          <a:prstGeom prst="rect">
            <a:avLst/>
          </a:prstGeom>
        </p:spPr>
      </p:pic>
      <p:sp>
        <p:nvSpPr>
          <p:cNvPr id="3" name="Content Placeholder 2"/>
          <p:cNvSpPr>
            <a:spLocks noGrp="1"/>
          </p:cNvSpPr>
          <p:nvPr>
            <p:ph idx="1"/>
          </p:nvPr>
        </p:nvSpPr>
        <p:spPr/>
        <p:txBody>
          <a:bodyPr>
            <a:normAutofit/>
          </a:bodyPr>
          <a:lstStyle/>
          <a:p>
            <a:endParaRPr lang="en-US" dirty="0" smtClean="0"/>
          </a:p>
          <a:p>
            <a:endParaRPr lang="en-US" dirty="0"/>
          </a:p>
          <a:p>
            <a:pPr marL="0" indent="0">
              <a:buNone/>
            </a:pPr>
            <a:endParaRPr lang="en-US" sz="4000" dirty="0" smtClean="0">
              <a:latin typeface="+mj-lt"/>
            </a:endParaRPr>
          </a:p>
          <a:p>
            <a:pPr marL="0" indent="0">
              <a:buNone/>
            </a:pPr>
            <a:r>
              <a:rPr lang="en-US" sz="4000" dirty="0" smtClean="0">
                <a:latin typeface="+mj-lt"/>
              </a:rPr>
              <a:t>Contact us!</a:t>
            </a:r>
          </a:p>
          <a:p>
            <a:r>
              <a:rPr lang="en-US" dirty="0" smtClean="0"/>
              <a:t>Cheryl </a:t>
            </a:r>
            <a:r>
              <a:rPr lang="en-US" dirty="0" err="1"/>
              <a:t>Aschenbach</a:t>
            </a:r>
            <a:r>
              <a:rPr lang="en-US" dirty="0"/>
              <a:t> (</a:t>
            </a:r>
            <a:r>
              <a:rPr lang="en-US" dirty="0">
                <a:hlinkClick r:id="rId3"/>
              </a:rPr>
              <a:t>caschenbach@lassencollege.edu</a:t>
            </a:r>
            <a:r>
              <a:rPr lang="en-US" dirty="0"/>
              <a:t>)</a:t>
            </a:r>
          </a:p>
          <a:p>
            <a:r>
              <a:rPr lang="en-US" dirty="0"/>
              <a:t>Rebecca </a:t>
            </a:r>
            <a:r>
              <a:rPr lang="en-US" dirty="0" err="1"/>
              <a:t>Eikey</a:t>
            </a:r>
            <a:r>
              <a:rPr lang="en-US" dirty="0"/>
              <a:t> (</a:t>
            </a:r>
            <a:r>
              <a:rPr lang="en-US" dirty="0">
                <a:hlinkClick r:id="rId4"/>
              </a:rPr>
              <a:t>Rebecca.eikey@canyons.edu</a:t>
            </a:r>
            <a:r>
              <a:rPr lang="en-US" dirty="0"/>
              <a:t>) </a:t>
            </a:r>
            <a:endParaRPr lang="en-US" dirty="0" smtClean="0"/>
          </a:p>
          <a:p>
            <a:r>
              <a:rPr lang="en-US" dirty="0"/>
              <a:t>Lynn </a:t>
            </a:r>
            <a:r>
              <a:rPr lang="en-US" dirty="0" smtClean="0"/>
              <a:t>Shaw </a:t>
            </a:r>
            <a:r>
              <a:rPr lang="en-US" dirty="0"/>
              <a:t>(</a:t>
            </a:r>
            <a:r>
              <a:rPr lang="en-US" dirty="0" smtClean="0">
                <a:hlinkClick r:id="rId5"/>
              </a:rPr>
              <a:t>lshaw@cccco.edu</a:t>
            </a:r>
            <a:r>
              <a:rPr lang="en-US" dirty="0" smtClean="0"/>
              <a:t>)</a:t>
            </a:r>
            <a:endParaRPr lang="en-US" dirty="0"/>
          </a:p>
          <a:p>
            <a:endParaRPr lang="en-US" dirty="0"/>
          </a:p>
          <a:p>
            <a:endParaRPr lang="en-US" dirty="0"/>
          </a:p>
        </p:txBody>
      </p:sp>
      <p:pic>
        <p:nvPicPr>
          <p:cNvPr id="5" name="Picture 4"/>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2510916" y="5381469"/>
            <a:ext cx="7170168" cy="1352862"/>
          </a:xfrm>
          <a:prstGeom prst="rect">
            <a:avLst/>
          </a:prstGeom>
        </p:spPr>
      </p:pic>
    </p:spTree>
    <p:extLst>
      <p:ext uri="{BB962C8B-B14F-4D97-AF65-F5344CB8AC3E}">
        <p14:creationId xmlns:p14="http://schemas.microsoft.com/office/powerpoint/2010/main" val="302060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Paper Organization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Three Main Sections	</a:t>
            </a:r>
          </a:p>
          <a:p>
            <a:pPr lvl="1"/>
            <a:r>
              <a:rPr lang="en-US" dirty="0" smtClean="0"/>
              <a:t>Internships</a:t>
            </a:r>
          </a:p>
          <a:p>
            <a:pPr lvl="1"/>
            <a:r>
              <a:rPr lang="en-US" dirty="0" smtClean="0"/>
              <a:t>Cooperative Work Experience</a:t>
            </a:r>
          </a:p>
          <a:p>
            <a:pPr lvl="1"/>
            <a:r>
              <a:rPr lang="en-US" dirty="0" smtClean="0"/>
              <a:t>Apprenticeship</a:t>
            </a:r>
          </a:p>
          <a:p>
            <a:pPr lvl="1"/>
            <a:endParaRPr lang="en-US" dirty="0" smtClean="0"/>
          </a:p>
          <a:p>
            <a:r>
              <a:rPr lang="en-US" dirty="0" smtClean="0"/>
              <a:t>Three parts in each section</a:t>
            </a:r>
          </a:p>
          <a:p>
            <a:pPr lvl="1"/>
            <a:r>
              <a:rPr lang="en-US" dirty="0" smtClean="0"/>
              <a:t>Intent and Guiding Principles</a:t>
            </a:r>
          </a:p>
          <a:p>
            <a:pPr lvl="1"/>
            <a:r>
              <a:rPr lang="en-US" dirty="0" smtClean="0"/>
              <a:t>Statutes and Regulations</a:t>
            </a:r>
          </a:p>
          <a:p>
            <a:pPr lvl="1"/>
            <a:r>
              <a:rPr lang="en-US" dirty="0" smtClean="0"/>
              <a:t>Stakeholder Responsibilities</a:t>
            </a:r>
          </a:p>
          <a:p>
            <a:pPr lvl="1"/>
            <a:endParaRPr lang="en-US" dirty="0" smtClean="0"/>
          </a:p>
          <a:p>
            <a:r>
              <a:rPr lang="en-US" dirty="0" smtClean="0"/>
              <a:t>Other Work-Based Learning</a:t>
            </a:r>
          </a:p>
          <a:p>
            <a:endParaRPr lang="en-US" dirty="0" smtClean="0"/>
          </a:p>
          <a:p>
            <a:r>
              <a:rPr lang="en-US" dirty="0" smtClean="0"/>
              <a:t>Recommendations</a:t>
            </a:r>
          </a:p>
        </p:txBody>
      </p:sp>
    </p:spTree>
    <p:extLst>
      <p:ext uri="{BB962C8B-B14F-4D97-AF65-F5344CB8AC3E}">
        <p14:creationId xmlns:p14="http://schemas.microsoft.com/office/powerpoint/2010/main" val="276006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a:t>
            </a:r>
            <a:endParaRPr lang="en-US" dirty="0"/>
          </a:p>
        </p:txBody>
      </p:sp>
      <p:sp>
        <p:nvSpPr>
          <p:cNvPr id="3" name="Content Placeholder 2"/>
          <p:cNvSpPr>
            <a:spLocks noGrp="1"/>
          </p:cNvSpPr>
          <p:nvPr>
            <p:ph idx="1"/>
          </p:nvPr>
        </p:nvSpPr>
        <p:spPr/>
        <p:txBody>
          <a:bodyPr/>
          <a:lstStyle/>
          <a:p>
            <a:r>
              <a:rPr lang="en-US" dirty="0"/>
              <a:t>Any work-based learning opportunity that allows a student to apply learned skills and theories to a hands-on, paid or unpaid employment environment </a:t>
            </a:r>
            <a:endParaRPr lang="en-US" dirty="0" smtClean="0"/>
          </a:p>
          <a:p>
            <a:endParaRPr lang="en-US" dirty="0" smtClean="0"/>
          </a:p>
          <a:p>
            <a:pPr lvl="0"/>
            <a:r>
              <a:rPr lang="en-US" dirty="0"/>
              <a:t>No specific California statute or </a:t>
            </a:r>
            <a:r>
              <a:rPr lang="en-US" dirty="0" smtClean="0"/>
              <a:t>regulation </a:t>
            </a:r>
            <a:r>
              <a:rPr lang="en-US" dirty="0" smtClean="0"/>
              <a:t>applies to internship </a:t>
            </a:r>
            <a:r>
              <a:rPr lang="en-US" dirty="0" smtClean="0"/>
              <a:t>but </a:t>
            </a:r>
            <a:r>
              <a:rPr lang="en-US" dirty="0" smtClean="0"/>
              <a:t>must </a:t>
            </a:r>
            <a:r>
              <a:rPr lang="en-US" dirty="0" smtClean="0"/>
              <a:t>all internships must comply </a:t>
            </a:r>
            <a:r>
              <a:rPr lang="en-US" dirty="0" smtClean="0"/>
              <a:t>with Federal </a:t>
            </a:r>
            <a:r>
              <a:rPr lang="en-US" dirty="0"/>
              <a:t>Fair Labor Standards Act </a:t>
            </a:r>
            <a:endParaRPr lang="en-US" dirty="0" smtClean="0"/>
          </a:p>
          <a:p>
            <a:pPr lvl="0"/>
            <a:endParaRPr lang="en-US" dirty="0" smtClean="0"/>
          </a:p>
          <a:p>
            <a:r>
              <a:rPr lang="en-US" dirty="0" smtClean="0"/>
              <a:t>No funding </a:t>
            </a:r>
            <a:r>
              <a:rPr lang="en-US" dirty="0"/>
              <a:t>specific to internships although colleges may utilize independent study to earn apportionment for students completing internships</a:t>
            </a:r>
            <a:r>
              <a:rPr lang="en-US" dirty="0" smtClean="0"/>
              <a:t>.</a:t>
            </a:r>
            <a:endParaRPr lang="en-US" dirty="0"/>
          </a:p>
        </p:txBody>
      </p:sp>
    </p:spTree>
    <p:extLst>
      <p:ext uri="{BB962C8B-B14F-4D97-AF65-F5344CB8AC3E}">
        <p14:creationId xmlns:p14="http://schemas.microsoft.com/office/powerpoint/2010/main" val="285438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Work Experience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39843" y="5797872"/>
            <a:ext cx="5618678" cy="1060128"/>
          </a:xfrm>
          <a:prstGeom prst="rect">
            <a:avLst/>
          </a:prstGeom>
        </p:spPr>
      </p:pic>
      <p:sp>
        <p:nvSpPr>
          <p:cNvPr id="3" name="Content Placeholder 2"/>
          <p:cNvSpPr>
            <a:spLocks noGrp="1"/>
          </p:cNvSpPr>
          <p:nvPr>
            <p:ph idx="1"/>
          </p:nvPr>
        </p:nvSpPr>
        <p:spPr/>
        <p:txBody>
          <a:bodyPr/>
          <a:lstStyle/>
          <a:p>
            <a:pPr marL="0" indent="0">
              <a:buNone/>
            </a:pPr>
            <a:endParaRPr lang="en-US" dirty="0" smtClean="0"/>
          </a:p>
          <a:p>
            <a:endParaRPr lang="en-US" dirty="0"/>
          </a:p>
        </p:txBody>
      </p:sp>
      <p:sp>
        <p:nvSpPr>
          <p:cNvPr id="6" name="Rectangle 5"/>
          <p:cNvSpPr/>
          <p:nvPr/>
        </p:nvSpPr>
        <p:spPr>
          <a:xfrm>
            <a:off x="609600" y="1600200"/>
            <a:ext cx="10972800" cy="3046988"/>
          </a:xfrm>
          <a:prstGeom prst="rect">
            <a:avLst/>
          </a:prstGeom>
        </p:spPr>
        <p:txBody>
          <a:bodyPr wrap="square">
            <a:spAutoFit/>
          </a:bodyPr>
          <a:lstStyle/>
          <a:p>
            <a:pPr marL="342900" indent="-342900">
              <a:buFont typeface="Arial" charset="0"/>
              <a:buChar char="•"/>
            </a:pPr>
            <a:r>
              <a:rPr lang="en-US" sz="2400" dirty="0">
                <a:solidFill>
                  <a:srgbClr val="000000"/>
                </a:solidFill>
                <a:ea typeface="Calibri" charset="0"/>
                <a:cs typeface="Calibri" charset="0"/>
              </a:rPr>
              <a:t>Hands-on work-based learning, either general or occupational, paid or unpaid, coordinated by colleges with students and </a:t>
            </a:r>
            <a:r>
              <a:rPr lang="en-US" sz="2400" dirty="0" smtClean="0">
                <a:solidFill>
                  <a:srgbClr val="000000"/>
                </a:solidFill>
                <a:ea typeface="Calibri" charset="0"/>
                <a:cs typeface="Calibri" charset="0"/>
              </a:rPr>
              <a:t>employers</a:t>
            </a:r>
          </a:p>
          <a:p>
            <a:pPr marL="342900" lvl="0" indent="-342900">
              <a:buFont typeface="Arial" charset="0"/>
              <a:buChar char="•"/>
            </a:pPr>
            <a:endParaRPr lang="en-US" sz="2400" dirty="0" smtClean="0">
              <a:ea typeface="Calibri" charset="0"/>
              <a:cs typeface="Calibri" charset="0"/>
            </a:endParaRPr>
          </a:p>
          <a:p>
            <a:pPr marL="342900" lvl="0" indent="-342900">
              <a:buFont typeface="Arial" charset="0"/>
              <a:buChar char="•"/>
            </a:pPr>
            <a:r>
              <a:rPr lang="en-US" sz="2400" dirty="0" smtClean="0">
                <a:ea typeface="Calibri" charset="0"/>
                <a:cs typeface="Calibri" charset="0"/>
              </a:rPr>
              <a:t>Guided by California </a:t>
            </a:r>
            <a:r>
              <a:rPr lang="en-US" sz="2400" dirty="0">
                <a:ea typeface="Calibri" charset="0"/>
                <a:cs typeface="Calibri" charset="0"/>
              </a:rPr>
              <a:t>Education </a:t>
            </a:r>
            <a:r>
              <a:rPr lang="en-US" sz="2400" dirty="0" smtClean="0">
                <a:ea typeface="Calibri" charset="0"/>
                <a:cs typeface="Calibri" charset="0"/>
              </a:rPr>
              <a:t>Code, California </a:t>
            </a:r>
            <a:r>
              <a:rPr lang="en-US" sz="2400" dirty="0">
                <a:ea typeface="Calibri" charset="0"/>
                <a:cs typeface="Calibri" charset="0"/>
              </a:rPr>
              <a:t>Code of Regulations Title </a:t>
            </a:r>
            <a:r>
              <a:rPr lang="en-US" sz="2400" dirty="0" smtClean="0">
                <a:ea typeface="Calibri" charset="0"/>
                <a:cs typeface="Calibri" charset="0"/>
              </a:rPr>
              <a:t>5, and Federal </a:t>
            </a:r>
            <a:r>
              <a:rPr lang="en-US" sz="2400" dirty="0">
                <a:ea typeface="Calibri" charset="0"/>
                <a:cs typeface="Calibri" charset="0"/>
              </a:rPr>
              <a:t>Fair Labor Standards </a:t>
            </a:r>
            <a:r>
              <a:rPr lang="en-US" sz="2400" dirty="0" smtClean="0">
                <a:ea typeface="Calibri" charset="0"/>
                <a:cs typeface="Calibri" charset="0"/>
              </a:rPr>
              <a:t>Act</a:t>
            </a:r>
          </a:p>
          <a:p>
            <a:pPr marL="342900" indent="-342900">
              <a:buFont typeface="Arial" charset="0"/>
              <a:buChar char="•"/>
            </a:pPr>
            <a:endParaRPr lang="en-US" sz="2400" dirty="0" smtClean="0">
              <a:ea typeface="Calibri" charset="0"/>
              <a:cs typeface="Calibri" charset="0"/>
            </a:endParaRPr>
          </a:p>
          <a:p>
            <a:pPr marL="342900" indent="-342900">
              <a:buFont typeface="Arial" charset="0"/>
              <a:buChar char="•"/>
            </a:pPr>
            <a:r>
              <a:rPr lang="en-US" sz="2400" dirty="0" smtClean="0">
                <a:ea typeface="Calibri" charset="0"/>
                <a:cs typeface="Calibri" charset="0"/>
              </a:rPr>
              <a:t>Colleges </a:t>
            </a:r>
            <a:r>
              <a:rPr lang="en-US" sz="2400" dirty="0">
                <a:ea typeface="Calibri" charset="0"/>
                <a:cs typeface="Calibri" charset="0"/>
              </a:rPr>
              <a:t>earn FTES-based apportionment for CWE units completed by students</a:t>
            </a:r>
            <a:endParaRPr lang="en-US" sz="2400" dirty="0">
              <a:effectLst/>
              <a:ea typeface="Calibri" charset="0"/>
              <a:cs typeface="Calibri" charset="0"/>
            </a:endParaRPr>
          </a:p>
        </p:txBody>
      </p:sp>
    </p:spTree>
    <p:extLst>
      <p:ext uri="{BB962C8B-B14F-4D97-AF65-F5344CB8AC3E}">
        <p14:creationId xmlns:p14="http://schemas.microsoft.com/office/powerpoint/2010/main" val="191834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Work Experience</a:t>
            </a:r>
            <a:endParaRPr lang="en-US" dirty="0"/>
          </a:p>
        </p:txBody>
      </p:sp>
      <p:sp>
        <p:nvSpPr>
          <p:cNvPr id="3" name="Content Placeholder 2"/>
          <p:cNvSpPr>
            <a:spLocks noGrp="1"/>
          </p:cNvSpPr>
          <p:nvPr>
            <p:ph idx="1"/>
          </p:nvPr>
        </p:nvSpPr>
        <p:spPr/>
        <p:txBody>
          <a:bodyPr/>
          <a:lstStyle/>
          <a:p>
            <a:pPr marL="0" indent="0">
              <a:buNone/>
            </a:pPr>
            <a:r>
              <a:rPr lang="en-US" dirty="0" smtClean="0"/>
              <a:t>CWE and Internship</a:t>
            </a:r>
          </a:p>
          <a:p>
            <a:r>
              <a:rPr lang="en-US" dirty="0"/>
              <a:t>While cooperative work experience can be considered a type of internship, not all internship opportunities within the California community colleges are coordinated as cooperative work experience opportunities. </a:t>
            </a:r>
            <a:endParaRPr lang="en-US" dirty="0"/>
          </a:p>
          <a:p>
            <a:r>
              <a:rPr lang="en-US" dirty="0" smtClean="0"/>
              <a:t>“Internship</a:t>
            </a:r>
            <a:r>
              <a:rPr lang="en-US" dirty="0"/>
              <a:t>” </a:t>
            </a:r>
            <a:r>
              <a:rPr lang="en-US" dirty="0" smtClean="0"/>
              <a:t>often used in </a:t>
            </a:r>
            <a:r>
              <a:rPr lang="en-US" dirty="0"/>
              <a:t>lieu of CWE because internship is recognized nationally by employers and students, </a:t>
            </a:r>
            <a:endParaRPr lang="en-US" dirty="0" smtClean="0"/>
          </a:p>
          <a:p>
            <a:r>
              <a:rPr lang="en-US" dirty="0" smtClean="0"/>
              <a:t>The two terms, internship </a:t>
            </a:r>
            <a:r>
              <a:rPr lang="en-US" dirty="0"/>
              <a:t>and cooperative work </a:t>
            </a:r>
            <a:r>
              <a:rPr lang="en-US" dirty="0" smtClean="0"/>
              <a:t>experience, are occasionally used </a:t>
            </a:r>
            <a:r>
              <a:rPr lang="en-US" dirty="0"/>
              <a:t>to delineate between general work experience (CWE) and occupational work experience directly related to a student’s career goal (internship).</a:t>
            </a:r>
            <a:endParaRPr lang="en-US" dirty="0"/>
          </a:p>
        </p:txBody>
      </p:sp>
    </p:spTree>
    <p:extLst>
      <p:ext uri="{BB962C8B-B14F-4D97-AF65-F5344CB8AC3E}">
        <p14:creationId xmlns:p14="http://schemas.microsoft.com/office/powerpoint/2010/main" val="110381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Work Experience</a:t>
            </a:r>
          </a:p>
        </p:txBody>
      </p:sp>
      <p:sp>
        <p:nvSpPr>
          <p:cNvPr id="3" name="Content Placeholder 2"/>
          <p:cNvSpPr>
            <a:spLocks noGrp="1"/>
          </p:cNvSpPr>
          <p:nvPr>
            <p:ph idx="1"/>
          </p:nvPr>
        </p:nvSpPr>
        <p:spPr/>
        <p:txBody>
          <a:bodyPr/>
          <a:lstStyle/>
          <a:p>
            <a:pPr marL="0" indent="0">
              <a:buNone/>
            </a:pPr>
            <a:r>
              <a:rPr lang="en-US" dirty="0" smtClean="0"/>
              <a:t>Coordination of CWE</a:t>
            </a:r>
          </a:p>
          <a:p>
            <a:r>
              <a:rPr lang="en-US" dirty="0" smtClean="0"/>
              <a:t>Coordination </a:t>
            </a:r>
            <a:r>
              <a:rPr lang="en-US" dirty="0"/>
              <a:t>with students as employers are identified and learning outcomes are </a:t>
            </a:r>
            <a:r>
              <a:rPr lang="en-US" dirty="0" smtClean="0"/>
              <a:t>established</a:t>
            </a:r>
          </a:p>
          <a:p>
            <a:r>
              <a:rPr lang="en-US" dirty="0"/>
              <a:t>A</a:t>
            </a:r>
            <a:r>
              <a:rPr lang="en-US" dirty="0" smtClean="0"/>
              <a:t>lso </a:t>
            </a:r>
            <a:r>
              <a:rPr lang="en-US" dirty="0"/>
              <a:t>involves coordination with employers as students’ progress toward learning outcomes is monitored and hours are </a:t>
            </a:r>
            <a:r>
              <a:rPr lang="en-US" dirty="0" smtClean="0"/>
              <a:t>documented</a:t>
            </a:r>
          </a:p>
          <a:p>
            <a:r>
              <a:rPr lang="en-US" dirty="0" smtClean="0"/>
              <a:t>The </a:t>
            </a:r>
            <a:r>
              <a:rPr lang="en-US" dirty="0"/>
              <a:t>coordination between college, student, and employer is done on behalf of each student enrolled in </a:t>
            </a:r>
            <a:r>
              <a:rPr lang="en-US" dirty="0" smtClean="0"/>
              <a:t>CWE because </a:t>
            </a:r>
            <a:r>
              <a:rPr lang="en-US" dirty="0"/>
              <a:t>each student’s learning needs and </a:t>
            </a:r>
            <a:r>
              <a:rPr lang="en-US" dirty="0" smtClean="0"/>
              <a:t>identified </a:t>
            </a:r>
            <a:r>
              <a:rPr lang="en-US" dirty="0"/>
              <a:t>learning outcomes are </a:t>
            </a:r>
            <a:r>
              <a:rPr lang="en-US" dirty="0" smtClean="0"/>
              <a:t>unique</a:t>
            </a:r>
          </a:p>
          <a:p>
            <a:r>
              <a:rPr lang="en-US" dirty="0"/>
              <a:t>Employers must be committed to </a:t>
            </a:r>
            <a:r>
              <a:rPr lang="en-US" dirty="0" smtClean="0"/>
              <a:t>collaboration </a:t>
            </a:r>
            <a:r>
              <a:rPr lang="en-US" dirty="0"/>
              <a:t>with the college and students, and, ultimately, to the growth of each student </a:t>
            </a:r>
            <a:r>
              <a:rPr lang="en-US" dirty="0" smtClean="0"/>
              <a:t>participating </a:t>
            </a:r>
            <a:endParaRPr lang="en-US" dirty="0"/>
          </a:p>
        </p:txBody>
      </p:sp>
    </p:spTree>
    <p:extLst>
      <p:ext uri="{BB962C8B-B14F-4D97-AF65-F5344CB8AC3E}">
        <p14:creationId xmlns:p14="http://schemas.microsoft.com/office/powerpoint/2010/main" val="41985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Work Experience</a:t>
            </a:r>
          </a:p>
        </p:txBody>
      </p:sp>
      <p:sp>
        <p:nvSpPr>
          <p:cNvPr id="3" name="Content Placeholder 2"/>
          <p:cNvSpPr>
            <a:spLocks noGrp="1"/>
          </p:cNvSpPr>
          <p:nvPr>
            <p:ph idx="1"/>
          </p:nvPr>
        </p:nvSpPr>
        <p:spPr/>
        <p:txBody>
          <a:bodyPr/>
          <a:lstStyle/>
          <a:p>
            <a:pPr marL="0" indent="0">
              <a:buNone/>
            </a:pPr>
            <a:r>
              <a:rPr lang="en-US" dirty="0" smtClean="0"/>
              <a:t>Types</a:t>
            </a:r>
          </a:p>
          <a:p>
            <a:r>
              <a:rPr lang="en-US" dirty="0"/>
              <a:t>General work experience is a broader employment experience “intended to assist students in acquiring desirable work habits, attitudes and career awareness” that does not need to be related to a student’s educational </a:t>
            </a:r>
            <a:r>
              <a:rPr lang="en-US" dirty="0" smtClean="0"/>
              <a:t>goals</a:t>
            </a:r>
          </a:p>
          <a:p>
            <a:r>
              <a:rPr lang="en-US" dirty="0" smtClean="0"/>
              <a:t>Occupational </a:t>
            </a:r>
            <a:r>
              <a:rPr lang="en-US" dirty="0"/>
              <a:t>work experience is intended to relate specifically to a student’s educational or occupational goal meant to extend what has been learned in the classroom to application in a real employment </a:t>
            </a:r>
            <a:r>
              <a:rPr lang="en-US" dirty="0" smtClean="0"/>
              <a:t>environment</a:t>
            </a:r>
          </a:p>
          <a:p>
            <a:pPr marL="0" indent="0">
              <a:buNone/>
            </a:pPr>
            <a:endParaRPr lang="en-US" dirty="0" smtClean="0"/>
          </a:p>
          <a:p>
            <a:pPr marL="0" indent="0">
              <a:buNone/>
            </a:pPr>
            <a:r>
              <a:rPr lang="en-US" dirty="0" smtClean="0"/>
              <a:t>As </a:t>
            </a:r>
            <a:r>
              <a:rPr lang="en-US" dirty="0"/>
              <a:t>an educational program within the California community colleges, cooperative work experience is regulated by Title 5.  Specifically, Title 5 sections 55250-55257, 53416, 58009, and 48161 cover topics applicable to cooperative work experience </a:t>
            </a:r>
            <a:r>
              <a:rPr lang="en-US" dirty="0" smtClean="0"/>
              <a:t>programs  </a:t>
            </a:r>
            <a:endParaRPr lang="en-US" dirty="0"/>
          </a:p>
        </p:txBody>
      </p:sp>
    </p:spTree>
    <p:extLst>
      <p:ext uri="{BB962C8B-B14F-4D97-AF65-F5344CB8AC3E}">
        <p14:creationId xmlns:p14="http://schemas.microsoft.com/office/powerpoint/2010/main" val="1801501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Work Experience</a:t>
            </a:r>
          </a:p>
        </p:txBody>
      </p:sp>
      <p:sp>
        <p:nvSpPr>
          <p:cNvPr id="6" name="Rectangle 3"/>
          <p:cNvSpPr>
            <a:spLocks noGrp="1" noChangeArrowheads="1"/>
          </p:cNvSpPr>
          <p:nvPr>
            <p:ph idx="1"/>
          </p:nvPr>
        </p:nvSpPr>
        <p:spPr bwMode="auto">
          <a:xfrm>
            <a:off x="609600" y="1805174"/>
            <a:ext cx="10972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Students may earn up to a total of </a:t>
            </a:r>
            <a:r>
              <a:rPr kumimoji="0" lang="en-US" altLang="x-none" b="0" i="0" u="none" strike="noStrike" cap="none" normalizeH="0" baseline="0" dirty="0" smtClean="0">
                <a:ln>
                  <a:noFill/>
                </a:ln>
                <a:solidFill>
                  <a:schemeClr val="tx1"/>
                </a:solidFill>
                <a:effectLst/>
                <a:latin typeface="Arial" charset="0"/>
              </a:rPr>
              <a:t>16</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semester or </a:t>
            </a:r>
            <a:r>
              <a:rPr kumimoji="0" lang="en-US" altLang="x-none" b="0" i="0" u="none" strike="noStrike" cap="none" normalizeH="0" baseline="0" dirty="0" smtClean="0">
                <a:ln>
                  <a:noFill/>
                </a:ln>
                <a:solidFill>
                  <a:schemeClr val="tx1"/>
                </a:solidFill>
                <a:effectLst/>
                <a:latin typeface="Arial" charset="0"/>
              </a:rPr>
              <a:t>24</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quarter credit units through general and occupational work experience, with limitations: </a:t>
            </a:r>
          </a:p>
          <a:p>
            <a:pPr eaLnBrk="0" fontAlgn="base" hangingPunct="0">
              <a:spcBef>
                <a:spcPct val="0"/>
              </a:spcBef>
              <a:spcAft>
                <a:spcPct val="0"/>
              </a:spcAft>
              <a:buClrTx/>
              <a:buSzTx/>
            </a:pPr>
            <a:r>
              <a:rPr lang="en-US" altLang="x-none" dirty="0">
                <a:latin typeface="Arial" charset="0"/>
              </a:rPr>
              <a:t>G</a:t>
            </a:r>
            <a:r>
              <a:rPr kumimoji="0" lang="x-none" altLang="x-none" b="0" i="0" u="none" strike="noStrike" cap="none" normalizeH="0" baseline="0" dirty="0" smtClean="0">
                <a:ln>
                  <a:noFill/>
                </a:ln>
                <a:solidFill>
                  <a:schemeClr val="tx1"/>
                </a:solidFill>
                <a:effectLst/>
                <a:latin typeface="Arial" charset="0"/>
              </a:rPr>
              <a:t>eneral </a:t>
            </a:r>
            <a:r>
              <a:rPr kumimoji="0" lang="x-none" altLang="x-none" b="0" i="0" u="none" strike="noStrike" cap="none" normalizeH="0" baseline="0" dirty="0">
                <a:ln>
                  <a:noFill/>
                </a:ln>
                <a:solidFill>
                  <a:schemeClr val="tx1"/>
                </a:solidFill>
                <a:effectLst/>
                <a:latin typeface="Arial" charset="0"/>
              </a:rPr>
              <a:t>work </a:t>
            </a:r>
            <a:r>
              <a:rPr kumimoji="0" lang="x-none" altLang="x-none" b="0" i="0" u="none" strike="noStrike" cap="none" normalizeH="0" baseline="0" dirty="0" smtClean="0">
                <a:ln>
                  <a:noFill/>
                </a:ln>
                <a:solidFill>
                  <a:schemeClr val="tx1"/>
                </a:solidFill>
                <a:effectLst/>
                <a:latin typeface="Arial" charset="0"/>
              </a:rPr>
              <a:t>experience</a:t>
            </a:r>
            <a:r>
              <a:rPr kumimoji="0" lang="en-US" altLang="x-none" b="0" i="0" u="none" strike="noStrike" cap="none" normalizeH="0" baseline="0" dirty="0" smtClean="0">
                <a:ln>
                  <a:noFill/>
                </a:ln>
                <a:solidFill>
                  <a:schemeClr val="tx1"/>
                </a:solidFill>
                <a:effectLst/>
                <a:latin typeface="Arial" charset="0"/>
              </a:rPr>
              <a:t> = </a:t>
            </a:r>
            <a:r>
              <a:rPr kumimoji="0" lang="x-none" altLang="x-none" b="0" i="0" u="none" strike="noStrike" cap="none" normalizeH="0" baseline="0" dirty="0" smtClean="0">
                <a:ln>
                  <a:noFill/>
                </a:ln>
                <a:solidFill>
                  <a:schemeClr val="tx1"/>
                </a:solidFill>
                <a:effectLst/>
                <a:latin typeface="Arial" charset="0"/>
              </a:rPr>
              <a:t>max </a:t>
            </a:r>
            <a:r>
              <a:rPr kumimoji="0" lang="x-none" altLang="x-none" b="0" i="0" u="none" strike="noStrike" cap="none" normalizeH="0" baseline="0" dirty="0">
                <a:ln>
                  <a:noFill/>
                </a:ln>
                <a:solidFill>
                  <a:schemeClr val="tx1"/>
                </a:solidFill>
                <a:effectLst/>
                <a:latin typeface="Arial" charset="0"/>
              </a:rPr>
              <a:t>of </a:t>
            </a:r>
            <a:r>
              <a:rPr lang="en-US" altLang="x-none" dirty="0">
                <a:latin typeface="Arial" charset="0"/>
              </a:rPr>
              <a:t>6</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semester or nine quarter credit units during one enrollment </a:t>
            </a:r>
            <a:r>
              <a:rPr kumimoji="0" lang="x-none" altLang="x-none" b="0" i="0" u="none" strike="noStrike" cap="none" normalizeH="0" baseline="0" dirty="0" smtClean="0">
                <a:ln>
                  <a:noFill/>
                </a:ln>
                <a:solidFill>
                  <a:schemeClr val="tx1"/>
                </a:solidFill>
                <a:effectLst/>
                <a:latin typeface="Arial" charset="0"/>
              </a:rPr>
              <a:t>period</a:t>
            </a:r>
            <a:endParaRPr lang="en-US" altLang="x-none" dirty="0" smtClean="0">
              <a:latin typeface="Arial" charset="0"/>
            </a:endParaRPr>
          </a:p>
          <a:p>
            <a:pPr eaLnBrk="0" fontAlgn="base" hangingPunct="0">
              <a:spcBef>
                <a:spcPct val="0"/>
              </a:spcBef>
              <a:spcAft>
                <a:spcPct val="0"/>
              </a:spcAft>
              <a:buClrTx/>
              <a:buSzTx/>
            </a:pPr>
            <a:r>
              <a:rPr kumimoji="0" lang="en-US" altLang="x-none" b="0" i="0" u="none" strike="noStrike" cap="none" normalizeH="0" baseline="0" dirty="0">
                <a:ln>
                  <a:noFill/>
                </a:ln>
                <a:solidFill>
                  <a:schemeClr val="tx1"/>
                </a:solidFill>
                <a:effectLst/>
                <a:latin typeface="Arial" charset="0"/>
              </a:rPr>
              <a:t>O</a:t>
            </a:r>
            <a:r>
              <a:rPr kumimoji="0" lang="x-none" altLang="x-none" b="0" i="0" u="none" strike="noStrike" cap="none" normalizeH="0" baseline="0" dirty="0" smtClean="0">
                <a:ln>
                  <a:noFill/>
                </a:ln>
                <a:solidFill>
                  <a:schemeClr val="tx1"/>
                </a:solidFill>
                <a:effectLst/>
                <a:latin typeface="Arial" charset="0"/>
              </a:rPr>
              <a:t>ccupational </a:t>
            </a:r>
            <a:r>
              <a:rPr kumimoji="0" lang="x-none" altLang="x-none" b="0" i="0" u="none" strike="noStrike" cap="none" normalizeH="0" baseline="0" dirty="0">
                <a:ln>
                  <a:noFill/>
                </a:ln>
                <a:solidFill>
                  <a:schemeClr val="tx1"/>
                </a:solidFill>
                <a:effectLst/>
                <a:latin typeface="Arial" charset="0"/>
              </a:rPr>
              <a:t>work </a:t>
            </a:r>
            <a:r>
              <a:rPr kumimoji="0" lang="x-none" altLang="x-none" b="0" i="0" u="none" strike="noStrike" cap="none" normalizeH="0" baseline="0" dirty="0" smtClean="0">
                <a:ln>
                  <a:noFill/>
                </a:ln>
                <a:solidFill>
                  <a:schemeClr val="tx1"/>
                </a:solidFill>
                <a:effectLst/>
                <a:latin typeface="Arial" charset="0"/>
              </a:rPr>
              <a:t>experience</a:t>
            </a:r>
            <a:r>
              <a:rPr kumimoji="0" lang="en-US" altLang="x-none" b="0" i="0" u="none" strike="noStrike" cap="none" normalizeH="0" baseline="0" dirty="0" smtClean="0">
                <a:ln>
                  <a:noFill/>
                </a:ln>
                <a:solidFill>
                  <a:schemeClr val="tx1"/>
                </a:solidFill>
                <a:effectLst/>
                <a:latin typeface="Arial" charset="0"/>
              </a:rPr>
              <a:t> = </a:t>
            </a:r>
            <a:r>
              <a:rPr kumimoji="0" lang="x-none" altLang="x-none" b="0" i="0" u="none" strike="noStrike" cap="none" normalizeH="0" baseline="0" dirty="0" smtClean="0">
                <a:ln>
                  <a:noFill/>
                </a:ln>
                <a:solidFill>
                  <a:schemeClr val="tx1"/>
                </a:solidFill>
                <a:effectLst/>
                <a:latin typeface="Arial" charset="0"/>
              </a:rPr>
              <a:t>ma</a:t>
            </a:r>
            <a:r>
              <a:rPr kumimoji="0" lang="en-US" altLang="x-none" b="0" i="0" u="none" strike="noStrike" cap="none" normalizeH="0" baseline="0" dirty="0" smtClean="0">
                <a:ln>
                  <a:noFill/>
                </a:ln>
                <a:solidFill>
                  <a:schemeClr val="tx1"/>
                </a:solidFill>
                <a:effectLst/>
                <a:latin typeface="Arial" charset="0"/>
              </a:rPr>
              <a:t>x</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of </a:t>
            </a:r>
            <a:r>
              <a:rPr lang="en-US" altLang="x-none" dirty="0" smtClean="0">
                <a:latin typeface="Arial" charset="0"/>
              </a:rPr>
              <a:t>8</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credit hours during one enrollment period. </a:t>
            </a:r>
            <a:r>
              <a:rPr lang="en-US" altLang="x-none" dirty="0">
                <a:latin typeface="Arial" charset="0"/>
              </a:rPr>
              <a:t>T</a:t>
            </a:r>
            <a:r>
              <a:rPr kumimoji="0" lang="x-none" altLang="x-none" b="0" i="0" u="none" strike="noStrike" cap="none" normalizeH="0" baseline="0" dirty="0" smtClean="0">
                <a:ln>
                  <a:noFill/>
                </a:ln>
                <a:solidFill>
                  <a:schemeClr val="tx1"/>
                </a:solidFill>
                <a:effectLst/>
                <a:latin typeface="Arial" charset="0"/>
              </a:rPr>
              <a:t>here </a:t>
            </a:r>
            <a:r>
              <a:rPr kumimoji="0" lang="x-none" altLang="x-none" b="0" i="0" u="none" strike="noStrike" cap="none" normalizeH="0" baseline="0" dirty="0">
                <a:ln>
                  <a:noFill/>
                </a:ln>
                <a:solidFill>
                  <a:schemeClr val="tx1"/>
                </a:solidFill>
                <a:effectLst/>
                <a:latin typeface="Arial" charset="0"/>
              </a:rPr>
              <a:t>is no distinction between semester or quarter unit maximums (Title 5 §55253[a]).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x-none"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smtClean="0">
                <a:ln>
                  <a:noFill/>
                </a:ln>
                <a:solidFill>
                  <a:schemeClr val="tx1"/>
                </a:solidFill>
                <a:effectLst/>
                <a:latin typeface="Arial" charset="0"/>
              </a:rPr>
              <a:t>Students </a:t>
            </a:r>
            <a:r>
              <a:rPr kumimoji="0" lang="x-none" altLang="x-none" b="0" i="0" u="none" strike="noStrike" cap="none" normalizeH="0" baseline="0" dirty="0">
                <a:ln>
                  <a:noFill/>
                </a:ln>
                <a:solidFill>
                  <a:schemeClr val="tx1"/>
                </a:solidFill>
                <a:effectLst/>
                <a:latin typeface="Arial" charset="0"/>
              </a:rPr>
              <a:t>may repeat any combination of general or occupational cooperative work experience courses any number of times so long as the total limits of </a:t>
            </a:r>
            <a:r>
              <a:rPr kumimoji="0" lang="en-US" altLang="x-none" b="0" i="0" u="none" strike="noStrike" cap="none" normalizeH="0" baseline="0" dirty="0" smtClean="0">
                <a:ln>
                  <a:noFill/>
                </a:ln>
                <a:solidFill>
                  <a:schemeClr val="tx1"/>
                </a:solidFill>
                <a:effectLst/>
                <a:latin typeface="Arial" charset="0"/>
              </a:rPr>
              <a:t>16</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semester or </a:t>
            </a:r>
            <a:r>
              <a:rPr kumimoji="0" lang="en-US" altLang="x-none" b="0" i="0" u="none" strike="noStrike" cap="none" normalizeH="0" baseline="0" dirty="0" smtClean="0">
                <a:ln>
                  <a:noFill/>
                </a:ln>
                <a:solidFill>
                  <a:schemeClr val="tx1"/>
                </a:solidFill>
                <a:effectLst/>
                <a:latin typeface="Arial" charset="0"/>
              </a:rPr>
              <a:t>24 </a:t>
            </a:r>
            <a:r>
              <a:rPr kumimoji="0" lang="x-none" altLang="x-none" b="0" i="0" u="none" strike="noStrike" cap="none" normalizeH="0" baseline="0" dirty="0" smtClean="0">
                <a:ln>
                  <a:noFill/>
                </a:ln>
                <a:solidFill>
                  <a:schemeClr val="tx1"/>
                </a:solidFill>
                <a:effectLst/>
                <a:latin typeface="Arial" charset="0"/>
              </a:rPr>
              <a:t>quarter </a:t>
            </a:r>
            <a:r>
              <a:rPr kumimoji="0" lang="x-none" altLang="x-none" b="0" i="0" u="none" strike="noStrike" cap="none" normalizeH="0" baseline="0" dirty="0">
                <a:ln>
                  <a:noFill/>
                </a:ln>
                <a:solidFill>
                  <a:schemeClr val="tx1"/>
                </a:solidFill>
                <a:effectLst/>
                <a:latin typeface="Arial" charset="0"/>
              </a:rPr>
              <a:t>credit units of combined general and occupational cooperative work experience is not exceeded. </a:t>
            </a:r>
          </a:p>
        </p:txBody>
      </p:sp>
    </p:spTree>
    <p:extLst>
      <p:ext uri="{BB962C8B-B14F-4D97-AF65-F5344CB8AC3E}">
        <p14:creationId xmlns:p14="http://schemas.microsoft.com/office/powerpoint/2010/main" val="346462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8720</TotalTime>
  <Words>1461</Words>
  <Application>Microsoft Macintosh PowerPoint</Application>
  <PresentationFormat>Widescreen</PresentationFormat>
  <Paragraphs>133</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Arial</vt:lpstr>
      <vt:lpstr>ASCCC</vt:lpstr>
      <vt:lpstr>Work-based learning: paper Review &amp; Next Steps</vt:lpstr>
      <vt:lpstr>Work-Based Learning</vt:lpstr>
      <vt:lpstr>Overview of Paper Organization</vt:lpstr>
      <vt:lpstr>Internship</vt:lpstr>
      <vt:lpstr>Cooperative Work Experience</vt:lpstr>
      <vt:lpstr>Cooperative Work Experience</vt:lpstr>
      <vt:lpstr>Cooperative Work Experience</vt:lpstr>
      <vt:lpstr>Cooperative Work Experience</vt:lpstr>
      <vt:lpstr>Cooperative Work Experience</vt:lpstr>
      <vt:lpstr>Cooperative Work Experience</vt:lpstr>
      <vt:lpstr>Apprenticeship</vt:lpstr>
      <vt:lpstr>Apprenticeship</vt:lpstr>
      <vt:lpstr>Apprenticeship</vt:lpstr>
      <vt:lpstr>Apprenticeship</vt:lpstr>
      <vt:lpstr>Clinicals/Practicum</vt:lpstr>
      <vt:lpstr>Preceptorships</vt:lpstr>
      <vt:lpstr>Work Study</vt:lpstr>
      <vt:lpstr>Recommendations for Board of Governors</vt:lpstr>
      <vt:lpstr>Recommendations for ASCCC &amp; Colleges</vt:lpstr>
      <vt:lpstr>Questions?</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c:title>
  <dc:creator>Paul Setziol</dc:creator>
  <cp:lastModifiedBy>Microsoft Office User</cp:lastModifiedBy>
  <cp:revision>224</cp:revision>
  <dcterms:created xsi:type="dcterms:W3CDTF">2015-04-05T18:32:37Z</dcterms:created>
  <dcterms:modified xsi:type="dcterms:W3CDTF">2019-04-11T03:58:00Z</dcterms:modified>
</cp:coreProperties>
</file>