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0" r:id="rId2"/>
    <p:sldId id="261" r:id="rId3"/>
    <p:sldId id="262" r:id="rId4"/>
    <p:sldId id="264" r:id="rId5"/>
    <p:sldId id="268" r:id="rId6"/>
    <p:sldId id="292" r:id="rId7"/>
    <p:sldId id="270" r:id="rId8"/>
    <p:sldId id="269" r:id="rId9"/>
    <p:sldId id="271" r:id="rId10"/>
    <p:sldId id="272" r:id="rId11"/>
    <p:sldId id="273" r:id="rId12"/>
    <p:sldId id="274" r:id="rId13"/>
    <p:sldId id="275" r:id="rId14"/>
    <p:sldId id="282" r:id="rId15"/>
    <p:sldId id="276" r:id="rId16"/>
    <p:sldId id="277" r:id="rId17"/>
    <p:sldId id="278" r:id="rId18"/>
    <p:sldId id="279" r:id="rId19"/>
    <p:sldId id="280" r:id="rId20"/>
    <p:sldId id="281" r:id="rId21"/>
    <p:sldId id="289" r:id="rId22"/>
    <p:sldId id="290" r:id="rId23"/>
    <p:sldId id="295" r:id="rId24"/>
    <p:sldId id="293" r:id="rId25"/>
    <p:sldId id="294" r:id="rId26"/>
    <p:sldId id="296" r:id="rId27"/>
    <p:sldId id="297"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p:restoredTop sz="94744"/>
  </p:normalViewPr>
  <p:slideViewPr>
    <p:cSldViewPr snapToGrid="0" snapToObjects="1">
      <p:cViewPr varScale="1">
        <p:scale>
          <a:sx n="70" d="100"/>
          <a:sy n="70" d="100"/>
        </p:scale>
        <p:origin x="6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1368905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smtClean="0"/>
              <a:t>Click to edit Master title style</a:t>
            </a:r>
            <a:endParaRPr lang="en-US" dirty="0"/>
          </a:p>
        </p:txBody>
      </p:sp>
      <p:sp>
        <p:nvSpPr>
          <p:cNvPr id="4" name="Content Placeholder 3">
            <a:extLst>
              <a:ext uri="{FF2B5EF4-FFF2-40B4-BE49-F238E27FC236}">
                <a16:creationId xmlns=""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5">
            <a:extLst>
              <a:ext uri="{FF2B5EF4-FFF2-40B4-BE49-F238E27FC236}">
                <a16:creationId xmlns=""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a:extLst>
              <a:ext uri="{FF2B5EF4-FFF2-40B4-BE49-F238E27FC236}">
                <a16:creationId xmlns=""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smtClean="0"/>
              <a:t>Click to edit Master title style</a:t>
            </a:r>
            <a:endParaRPr lang="en-US" dirty="0"/>
          </a:p>
        </p:txBody>
      </p:sp>
      <p:sp>
        <p:nvSpPr>
          <p:cNvPr id="13" name="Slide Number Placeholder 6">
            <a:extLst>
              <a:ext uri="{FF2B5EF4-FFF2-40B4-BE49-F238E27FC236}">
                <a16:creationId xmlns=""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a:extLst>
              <a:ext uri="{FF2B5EF4-FFF2-40B4-BE49-F238E27FC236}">
                <a16:creationId xmlns=""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iwe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1B4136-8A07-5641-9BB4-C3C7D2C0DDBA}"/>
              </a:ext>
            </a:extLst>
          </p:cNvPr>
          <p:cNvSpPr>
            <a:spLocks noGrp="1"/>
          </p:cNvSpPr>
          <p:nvPr>
            <p:ph type="title"/>
          </p:nvPr>
        </p:nvSpPr>
        <p:spPr/>
        <p:txBody>
          <a:bodyPr/>
          <a:lstStyle/>
          <a:p>
            <a:r>
              <a:rPr lang="en-US" dirty="0" smtClean="0"/>
              <a:t>Work Based Learning—CWEE and Beyond</a:t>
            </a:r>
            <a:endParaRPr lang="en-US"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General Work Experience</a:t>
            </a:r>
          </a:p>
        </p:txBody>
      </p:sp>
      <p:sp>
        <p:nvSpPr>
          <p:cNvPr id="3" name="Content Placeholder 2"/>
          <p:cNvSpPr>
            <a:spLocks noGrp="1"/>
          </p:cNvSpPr>
          <p:nvPr>
            <p:ph idx="1"/>
          </p:nvPr>
        </p:nvSpPr>
        <p:spPr>
          <a:xfrm>
            <a:off x="1066800" y="2859517"/>
            <a:ext cx="10058400" cy="3120392"/>
          </a:xfrm>
        </p:spPr>
        <p:txBody>
          <a:bodyPr>
            <a:normAutofit lnSpcReduction="10000"/>
          </a:bodyPr>
          <a:lstStyle/>
          <a:p>
            <a:r>
              <a:rPr lang="en-US" sz="2400" b="1" dirty="0"/>
              <a:t>Title 5 §</a:t>
            </a:r>
            <a:r>
              <a:rPr lang="en-US" sz="2400" b="1" dirty="0" smtClean="0"/>
              <a:t>55252:</a:t>
            </a:r>
            <a:endParaRPr lang="en-US" sz="2400" b="1" dirty="0"/>
          </a:p>
          <a:p>
            <a:pPr marL="342900" indent="-342900">
              <a:lnSpc>
                <a:spcPct val="150000"/>
              </a:lnSpc>
              <a:buFont typeface="Arial" panose="020B0604020202020204" pitchFamily="34" charset="0"/>
              <a:buChar char="•"/>
            </a:pPr>
            <a:r>
              <a:rPr lang="en-US" sz="2400" dirty="0" smtClean="0"/>
              <a:t>(</a:t>
            </a:r>
            <a:r>
              <a:rPr lang="en-US" sz="2400" dirty="0"/>
              <a:t>a) General Work Experience Education is supervised employment which is intended to assist students in acquiring desirable work habits, attitudes and career awareness. The work experience </a:t>
            </a:r>
            <a:r>
              <a:rPr lang="en-US" sz="2400" u="sng" dirty="0"/>
              <a:t>need not be related </a:t>
            </a:r>
            <a:r>
              <a:rPr lang="en-US" sz="2400" dirty="0"/>
              <a:t>to the students' educational goals. Student’s jobs need not be directly related to their educational goals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492D8F1A-69A8-9242-9469-8400121D240A}" type="slidenum">
              <a:rPr lang="en-US" smtClean="0"/>
              <a:t>10</a:t>
            </a:fld>
            <a:endParaRPr lang="en-US" dirty="0"/>
          </a:p>
        </p:txBody>
      </p:sp>
    </p:spTree>
    <p:extLst>
      <p:ext uri="{BB962C8B-B14F-4D97-AF65-F5344CB8AC3E}">
        <p14:creationId xmlns:p14="http://schemas.microsoft.com/office/powerpoint/2010/main" val="38922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Occupational Work Experience</a:t>
            </a:r>
          </a:p>
        </p:txBody>
      </p:sp>
      <p:sp>
        <p:nvSpPr>
          <p:cNvPr id="3" name="Content Placeholder 2"/>
          <p:cNvSpPr>
            <a:spLocks noGrp="1"/>
          </p:cNvSpPr>
          <p:nvPr>
            <p:ph idx="1"/>
          </p:nvPr>
        </p:nvSpPr>
        <p:spPr>
          <a:xfrm>
            <a:off x="1066800" y="2662568"/>
            <a:ext cx="10058400" cy="3693781"/>
          </a:xfrm>
        </p:spPr>
        <p:txBody>
          <a:bodyPr>
            <a:normAutofit/>
          </a:bodyPr>
          <a:lstStyle/>
          <a:p>
            <a:r>
              <a:rPr lang="en-US" sz="2400" b="1" dirty="0"/>
              <a:t>Title 5 §</a:t>
            </a:r>
            <a:r>
              <a:rPr lang="en-US" sz="2400" b="1" dirty="0" smtClean="0"/>
              <a:t>55252:</a:t>
            </a:r>
            <a:endParaRPr lang="en-US" sz="2400" b="1" dirty="0"/>
          </a:p>
          <a:p>
            <a:pPr marL="342900" indent="-342900">
              <a:lnSpc>
                <a:spcPct val="150000"/>
              </a:lnSpc>
              <a:buFont typeface="Arial" panose="020B0604020202020204" pitchFamily="34" charset="0"/>
              <a:buChar char="•"/>
            </a:pPr>
            <a:r>
              <a:rPr lang="en-US" sz="2400" dirty="0"/>
              <a:t>(b) Occupational Work Experience Education is supervised employment extending classroom based occupational learning at an on-the-job learning station </a:t>
            </a:r>
            <a:r>
              <a:rPr lang="en-US" sz="2400" u="sng" dirty="0"/>
              <a:t>relating to the students' educational or occupational goal.</a:t>
            </a:r>
          </a:p>
          <a:p>
            <a:pPr marL="342900" indent="-342900">
              <a:lnSpc>
                <a:spcPct val="150000"/>
              </a:lnSpc>
              <a:buFont typeface="Arial" panose="020B0604020202020204" pitchFamily="34" charset="0"/>
              <a:buChar char="•"/>
            </a:pPr>
            <a:r>
              <a:rPr lang="en-US" sz="2400" dirty="0"/>
              <a:t>Aligned with related CTE program TOPS code </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11</a:t>
            </a:fld>
            <a:endParaRPr lang="en-US" dirty="0"/>
          </a:p>
        </p:txBody>
      </p:sp>
    </p:spTree>
    <p:extLst>
      <p:ext uri="{BB962C8B-B14F-4D97-AF65-F5344CB8AC3E}">
        <p14:creationId xmlns:p14="http://schemas.microsoft.com/office/powerpoint/2010/main" val="407905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CA State Labor Code</a:t>
            </a:r>
          </a:p>
        </p:txBody>
      </p:sp>
      <p:sp>
        <p:nvSpPr>
          <p:cNvPr id="3" name="Content Placeholder 2"/>
          <p:cNvSpPr>
            <a:spLocks noGrp="1"/>
          </p:cNvSpPr>
          <p:nvPr>
            <p:ph idx="1"/>
          </p:nvPr>
        </p:nvSpPr>
        <p:spPr/>
        <p:txBody>
          <a:bodyPr/>
          <a:lstStyle/>
          <a:p>
            <a:r>
              <a:rPr lang="en-US" sz="2400" b="1" dirty="0"/>
              <a:t>California Labor Code §3368: </a:t>
            </a:r>
          </a:p>
          <a:p>
            <a:pPr marL="342900" indent="-342900">
              <a:lnSpc>
                <a:spcPct val="150000"/>
              </a:lnSpc>
              <a:buFont typeface="Arial" panose="020B0604020202020204" pitchFamily="34" charset="0"/>
              <a:buChar char="•"/>
            </a:pPr>
            <a:r>
              <a:rPr lang="en-US" sz="2400" dirty="0"/>
              <a:t>For “students enrolled” in VOLUNTEER/ UNPAID  General and or Occupational  Cooperative Work Experience</a:t>
            </a:r>
          </a:p>
          <a:p>
            <a:pPr marL="342900" indent="-342900">
              <a:lnSpc>
                <a:spcPct val="150000"/>
              </a:lnSpc>
              <a:buFont typeface="Arial" panose="020B0604020202020204" pitchFamily="34" charset="0"/>
              <a:buChar char="•"/>
            </a:pPr>
            <a:r>
              <a:rPr lang="en-US" sz="2400" dirty="0"/>
              <a:t>School district is considered the employer and therefore responsible for worker’s compensation insurance for the student </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12</a:t>
            </a:fld>
            <a:endParaRPr lang="en-US" dirty="0"/>
          </a:p>
        </p:txBody>
      </p:sp>
    </p:spTree>
    <p:extLst>
      <p:ext uri="{BB962C8B-B14F-4D97-AF65-F5344CB8AC3E}">
        <p14:creationId xmlns:p14="http://schemas.microsoft.com/office/powerpoint/2010/main" val="210838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Approved District Plan</a:t>
            </a:r>
          </a:p>
        </p:txBody>
      </p:sp>
      <p:sp>
        <p:nvSpPr>
          <p:cNvPr id="3" name="Content Placeholder 2"/>
          <p:cNvSpPr>
            <a:spLocks noGrp="1"/>
          </p:cNvSpPr>
          <p:nvPr>
            <p:ph idx="1"/>
          </p:nvPr>
        </p:nvSpPr>
        <p:spPr>
          <a:xfrm>
            <a:off x="1066800" y="2662568"/>
            <a:ext cx="10058400" cy="3693781"/>
          </a:xfrm>
        </p:spPr>
        <p:txBody>
          <a:bodyPr>
            <a:normAutofit lnSpcReduction="10000"/>
          </a:bodyPr>
          <a:lstStyle/>
          <a:p>
            <a:r>
              <a:rPr lang="en-US" sz="2400" b="1" dirty="0"/>
              <a:t>Title 5 §</a:t>
            </a:r>
            <a:r>
              <a:rPr lang="en-US" sz="2400" b="1" dirty="0" smtClean="0"/>
              <a:t>55250:</a:t>
            </a:r>
            <a:endParaRPr lang="en-US" sz="2400" b="1" dirty="0"/>
          </a:p>
          <a:p>
            <a:pPr marL="342900" indent="-342900">
              <a:lnSpc>
                <a:spcPct val="150000"/>
              </a:lnSpc>
              <a:buFont typeface="Arial" panose="020B0604020202020204" pitchFamily="34" charset="0"/>
              <a:buChar char="•"/>
            </a:pPr>
            <a:r>
              <a:rPr lang="en-US" sz="2400" dirty="0"/>
              <a:t>Any program of Cooperative Work Experience Education …shall conform to </a:t>
            </a:r>
            <a:r>
              <a:rPr lang="en-US" sz="2400" b="1" dirty="0"/>
              <a:t>a plan adopted by the district</a:t>
            </a:r>
            <a:r>
              <a:rPr lang="en-US" sz="2400" dirty="0"/>
              <a:t>. The plan adopted by the district shall set forth a </a:t>
            </a:r>
            <a:r>
              <a:rPr lang="en-US" sz="2400" b="1" dirty="0"/>
              <a:t>systematic design </a:t>
            </a:r>
            <a:r>
              <a:rPr lang="en-US" sz="2400" dirty="0"/>
              <a:t>of Cooperative Work Experience Education whereby students, while enrolled in college, will gain realistic learning experiences through work. This plan shall be </a:t>
            </a:r>
            <a:r>
              <a:rPr lang="en-US" sz="2400" b="1" dirty="0"/>
              <a:t>submitted to </a:t>
            </a:r>
            <a:r>
              <a:rPr lang="en-US" sz="2400" b="1" dirty="0" smtClean="0"/>
              <a:t>the </a:t>
            </a:r>
            <a:r>
              <a:rPr lang="en-US" sz="2400" b="1" dirty="0"/>
              <a:t>Chancellor.</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13</a:t>
            </a:fld>
            <a:endParaRPr lang="en-US" dirty="0"/>
          </a:p>
        </p:txBody>
      </p:sp>
    </p:spTree>
    <p:extLst>
      <p:ext uri="{BB962C8B-B14F-4D97-AF65-F5344CB8AC3E}">
        <p14:creationId xmlns:p14="http://schemas.microsoft.com/office/powerpoint/2010/main" val="186896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Required Resources</a:t>
            </a:r>
          </a:p>
        </p:txBody>
      </p:sp>
      <p:sp>
        <p:nvSpPr>
          <p:cNvPr id="3" name="Content Placeholder 2"/>
          <p:cNvSpPr>
            <a:spLocks noGrp="1"/>
          </p:cNvSpPr>
          <p:nvPr>
            <p:ph idx="1"/>
          </p:nvPr>
        </p:nvSpPr>
        <p:spPr>
          <a:xfrm>
            <a:off x="1066800" y="2662569"/>
            <a:ext cx="10058400" cy="3574458"/>
          </a:xfrm>
        </p:spPr>
        <p:txBody>
          <a:bodyPr>
            <a:normAutofit/>
          </a:bodyPr>
          <a:lstStyle/>
          <a:p>
            <a:r>
              <a:rPr lang="en-US" sz="2800" dirty="0"/>
              <a:t>The district/college demonstrates support by providing sufficient resources including:</a:t>
            </a:r>
          </a:p>
          <a:p>
            <a:pPr lvl="1"/>
            <a:r>
              <a:rPr lang="en-US" dirty="0"/>
              <a:t>budget, </a:t>
            </a:r>
          </a:p>
          <a:p>
            <a:pPr lvl="1"/>
            <a:r>
              <a:rPr lang="en-US" dirty="0"/>
              <a:t>records, </a:t>
            </a:r>
          </a:p>
          <a:p>
            <a:pPr lvl="1"/>
            <a:r>
              <a:rPr lang="en-US" dirty="0"/>
              <a:t>staff and </a:t>
            </a:r>
          </a:p>
          <a:p>
            <a:pPr lvl="1"/>
            <a:r>
              <a:rPr lang="en-US" dirty="0"/>
              <a:t>resources for workstations (employers) </a:t>
            </a:r>
            <a:endParaRPr lang="en-US" dirty="0" smtClean="0"/>
          </a:p>
          <a:p>
            <a:pPr indent="-228600"/>
            <a:r>
              <a:rPr lang="en-US" dirty="0" smtClean="0"/>
              <a:t>to </a:t>
            </a:r>
            <a:r>
              <a:rPr lang="en-US" dirty="0"/>
              <a:t>establish and operate a work experience program.</a:t>
            </a:r>
          </a:p>
          <a:p>
            <a:pPr marL="457200" lvl="1" indent="0">
              <a:buNone/>
            </a:pPr>
            <a:r>
              <a:rPr lang="en-US" sz="1600" b="1" i="1" dirty="0" smtClean="0"/>
              <a:t>From</a:t>
            </a:r>
            <a:r>
              <a:rPr lang="en-US" sz="1600" b="1" i="1" dirty="0"/>
              <a:t>:  The Work-Based Learning Handbook, California Statewide Advisory Committee on Work-Based Learning &amp; Student Employment</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14</a:t>
            </a:fld>
            <a:endParaRPr lang="en-US" dirty="0"/>
          </a:p>
        </p:txBody>
      </p:sp>
    </p:spTree>
    <p:extLst>
      <p:ext uri="{BB962C8B-B14F-4D97-AF65-F5344CB8AC3E}">
        <p14:creationId xmlns:p14="http://schemas.microsoft.com/office/powerpoint/2010/main" val="51382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Unit Formula</a:t>
            </a:r>
          </a:p>
        </p:txBody>
      </p:sp>
      <p:sp>
        <p:nvSpPr>
          <p:cNvPr id="3" name="Content Placeholder 2"/>
          <p:cNvSpPr>
            <a:spLocks noGrp="1"/>
          </p:cNvSpPr>
          <p:nvPr>
            <p:ph idx="1"/>
          </p:nvPr>
        </p:nvSpPr>
        <p:spPr>
          <a:xfrm>
            <a:off x="1066800" y="2662568"/>
            <a:ext cx="10058400" cy="3383389"/>
          </a:xfrm>
        </p:spPr>
        <p:txBody>
          <a:bodyPr/>
          <a:lstStyle/>
          <a:p>
            <a:r>
              <a:rPr lang="en-US" sz="2400" b="1" dirty="0"/>
              <a:t>Title 5 §</a:t>
            </a:r>
            <a:r>
              <a:rPr lang="en-US" sz="2400" b="1" dirty="0" smtClean="0"/>
              <a:t>55256.5:</a:t>
            </a:r>
            <a:endParaRPr lang="en-US" sz="2400" b="1" dirty="0"/>
          </a:p>
          <a:p>
            <a:r>
              <a:rPr lang="en-US" sz="2400" dirty="0" smtClean="0"/>
              <a:t>Section (b</a:t>
            </a:r>
            <a:r>
              <a:rPr lang="en-US" sz="2400" dirty="0"/>
              <a:t>) The learning experience and the identified on-the-job learning objectives shall be </a:t>
            </a:r>
            <a:r>
              <a:rPr lang="en-US" sz="2400" b="1" dirty="0"/>
              <a:t>sufficient to support the units to be awarded</a:t>
            </a:r>
            <a:r>
              <a:rPr lang="en-US" sz="2400" dirty="0"/>
              <a:t>.</a:t>
            </a:r>
          </a:p>
          <a:p>
            <a:r>
              <a:rPr lang="en-US" sz="2400" dirty="0" smtClean="0"/>
              <a:t>Sub-section (1</a:t>
            </a:r>
            <a:r>
              <a:rPr lang="en-US" sz="2400" dirty="0"/>
              <a:t>) Each </a:t>
            </a:r>
            <a:r>
              <a:rPr lang="en-US" sz="2400" b="1" dirty="0"/>
              <a:t>75 hours of paid work </a:t>
            </a:r>
            <a:r>
              <a:rPr lang="en-US" sz="2400" dirty="0"/>
              <a:t>equals one semester credit or 50 hours equals one quarter credit.</a:t>
            </a:r>
          </a:p>
          <a:p>
            <a:r>
              <a:rPr lang="en-US" sz="2400" dirty="0" smtClean="0"/>
              <a:t>Subsection (2</a:t>
            </a:r>
            <a:r>
              <a:rPr lang="en-US" sz="2400" dirty="0"/>
              <a:t>) Each </a:t>
            </a:r>
            <a:r>
              <a:rPr lang="en-US" sz="2400" b="1" dirty="0"/>
              <a:t>60 hours of non-paid work </a:t>
            </a:r>
            <a:r>
              <a:rPr lang="en-US" sz="2400" dirty="0"/>
              <a:t>equals one semester credit or 40 hours equals one quarter credit.</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15</a:t>
            </a:fld>
            <a:endParaRPr lang="en-US" dirty="0"/>
          </a:p>
        </p:txBody>
      </p:sp>
    </p:spTree>
    <p:extLst>
      <p:ext uri="{BB962C8B-B14F-4D97-AF65-F5344CB8AC3E}">
        <p14:creationId xmlns:p14="http://schemas.microsoft.com/office/powerpoint/2010/main" val="208276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Instructor Role</a:t>
            </a:r>
          </a:p>
        </p:txBody>
      </p:sp>
      <p:sp>
        <p:nvSpPr>
          <p:cNvPr id="3" name="Content Placeholder 2"/>
          <p:cNvSpPr>
            <a:spLocks noGrp="1"/>
          </p:cNvSpPr>
          <p:nvPr>
            <p:ph idx="1"/>
          </p:nvPr>
        </p:nvSpPr>
        <p:spPr>
          <a:xfrm>
            <a:off x="1066801" y="3167536"/>
            <a:ext cx="10058400" cy="2714649"/>
          </a:xfrm>
        </p:spPr>
        <p:txBody>
          <a:bodyPr>
            <a:normAutofit/>
          </a:bodyPr>
          <a:lstStyle/>
          <a:p>
            <a:pPr marL="342900" indent="-342900">
              <a:buFont typeface="Arial" panose="020B0604020202020204" pitchFamily="34" charset="0"/>
              <a:buChar char="•"/>
            </a:pPr>
            <a:r>
              <a:rPr lang="en-US" sz="2400" b="1" dirty="0" smtClean="0"/>
              <a:t>In-person </a:t>
            </a:r>
            <a:r>
              <a:rPr lang="en-US" sz="2400" b="1" dirty="0"/>
              <a:t>meeting with employers </a:t>
            </a:r>
            <a:r>
              <a:rPr lang="en-US" sz="2400" dirty="0"/>
              <a:t>or designated representatives to discuss students' educational growth on the job.</a:t>
            </a:r>
          </a:p>
          <a:p>
            <a:pPr marL="342900" indent="-342900">
              <a:buFont typeface="Arial" panose="020B0604020202020204" pitchFamily="34" charset="0"/>
              <a:buChar char="•"/>
            </a:pPr>
            <a:r>
              <a:rPr lang="en-US" sz="2400" b="1" dirty="0" smtClean="0"/>
              <a:t>Written </a:t>
            </a:r>
            <a:r>
              <a:rPr lang="en-US" sz="2400" b="1" dirty="0"/>
              <a:t>evaluation of students' progress </a:t>
            </a:r>
            <a:r>
              <a:rPr lang="en-US" sz="2400" dirty="0"/>
              <a:t>in meeting planned on-the-job learning objectives.</a:t>
            </a:r>
          </a:p>
          <a:p>
            <a:pPr marL="342900" indent="-342900">
              <a:buFont typeface="Arial" panose="020B0604020202020204" pitchFamily="34" charset="0"/>
              <a:buChar char="•"/>
            </a:pPr>
            <a:r>
              <a:rPr lang="en-US" sz="2400" b="1" dirty="0" smtClean="0"/>
              <a:t>In-person </a:t>
            </a:r>
            <a:r>
              <a:rPr lang="en-US" sz="2400" b="1" dirty="0"/>
              <a:t>meeting with student </a:t>
            </a:r>
            <a:r>
              <a:rPr lang="en-US" sz="2400" dirty="0"/>
              <a:t>to discuss students' educational growth on the job.</a:t>
            </a:r>
          </a:p>
        </p:txBody>
      </p:sp>
      <p:sp>
        <p:nvSpPr>
          <p:cNvPr id="4" name="Slide Number Placeholder 3"/>
          <p:cNvSpPr>
            <a:spLocks noGrp="1"/>
          </p:cNvSpPr>
          <p:nvPr>
            <p:ph type="sldNum" sz="quarter" idx="12"/>
          </p:nvPr>
        </p:nvSpPr>
        <p:spPr/>
        <p:txBody>
          <a:bodyPr/>
          <a:lstStyle/>
          <a:p>
            <a:fld id="{492D8F1A-69A8-9242-9469-8400121D240A}" type="slidenum">
              <a:rPr lang="en-US" smtClean="0"/>
              <a:t>16</a:t>
            </a:fld>
            <a:endParaRPr lang="en-US" dirty="0"/>
          </a:p>
        </p:txBody>
      </p:sp>
    </p:spTree>
    <p:extLst>
      <p:ext uri="{BB962C8B-B14F-4D97-AF65-F5344CB8AC3E}">
        <p14:creationId xmlns:p14="http://schemas.microsoft.com/office/powerpoint/2010/main" val="1623083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Employer/Site/Mentor Role</a:t>
            </a:r>
          </a:p>
        </p:txBody>
      </p:sp>
      <p:sp>
        <p:nvSpPr>
          <p:cNvPr id="3" name="Content Placeholder 2"/>
          <p:cNvSpPr>
            <a:spLocks noGrp="1"/>
          </p:cNvSpPr>
          <p:nvPr>
            <p:ph idx="1"/>
          </p:nvPr>
        </p:nvSpPr>
        <p:spPr>
          <a:xfrm>
            <a:off x="1066800" y="2662568"/>
            <a:ext cx="10058400" cy="3693781"/>
          </a:xfrm>
        </p:spPr>
        <p:txBody>
          <a:bodyPr>
            <a:normAutofit fontScale="77500" lnSpcReduction="20000"/>
          </a:bodyPr>
          <a:lstStyle/>
          <a:p>
            <a:pPr marL="457200" indent="-457200">
              <a:lnSpc>
                <a:spcPct val="120000"/>
              </a:lnSpc>
              <a:buFont typeface="Arial" panose="020B0604020202020204" pitchFamily="34" charset="0"/>
              <a:buChar char="•"/>
            </a:pPr>
            <a:r>
              <a:rPr lang="en-US" sz="2800" dirty="0"/>
              <a:t>Expect to teach certain skills which can be more effectively learned on the job.</a:t>
            </a:r>
          </a:p>
          <a:p>
            <a:pPr marL="457200" indent="-457200">
              <a:lnSpc>
                <a:spcPct val="120000"/>
              </a:lnSpc>
              <a:buFont typeface="Arial" panose="020B0604020202020204" pitchFamily="34" charset="0"/>
              <a:buChar char="•"/>
            </a:pPr>
            <a:r>
              <a:rPr lang="en-US" sz="2800" dirty="0"/>
              <a:t>Serve as an extension of the instructional staff of the college.</a:t>
            </a:r>
          </a:p>
          <a:p>
            <a:pPr marL="457200" indent="-457200">
              <a:lnSpc>
                <a:spcPct val="120000"/>
              </a:lnSpc>
              <a:buFont typeface="Arial" panose="020B0604020202020204" pitchFamily="34" charset="0"/>
              <a:buChar char="•"/>
            </a:pPr>
            <a:r>
              <a:rPr lang="en-US" sz="2800" dirty="0"/>
              <a:t>Identify skills, knowledge and attitudes students should bring to the job.</a:t>
            </a:r>
          </a:p>
          <a:p>
            <a:pPr marL="457200" indent="-457200">
              <a:lnSpc>
                <a:spcPct val="120000"/>
              </a:lnSpc>
              <a:buFont typeface="Arial" panose="020B0604020202020204" pitchFamily="34" charset="0"/>
              <a:buChar char="•"/>
            </a:pPr>
            <a:r>
              <a:rPr lang="en-US" sz="2800" dirty="0"/>
              <a:t>Identify skills that can be more thoroughly learned on the job.</a:t>
            </a:r>
          </a:p>
          <a:p>
            <a:pPr marL="457200" indent="-457200">
              <a:lnSpc>
                <a:spcPct val="120000"/>
              </a:lnSpc>
              <a:buFont typeface="Arial" panose="020B0604020202020204" pitchFamily="34" charset="0"/>
              <a:buChar char="•"/>
            </a:pPr>
            <a:r>
              <a:rPr lang="en-US" sz="2800" dirty="0"/>
              <a:t>Direct the student's daily progress in reaching his/her stated objective.</a:t>
            </a:r>
          </a:p>
          <a:p>
            <a:pPr marL="457200" indent="-457200">
              <a:lnSpc>
                <a:spcPct val="120000"/>
              </a:lnSpc>
              <a:buFont typeface="Arial" panose="020B0604020202020204" pitchFamily="34" charset="0"/>
              <a:buChar char="•"/>
            </a:pPr>
            <a:r>
              <a:rPr lang="en-US" sz="2800" dirty="0"/>
              <a:t>Assist in the selection of appropriate learning objectives as well as providing the students with the time and materials necessary to achieve them.</a:t>
            </a:r>
            <a:endParaRPr lang="en-US" sz="2800" dirty="0"/>
          </a:p>
        </p:txBody>
      </p:sp>
      <p:sp>
        <p:nvSpPr>
          <p:cNvPr id="4" name="Slide Number Placeholder 3"/>
          <p:cNvSpPr>
            <a:spLocks noGrp="1"/>
          </p:cNvSpPr>
          <p:nvPr>
            <p:ph type="sldNum" sz="quarter" idx="12"/>
          </p:nvPr>
        </p:nvSpPr>
        <p:spPr/>
        <p:txBody>
          <a:bodyPr/>
          <a:lstStyle/>
          <a:p>
            <a:fld id="{492D8F1A-69A8-9242-9469-8400121D240A}" type="slidenum">
              <a:rPr lang="en-US" smtClean="0"/>
              <a:t>17</a:t>
            </a:fld>
            <a:endParaRPr lang="en-US" dirty="0"/>
          </a:p>
        </p:txBody>
      </p:sp>
    </p:spTree>
    <p:extLst>
      <p:ext uri="{BB962C8B-B14F-4D97-AF65-F5344CB8AC3E}">
        <p14:creationId xmlns:p14="http://schemas.microsoft.com/office/powerpoint/2010/main" val="386623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Course Repetition</a:t>
            </a:r>
          </a:p>
        </p:txBody>
      </p:sp>
      <p:sp>
        <p:nvSpPr>
          <p:cNvPr id="3" name="Content Placeholder 2"/>
          <p:cNvSpPr>
            <a:spLocks noGrp="1"/>
          </p:cNvSpPr>
          <p:nvPr>
            <p:ph idx="1"/>
          </p:nvPr>
        </p:nvSpPr>
        <p:spPr>
          <a:xfrm>
            <a:off x="1066800" y="2662568"/>
            <a:ext cx="10058400" cy="3693782"/>
          </a:xfrm>
        </p:spPr>
        <p:txBody>
          <a:bodyPr>
            <a:normAutofit lnSpcReduction="10000"/>
          </a:bodyPr>
          <a:lstStyle/>
          <a:p>
            <a:r>
              <a:rPr lang="en-US" sz="2400" b="1" dirty="0"/>
              <a:t>Title 5 §</a:t>
            </a:r>
            <a:r>
              <a:rPr lang="en-US" sz="2400" b="1" dirty="0" smtClean="0"/>
              <a:t>55253:</a:t>
            </a:r>
            <a:endParaRPr lang="en-US" sz="2400" b="1" dirty="0"/>
          </a:p>
          <a:p>
            <a:pPr marL="457200" indent="-457200">
              <a:lnSpc>
                <a:spcPct val="150000"/>
              </a:lnSpc>
              <a:buFont typeface="Arial" panose="020B0604020202020204" pitchFamily="34" charset="0"/>
              <a:buChar char="•"/>
            </a:pPr>
            <a:r>
              <a:rPr lang="en-US" sz="2400" dirty="0" smtClean="0"/>
              <a:t>Subsection (a</a:t>
            </a:r>
            <a:r>
              <a:rPr lang="en-US" sz="2400" dirty="0"/>
              <a:t>) Students may earn up to a total of 16 semester credit hours or 24 quarter credit hours, subject to the following limitations</a:t>
            </a:r>
            <a:r>
              <a:rPr lang="en-US" sz="2400" dirty="0" smtClean="0"/>
              <a:t>:</a:t>
            </a:r>
            <a:endParaRPr lang="en-US" sz="2400" dirty="0"/>
          </a:p>
          <a:p>
            <a:pPr marL="1143000" lvl="1" indent="-457200">
              <a:lnSpc>
                <a:spcPct val="150000"/>
              </a:lnSpc>
            </a:pPr>
            <a:r>
              <a:rPr lang="en-US" sz="2200" b="1" dirty="0"/>
              <a:t>General Work Experience Education</a:t>
            </a:r>
            <a:r>
              <a:rPr lang="en-US" sz="2200" dirty="0"/>
              <a:t>: maximum of </a:t>
            </a:r>
            <a:r>
              <a:rPr lang="en-US" sz="2200" b="1" dirty="0"/>
              <a:t>six</a:t>
            </a:r>
            <a:r>
              <a:rPr lang="en-US" sz="2200" dirty="0"/>
              <a:t> semester credit hours or nine quarter credit hours </a:t>
            </a:r>
          </a:p>
          <a:p>
            <a:pPr marL="1143000" lvl="1" indent="-457200">
              <a:lnSpc>
                <a:spcPct val="150000"/>
              </a:lnSpc>
            </a:pPr>
            <a:r>
              <a:rPr lang="en-US" sz="2200" b="1" dirty="0"/>
              <a:t>Occupational Work Experience Education</a:t>
            </a:r>
            <a:r>
              <a:rPr lang="en-US" sz="2200" dirty="0"/>
              <a:t>:  maximum of </a:t>
            </a:r>
            <a:r>
              <a:rPr lang="en-US" sz="2200" b="1" dirty="0"/>
              <a:t>eight</a:t>
            </a:r>
            <a:r>
              <a:rPr lang="en-US" sz="2200" dirty="0"/>
              <a:t> credit hours may be earned</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18</a:t>
            </a:fld>
            <a:endParaRPr lang="en-US" dirty="0"/>
          </a:p>
        </p:txBody>
      </p:sp>
    </p:spTree>
    <p:extLst>
      <p:ext uri="{BB962C8B-B14F-4D97-AF65-F5344CB8AC3E}">
        <p14:creationId xmlns:p14="http://schemas.microsoft.com/office/powerpoint/2010/main" val="372524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u="sng" dirty="0">
                <a:cs typeface="Arial" panose="020B0604020202020204" pitchFamily="34" charset="0"/>
              </a:rPr>
              <a:t>CB09 SAM Priority Code </a:t>
            </a:r>
            <a:endParaRPr lang="en-US" sz="8000" dirty="0"/>
          </a:p>
        </p:txBody>
      </p:sp>
      <p:sp>
        <p:nvSpPr>
          <p:cNvPr id="3" name="Content Placeholder 2"/>
          <p:cNvSpPr>
            <a:spLocks noGrp="1"/>
          </p:cNvSpPr>
          <p:nvPr>
            <p:ph idx="1"/>
          </p:nvPr>
        </p:nvSpPr>
        <p:spPr>
          <a:xfrm>
            <a:off x="1066800" y="2662569"/>
            <a:ext cx="10058400" cy="3451628"/>
          </a:xfrm>
        </p:spPr>
        <p:txBody>
          <a:bodyPr>
            <a:normAutofit/>
          </a:bodyPr>
          <a:lstStyle/>
          <a:p>
            <a:r>
              <a:rPr lang="en-US" dirty="0">
                <a:cs typeface="Arial" panose="020B0604020202020204" pitchFamily="34" charset="0"/>
              </a:rPr>
              <a:t>CTE Cooperative Workforce Experience Courses should always be: </a:t>
            </a:r>
          </a:p>
          <a:p>
            <a:pPr marL="2171700" lvl="4" indent="-457200"/>
            <a:r>
              <a:rPr lang="en-US" sz="2800" dirty="0">
                <a:cs typeface="Arial" panose="020B0604020202020204" pitchFamily="34" charset="0"/>
              </a:rPr>
              <a:t>B-Advanced Occupational </a:t>
            </a:r>
          </a:p>
          <a:p>
            <a:pPr marL="2171700" lvl="4" indent="-457200"/>
            <a:r>
              <a:rPr lang="en-US" sz="2800" dirty="0">
                <a:cs typeface="Arial" panose="020B0604020202020204" pitchFamily="34" charset="0"/>
              </a:rPr>
              <a:t>C-Clearly Occupational </a:t>
            </a:r>
          </a:p>
          <a:p>
            <a:pPr marL="2171700" lvl="4" indent="-457200"/>
            <a:r>
              <a:rPr lang="en-US" sz="2800" dirty="0">
                <a:cs typeface="Arial" panose="020B0604020202020204" pitchFamily="34" charset="0"/>
              </a:rPr>
              <a:t>D-Possibly Occupational   </a:t>
            </a:r>
          </a:p>
          <a:p>
            <a:pPr marL="2171700" lvl="4" indent="-457200"/>
            <a:r>
              <a:rPr lang="en-US" sz="2800" i="1" dirty="0">
                <a:cs typeface="Arial" panose="020B0604020202020204" pitchFamily="34" charset="0"/>
              </a:rPr>
              <a:t>“A” is only for </a:t>
            </a:r>
            <a:r>
              <a:rPr lang="en-US" sz="2800" i="1" dirty="0" smtClean="0">
                <a:cs typeface="Arial" panose="020B0604020202020204" pitchFamily="34" charset="0"/>
              </a:rPr>
              <a:t>apprenticeship</a:t>
            </a:r>
            <a:endParaRPr lang="en-US" sz="2800" i="1" dirty="0">
              <a:cs typeface="Arial" panose="020B0604020202020204" pitchFamily="34" charset="0"/>
            </a:endParaRPr>
          </a:p>
          <a:p>
            <a:r>
              <a:rPr lang="en-US" i="1" dirty="0">
                <a:cs typeface="Arial" panose="020B0604020202020204" pitchFamily="34" charset="0"/>
              </a:rPr>
              <a:t>If a school chooses “E” </a:t>
            </a:r>
            <a:r>
              <a:rPr lang="en-US" b="1" i="1" dirty="0">
                <a:cs typeface="Arial" panose="020B0604020202020204" pitchFamily="34" charset="0"/>
              </a:rPr>
              <a:t>the course won’t be counted in the MIS data collection</a:t>
            </a:r>
            <a:r>
              <a:rPr lang="en-US" i="1" dirty="0">
                <a:cs typeface="Arial" panose="020B0604020202020204" pitchFamily="34" charset="0"/>
              </a:rPr>
              <a:t> as a CTE course</a:t>
            </a:r>
            <a:r>
              <a:rPr lang="en-US" dirty="0">
                <a:cs typeface="Arial" panose="020B0604020202020204" pitchFamily="34" charset="0"/>
              </a:rPr>
              <a:t>.</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19</a:t>
            </a:fld>
            <a:endParaRPr lang="en-US" dirty="0"/>
          </a:p>
        </p:txBody>
      </p:sp>
    </p:spTree>
    <p:extLst>
      <p:ext uri="{BB962C8B-B14F-4D97-AF65-F5344CB8AC3E}">
        <p14:creationId xmlns:p14="http://schemas.microsoft.com/office/powerpoint/2010/main" val="68211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Presenters</a:t>
            </a:r>
            <a:endParaRPr lang="en-US" sz="8000" dirty="0"/>
          </a:p>
        </p:txBody>
      </p:sp>
      <p:sp>
        <p:nvSpPr>
          <p:cNvPr id="3" name="Content Placeholder 2"/>
          <p:cNvSpPr>
            <a:spLocks noGrp="1"/>
          </p:cNvSpPr>
          <p:nvPr>
            <p:ph idx="1"/>
          </p:nvPr>
        </p:nvSpPr>
        <p:spPr>
          <a:xfrm>
            <a:off x="633046" y="2662568"/>
            <a:ext cx="11057206" cy="3808570"/>
          </a:xfrm>
        </p:spPr>
        <p:txBody>
          <a:bodyPr>
            <a:normAutofit fontScale="62500" lnSpcReduction="20000"/>
          </a:bodyPr>
          <a:lstStyle/>
          <a:p>
            <a:r>
              <a:rPr lang="en-US" sz="2800" b="1" dirty="0" smtClean="0">
                <a:latin typeface="Calibri" panose="020F0502020204030204" pitchFamily="34" charset="0"/>
              </a:rPr>
              <a:t>Brook Oliver</a:t>
            </a:r>
          </a:p>
          <a:p>
            <a:r>
              <a:rPr lang="en-US" sz="2800" dirty="0" smtClean="0">
                <a:latin typeface="Calibri" panose="020F0502020204030204" pitchFamily="34" charset="0"/>
              </a:rPr>
              <a:t>Counseling Coordinator, Sierra College</a:t>
            </a:r>
          </a:p>
          <a:p>
            <a:r>
              <a:rPr lang="en-US" sz="2800" dirty="0" smtClean="0">
                <a:latin typeface="Calibri" panose="020F0502020204030204" pitchFamily="34" charset="0"/>
              </a:rPr>
              <a:t>President, CA Internship &amp; Work Experience Association (CIWEA)</a:t>
            </a:r>
          </a:p>
          <a:p>
            <a:endParaRPr lang="en-US" sz="2800" dirty="0">
              <a:latin typeface="Calibri" panose="020F0502020204030204" pitchFamily="34" charset="0"/>
            </a:endParaRPr>
          </a:p>
          <a:p>
            <a:pPr lvl="0" eaLnBrk="0" fontAlgn="base" hangingPunct="0">
              <a:spcAft>
                <a:spcPct val="0"/>
              </a:spcAft>
            </a:pPr>
            <a:r>
              <a:rPr lang="en-US" altLang="en-US" sz="2800" b="1" dirty="0">
                <a:solidFill>
                  <a:srgbClr val="000000"/>
                </a:solidFill>
                <a:latin typeface="Calibri" panose="020F0502020204030204" pitchFamily="34" charset="0"/>
              </a:rPr>
              <a:t>Gina </a:t>
            </a:r>
            <a:r>
              <a:rPr lang="en-US" altLang="en-US" sz="2800" b="1" dirty="0" err="1" smtClean="0">
                <a:solidFill>
                  <a:srgbClr val="000000"/>
                </a:solidFill>
                <a:latin typeface="Calibri" panose="020F0502020204030204" pitchFamily="34" charset="0"/>
              </a:rPr>
              <a:t>Bogna</a:t>
            </a:r>
            <a:r>
              <a:rPr lang="en-US" altLang="en-US" sz="2800" dirty="0">
                <a:solidFill>
                  <a:srgbClr val="000000"/>
                </a:solidFill>
                <a:latin typeface="Calibri" panose="020F0502020204030204" pitchFamily="34" charset="0"/>
              </a:rPr>
              <a:t> </a:t>
            </a:r>
            <a:endParaRPr lang="en-US" altLang="en-US" sz="2800" dirty="0" smtClean="0">
              <a:solidFill>
                <a:srgbClr val="000000"/>
              </a:solidFill>
              <a:latin typeface="Calibri" panose="020F0502020204030204" pitchFamily="34" charset="0"/>
            </a:endParaRPr>
          </a:p>
          <a:p>
            <a:pPr lvl="0" eaLnBrk="0" fontAlgn="base" hangingPunct="0">
              <a:spcAft>
                <a:spcPct val="0"/>
              </a:spcAft>
            </a:pPr>
            <a:r>
              <a:rPr lang="en-US" altLang="en-US" sz="2800" dirty="0" smtClean="0">
                <a:solidFill>
                  <a:srgbClr val="201F1E"/>
                </a:solidFill>
                <a:latin typeface="Calibri" panose="020F0502020204030204" pitchFamily="34" charset="0"/>
              </a:rPr>
              <a:t>Dean, </a:t>
            </a:r>
            <a:r>
              <a:rPr lang="en-US" altLang="en-US" sz="2800" dirty="0">
                <a:solidFill>
                  <a:srgbClr val="201F1E"/>
                </a:solidFill>
                <a:latin typeface="Calibri" panose="020F0502020204030204" pitchFamily="34" charset="0"/>
              </a:rPr>
              <a:t>Career Services and Interim Dean School of Personal and Professional </a:t>
            </a:r>
            <a:r>
              <a:rPr lang="en-US" altLang="en-US" sz="2800" dirty="0" smtClean="0">
                <a:solidFill>
                  <a:srgbClr val="201F1E"/>
                </a:solidFill>
                <a:latin typeface="Calibri" panose="020F0502020204030204" pitchFamily="34" charset="0"/>
              </a:rPr>
              <a:t>Learning, College of the Canyons</a:t>
            </a:r>
            <a:endParaRPr lang="en-US" altLang="en-US" sz="2800" dirty="0">
              <a:solidFill>
                <a:schemeClr val="tx1"/>
              </a:solidFill>
              <a:latin typeface="Calibri" panose="020F0502020204030204" pitchFamily="34" charset="0"/>
            </a:endParaRPr>
          </a:p>
          <a:p>
            <a:r>
              <a:rPr lang="en-US" altLang="en-US" sz="2800" dirty="0">
                <a:solidFill>
                  <a:srgbClr val="201F1E"/>
                </a:solidFill>
                <a:latin typeface="Calibri" panose="020F0502020204030204" pitchFamily="34" charset="0"/>
              </a:rPr>
              <a:t>Vice President, </a:t>
            </a:r>
            <a:r>
              <a:rPr lang="en-US" sz="2800" dirty="0">
                <a:latin typeface="Calibri" panose="020F0502020204030204" pitchFamily="34" charset="0"/>
              </a:rPr>
              <a:t>CA Internship &amp; Work Experience Association (CIWEA)</a:t>
            </a:r>
          </a:p>
          <a:p>
            <a:pPr lvl="0" eaLnBrk="0" fontAlgn="base" hangingPunct="0">
              <a:spcAft>
                <a:spcPct val="0"/>
              </a:spcAft>
            </a:pPr>
            <a:endParaRPr lang="en-US" altLang="en-US" sz="3600" dirty="0">
              <a:solidFill>
                <a:schemeClr val="tx1"/>
              </a:solidFill>
            </a:endParaRPr>
          </a:p>
          <a:p>
            <a:pPr lvl="0" eaLnBrk="0" fontAlgn="base" hangingPunct="0">
              <a:spcAft>
                <a:spcPct val="0"/>
              </a:spcAft>
            </a:pPr>
            <a:r>
              <a:rPr lang="en-US" altLang="en-US" sz="2800" b="1" dirty="0">
                <a:solidFill>
                  <a:srgbClr val="201F1E"/>
                </a:solidFill>
                <a:latin typeface="Calibri" panose="020F0502020204030204" pitchFamily="34" charset="0"/>
              </a:rPr>
              <a:t>Amy </a:t>
            </a:r>
            <a:r>
              <a:rPr lang="en-US" altLang="en-US" sz="2800" b="1" dirty="0" smtClean="0">
                <a:solidFill>
                  <a:srgbClr val="201F1E"/>
                </a:solidFill>
                <a:latin typeface="Calibri" panose="020F0502020204030204" pitchFamily="34" charset="0"/>
              </a:rPr>
              <a:t>Babb</a:t>
            </a:r>
          </a:p>
          <a:p>
            <a:pPr lvl="0" eaLnBrk="0" fontAlgn="base" hangingPunct="0">
              <a:spcAft>
                <a:spcPct val="0"/>
              </a:spcAft>
            </a:pPr>
            <a:r>
              <a:rPr lang="en-US" altLang="en-US" sz="2800" dirty="0" smtClean="0">
                <a:solidFill>
                  <a:srgbClr val="201F1E"/>
                </a:solidFill>
                <a:latin typeface="Calibri" panose="020F0502020204030204" pitchFamily="34" charset="0"/>
              </a:rPr>
              <a:t>Work </a:t>
            </a:r>
            <a:r>
              <a:rPr lang="en-US" altLang="en-US" sz="2800" dirty="0">
                <a:solidFill>
                  <a:srgbClr val="201F1E"/>
                </a:solidFill>
                <a:latin typeface="Calibri" panose="020F0502020204030204" pitchFamily="34" charset="0"/>
              </a:rPr>
              <a:t>Experience Faculty, West Hills College-Lemoore</a:t>
            </a:r>
            <a:endParaRPr lang="en-US" altLang="en-US" sz="3600" dirty="0">
              <a:solidFill>
                <a:schemeClr val="tx1"/>
              </a:solidFill>
            </a:endParaRPr>
          </a:p>
          <a:p>
            <a:r>
              <a:rPr lang="en-US" altLang="en-US" sz="2800" dirty="0">
                <a:solidFill>
                  <a:srgbClr val="201F1E"/>
                </a:solidFill>
                <a:latin typeface="Calibri" panose="020F0502020204030204" pitchFamily="34" charset="0"/>
              </a:rPr>
              <a:t>Secretary, </a:t>
            </a:r>
            <a:r>
              <a:rPr lang="en-US" sz="2800" dirty="0">
                <a:latin typeface="Calibri" panose="020F0502020204030204" pitchFamily="34" charset="0"/>
              </a:rPr>
              <a:t>CA Internship &amp; Work Experience Association (CIWEA)</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a:t>
            </a:fld>
            <a:endParaRPr lang="en-US" dirty="0"/>
          </a:p>
        </p:txBody>
      </p:sp>
      <p:sp>
        <p:nvSpPr>
          <p:cNvPr id="5" name="Rectangle 1"/>
          <p:cNvSpPr>
            <a:spLocks noChangeArrowheads="1"/>
          </p:cNvSpPr>
          <p:nvPr/>
        </p:nvSpPr>
        <p:spPr bwMode="auto">
          <a:xfrm>
            <a:off x="0" y="-215443"/>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01F1E"/>
                </a:solidFill>
                <a:effectLst/>
                <a:latin typeface="Calibri" panose="020F0502020204030204" pitchFamily="34" charset="0"/>
              </a:rPr>
              <a:t/>
            </a:r>
            <a:br>
              <a:rPr kumimoji="0" lang="en-US" altLang="en-US" sz="1000" b="0" i="0" u="none" strike="noStrike" cap="none" normalizeH="0" baseline="0" dirty="0" smtClean="0">
                <a:ln>
                  <a:noFill/>
                </a:ln>
                <a:solidFill>
                  <a:srgbClr val="201F1E"/>
                </a:solidFill>
                <a:effectLst/>
                <a:latin typeface="Calibri" panose="020F050202020403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5809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The Fine Print: Legalities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Fair Labor Standards Act (FSLA)</a:t>
            </a:r>
            <a:endParaRPr lang="en-US" dirty="0"/>
          </a:p>
          <a:p>
            <a:pPr marL="457200" indent="-457200">
              <a:buFont typeface="Arial" panose="020B0604020202020204" pitchFamily="34" charset="0"/>
              <a:buChar char="•"/>
            </a:pPr>
            <a:r>
              <a:rPr lang="en-US" dirty="0"/>
              <a:t>Wage and Hour—DOL</a:t>
            </a:r>
          </a:p>
          <a:p>
            <a:pPr marL="457200" indent="-457200">
              <a:buFont typeface="Arial" panose="020B0604020202020204" pitchFamily="34" charset="0"/>
              <a:buChar char="•"/>
            </a:pPr>
            <a:r>
              <a:rPr lang="en-US" dirty="0"/>
              <a:t>CA Labor Code</a:t>
            </a:r>
          </a:p>
          <a:p>
            <a:pPr marL="457200" indent="-457200">
              <a:buFont typeface="Arial" panose="020B0604020202020204" pitchFamily="34" charset="0"/>
              <a:buChar char="•"/>
            </a:pPr>
            <a:r>
              <a:rPr lang="en-US" dirty="0"/>
              <a:t>Independent Contractors</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20</a:t>
            </a:fld>
            <a:endParaRPr lang="en-US" dirty="0"/>
          </a:p>
        </p:txBody>
      </p:sp>
    </p:spTree>
    <p:extLst>
      <p:ext uri="{BB962C8B-B14F-4D97-AF65-F5344CB8AC3E}">
        <p14:creationId xmlns:p14="http://schemas.microsoft.com/office/powerpoint/2010/main" val="408713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Unique Issues/Populations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Virtual </a:t>
            </a:r>
            <a:r>
              <a:rPr lang="en-US" dirty="0" smtClean="0"/>
              <a:t>Internships</a:t>
            </a:r>
          </a:p>
          <a:p>
            <a:pPr marL="457200" indent="-457200">
              <a:buFont typeface="Arial" panose="020B0604020202020204" pitchFamily="34" charset="0"/>
              <a:buChar char="•"/>
            </a:pPr>
            <a:r>
              <a:rPr lang="en-US" dirty="0" smtClean="0"/>
              <a:t>Executive Order/Guidance letter for </a:t>
            </a:r>
            <a:r>
              <a:rPr lang="en-US" dirty="0" err="1" smtClean="0"/>
              <a:t>covid</a:t>
            </a:r>
            <a:r>
              <a:rPr lang="en-US" dirty="0" smtClean="0"/>
              <a:t> situation</a:t>
            </a:r>
            <a:endParaRPr lang="en-US" dirty="0"/>
          </a:p>
          <a:p>
            <a:pPr marL="457200" indent="-457200">
              <a:buFont typeface="Arial" panose="020B0604020202020204" pitchFamily="34" charset="0"/>
              <a:buChar char="•"/>
            </a:pPr>
            <a:r>
              <a:rPr lang="en-US" dirty="0" smtClean="0"/>
              <a:t>International </a:t>
            </a:r>
            <a:r>
              <a:rPr lang="en-US" dirty="0"/>
              <a:t>Students here in US</a:t>
            </a:r>
          </a:p>
          <a:p>
            <a:pPr marL="457200" indent="-457200">
              <a:buFont typeface="Arial" panose="020B0604020202020204" pitchFamily="34" charset="0"/>
              <a:buChar char="•"/>
            </a:pPr>
            <a:r>
              <a:rPr lang="en-US" dirty="0"/>
              <a:t>Students requiring accommodations</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21</a:t>
            </a:fld>
            <a:endParaRPr lang="en-US" dirty="0"/>
          </a:p>
        </p:txBody>
      </p:sp>
    </p:spTree>
    <p:extLst>
      <p:ext uri="{BB962C8B-B14F-4D97-AF65-F5344CB8AC3E}">
        <p14:creationId xmlns:p14="http://schemas.microsoft.com/office/powerpoint/2010/main" val="353307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Common Dialogs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Paid vs. Unpaid</a:t>
            </a:r>
          </a:p>
          <a:p>
            <a:pPr marL="457200" indent="-457200">
              <a:buFont typeface="Arial" panose="020B0604020202020204" pitchFamily="34" charset="0"/>
              <a:buChar char="•"/>
            </a:pPr>
            <a:r>
              <a:rPr lang="en-US" dirty="0"/>
              <a:t>Internship Requirement by school/program</a:t>
            </a:r>
          </a:p>
          <a:p>
            <a:pPr marL="457200" indent="-457200">
              <a:buFont typeface="Arial" panose="020B0604020202020204" pitchFamily="34" charset="0"/>
              <a:buChar char="•"/>
            </a:pPr>
            <a:r>
              <a:rPr lang="en-US" dirty="0"/>
              <a:t>Rise of entrepreneurship-related opportunities</a:t>
            </a:r>
          </a:p>
          <a:p>
            <a:pPr marL="457200" indent="-457200">
              <a:buFont typeface="Arial" panose="020B0604020202020204" pitchFamily="34" charset="0"/>
              <a:buChar char="•"/>
            </a:pPr>
            <a:r>
              <a:rPr lang="en-US" dirty="0"/>
              <a:t>Posting policies</a:t>
            </a:r>
          </a:p>
          <a:p>
            <a:pPr marL="457200" indent="-457200">
              <a:buFont typeface="Arial" panose="020B0604020202020204" pitchFamily="34" charset="0"/>
              <a:buChar char="•"/>
            </a:pPr>
            <a:r>
              <a:rPr lang="en-US" dirty="0"/>
              <a:t>For credit/not for credit</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22</a:t>
            </a:fld>
            <a:endParaRPr lang="en-US" dirty="0"/>
          </a:p>
        </p:txBody>
      </p:sp>
    </p:spTree>
    <p:extLst>
      <p:ext uri="{BB962C8B-B14F-4D97-AF65-F5344CB8AC3E}">
        <p14:creationId xmlns:p14="http://schemas.microsoft.com/office/powerpoint/2010/main" val="428085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Work Based Learning Definition/Continuum</a:t>
            </a:r>
            <a:endParaRPr lang="en-US" sz="5400" dirty="0"/>
          </a:p>
        </p:txBody>
      </p:sp>
      <p:sp>
        <p:nvSpPr>
          <p:cNvPr id="3" name="Content Placeholder 2"/>
          <p:cNvSpPr>
            <a:spLocks noGrp="1"/>
          </p:cNvSpPr>
          <p:nvPr>
            <p:ph idx="1"/>
          </p:nvPr>
        </p:nvSpPr>
        <p:spPr>
          <a:xfrm>
            <a:off x="1066800" y="2662568"/>
            <a:ext cx="10058400" cy="3519867"/>
          </a:xfrm>
        </p:spPr>
        <p:txBody>
          <a:bodyPr>
            <a:normAutofit fontScale="92500" lnSpcReduction="10000"/>
          </a:bodyPr>
          <a:lstStyle/>
          <a:p>
            <a:pPr marL="285750" indent="-285750">
              <a:spcAft>
                <a:spcPts val="1800"/>
              </a:spcAft>
              <a:buFont typeface="Arial" panose="020B0604020202020204" pitchFamily="34" charset="0"/>
              <a:buChar char="•"/>
            </a:pPr>
            <a:r>
              <a:rPr lang="en-US" i="1" dirty="0">
                <a:latin typeface="Arial" panose="020B0604020202020204" pitchFamily="34" charset="0"/>
                <a:cs typeface="Arial" panose="020B0604020202020204" pitchFamily="34" charset="0"/>
              </a:rPr>
              <a:t>Work-based learning encompasses a wide array of learning experiences; exposing students to careers along the continuum of life long learning and skills development through classroom activities, school-wide events, and/or structured opportunities for students to interact with employers or community partners either at school, at a worksite, or virtually.</a:t>
            </a:r>
          </a:p>
          <a:p>
            <a:pPr marL="971550" lvl="1" indent="-285750"/>
            <a:r>
              <a:rPr lang="en-US" dirty="0" smtClean="0">
                <a:latin typeface="Arial" panose="020B0604020202020204" pitchFamily="34" charset="0"/>
                <a:cs typeface="Arial" panose="020B0604020202020204" pitchFamily="34" charset="0"/>
              </a:rPr>
              <a:t>Industry </a:t>
            </a:r>
            <a:r>
              <a:rPr lang="en-US" dirty="0">
                <a:latin typeface="Arial" panose="020B0604020202020204" pitchFamily="34" charset="0"/>
                <a:cs typeface="Arial" panose="020B0604020202020204" pitchFamily="34" charset="0"/>
              </a:rPr>
              <a:t>and Career </a:t>
            </a:r>
            <a:r>
              <a:rPr lang="en-US" dirty="0" smtClean="0">
                <a:latin typeface="Arial" panose="020B0604020202020204" pitchFamily="34" charset="0"/>
                <a:cs typeface="Arial" panose="020B0604020202020204" pitchFamily="34" charset="0"/>
              </a:rPr>
              <a:t>Awareness</a:t>
            </a:r>
            <a:endParaRPr lang="en-US" dirty="0">
              <a:latin typeface="Arial" panose="020B0604020202020204" pitchFamily="34" charset="0"/>
              <a:cs typeface="Arial" panose="020B0604020202020204" pitchFamily="34" charset="0"/>
            </a:endParaRPr>
          </a:p>
          <a:p>
            <a:pPr marL="971550" lvl="1" indent="-285750"/>
            <a:r>
              <a:rPr lang="en-US" dirty="0">
                <a:latin typeface="Arial" panose="020B0604020202020204" pitchFamily="34" charset="0"/>
                <a:cs typeface="Arial" panose="020B0604020202020204" pitchFamily="34" charset="0"/>
              </a:rPr>
              <a:t>Career </a:t>
            </a:r>
            <a:r>
              <a:rPr lang="en-US" dirty="0" smtClean="0">
                <a:latin typeface="Arial" panose="020B0604020202020204" pitchFamily="34" charset="0"/>
                <a:cs typeface="Arial" panose="020B0604020202020204" pitchFamily="34" charset="0"/>
              </a:rPr>
              <a:t>Exploration</a:t>
            </a:r>
            <a:endParaRPr lang="en-US" dirty="0">
              <a:latin typeface="Arial" panose="020B0604020202020204" pitchFamily="34" charset="0"/>
              <a:cs typeface="Arial" panose="020B0604020202020204" pitchFamily="34" charset="0"/>
            </a:endParaRPr>
          </a:p>
          <a:p>
            <a:pPr marL="971550" lvl="1" indent="-285750"/>
            <a:r>
              <a:rPr lang="en-US" dirty="0">
                <a:latin typeface="Arial" panose="020B0604020202020204" pitchFamily="34" charset="0"/>
                <a:cs typeface="Arial" panose="020B0604020202020204" pitchFamily="34" charset="0"/>
              </a:rPr>
              <a:t>Career </a:t>
            </a:r>
            <a:r>
              <a:rPr lang="en-US" dirty="0" smtClean="0">
                <a:latin typeface="Arial" panose="020B0604020202020204" pitchFamily="34" charset="0"/>
                <a:cs typeface="Arial" panose="020B0604020202020204" pitchFamily="34" charset="0"/>
              </a:rPr>
              <a:t>Preparation</a:t>
            </a:r>
            <a:endParaRPr lang="en-US" dirty="0">
              <a:latin typeface="Arial" panose="020B0604020202020204" pitchFamily="34" charset="0"/>
              <a:cs typeface="Arial" panose="020B0604020202020204" pitchFamily="34" charset="0"/>
            </a:endParaRPr>
          </a:p>
          <a:p>
            <a:pPr marL="971550" lvl="1" indent="-285750"/>
            <a:r>
              <a:rPr lang="en-US" dirty="0">
                <a:latin typeface="Arial" panose="020B0604020202020204" pitchFamily="34" charset="0"/>
                <a:cs typeface="Arial" panose="020B0604020202020204" pitchFamily="34" charset="0"/>
              </a:rPr>
              <a:t>Career Training</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23</a:t>
            </a:fld>
            <a:endParaRPr lang="en-US" dirty="0"/>
          </a:p>
        </p:txBody>
      </p:sp>
    </p:spTree>
    <p:extLst>
      <p:ext uri="{BB962C8B-B14F-4D97-AF65-F5344CB8AC3E}">
        <p14:creationId xmlns:p14="http://schemas.microsoft.com/office/powerpoint/2010/main" val="289710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Noncredit Challenges</a:t>
            </a:r>
            <a:endParaRPr lang="en-US" sz="8000"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Not </a:t>
            </a:r>
            <a:r>
              <a:rPr lang="en-US" dirty="0" smtClean="0">
                <a:latin typeface="Arial" panose="020B0604020202020204" pitchFamily="34" charset="0"/>
                <a:cs typeface="Arial" panose="020B0604020202020204" pitchFamily="34" charset="0"/>
              </a:rPr>
              <a:t>currently eligible </a:t>
            </a:r>
            <a:r>
              <a:rPr lang="en-US" dirty="0">
                <a:latin typeface="Arial" panose="020B0604020202020204" pitchFamily="34" charset="0"/>
                <a:cs typeface="Arial" panose="020B0604020202020204" pitchFamily="34" charset="0"/>
              </a:rPr>
              <a:t>to offer noncredit courses under Title 5 – Cooperative Work </a:t>
            </a:r>
            <a:r>
              <a:rPr lang="en-US" dirty="0" smtClean="0">
                <a:latin typeface="Arial" panose="020B0604020202020204" pitchFamily="34" charset="0"/>
                <a:cs typeface="Arial" panose="020B0604020202020204" pitchFamily="34" charset="0"/>
              </a:rPr>
              <a:t>Experience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Liability issues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Business </a:t>
            </a:r>
            <a:r>
              <a:rPr lang="en-US" dirty="0" smtClean="0">
                <a:latin typeface="Arial" panose="020B0604020202020204" pitchFamily="34" charset="0"/>
                <a:cs typeface="Arial" panose="020B0604020202020204" pitchFamily="34" charset="0"/>
              </a:rPr>
              <a:t>Partnerships- not as clear what benefits are for them</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Meeting the metrics of job attainment, completions, and pathways</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24</a:t>
            </a:fld>
            <a:endParaRPr lang="en-US" dirty="0"/>
          </a:p>
        </p:txBody>
      </p:sp>
    </p:spTree>
    <p:extLst>
      <p:ext uri="{BB962C8B-B14F-4D97-AF65-F5344CB8AC3E}">
        <p14:creationId xmlns:p14="http://schemas.microsoft.com/office/powerpoint/2010/main" val="386834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Noncredit </a:t>
            </a:r>
            <a:r>
              <a:rPr lang="en-US" sz="8000" dirty="0"/>
              <a:t>Opportunities</a:t>
            </a:r>
          </a:p>
        </p:txBody>
      </p:sp>
      <p:sp>
        <p:nvSpPr>
          <p:cNvPr id="3" name="Content Placeholder 2"/>
          <p:cNvSpPr>
            <a:spLocks noGrp="1"/>
          </p:cNvSpPr>
          <p:nvPr>
            <p:ph idx="1"/>
          </p:nvPr>
        </p:nvSpPr>
        <p:spPr>
          <a:xfrm>
            <a:off x="1066800" y="2662568"/>
            <a:ext cx="10058400" cy="3506219"/>
          </a:xfrm>
        </p:spPr>
        <p:txBody>
          <a:bodyP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Developing stronger partnerships </a:t>
            </a:r>
            <a:r>
              <a:rPr lang="en-US" dirty="0" smtClean="0">
                <a:latin typeface="Arial" panose="020B0604020202020204" pitchFamily="34" charset="0"/>
                <a:cs typeface="Arial" panose="020B0604020202020204" pitchFamily="34" charset="0"/>
              </a:rPr>
              <a:t>with credit </a:t>
            </a:r>
            <a:r>
              <a:rPr lang="en-US" dirty="0">
                <a:latin typeface="Arial" panose="020B0604020202020204" pitchFamily="34" charset="0"/>
                <a:cs typeface="Arial" panose="020B0604020202020204" pitchFamily="34" charset="0"/>
              </a:rPr>
              <a:t>partners to provide eligibility for noncredit CTE students and/or Academic Success students to participate in </a:t>
            </a:r>
            <a:r>
              <a:rPr lang="en-US" dirty="0" smtClean="0">
                <a:latin typeface="Arial" panose="020B0604020202020204" pitchFamily="34" charset="0"/>
                <a:cs typeface="Arial" panose="020B0604020202020204" pitchFamily="34" charset="0"/>
              </a:rPr>
              <a:t>internships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Creating Industry Recognized Certification opportunities and tying to noncredit curriculum and </a:t>
            </a:r>
            <a:r>
              <a:rPr lang="en-US" dirty="0" smtClean="0">
                <a:latin typeface="Arial" panose="020B0604020202020204" pitchFamily="34" charset="0"/>
                <a:cs typeface="Arial" panose="020B0604020202020204" pitchFamily="34" charset="0"/>
              </a:rPr>
              <a:t>programs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Provide other types of Work-Based Learning </a:t>
            </a:r>
            <a:r>
              <a:rPr lang="en-US" dirty="0" smtClean="0">
                <a:latin typeface="Arial" panose="020B0604020202020204" pitchFamily="34" charset="0"/>
                <a:cs typeface="Arial" panose="020B0604020202020204" pitchFamily="34" charset="0"/>
              </a:rPr>
              <a:t>Opportunities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Developing stronger partnerships with Career Centers and Employability Skills training</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25</a:t>
            </a:fld>
            <a:endParaRPr lang="en-US" dirty="0"/>
          </a:p>
        </p:txBody>
      </p:sp>
    </p:spTree>
    <p:extLst>
      <p:ext uri="{BB962C8B-B14F-4D97-AF65-F5344CB8AC3E}">
        <p14:creationId xmlns:p14="http://schemas.microsoft.com/office/powerpoint/2010/main" val="62827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Strong Workforce </a:t>
            </a:r>
            <a:r>
              <a:rPr lang="en-US" sz="8000" dirty="0" smtClean="0"/>
              <a:t>Metrics</a:t>
            </a:r>
            <a:endParaRPr lang="en-US" sz="8000" dirty="0"/>
          </a:p>
        </p:txBody>
      </p:sp>
      <p:sp>
        <p:nvSpPr>
          <p:cNvPr id="3" name="Content Placeholder 2"/>
          <p:cNvSpPr>
            <a:spLocks noGrp="1"/>
          </p:cNvSpPr>
          <p:nvPr>
            <p:ph idx="1"/>
          </p:nvPr>
        </p:nvSpPr>
        <p:spPr>
          <a:xfrm>
            <a:off x="1066801" y="2456598"/>
            <a:ext cx="10058400" cy="4401402"/>
          </a:xfrm>
        </p:spPr>
        <p:txBody>
          <a:bodyPr>
            <a:normAutofit fontScale="85000" lnSpcReduction="20000"/>
          </a:bodyPr>
          <a:lstStyle/>
          <a:p>
            <a:pPr marL="742950" lvl="1" indent="-285750">
              <a:lnSpc>
                <a:spcPct val="120000"/>
              </a:lnSpc>
            </a:pPr>
            <a:r>
              <a:rPr lang="en-US" dirty="0" smtClean="0">
                <a:latin typeface="Arial" panose="020B0604020202020204" pitchFamily="34" charset="0"/>
                <a:cs typeface="Arial" panose="020B0604020202020204" pitchFamily="34" charset="0"/>
              </a:rPr>
              <a:t>Progress</a:t>
            </a:r>
            <a:endParaRPr lang="en-US" dirty="0">
              <a:latin typeface="Arial" panose="020B0604020202020204" pitchFamily="34" charset="0"/>
              <a:cs typeface="Arial" panose="020B0604020202020204" pitchFamily="34" charset="0"/>
            </a:endParaRPr>
          </a:p>
          <a:p>
            <a:pPr marL="1200150" lvl="2" indent="-285750">
              <a:lnSpc>
                <a:spcPct val="120000"/>
              </a:lnSpc>
            </a:pPr>
            <a:r>
              <a:rPr lang="en-US" dirty="0">
                <a:latin typeface="Arial" panose="020B0604020202020204" pitchFamily="34" charset="0"/>
                <a:cs typeface="Arial" panose="020B0604020202020204" pitchFamily="34" charset="0"/>
              </a:rPr>
              <a:t>Attained a noncredit workforce milestone* in an academic year</a:t>
            </a:r>
          </a:p>
          <a:p>
            <a:pPr marL="1200150" lvl="2" indent="-285750">
              <a:lnSpc>
                <a:spcPct val="120000"/>
              </a:lnSpc>
            </a:pPr>
            <a:r>
              <a:rPr lang="en-US" dirty="0">
                <a:latin typeface="Arial" panose="020B0604020202020204" pitchFamily="34" charset="0"/>
                <a:cs typeface="Arial" panose="020B0604020202020204" pitchFamily="34" charset="0"/>
              </a:rPr>
              <a:t>Noncredit workforce milestone = completed a noncredit CTE course or had 48 or more contact hours in a noncredit career education course</a:t>
            </a:r>
          </a:p>
          <a:p>
            <a:pPr marL="742950" lvl="1" indent="-285750">
              <a:lnSpc>
                <a:spcPct val="120000"/>
              </a:lnSpc>
            </a:pPr>
            <a:r>
              <a:rPr lang="en-US" dirty="0">
                <a:latin typeface="Arial" panose="020B0604020202020204" pitchFamily="34" charset="0"/>
                <a:cs typeface="Arial" panose="020B0604020202020204" pitchFamily="34" charset="0"/>
              </a:rPr>
              <a:t>Credential Attainment</a:t>
            </a:r>
          </a:p>
          <a:p>
            <a:pPr marL="1200150" lvl="2" indent="-285750">
              <a:lnSpc>
                <a:spcPct val="120000"/>
              </a:lnSpc>
            </a:pPr>
            <a:r>
              <a:rPr lang="en-US" dirty="0">
                <a:latin typeface="Arial" panose="020B0604020202020204" pitchFamily="34" charset="0"/>
                <a:cs typeface="Arial" panose="020B0604020202020204" pitchFamily="34" charset="0"/>
              </a:rPr>
              <a:t>Earned a CTE Chancellor’s Office approved certificate/degree or achieved journey level status</a:t>
            </a:r>
          </a:p>
          <a:p>
            <a:pPr marL="742950" lvl="1" indent="-285750">
              <a:lnSpc>
                <a:spcPct val="120000"/>
              </a:lnSpc>
            </a:pPr>
            <a:r>
              <a:rPr lang="en-US" dirty="0">
                <a:latin typeface="Arial" panose="020B0604020202020204" pitchFamily="34" charset="0"/>
                <a:cs typeface="Arial" panose="020B0604020202020204" pitchFamily="34" charset="0"/>
              </a:rPr>
              <a:t>Employment</a:t>
            </a:r>
          </a:p>
          <a:p>
            <a:pPr marL="1200150" lvl="2" indent="-285750">
              <a:lnSpc>
                <a:spcPct val="120000"/>
              </a:lnSpc>
            </a:pPr>
            <a:r>
              <a:rPr lang="en-US" dirty="0">
                <a:latin typeface="Arial" panose="020B0604020202020204" pitchFamily="34" charset="0"/>
                <a:cs typeface="Arial" panose="020B0604020202020204" pitchFamily="34" charset="0"/>
              </a:rPr>
              <a:t>Employed in a job closely related to their field of study</a:t>
            </a:r>
          </a:p>
          <a:p>
            <a:pPr marL="742950" lvl="1" indent="-285750">
              <a:lnSpc>
                <a:spcPct val="120000"/>
              </a:lnSpc>
            </a:pPr>
            <a:r>
              <a:rPr lang="en-US" dirty="0">
                <a:latin typeface="Arial" panose="020B0604020202020204" pitchFamily="34" charset="0"/>
                <a:cs typeface="Arial" panose="020B0604020202020204" pitchFamily="34" charset="0"/>
              </a:rPr>
              <a:t>Earnings</a:t>
            </a:r>
          </a:p>
          <a:p>
            <a:pPr marL="1200150" lvl="2" indent="-285750">
              <a:lnSpc>
                <a:spcPct val="120000"/>
              </a:lnSpc>
            </a:pPr>
            <a:r>
              <a:rPr lang="en-US" dirty="0">
                <a:latin typeface="Arial" panose="020B0604020202020204" pitchFamily="34" charset="0"/>
                <a:cs typeface="Arial" panose="020B0604020202020204" pitchFamily="34" charset="0"/>
              </a:rPr>
              <a:t>Median annual earnings among exiting CTE students;</a:t>
            </a:r>
          </a:p>
          <a:p>
            <a:pPr marL="1200150" lvl="2" indent="-285750">
              <a:lnSpc>
                <a:spcPct val="120000"/>
              </a:lnSpc>
            </a:pPr>
            <a:r>
              <a:rPr lang="en-US" dirty="0">
                <a:latin typeface="Arial" panose="020B0604020202020204" pitchFamily="34" charset="0"/>
                <a:cs typeface="Arial" panose="020B0604020202020204" pitchFamily="34" charset="0"/>
              </a:rPr>
              <a:t>Improved earnings;</a:t>
            </a:r>
          </a:p>
          <a:p>
            <a:pPr marL="1200150" lvl="2" indent="-285750">
              <a:lnSpc>
                <a:spcPct val="120000"/>
              </a:lnSpc>
            </a:pPr>
            <a:r>
              <a:rPr lang="en-US" dirty="0">
                <a:latin typeface="Arial" panose="020B0604020202020204" pitchFamily="34" charset="0"/>
                <a:cs typeface="Arial" panose="020B0604020202020204" pitchFamily="34" charset="0"/>
              </a:rPr>
              <a:t>Attained the county-level living </a:t>
            </a:r>
            <a:r>
              <a:rPr lang="en-US" dirty="0" smtClean="0">
                <a:latin typeface="Arial" panose="020B0604020202020204" pitchFamily="34" charset="0"/>
                <a:cs typeface="Arial" panose="020B0604020202020204" pitchFamily="34" charset="0"/>
              </a:rPr>
              <a:t>wage</a:t>
            </a:r>
            <a:endParaRPr lang="en-US" dirty="0" smtClean="0"/>
          </a:p>
        </p:txBody>
      </p:sp>
      <p:sp>
        <p:nvSpPr>
          <p:cNvPr id="4" name="Slide Number Placeholder 3"/>
          <p:cNvSpPr>
            <a:spLocks noGrp="1"/>
          </p:cNvSpPr>
          <p:nvPr>
            <p:ph type="sldNum" sz="quarter" idx="12"/>
          </p:nvPr>
        </p:nvSpPr>
        <p:spPr/>
        <p:txBody>
          <a:bodyPr/>
          <a:lstStyle/>
          <a:p>
            <a:fld id="{492D8F1A-69A8-9242-9469-8400121D240A}" type="slidenum">
              <a:rPr lang="en-US" smtClean="0"/>
              <a:t>26</a:t>
            </a:fld>
            <a:endParaRPr lang="en-US" dirty="0"/>
          </a:p>
        </p:txBody>
      </p:sp>
    </p:spTree>
    <p:extLst>
      <p:ext uri="{BB962C8B-B14F-4D97-AF65-F5344CB8AC3E}">
        <p14:creationId xmlns:p14="http://schemas.microsoft.com/office/powerpoint/2010/main" val="333838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CA Adult Education Program (</a:t>
            </a:r>
            <a:r>
              <a:rPr lang="en-US" sz="6000" dirty="0" smtClean="0"/>
              <a:t>CAEP) Metrics</a:t>
            </a:r>
            <a:endParaRPr lang="en-US" sz="6000" dirty="0"/>
          </a:p>
        </p:txBody>
      </p:sp>
      <p:sp>
        <p:nvSpPr>
          <p:cNvPr id="3" name="Content Placeholder 2"/>
          <p:cNvSpPr>
            <a:spLocks noGrp="1"/>
          </p:cNvSpPr>
          <p:nvPr>
            <p:ph idx="1"/>
          </p:nvPr>
        </p:nvSpPr>
        <p:spPr>
          <a:xfrm>
            <a:off x="1066800" y="2388358"/>
            <a:ext cx="10058400" cy="4469642"/>
          </a:xfrm>
        </p:spPr>
        <p:txBody>
          <a:bodyPr>
            <a:normAutofit fontScale="70000" lnSpcReduction="20000"/>
          </a:bodyPr>
          <a:lstStyle/>
          <a:p>
            <a:pPr marL="742950" lvl="1" indent="-285750"/>
            <a:r>
              <a:rPr lang="en-US" dirty="0" smtClean="0">
                <a:latin typeface="Arial" panose="020B0604020202020204" pitchFamily="34" charset="0"/>
                <a:cs typeface="Arial" panose="020B0604020202020204" pitchFamily="34" charset="0"/>
              </a:rPr>
              <a:t>Participation</a:t>
            </a:r>
            <a:endParaRPr lang="en-US" dirty="0">
              <a:latin typeface="Arial" panose="020B0604020202020204" pitchFamily="34" charset="0"/>
              <a:cs typeface="Arial" panose="020B0604020202020204" pitchFamily="34" charset="0"/>
            </a:endParaRPr>
          </a:p>
          <a:p>
            <a:pPr marL="1200150" lvl="2" indent="-285750"/>
            <a:r>
              <a:rPr lang="en-US" dirty="0">
                <a:latin typeface="Arial" panose="020B0604020202020204" pitchFamily="34" charset="0"/>
                <a:cs typeface="Arial" panose="020B0604020202020204" pitchFamily="34" charset="0"/>
              </a:rPr>
              <a:t>Community college noncredit students, who have one or more hours of instructional contact hours in any of the seven program areas and/or receive support services</a:t>
            </a:r>
          </a:p>
          <a:p>
            <a:pPr marL="742950" lvl="1" indent="-285750"/>
            <a:r>
              <a:rPr lang="en-US" dirty="0">
                <a:latin typeface="Arial" panose="020B0604020202020204" pitchFamily="34" charset="0"/>
                <a:cs typeface="Arial" panose="020B0604020202020204" pitchFamily="34" charset="0"/>
              </a:rPr>
              <a:t>Progress</a:t>
            </a:r>
          </a:p>
          <a:p>
            <a:pPr marL="1200150" lvl="2" indent="-285750"/>
            <a:r>
              <a:rPr lang="en-US" dirty="0">
                <a:latin typeface="Arial" panose="020B0604020202020204" pitchFamily="34" charset="0"/>
                <a:cs typeface="Arial" panose="020B0604020202020204" pitchFamily="34" charset="0"/>
              </a:rPr>
              <a:t>Transition to a new program: From ABE/ESL/ASE to CTE</a:t>
            </a:r>
          </a:p>
          <a:p>
            <a:pPr marL="742950" lvl="1" indent="-285750"/>
            <a:r>
              <a:rPr lang="en-US" dirty="0">
                <a:latin typeface="Arial" panose="020B0604020202020204" pitchFamily="34" charset="0"/>
                <a:cs typeface="Arial" panose="020B0604020202020204" pitchFamily="34" charset="0"/>
              </a:rPr>
              <a:t>Completion</a:t>
            </a:r>
          </a:p>
          <a:p>
            <a:pPr marL="1200150" lvl="2" indent="-285750"/>
            <a:r>
              <a:rPr lang="en-US" dirty="0">
                <a:latin typeface="Arial" panose="020B0604020202020204" pitchFamily="34" charset="0"/>
                <a:cs typeface="Arial" panose="020B0604020202020204" pitchFamily="34" charset="0"/>
              </a:rPr>
              <a:t>Completion of postsecondary certificates, degrees, or training programs: CDCP CTE certificates 48+ hours)</a:t>
            </a:r>
          </a:p>
          <a:p>
            <a:pPr marL="742950" lvl="1" indent="-285750"/>
            <a:r>
              <a:rPr lang="en-US" dirty="0">
                <a:latin typeface="Arial" panose="020B0604020202020204" pitchFamily="34" charset="0"/>
                <a:cs typeface="Arial" panose="020B0604020202020204" pitchFamily="34" charset="0"/>
              </a:rPr>
              <a:t>Placement into Jobs</a:t>
            </a:r>
          </a:p>
          <a:p>
            <a:pPr marL="1200150" lvl="2" indent="-285750"/>
            <a:r>
              <a:rPr lang="en-US" dirty="0">
                <a:latin typeface="Arial" panose="020B0604020202020204" pitchFamily="34" charset="0"/>
                <a:cs typeface="Arial" panose="020B0604020202020204" pitchFamily="34" charset="0"/>
              </a:rPr>
              <a:t>Employment after two or four quarters post </a:t>
            </a:r>
            <a:r>
              <a:rPr lang="en-US" dirty="0" smtClean="0">
                <a:latin typeface="Arial" panose="020B0604020202020204" pitchFamily="34" charset="0"/>
                <a:cs typeface="Arial" panose="020B0604020202020204" pitchFamily="34" charset="0"/>
              </a:rPr>
              <a:t>exit</a:t>
            </a:r>
          </a:p>
          <a:p>
            <a:pPr marL="742950" lvl="1" indent="-285750"/>
            <a:r>
              <a:rPr lang="en-US" dirty="0" smtClean="0">
                <a:latin typeface="Arial" panose="020B0604020202020204" pitchFamily="34" charset="0"/>
                <a:cs typeface="Arial" panose="020B0604020202020204" pitchFamily="34" charset="0"/>
              </a:rPr>
              <a:t>Placement </a:t>
            </a:r>
            <a:r>
              <a:rPr lang="en-US" dirty="0">
                <a:latin typeface="Arial" panose="020B0604020202020204" pitchFamily="34" charset="0"/>
                <a:cs typeface="Arial" panose="020B0604020202020204" pitchFamily="34" charset="0"/>
              </a:rPr>
              <a:t>into Jobs</a:t>
            </a:r>
          </a:p>
          <a:p>
            <a:pPr marL="1200150" lvl="2" indent="-285750"/>
            <a:r>
              <a:rPr lang="en-US" dirty="0">
                <a:latin typeface="Arial" panose="020B0604020202020204" pitchFamily="34" charset="0"/>
                <a:cs typeface="Arial" panose="020B0604020202020204" pitchFamily="34" charset="0"/>
              </a:rPr>
              <a:t>Employment after two or four quarters post exit</a:t>
            </a:r>
          </a:p>
          <a:p>
            <a:pPr marL="742950" lvl="1" indent="-285750"/>
            <a:r>
              <a:rPr lang="en-US" dirty="0">
                <a:latin typeface="Arial" panose="020B0604020202020204" pitchFamily="34" charset="0"/>
                <a:cs typeface="Arial" panose="020B0604020202020204" pitchFamily="34" charset="0"/>
              </a:rPr>
              <a:t>Improved Wages</a:t>
            </a:r>
          </a:p>
          <a:p>
            <a:pPr marL="1200150" lvl="2" indent="-285750"/>
            <a:r>
              <a:rPr lang="en-US" dirty="0">
                <a:latin typeface="Arial" panose="020B0604020202020204" pitchFamily="34" charset="0"/>
                <a:cs typeface="Arial" panose="020B0604020202020204" pitchFamily="34" charset="0"/>
              </a:rPr>
              <a:t>Wage gain four quarters after exit</a:t>
            </a:r>
          </a:p>
          <a:p>
            <a:pPr marL="1200150" lvl="2" indent="-285750"/>
            <a:r>
              <a:rPr lang="en-US" dirty="0">
                <a:latin typeface="Arial" panose="020B0604020202020204" pitchFamily="34" charset="0"/>
                <a:cs typeface="Arial" panose="020B0604020202020204" pitchFamily="34" charset="0"/>
              </a:rPr>
              <a:t>Median wage attainment two quarters after exit</a:t>
            </a:r>
          </a:p>
          <a:p>
            <a:pPr marL="1200150" lvl="2" indent="-285750"/>
            <a:r>
              <a:rPr lang="en-US" dirty="0">
                <a:latin typeface="Arial" panose="020B0604020202020204" pitchFamily="34" charset="0"/>
                <a:cs typeface="Arial" panose="020B0604020202020204" pitchFamily="34" charset="0"/>
              </a:rPr>
              <a:t>Attainment of a living wage</a:t>
            </a:r>
          </a:p>
          <a:p>
            <a:pPr marL="742950" lvl="1" indent="-285750"/>
            <a:r>
              <a:rPr lang="en-US" dirty="0">
                <a:latin typeface="Arial" panose="020B0604020202020204" pitchFamily="34" charset="0"/>
                <a:cs typeface="Arial" panose="020B0604020202020204" pitchFamily="34" charset="0"/>
              </a:rPr>
              <a:t>Transition to Postsecondary</a:t>
            </a:r>
          </a:p>
          <a:p>
            <a:pPr marL="1200150" lvl="2" indent="-285750"/>
            <a:r>
              <a:rPr lang="en-US" dirty="0">
                <a:latin typeface="Arial" panose="020B0604020202020204" pitchFamily="34" charset="0"/>
                <a:cs typeface="Arial" panose="020B0604020202020204" pitchFamily="34" charset="0"/>
              </a:rPr>
              <a:t>Transition to noncredit or credit CTE program</a:t>
            </a:r>
          </a:p>
          <a:p>
            <a:pPr marL="1200150" lvl="2" indent="-285750"/>
            <a:r>
              <a:rPr lang="en-US" dirty="0">
                <a:latin typeface="Arial" panose="020B0604020202020204" pitchFamily="34" charset="0"/>
                <a:cs typeface="Arial" panose="020B0604020202020204" pitchFamily="34" charset="0"/>
              </a:rPr>
              <a:t>Transition to credit courses that are not </a:t>
            </a:r>
            <a:r>
              <a:rPr lang="en-US" dirty="0" smtClean="0">
                <a:latin typeface="Arial" panose="020B0604020202020204" pitchFamily="34" charset="0"/>
                <a:cs typeface="Arial" panose="020B0604020202020204" pitchFamily="34" charset="0"/>
              </a:rPr>
              <a:t>developmental</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27</a:t>
            </a:fld>
            <a:endParaRPr lang="en-US" dirty="0"/>
          </a:p>
        </p:txBody>
      </p:sp>
    </p:spTree>
    <p:extLst>
      <p:ext uri="{BB962C8B-B14F-4D97-AF65-F5344CB8AC3E}">
        <p14:creationId xmlns:p14="http://schemas.microsoft.com/office/powerpoint/2010/main" val="313740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Resources</a:t>
            </a:r>
          </a:p>
        </p:txBody>
      </p:sp>
      <p:sp>
        <p:nvSpPr>
          <p:cNvPr id="3" name="Content Placeholder 2"/>
          <p:cNvSpPr>
            <a:spLocks noGrp="1"/>
          </p:cNvSpPr>
          <p:nvPr>
            <p:ph idx="1"/>
          </p:nvPr>
        </p:nvSpPr>
        <p:spPr/>
        <p:txBody>
          <a:bodyPr/>
          <a:lstStyle/>
          <a:p>
            <a:r>
              <a:rPr lang="en-US" dirty="0">
                <a:hlinkClick r:id="rId2"/>
              </a:rPr>
              <a:t>CA Internship &amp; Work Experience </a:t>
            </a:r>
            <a:r>
              <a:rPr lang="en-US" dirty="0" smtClean="0">
                <a:hlinkClick r:id="rId2"/>
              </a:rPr>
              <a:t>Association</a:t>
            </a:r>
            <a:r>
              <a:rPr lang="en-US" dirty="0" smtClean="0"/>
              <a:t>  www.ciwea.org </a:t>
            </a:r>
            <a:endParaRPr lang="en-US" dirty="0"/>
          </a:p>
          <a:p>
            <a:pPr lvl="1"/>
            <a:r>
              <a:rPr lang="en-US" dirty="0"/>
              <a:t>Fall Summits</a:t>
            </a:r>
          </a:p>
          <a:p>
            <a:pPr lvl="1"/>
            <a:r>
              <a:rPr lang="en-US" dirty="0"/>
              <a:t>Spring Conference</a:t>
            </a:r>
          </a:p>
          <a:p>
            <a:pPr lvl="1"/>
            <a:r>
              <a:rPr lang="en-US" dirty="0"/>
              <a:t>On-going information/referral</a:t>
            </a:r>
          </a:p>
          <a:p>
            <a:r>
              <a:rPr lang="en-US" dirty="0"/>
              <a:t>CCCCO —Work-based Learning Handbook</a:t>
            </a:r>
          </a:p>
          <a:p>
            <a:r>
              <a:rPr lang="en-US" dirty="0"/>
              <a:t>Title 5</a:t>
            </a:r>
          </a:p>
          <a:p>
            <a:r>
              <a:rPr lang="en-US" dirty="0"/>
              <a:t>NACE/CEIA (National)</a:t>
            </a: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28</a:t>
            </a:fld>
            <a:endParaRPr lang="en-US" dirty="0"/>
          </a:p>
        </p:txBody>
      </p:sp>
    </p:spTree>
    <p:extLst>
      <p:ext uri="{BB962C8B-B14F-4D97-AF65-F5344CB8AC3E}">
        <p14:creationId xmlns:p14="http://schemas.microsoft.com/office/powerpoint/2010/main" val="350832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Session Description</a:t>
            </a:r>
            <a:endParaRPr lang="en-US" sz="8000" dirty="0"/>
          </a:p>
        </p:txBody>
      </p:sp>
      <p:sp>
        <p:nvSpPr>
          <p:cNvPr id="3" name="Content Placeholder 2"/>
          <p:cNvSpPr>
            <a:spLocks noGrp="1"/>
          </p:cNvSpPr>
          <p:nvPr>
            <p:ph idx="1"/>
          </p:nvPr>
        </p:nvSpPr>
        <p:spPr>
          <a:xfrm>
            <a:off x="1066800" y="2662568"/>
            <a:ext cx="10058400" cy="3485013"/>
          </a:xfrm>
        </p:spPr>
        <p:txBody>
          <a:bodyPr>
            <a:normAutofit fontScale="92500"/>
          </a:bodyPr>
          <a:lstStyle/>
          <a:p>
            <a:pPr>
              <a:lnSpc>
                <a:spcPct val="150000"/>
              </a:lnSpc>
            </a:pPr>
            <a:r>
              <a:rPr lang="en-US" i="1" dirty="0"/>
              <a:t>Applying learned skills in a real world work environment is an important part of the workforce development mission of community colleges. This session will start with an overview of Cooperative Work Experience Education (CWEE) regulations and practices and then will venture into other means of facilitating work-based learning for students, including internships and alternatives for noncredit students.</a:t>
            </a:r>
            <a:r>
              <a:rPr lang="en-US" dirty="0"/>
              <a:t> </a:t>
            </a: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3</a:t>
            </a:fld>
            <a:endParaRPr lang="en-US" dirty="0"/>
          </a:p>
        </p:txBody>
      </p:sp>
    </p:spTree>
    <p:extLst>
      <p:ext uri="{BB962C8B-B14F-4D97-AF65-F5344CB8AC3E}">
        <p14:creationId xmlns:p14="http://schemas.microsoft.com/office/powerpoint/2010/main" val="379086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Key Points to be Covered</a:t>
            </a:r>
            <a:endParaRPr lang="en-US" sz="8000" dirty="0"/>
          </a:p>
        </p:txBody>
      </p:sp>
      <p:sp>
        <p:nvSpPr>
          <p:cNvPr id="3" name="Content Placeholder 2"/>
          <p:cNvSpPr>
            <a:spLocks noGrp="1"/>
          </p:cNvSpPr>
          <p:nvPr>
            <p:ph idx="1"/>
          </p:nvPr>
        </p:nvSpPr>
        <p:spPr>
          <a:xfrm>
            <a:off x="1066800" y="2662568"/>
            <a:ext cx="10058400" cy="3693781"/>
          </a:xfrm>
        </p:spPr>
        <p:txBody>
          <a:bodyPr>
            <a:normAutofit lnSpcReduction="10000"/>
          </a:bodyPr>
          <a:lstStyle/>
          <a:p>
            <a:pPr marL="514350" indent="-514350">
              <a:buFont typeface="+mj-lt"/>
              <a:buAutoNum type="arabicPeriod"/>
            </a:pPr>
            <a:r>
              <a:rPr lang="en-US" dirty="0" smtClean="0"/>
              <a:t>What’s </a:t>
            </a:r>
            <a:r>
              <a:rPr lang="en-US" dirty="0"/>
              <a:t>in a name</a:t>
            </a:r>
            <a:r>
              <a:rPr lang="en-US" dirty="0" smtClean="0"/>
              <a:t>?</a:t>
            </a:r>
          </a:p>
          <a:p>
            <a:pPr marL="514350" indent="-514350">
              <a:buFont typeface="+mj-lt"/>
              <a:buAutoNum type="arabicPeriod"/>
            </a:pPr>
            <a:r>
              <a:rPr lang="en-US" dirty="0"/>
              <a:t>Why work </a:t>
            </a:r>
            <a:r>
              <a:rPr lang="en-US" dirty="0" smtClean="0"/>
              <a:t>experience/work based learning?</a:t>
            </a:r>
            <a:endParaRPr lang="en-US" dirty="0"/>
          </a:p>
          <a:p>
            <a:pPr marL="514350" indent="-514350">
              <a:buFont typeface="+mj-lt"/>
              <a:buAutoNum type="arabicPeriod"/>
            </a:pPr>
            <a:r>
              <a:rPr lang="en-US" dirty="0"/>
              <a:t>How does </a:t>
            </a:r>
            <a:r>
              <a:rPr lang="en-US" dirty="0" smtClean="0"/>
              <a:t>CWEE </a:t>
            </a:r>
            <a:r>
              <a:rPr lang="en-US" dirty="0"/>
              <a:t>work?</a:t>
            </a:r>
          </a:p>
          <a:p>
            <a:pPr marL="514350" indent="-514350">
              <a:buFont typeface="+mj-lt"/>
              <a:buAutoNum type="arabicPeriod"/>
            </a:pPr>
            <a:r>
              <a:rPr lang="en-US" dirty="0"/>
              <a:t>What do model programs do</a:t>
            </a:r>
            <a:r>
              <a:rPr lang="en-US" dirty="0" smtClean="0"/>
              <a:t>?</a:t>
            </a:r>
          </a:p>
          <a:p>
            <a:pPr marL="514350" indent="-514350">
              <a:buFont typeface="+mj-lt"/>
              <a:buAutoNum type="arabicPeriod"/>
            </a:pPr>
            <a:r>
              <a:rPr lang="en-US" dirty="0" smtClean="0"/>
              <a:t>What about work-based learning?</a:t>
            </a:r>
          </a:p>
          <a:p>
            <a:pPr marL="514350" indent="-514350">
              <a:buFont typeface="+mj-lt"/>
              <a:buAutoNum type="arabicPeriod"/>
            </a:pPr>
            <a:r>
              <a:rPr lang="en-US" dirty="0" smtClean="0"/>
              <a:t>Are there non-credit options?</a:t>
            </a:r>
            <a:endParaRPr lang="en-US" dirty="0"/>
          </a:p>
          <a:p>
            <a:pPr marL="514350" indent="-514350">
              <a:buFont typeface="+mj-lt"/>
              <a:buAutoNum type="arabicPeriod"/>
            </a:pPr>
            <a:r>
              <a:rPr lang="en-US" dirty="0"/>
              <a:t>On-going discussions/sticking points</a:t>
            </a:r>
          </a:p>
          <a:p>
            <a:pPr marL="514350" indent="-514350">
              <a:buFont typeface="+mj-lt"/>
              <a:buAutoNum type="arabicPeriod"/>
            </a:pPr>
            <a:r>
              <a:rPr lang="en-US" dirty="0"/>
              <a:t>Questions/Answers/Referrals</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4</a:t>
            </a:fld>
            <a:endParaRPr lang="en-US" dirty="0"/>
          </a:p>
        </p:txBody>
      </p:sp>
    </p:spTree>
    <p:extLst>
      <p:ext uri="{BB962C8B-B14F-4D97-AF65-F5344CB8AC3E}">
        <p14:creationId xmlns:p14="http://schemas.microsoft.com/office/powerpoint/2010/main" val="2015110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Definitions</a:t>
            </a:r>
            <a:endParaRPr lang="en-US" sz="8000" dirty="0"/>
          </a:p>
        </p:txBody>
      </p:sp>
      <p:sp>
        <p:nvSpPr>
          <p:cNvPr id="3" name="Content Placeholder 2"/>
          <p:cNvSpPr>
            <a:spLocks noGrp="1"/>
          </p:cNvSpPr>
          <p:nvPr>
            <p:ph idx="1"/>
          </p:nvPr>
        </p:nvSpPr>
        <p:spPr>
          <a:xfrm>
            <a:off x="1066800" y="2662569"/>
            <a:ext cx="10058400" cy="3428742"/>
          </a:xfrm>
        </p:spPr>
        <p:txBody>
          <a:bodyPr>
            <a:normAutofit/>
          </a:bodyPr>
          <a:lstStyle/>
          <a:p>
            <a:pPr marL="342900" indent="-342900">
              <a:lnSpc>
                <a:spcPct val="200000"/>
              </a:lnSpc>
              <a:buFont typeface="Arial" panose="020B0604020202020204" pitchFamily="34" charset="0"/>
              <a:buChar char="•"/>
            </a:pPr>
            <a:r>
              <a:rPr lang="en-US" sz="2400" dirty="0" smtClean="0"/>
              <a:t>Work-based </a:t>
            </a:r>
            <a:r>
              <a:rPr lang="en-US" sz="2400" dirty="0"/>
              <a:t>Learning</a:t>
            </a:r>
          </a:p>
          <a:p>
            <a:pPr marL="342900" indent="-342900">
              <a:lnSpc>
                <a:spcPct val="200000"/>
              </a:lnSpc>
              <a:buFont typeface="Arial" panose="020B0604020202020204" pitchFamily="34" charset="0"/>
              <a:buChar char="•"/>
            </a:pPr>
            <a:r>
              <a:rPr lang="en-US" sz="2400" dirty="0"/>
              <a:t>Internship</a:t>
            </a:r>
          </a:p>
          <a:p>
            <a:pPr marL="342900" indent="-342900">
              <a:lnSpc>
                <a:spcPct val="200000"/>
              </a:lnSpc>
              <a:buFont typeface="Arial" panose="020B0604020202020204" pitchFamily="34" charset="0"/>
              <a:buChar char="•"/>
            </a:pPr>
            <a:r>
              <a:rPr lang="en-US" sz="2400" dirty="0"/>
              <a:t>Cooperative Work Experience </a:t>
            </a:r>
            <a:r>
              <a:rPr lang="en-US" sz="2400" dirty="0" smtClean="0"/>
              <a:t>Education (CWEE)</a:t>
            </a:r>
            <a:endParaRPr lang="en-US" sz="2400" dirty="0"/>
          </a:p>
          <a:p>
            <a:pPr marL="342900" indent="-342900">
              <a:lnSpc>
                <a:spcPct val="200000"/>
              </a:lnSpc>
              <a:buFont typeface="Arial" panose="020B0604020202020204" pitchFamily="34" charset="0"/>
              <a:buChar char="•"/>
            </a:pPr>
            <a:r>
              <a:rPr lang="en-US" sz="2400" dirty="0"/>
              <a:t>Others (</a:t>
            </a:r>
            <a:r>
              <a:rPr lang="en-US" sz="2400" dirty="0" smtClean="0"/>
              <a:t>Externship/Practicum/</a:t>
            </a:r>
            <a:r>
              <a:rPr lang="en-US" sz="2400" dirty="0" err="1" smtClean="0"/>
              <a:t>Clinicals</a:t>
            </a:r>
            <a:r>
              <a:rPr lang="en-US" sz="2400" dirty="0" smtClean="0"/>
              <a:t>/Apprenticeship)</a:t>
            </a:r>
            <a:endParaRPr lang="en-US" sz="2400" dirty="0"/>
          </a:p>
        </p:txBody>
      </p:sp>
      <p:sp>
        <p:nvSpPr>
          <p:cNvPr id="4" name="Slide Number Placeholder 3"/>
          <p:cNvSpPr>
            <a:spLocks noGrp="1"/>
          </p:cNvSpPr>
          <p:nvPr>
            <p:ph type="sldNum" sz="quarter" idx="12"/>
          </p:nvPr>
        </p:nvSpPr>
        <p:spPr/>
        <p:txBody>
          <a:bodyPr/>
          <a:lstStyle/>
          <a:p>
            <a:fld id="{492D8F1A-69A8-9242-9469-8400121D240A}" type="slidenum">
              <a:rPr lang="en-US" smtClean="0"/>
              <a:t>5</a:t>
            </a:fld>
            <a:endParaRPr lang="en-US" dirty="0"/>
          </a:p>
        </p:txBody>
      </p:sp>
    </p:spTree>
    <p:extLst>
      <p:ext uri="{BB962C8B-B14F-4D97-AF65-F5344CB8AC3E}">
        <p14:creationId xmlns:p14="http://schemas.microsoft.com/office/powerpoint/2010/main" val="136429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Why is Work Based Learning Important?</a:t>
            </a:r>
            <a:endParaRPr lang="en-US" sz="6000" dirty="0"/>
          </a:p>
        </p:txBody>
      </p:sp>
      <p:sp>
        <p:nvSpPr>
          <p:cNvPr id="3" name="Content Placeholder 2"/>
          <p:cNvSpPr>
            <a:spLocks noGrp="1"/>
          </p:cNvSpPr>
          <p:nvPr>
            <p:ph idx="1"/>
          </p:nvPr>
        </p:nvSpPr>
        <p:spPr>
          <a:xfrm>
            <a:off x="971266" y="2138045"/>
            <a:ext cx="10058400" cy="4412879"/>
          </a:xfrm>
        </p:spPr>
        <p:txBody>
          <a:bodyPr>
            <a:normAutofit/>
          </a:bodyPr>
          <a:lstStyle/>
          <a:p>
            <a:pPr marL="457200" lvl="1" indent="0">
              <a:buNone/>
            </a:pP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Promotes student engagement</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Provides relevance connecting curriculum to careers</a:t>
            </a:r>
          </a:p>
          <a:p>
            <a:pPr lvl="1"/>
            <a:r>
              <a:rPr lang="en-US" dirty="0">
                <a:latin typeface="Arial" panose="020B0604020202020204" pitchFamily="34" charset="0"/>
                <a:cs typeface="Arial" panose="020B0604020202020204" pitchFamily="34" charset="0"/>
              </a:rPr>
              <a:t>Expand curriculum to create more dynamic learning </a:t>
            </a:r>
            <a:r>
              <a:rPr lang="en-US" dirty="0" smtClean="0">
                <a:latin typeface="Arial" panose="020B0604020202020204" pitchFamily="34" charset="0"/>
                <a:cs typeface="Arial" panose="020B0604020202020204" pitchFamily="34" charset="0"/>
              </a:rPr>
              <a:t>environments</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Supports better </a:t>
            </a:r>
            <a:r>
              <a:rPr lang="en-US" dirty="0">
                <a:latin typeface="Arial" panose="020B0604020202020204" pitchFamily="34" charset="0"/>
                <a:cs typeface="Arial" panose="020B0604020202020204" pitchFamily="34" charset="0"/>
              </a:rPr>
              <a:t>informed career </a:t>
            </a:r>
            <a:r>
              <a:rPr lang="en-US" dirty="0" smtClean="0">
                <a:latin typeface="Arial" panose="020B0604020202020204" pitchFamily="34" charset="0"/>
                <a:cs typeface="Arial" panose="020B0604020202020204" pitchFamily="34" charset="0"/>
              </a:rPr>
              <a:t>choices</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Develops employability </a:t>
            </a:r>
            <a:r>
              <a:rPr lang="en-US" dirty="0">
                <a:latin typeface="Arial" panose="020B0604020202020204" pitchFamily="34" charset="0"/>
                <a:cs typeface="Arial" panose="020B0604020202020204" pitchFamily="34" charset="0"/>
              </a:rPr>
              <a:t>attitudes, behaviors, and </a:t>
            </a:r>
            <a:r>
              <a:rPr lang="en-US" dirty="0" smtClean="0">
                <a:latin typeface="Arial" panose="020B0604020202020204" pitchFamily="34" charset="0"/>
                <a:cs typeface="Arial" panose="020B0604020202020204" pitchFamily="34" charset="0"/>
              </a:rPr>
              <a:t>skills</a:t>
            </a:r>
          </a:p>
          <a:p>
            <a:pPr lvl="1"/>
            <a:r>
              <a:rPr lang="en-US" dirty="0" smtClean="0">
                <a:latin typeface="Arial" panose="020B0604020202020204" pitchFamily="34" charset="0"/>
                <a:cs typeface="Arial" panose="020B0604020202020204" pitchFamily="34" charset="0"/>
              </a:rPr>
              <a:t>Increases completion, employment rates</a:t>
            </a:r>
          </a:p>
          <a:p>
            <a:pPr lvl="1"/>
            <a:r>
              <a:rPr lang="en-US" dirty="0" smtClean="0">
                <a:latin typeface="Arial" panose="020B0604020202020204" pitchFamily="34" charset="0"/>
                <a:cs typeface="Arial" panose="020B0604020202020204" pitchFamily="34" charset="0"/>
              </a:rPr>
              <a:t>Build </a:t>
            </a:r>
            <a:r>
              <a:rPr lang="en-US" dirty="0">
                <a:latin typeface="Arial" panose="020B0604020202020204" pitchFamily="34" charset="0"/>
                <a:cs typeface="Arial" panose="020B0604020202020204" pitchFamily="34" charset="0"/>
              </a:rPr>
              <a:t>positive relationships with business/industry and </a:t>
            </a:r>
            <a:r>
              <a:rPr lang="en-US" dirty="0" smtClean="0">
                <a:latin typeface="Arial" panose="020B0604020202020204" pitchFamily="34" charset="0"/>
                <a:cs typeface="Arial" panose="020B0604020202020204" pitchFamily="34" charset="0"/>
              </a:rPr>
              <a:t>community</a:t>
            </a:r>
          </a:p>
          <a:p>
            <a:pPr lvl="1"/>
            <a:r>
              <a:rPr lang="en-US" dirty="0" smtClean="0">
                <a:latin typeface="Arial" panose="020B0604020202020204" pitchFamily="34" charset="0"/>
                <a:cs typeface="Arial" panose="020B0604020202020204" pitchFamily="34" charset="0"/>
              </a:rPr>
              <a:t>Develop </a:t>
            </a:r>
            <a:r>
              <a:rPr lang="en-US" dirty="0">
                <a:latin typeface="Arial" panose="020B0604020202020204" pitchFamily="34" charset="0"/>
                <a:cs typeface="Arial" panose="020B0604020202020204" pitchFamily="34" charset="0"/>
              </a:rPr>
              <a:t>stronger noncredit to credit pathways, guided pathways, and meet metrics for Strong Workforce, California Adult Ed Programs (CAEP), and Student Success Formula</a:t>
            </a:r>
          </a:p>
          <a:p>
            <a:pPr marL="742950" lvl="1" indent="-285750"/>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6</a:t>
            </a:fld>
            <a:endParaRPr lang="en-US" dirty="0"/>
          </a:p>
        </p:txBody>
      </p:sp>
    </p:spTree>
    <p:extLst>
      <p:ext uri="{BB962C8B-B14F-4D97-AF65-F5344CB8AC3E}">
        <p14:creationId xmlns:p14="http://schemas.microsoft.com/office/powerpoint/2010/main" val="84024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CWEE </a:t>
            </a:r>
            <a:r>
              <a:rPr lang="en-US" sz="8000" dirty="0" smtClean="0"/>
              <a:t>/Internships 101</a:t>
            </a:r>
            <a:endParaRPr lang="en-US" sz="8000" dirty="0"/>
          </a:p>
        </p:txBody>
      </p:sp>
      <p:sp>
        <p:nvSpPr>
          <p:cNvPr id="4" name="Slide Number Placeholder 3"/>
          <p:cNvSpPr>
            <a:spLocks noGrp="1"/>
          </p:cNvSpPr>
          <p:nvPr>
            <p:ph type="sldNum" sz="quarter" idx="12"/>
          </p:nvPr>
        </p:nvSpPr>
        <p:spPr/>
        <p:txBody>
          <a:bodyPr/>
          <a:lstStyle/>
          <a:p>
            <a:fld id="{492D8F1A-69A8-9242-9469-8400121D240A}" type="slidenum">
              <a:rPr lang="en-US" smtClean="0"/>
              <a:t>7</a:t>
            </a:fld>
            <a:endParaRPr lang="en-US" dirty="0"/>
          </a:p>
        </p:txBody>
      </p:sp>
      <p:sp>
        <p:nvSpPr>
          <p:cNvPr id="6" name="Content Placeholder 2"/>
          <p:cNvSpPr>
            <a:spLocks noGrp="1"/>
          </p:cNvSpPr>
          <p:nvPr>
            <p:ph idx="1"/>
          </p:nvPr>
        </p:nvSpPr>
        <p:spPr>
          <a:xfrm>
            <a:off x="1066801" y="3112735"/>
            <a:ext cx="10058400" cy="3120392"/>
          </a:xfrm>
        </p:spPr>
        <p:txBody>
          <a:bodyPr>
            <a:normAutofit/>
          </a:bodyPr>
          <a:lstStyle/>
          <a:p>
            <a:pPr>
              <a:spcAft>
                <a:spcPts val="1800"/>
              </a:spcAft>
            </a:pPr>
            <a:r>
              <a:rPr lang="en-US" sz="2800" b="1" dirty="0" smtClean="0"/>
              <a:t>Foundation based on Title 5 regulations</a:t>
            </a:r>
            <a:endParaRPr lang="en-US" sz="2800" b="1" dirty="0"/>
          </a:p>
          <a:p>
            <a:pPr marL="457200" indent="-457200">
              <a:buFont typeface="Arial" panose="020B0604020202020204" pitchFamily="34" charset="0"/>
              <a:buChar char="•"/>
            </a:pPr>
            <a:r>
              <a:rPr lang="en-US" dirty="0" smtClean="0"/>
              <a:t>General parameters and permissions</a:t>
            </a:r>
          </a:p>
          <a:p>
            <a:pPr marL="457200" indent="-457200">
              <a:buFont typeface="Arial" panose="020B0604020202020204" pitchFamily="34" charset="0"/>
              <a:buChar char="•"/>
            </a:pPr>
            <a:r>
              <a:rPr lang="en-US" dirty="0" smtClean="0"/>
              <a:t>Local control on many pieces</a:t>
            </a:r>
          </a:p>
          <a:p>
            <a:pPr marL="457200" indent="-457200">
              <a:buFont typeface="Arial" panose="020B0604020202020204" pitchFamily="34" charset="0"/>
              <a:buChar char="•"/>
            </a:pPr>
            <a:r>
              <a:rPr lang="en-US" dirty="0" smtClean="0"/>
              <a:t>Wide variety of interpretation and implementation</a:t>
            </a:r>
          </a:p>
          <a:p>
            <a:pPr marL="457200" indent="-457200">
              <a:buFont typeface="Arial" panose="020B0604020202020204" pitchFamily="34" charset="0"/>
              <a:buChar char="•"/>
            </a:pPr>
            <a:r>
              <a:rPr lang="en-US" dirty="0" smtClean="0"/>
              <a:t>Federal and state implications</a:t>
            </a:r>
          </a:p>
        </p:txBody>
      </p:sp>
    </p:spTree>
    <p:extLst>
      <p:ext uri="{BB962C8B-B14F-4D97-AF65-F5344CB8AC3E}">
        <p14:creationId xmlns:p14="http://schemas.microsoft.com/office/powerpoint/2010/main" val="61005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Work Experience Education Definition</a:t>
            </a:r>
          </a:p>
        </p:txBody>
      </p:sp>
      <p:sp>
        <p:nvSpPr>
          <p:cNvPr id="3" name="Content Placeholder 2"/>
          <p:cNvSpPr>
            <a:spLocks noGrp="1"/>
          </p:cNvSpPr>
          <p:nvPr>
            <p:ph idx="1"/>
          </p:nvPr>
        </p:nvSpPr>
        <p:spPr/>
        <p:txBody>
          <a:bodyPr>
            <a:normAutofit lnSpcReduction="10000"/>
          </a:bodyPr>
          <a:lstStyle/>
          <a:p>
            <a:r>
              <a:rPr lang="en-US" sz="2800" b="1" dirty="0">
                <a:cs typeface="Arial" panose="020B0604020202020204" pitchFamily="34" charset="0"/>
              </a:rPr>
              <a:t>Title 5 § </a:t>
            </a:r>
            <a:r>
              <a:rPr lang="en-US" sz="2800" b="1" dirty="0" smtClean="0">
                <a:cs typeface="Arial" panose="020B0604020202020204" pitchFamily="34" charset="0"/>
              </a:rPr>
              <a:t>55250.3:</a:t>
            </a:r>
            <a:endParaRPr lang="en-US" sz="2800" b="1" dirty="0">
              <a:cs typeface="Arial" panose="020B0604020202020204" pitchFamily="34" charset="0"/>
            </a:endParaRPr>
          </a:p>
          <a:p>
            <a:pPr>
              <a:lnSpc>
                <a:spcPct val="150000"/>
              </a:lnSpc>
            </a:pPr>
            <a:r>
              <a:rPr lang="en-US" sz="2800" dirty="0">
                <a:cs typeface="Arial" panose="020B0604020202020204" pitchFamily="34" charset="0"/>
              </a:rPr>
              <a:t>Work-experience education authorized by this article includes the employment of students in part-time jobs selected and approved as having educational value for the students employed therein and coordinated by college employees.</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8</a:t>
            </a:fld>
            <a:endParaRPr lang="en-US" dirty="0"/>
          </a:p>
        </p:txBody>
      </p:sp>
    </p:spTree>
    <p:extLst>
      <p:ext uri="{BB962C8B-B14F-4D97-AF65-F5344CB8AC3E}">
        <p14:creationId xmlns:p14="http://schemas.microsoft.com/office/powerpoint/2010/main" val="220876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Program Types</a:t>
            </a:r>
            <a:endParaRPr lang="en-US" sz="8000" dirty="0"/>
          </a:p>
        </p:txBody>
      </p:sp>
      <p:sp>
        <p:nvSpPr>
          <p:cNvPr id="3" name="Content Placeholder 2"/>
          <p:cNvSpPr>
            <a:spLocks noGrp="1"/>
          </p:cNvSpPr>
          <p:nvPr>
            <p:ph idx="1"/>
          </p:nvPr>
        </p:nvSpPr>
        <p:spPr>
          <a:xfrm>
            <a:off x="1066801" y="3112735"/>
            <a:ext cx="10058400" cy="3120392"/>
          </a:xfrm>
        </p:spPr>
        <p:txBody>
          <a:bodyPr>
            <a:normAutofit/>
          </a:bodyPr>
          <a:lstStyle/>
          <a:p>
            <a:pPr>
              <a:spcAft>
                <a:spcPts val="1800"/>
              </a:spcAft>
            </a:pPr>
            <a:r>
              <a:rPr lang="en-US" sz="2800" b="1" dirty="0"/>
              <a:t>Title 5 §55252:</a:t>
            </a:r>
          </a:p>
          <a:p>
            <a:pPr marL="457200" indent="-457200">
              <a:buFont typeface="Arial" panose="020B0604020202020204" pitchFamily="34" charset="0"/>
              <a:buChar char="•"/>
            </a:pPr>
            <a:r>
              <a:rPr lang="en-US" sz="2800" dirty="0"/>
              <a:t>General Work Experience Education</a:t>
            </a:r>
          </a:p>
          <a:p>
            <a:pPr marL="457200" indent="-457200">
              <a:buFont typeface="Arial" panose="020B0604020202020204" pitchFamily="34" charset="0"/>
              <a:buChar char="•"/>
            </a:pPr>
            <a:r>
              <a:rPr lang="en-US" sz="2800" dirty="0"/>
              <a:t>Occupational Work Experience </a:t>
            </a:r>
            <a:r>
              <a:rPr lang="en-US" sz="2800" dirty="0" smtClean="0"/>
              <a:t>Education</a:t>
            </a:r>
            <a:endParaRPr lang="en-US" sz="1200" dirty="0"/>
          </a:p>
          <a:p>
            <a:pPr marL="457200" indent="-457200">
              <a:buFont typeface="Arial" panose="020B0604020202020204" pitchFamily="34" charset="0"/>
              <a:buChar char="•"/>
            </a:pPr>
            <a:r>
              <a:rPr lang="en-US" sz="2800" dirty="0"/>
              <a:t>Almost 6000 active courses statewide—95% occupational</a:t>
            </a:r>
            <a:endParaRPr lang="en-US" dirty="0"/>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9</a:t>
            </a:fld>
            <a:endParaRPr lang="en-US" dirty="0"/>
          </a:p>
        </p:txBody>
      </p:sp>
    </p:spTree>
    <p:extLst>
      <p:ext uri="{BB962C8B-B14F-4D97-AF65-F5344CB8AC3E}">
        <p14:creationId xmlns:p14="http://schemas.microsoft.com/office/powerpoint/2010/main" val="1013890840"/>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A (1)</Template>
  <TotalTime>2153</TotalTime>
  <Words>1377</Words>
  <Application>Microsoft Office PowerPoint</Application>
  <PresentationFormat>Widescreen</PresentationFormat>
  <Paragraphs>202</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Gill Sans</vt:lpstr>
      <vt:lpstr>Palatino</vt:lpstr>
      <vt:lpstr>ASCCC Curriculum Inst. 2020 Theme</vt:lpstr>
      <vt:lpstr>Work Based Learning—CWEE and Beyond</vt:lpstr>
      <vt:lpstr>Presenters</vt:lpstr>
      <vt:lpstr>Session Description</vt:lpstr>
      <vt:lpstr>Key Points to be Covered</vt:lpstr>
      <vt:lpstr>Definitions</vt:lpstr>
      <vt:lpstr>Why is Work Based Learning Important?</vt:lpstr>
      <vt:lpstr>CWEE /Internships 101</vt:lpstr>
      <vt:lpstr>Work Experience Education Definition</vt:lpstr>
      <vt:lpstr>Program Types</vt:lpstr>
      <vt:lpstr>General Work Experience</vt:lpstr>
      <vt:lpstr>Occupational Work Experience</vt:lpstr>
      <vt:lpstr>CA State Labor Code</vt:lpstr>
      <vt:lpstr>Approved District Plan</vt:lpstr>
      <vt:lpstr>Required Resources</vt:lpstr>
      <vt:lpstr>Unit Formula</vt:lpstr>
      <vt:lpstr>Instructor Role</vt:lpstr>
      <vt:lpstr>Employer/Site/Mentor Role</vt:lpstr>
      <vt:lpstr>Course Repetition</vt:lpstr>
      <vt:lpstr>CB09 SAM Priority Code </vt:lpstr>
      <vt:lpstr>The Fine Print: Legalities</vt:lpstr>
      <vt:lpstr>Unique Issues/Populations </vt:lpstr>
      <vt:lpstr>Common Dialogs</vt:lpstr>
      <vt:lpstr>Work Based Learning Definition/Continuum</vt:lpstr>
      <vt:lpstr>Noncredit Challenges</vt:lpstr>
      <vt:lpstr>Noncredit Opportunities</vt:lpstr>
      <vt:lpstr>Strong Workforce Metrics</vt:lpstr>
      <vt:lpstr>CA Adult Education Program (CAEP) Metrics</vt:lpstr>
      <vt:lpstr>Resources</vt:lpstr>
    </vt:vector>
  </TitlesOfParts>
  <Company>Sierra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Brook</dc:creator>
  <cp:lastModifiedBy>Oliver, Brook</cp:lastModifiedBy>
  <cp:revision>18</cp:revision>
  <dcterms:created xsi:type="dcterms:W3CDTF">2020-06-29T13:55:14Z</dcterms:created>
  <dcterms:modified xsi:type="dcterms:W3CDTF">2020-07-02T20:56:22Z</dcterms:modified>
</cp:coreProperties>
</file>