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59" r:id="rId2"/>
    <p:sldId id="310" r:id="rId3"/>
    <p:sldId id="313" r:id="rId4"/>
    <p:sldId id="311" r:id="rId5"/>
    <p:sldId id="256" r:id="rId6"/>
    <p:sldId id="292" r:id="rId7"/>
    <p:sldId id="293" r:id="rId8"/>
    <p:sldId id="294" r:id="rId9"/>
    <p:sldId id="295" r:id="rId10"/>
    <p:sldId id="296" r:id="rId11"/>
    <p:sldId id="297" r:id="rId12"/>
    <p:sldId id="298" r:id="rId13"/>
    <p:sldId id="299" r:id="rId14"/>
    <p:sldId id="300" r:id="rId15"/>
    <p:sldId id="309" r:id="rId16"/>
    <p:sldId id="302" r:id="rId17"/>
    <p:sldId id="303" r:id="rId18"/>
    <p:sldId id="304" r:id="rId19"/>
    <p:sldId id="305" r:id="rId20"/>
    <p:sldId id="306" r:id="rId21"/>
    <p:sldId id="307" r:id="rId22"/>
    <p:sldId id="308" r:id="rId23"/>
    <p:sldId id="312"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03B7E"/>
    <a:srgbClr val="60236D"/>
    <a:srgbClr val="FF9845"/>
    <a:srgbClr val="FF8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58"/>
    <p:restoredTop sz="95226" autoAdjust="0"/>
  </p:normalViewPr>
  <p:slideViewPr>
    <p:cSldViewPr snapToGrid="0" snapToObjects="1">
      <p:cViewPr varScale="1">
        <p:scale>
          <a:sx n="82" d="100"/>
          <a:sy n="82" d="100"/>
        </p:scale>
        <p:origin x="288" y="149"/>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Roberson" userId="ad15ced66ed045d5" providerId="LiveId" clId="{09ECD9CE-D20A-443A-8E32-DFAF5742EA85}"/>
    <pc:docChg chg="modSld">
      <pc:chgData name="Carrie Roberson" userId="ad15ced66ed045d5" providerId="LiveId" clId="{09ECD9CE-D20A-443A-8E32-DFAF5742EA85}" dt="2022-07-05T23:11:19.434" v="43" actId="20577"/>
      <pc:docMkLst>
        <pc:docMk/>
      </pc:docMkLst>
      <pc:sldChg chg="modSp mod">
        <pc:chgData name="Carrie Roberson" userId="ad15ced66ed045d5" providerId="LiveId" clId="{09ECD9CE-D20A-443A-8E32-DFAF5742EA85}" dt="2022-07-05T23:11:19.434" v="43" actId="20577"/>
        <pc:sldMkLst>
          <pc:docMk/>
          <pc:sldMk cId="3414628804" sldId="312"/>
        </pc:sldMkLst>
        <pc:spChg chg="mod">
          <ac:chgData name="Carrie Roberson" userId="ad15ced66ed045d5" providerId="LiveId" clId="{09ECD9CE-D20A-443A-8E32-DFAF5742EA85}" dt="2022-07-05T23:11:19.434" v="43" actId="20577"/>
          <ac:spMkLst>
            <pc:docMk/>
            <pc:sldMk cId="3414628804" sldId="312"/>
            <ac:spMk id="4" creationId="{C7A159E4-CB34-57B9-AD6E-DD77CEAA9F7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AF38F4D-2A84-5D4E-A06F-F3281D6811A2}" type="datetimeFigureOut">
              <a:rPr lang="en-US"/>
              <a:pPr>
                <a:defRPr/>
              </a:pPr>
              <a:t>7/5/2022</a:t>
            </a:fld>
            <a:endParaRPr lang="en-US"/>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A5C4AEE-3ED6-A648-8F0A-30E5CDB9246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1D53C4-B748-F94B-8618-1C8A4CDB5E2E}" type="datetimeFigureOut">
              <a:rPr lang="en-US"/>
              <a:pPr>
                <a:defRPr/>
              </a:pPr>
              <a:t>7/5/2022</a:t>
            </a:fld>
            <a:endParaRPr lang="en-US"/>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E75ABD-7C45-2E4B-94AC-5D3C882FB6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55555"/>
                </a:solidFill>
                <a:effectLst/>
                <a:latin typeface="Source Sans Pro" panose="020B0503030403020204" pitchFamily="34" charset="0"/>
              </a:rPr>
              <a:t>For the last several years, we’ve come together around bold goals to improve student outcomes, including closing achievement gaps, increasing degree and certificate attainment and transfers to four-year institutions, reducing excess unit accumulation by students, and securing gainful employment. Our efforts are guided by the core belief that colleges should simplify paths to educational goals and help students stay on those paths until completion. This Vision is our framework for making the Chancellor’s Office and the California Community Colleges as a whole truly student ready. </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3</a:t>
            </a:fld>
            <a:endParaRPr lang="en-US" altLang="en-US"/>
          </a:p>
        </p:txBody>
      </p:sp>
    </p:spTree>
    <p:extLst>
      <p:ext uri="{BB962C8B-B14F-4D97-AF65-F5344CB8AC3E}">
        <p14:creationId xmlns:p14="http://schemas.microsoft.com/office/powerpoint/2010/main" val="94078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otoSerif-Regular"/>
              </a:rPr>
              <a:t>*From description: While classroom instruction is a critical component of programs that prepare students for the general and job-specific demands of occupations, work-based learning is equally critical.</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4</a:t>
            </a:fld>
            <a:endParaRPr lang="en-US" altLang="en-US"/>
          </a:p>
        </p:txBody>
      </p:sp>
    </p:spTree>
    <p:extLst>
      <p:ext uri="{BB962C8B-B14F-4D97-AF65-F5344CB8AC3E}">
        <p14:creationId xmlns:p14="http://schemas.microsoft.com/office/powerpoint/2010/main" val="3917428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985416" y="269823"/>
            <a:ext cx="4922104" cy="6293537"/>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6188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Only Two Areas">
    <p:spTree>
      <p:nvGrpSpPr>
        <p:cNvPr id="1" name=""/>
        <p:cNvGrpSpPr/>
        <p:nvPr/>
      </p:nvGrpSpPr>
      <p:grpSpPr>
        <a:xfrm>
          <a:off x="0" y="0"/>
          <a:ext cx="0" cy="0"/>
          <a:chOff x="0" y="0"/>
          <a:chExt cx="0" cy="0"/>
        </a:xfrm>
      </p:grpSpPr>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89339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ection">
    <p:bg>
      <p:bgPr>
        <a:solidFill>
          <a:schemeClr val="bg1"/>
        </a:solidFill>
        <a:effectLst/>
      </p:bgPr>
    </p:bg>
    <p:spTree>
      <p:nvGrpSpPr>
        <p:cNvPr id="1" name=""/>
        <p:cNvGrpSpPr/>
        <p:nvPr/>
      </p:nvGrpSpPr>
      <p:grpSpPr>
        <a:xfrm>
          <a:off x="0" y="0"/>
          <a:ext cx="0" cy="0"/>
          <a:chOff x="0" y="0"/>
          <a:chExt cx="0" cy="0"/>
        </a:xfrm>
      </p:grpSpPr>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descr="&quot;&quot;"/>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Section #">
            <a:extLst>
              <a:ext uri="{FF2B5EF4-FFF2-40B4-BE49-F238E27FC236}">
                <a16:creationId xmlns:a16="http://schemas.microsoft.com/office/drawing/2014/main" id="{E769B0BE-86DF-4F6D-9695-42F8739220CE}"/>
              </a:ext>
            </a:extLst>
          </p:cNvPr>
          <p:cNvSpPr>
            <a:spLocks noGrp="1"/>
          </p:cNvSpPr>
          <p:nvPr>
            <p:ph type="ctrTitle" hasCustomPrompt="1"/>
          </p:nvPr>
        </p:nvSpPr>
        <p:spPr>
          <a:xfrm>
            <a:off x="4939748" y="1739901"/>
            <a:ext cx="7252252" cy="1143000"/>
          </a:xfrm>
        </p:spPr>
        <p:txBody>
          <a:bodyPr tIns="228600" anchor="t">
            <a:normAutofit/>
          </a:bodyPr>
          <a:lstStyle>
            <a:lvl1pPr algn="l">
              <a:defRPr sz="6000" u="sng" baseline="0">
                <a:solidFill>
                  <a:schemeClr val="bg1"/>
                </a:solidFill>
                <a:uFill>
                  <a:solidFill>
                    <a:schemeClr val="bg1"/>
                  </a:solidFill>
                </a:uFill>
              </a:defRPr>
            </a:lvl1pPr>
          </a:lstStyle>
          <a:p>
            <a:r>
              <a:rPr lang="en-US" dirty="0"/>
              <a:t>Section #</a:t>
            </a: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4939748" y="2882901"/>
            <a:ext cx="7252252" cy="2108200"/>
          </a:xfrm>
        </p:spPr>
        <p:txBody>
          <a:bodyPr lIns="457200" rIns="457200">
            <a:noAutofit/>
          </a:bodyPr>
          <a:lstStyle>
            <a:lvl1pPr marL="0" indent="0" algn="l">
              <a:buNone/>
              <a:defRPr sz="4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20" name="Subtitle"/>
          <p:cNvSpPr>
            <a:spLocks noGrp="1"/>
          </p:cNvSpPr>
          <p:nvPr>
            <p:ph type="body" sz="quarter" idx="12" hasCustomPrompt="1"/>
          </p:nvPr>
        </p:nvSpPr>
        <p:spPr>
          <a:xfrm>
            <a:off x="4939748" y="4991100"/>
            <a:ext cx="7252252" cy="684143"/>
          </a:xfrm>
        </p:spPr>
        <p:txBody>
          <a:bodyPr lIns="457200" rIns="457200">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10724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One Area">
    <p:spTree>
      <p:nvGrpSpPr>
        <p:cNvPr id="1" name=""/>
        <p:cNvGrpSpPr/>
        <p:nvPr/>
      </p:nvGrpSpPr>
      <p:grpSpPr>
        <a:xfrm>
          <a:off x="0" y="0"/>
          <a:ext cx="0" cy="0"/>
          <a:chOff x="0" y="0"/>
          <a:chExt cx="0" cy="0"/>
        </a:xfrm>
      </p:grpSpPr>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
        <p:nvSpPr>
          <p:cNvPr id="7" name="Text Placeholder 6"/>
          <p:cNvSpPr>
            <a:spLocks noGrp="1"/>
          </p:cNvSpPr>
          <p:nvPr>
            <p:ph type="body" sz="quarter" idx="11"/>
          </p:nvPr>
        </p:nvSpPr>
        <p:spPr>
          <a:xfrm>
            <a:off x="0" y="1828800"/>
            <a:ext cx="12192000" cy="4070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830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9FA93C-3CD9-9B4F-AA5C-2BBD1A22FF73}"/>
              </a:ext>
            </a:extLst>
          </p:cNvPr>
          <p:cNvPicPr>
            <a:picLocks noChangeAspect="1"/>
          </p:cNvPicPr>
          <p:nvPr userDrawn="1"/>
        </p:nvPicPr>
        <p:blipFill>
          <a:blip r:embed="rId2"/>
          <a:stretch>
            <a:fillRect/>
          </a:stretch>
        </p:blipFill>
        <p:spPr>
          <a:xfrm>
            <a:off x="1" y="1"/>
            <a:ext cx="4004598" cy="6858000"/>
          </a:xfrm>
          <a:prstGeom prst="rect">
            <a:avLst/>
          </a:prstGeom>
          <a:ln>
            <a:noFill/>
          </a:ln>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42B1E8EB-BC97-2444-B883-785C3FF61A8B}"/>
              </a:ext>
            </a:extLst>
          </p:cNvPr>
          <p:cNvSpPr/>
          <p:nvPr userDrawn="1"/>
        </p:nvSpPr>
        <p:spPr>
          <a:xfrm>
            <a:off x="-4890" y="1119187"/>
            <a:ext cx="4008438" cy="4619625"/>
          </a:xfrm>
          <a:prstGeom prst="rect">
            <a:avLst/>
          </a:prstGeom>
          <a:solidFill>
            <a:schemeClr val="tx1">
              <a:alpha val="55000"/>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pic>
        <p:nvPicPr>
          <p:cNvPr id="7" name="Picture 6">
            <a:extLst>
              <a:ext uri="{FF2B5EF4-FFF2-40B4-BE49-F238E27FC236}">
                <a16:creationId xmlns:a16="http://schemas.microsoft.com/office/drawing/2014/main" id="{1B3A4373-87B5-BD4F-BE04-0477A6DA69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AC18D6B-A703-E64A-A334-C1CD5C8182CE}"/>
              </a:ext>
            </a:extLst>
          </p:cNvPr>
          <p:cNvSpPr/>
          <p:nvPr userDrawn="1"/>
        </p:nvSpPr>
        <p:spPr>
          <a:xfrm>
            <a:off x="11490325" y="0"/>
            <a:ext cx="701675" cy="6858000"/>
          </a:xfrm>
          <a:prstGeom prst="rect">
            <a:avLst/>
          </a:prstGeom>
          <a:solidFill>
            <a:schemeClr val="tx2"/>
          </a:solidFill>
          <a:ln>
            <a:noFill/>
          </a:ln>
          <a:effectLst>
            <a:outerShdw blurRad="190500" dist="50800" dir="108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27885" y="1335091"/>
            <a:ext cx="3583461" cy="1890709"/>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360863" y="1193842"/>
            <a:ext cx="667226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3225800"/>
            <a:ext cx="3583461" cy="2297110"/>
          </a:xfrm>
          <a:ln>
            <a:noFill/>
          </a:ln>
        </p:spPr>
        <p:txBody>
          <a:bodyPr>
            <a:normAutofit/>
          </a:bodyPr>
          <a:lstStyle>
            <a:lvl1pPr marL="0" indent="0" algn="ctr">
              <a:buNone/>
              <a:defRPr sz="2600">
                <a:solidFill>
                  <a:srgbClr val="FF98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1D930A56-05D6-E44E-A636-FFC3D86D2129}"/>
              </a:ext>
            </a:extLst>
          </p:cNvPr>
          <p:cNvSpPr>
            <a:spLocks noGrp="1"/>
          </p:cNvSpPr>
          <p:nvPr>
            <p:ph type="sldNum" sz="quarter" idx="10"/>
          </p:nvPr>
        </p:nvSpPr>
        <p:spPr>
          <a:xfrm>
            <a:off x="9890125" y="6356350"/>
            <a:ext cx="1143000" cy="368300"/>
          </a:xfrm>
        </p:spPr>
        <p:txBody>
          <a:bodyPr/>
          <a:lstStyle>
            <a:lvl1pPr>
              <a:defRPr/>
            </a:lvl1pPr>
          </a:lstStyle>
          <a:p>
            <a:pPr>
              <a:defRPr/>
            </a:pPr>
            <a:fld id="{D8EA18C6-28F1-3B47-AF4F-AD518E9A6B5A}" type="slidenum">
              <a:rPr lang="en-US" altLang="en-US"/>
              <a:pPr>
                <a:defRPr/>
              </a:pPr>
              <a:t>‹#›</a:t>
            </a:fld>
            <a:endParaRPr lang="en-US" altLang="en-US"/>
          </a:p>
        </p:txBody>
      </p:sp>
    </p:spTree>
    <p:extLst>
      <p:ext uri="{BB962C8B-B14F-4D97-AF65-F5344CB8AC3E}">
        <p14:creationId xmlns:p14="http://schemas.microsoft.com/office/powerpoint/2010/main" val="307894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49F823-319F-7E4F-AA47-BB7D5717A0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463270D-A32D-E84A-8FC1-1BB3016CD68D}"/>
              </a:ext>
            </a:extLst>
          </p:cNvPr>
          <p:cNvPicPr>
            <a:picLocks noChangeAspect="1"/>
          </p:cNvPicPr>
          <p:nvPr userDrawn="1"/>
        </p:nvPicPr>
        <p:blipFill>
          <a:blip r:embed="rId3"/>
          <a:stretch>
            <a:fillRect/>
          </a:stretch>
        </p:blipFill>
        <p:spPr>
          <a:xfrm>
            <a:off x="-4945" y="0"/>
            <a:ext cx="822046"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8230757-328B-604F-8B76-9E02C60C4F8D}"/>
              </a:ext>
            </a:extLst>
          </p:cNvPr>
          <p:cNvSpPr>
            <a:spLocks noGrp="1"/>
          </p:cNvSpPr>
          <p:nvPr>
            <p:ph type="sldNum" sz="quarter" idx="10"/>
          </p:nvPr>
        </p:nvSpPr>
        <p:spPr/>
        <p:txBody>
          <a:bodyPr/>
          <a:lstStyle>
            <a:lvl1pPr>
              <a:defRPr/>
            </a:lvl1pPr>
          </a:lstStyle>
          <a:p>
            <a:pPr>
              <a:defRPr/>
            </a:pPr>
            <a:fld id="{541C1AB4-F0EA-3940-A3A7-33051516FBC7}" type="slidenum">
              <a:rPr lang="en-US" altLang="en-US"/>
              <a:pPr>
                <a:defRPr/>
              </a:pPr>
              <a:t>‹#›</a:t>
            </a:fld>
            <a:endParaRPr lang="en-US" altLang="en-US"/>
          </a:p>
        </p:txBody>
      </p:sp>
    </p:spTree>
    <p:extLst>
      <p:ext uri="{BB962C8B-B14F-4D97-AF65-F5344CB8AC3E}">
        <p14:creationId xmlns:p14="http://schemas.microsoft.com/office/powerpoint/2010/main" val="84469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183CD44-3FC7-6041-A378-45E01DF9E0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38F5588A-1A2C-F348-AD5D-815A25DDC89B}"/>
              </a:ext>
            </a:extLst>
          </p:cNvPr>
          <p:cNvSpPr>
            <a:spLocks noGrp="1"/>
          </p:cNvSpPr>
          <p:nvPr>
            <p:ph type="sldNum" sz="quarter" idx="10"/>
          </p:nvPr>
        </p:nvSpPr>
        <p:spPr/>
        <p:txBody>
          <a:bodyPr/>
          <a:lstStyle>
            <a:lvl1pPr>
              <a:defRPr/>
            </a:lvl1pPr>
          </a:lstStyle>
          <a:p>
            <a:pPr>
              <a:defRPr/>
            </a:pPr>
            <a:fld id="{576C9E23-81DC-524C-9AAF-31FE3F6CAB57}" type="slidenum">
              <a:rPr lang="en-US" altLang="en-US"/>
              <a:pPr>
                <a:defRPr/>
              </a:pPr>
              <a:t>‹#›</a:t>
            </a:fld>
            <a:endParaRPr lang="en-US" altLang="en-US"/>
          </a:p>
        </p:txBody>
      </p:sp>
      <p:pic>
        <p:nvPicPr>
          <p:cNvPr id="7" name="Picture 6">
            <a:extLst>
              <a:ext uri="{FF2B5EF4-FFF2-40B4-BE49-F238E27FC236}">
                <a16:creationId xmlns:a16="http://schemas.microsoft.com/office/drawing/2014/main" id="{5950FE50-C9F8-5C45-9ACB-7DDE1A243EFA}"/>
              </a:ext>
            </a:extLst>
          </p:cNvPr>
          <p:cNvPicPr>
            <a:picLocks noChangeAspect="1"/>
          </p:cNvPicPr>
          <p:nvPr userDrawn="1"/>
        </p:nvPicPr>
        <p:blipFill>
          <a:blip r:embed="rId3"/>
          <a:stretch>
            <a:fillRect/>
          </a:stretch>
        </p:blipFill>
        <p:spPr>
          <a:xfrm>
            <a:off x="4108" y="2"/>
            <a:ext cx="822046" cy="6857997"/>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82327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F49CFD5-F105-6749-9C52-4119982833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EAC23FE-DF60-4341-ADBF-C4606AB2A255}"/>
              </a:ext>
            </a:extLst>
          </p:cNvPr>
          <p:cNvSpPr>
            <a:spLocks noGrp="1"/>
          </p:cNvSpPr>
          <p:nvPr>
            <p:ph type="sldNum" sz="quarter" idx="10"/>
          </p:nvPr>
        </p:nvSpPr>
        <p:spPr>
          <a:xfrm>
            <a:off x="10298113" y="6356350"/>
            <a:ext cx="1055687" cy="365125"/>
          </a:xfrm>
        </p:spPr>
        <p:txBody>
          <a:bodyPr/>
          <a:lstStyle>
            <a:lvl1pPr>
              <a:defRPr/>
            </a:lvl1pPr>
          </a:lstStyle>
          <a:p>
            <a:pPr>
              <a:defRPr/>
            </a:pPr>
            <a:fld id="{025D5F34-64AE-C040-80AB-D2D81A5E346E}" type="slidenum">
              <a:rPr lang="en-US" altLang="en-US"/>
              <a:pPr>
                <a:defRPr/>
              </a:pPr>
              <a:t>‹#›</a:t>
            </a:fld>
            <a:endParaRPr lang="en-US" altLang="en-US"/>
          </a:p>
        </p:txBody>
      </p:sp>
    </p:spTree>
    <p:extLst>
      <p:ext uri="{BB962C8B-B14F-4D97-AF65-F5344CB8AC3E}">
        <p14:creationId xmlns:p14="http://schemas.microsoft.com/office/powerpoint/2010/main" val="396026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2F6D"/>
              </a:buClr>
              <a:buSzPts val="1400"/>
              <a:buFont typeface="Palatino"/>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21"/>
          <p:cNvSpPr>
            <a:spLocks noGrp="1"/>
          </p:cNvSpPr>
          <p:nvPr>
            <p:ph type="pic" idx="2"/>
          </p:nvPr>
        </p:nvSpPr>
        <p:spPr>
          <a:xfrm>
            <a:off x="5608637" y="1849437"/>
            <a:ext cx="6583363" cy="3302000"/>
          </a:xfrm>
          <a:prstGeom prst="rect">
            <a:avLst/>
          </a:prstGeom>
          <a:noFill/>
          <a:ln>
            <a:noFill/>
          </a:ln>
        </p:spPr>
      </p:sp>
      <p:sp>
        <p:nvSpPr>
          <p:cNvPr id="96" name="Google Shape;96;p21"/>
          <p:cNvSpPr txBox="1">
            <a:spLocks noGrp="1"/>
          </p:cNvSpPr>
          <p:nvPr>
            <p:ph type="body" idx="1"/>
          </p:nvPr>
        </p:nvSpPr>
        <p:spPr>
          <a:xfrm>
            <a:off x="838200" y="1849437"/>
            <a:ext cx="4578349" cy="3302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53575A"/>
              </a:buClr>
              <a:buSzPts val="1400"/>
              <a:buChar char="•"/>
              <a:defRPr/>
            </a:lvl1pPr>
            <a:lvl2pPr marL="1219170" lvl="1" indent="-423323" algn="l">
              <a:lnSpc>
                <a:spcPct val="90000"/>
              </a:lnSpc>
              <a:spcBef>
                <a:spcPts val="533"/>
              </a:spcBef>
              <a:spcAft>
                <a:spcPts val="0"/>
              </a:spcAft>
              <a:buClr>
                <a:srgbClr val="53575A"/>
              </a:buClr>
              <a:buSzPts val="1400"/>
              <a:buChar char="•"/>
              <a:defRPr/>
            </a:lvl2pPr>
            <a:lvl3pPr marL="1828754" lvl="2" indent="-423323" algn="l">
              <a:lnSpc>
                <a:spcPct val="90000"/>
              </a:lnSpc>
              <a:spcBef>
                <a:spcPts val="533"/>
              </a:spcBef>
              <a:spcAft>
                <a:spcPts val="0"/>
              </a:spcAft>
              <a:buClr>
                <a:srgbClr val="53575A"/>
              </a:buClr>
              <a:buSzPts val="1400"/>
              <a:buChar char="•"/>
              <a:defRPr/>
            </a:lvl3pPr>
            <a:lvl4pPr marL="2438339" lvl="3" indent="-423323" algn="l">
              <a:lnSpc>
                <a:spcPct val="90000"/>
              </a:lnSpc>
              <a:spcBef>
                <a:spcPts val="533"/>
              </a:spcBef>
              <a:spcAft>
                <a:spcPts val="0"/>
              </a:spcAft>
              <a:buClr>
                <a:srgbClr val="53575A"/>
              </a:buClr>
              <a:buSzPts val="1400"/>
              <a:buChar char="•"/>
              <a:defRPr/>
            </a:lvl4pPr>
            <a:lvl5pPr marL="3047924" lvl="4" indent="-423323" algn="l">
              <a:lnSpc>
                <a:spcPct val="90000"/>
              </a:lnSpc>
              <a:spcBef>
                <a:spcPts val="533"/>
              </a:spcBef>
              <a:spcAft>
                <a:spcPts val="0"/>
              </a:spcAft>
              <a:buClr>
                <a:srgbClr val="53575A"/>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7" name="Google Shape;97;p21"/>
          <p:cNvSpPr txBox="1">
            <a:spLocks noGrp="1"/>
          </p:cNvSpPr>
          <p:nvPr>
            <p:ph type="sldNum" idx="12"/>
          </p:nvPr>
        </p:nvSpPr>
        <p:spPr>
          <a:xfrm>
            <a:off x="8610600" y="6117247"/>
            <a:ext cx="2743200" cy="365125"/>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Clr>
                <a:srgbClr val="532E11"/>
              </a:buClr>
              <a:buSzPts val="800"/>
              <a:buFont typeface="Arial"/>
              <a:buNone/>
              <a:defRPr sz="1067">
                <a:solidFill>
                  <a:srgbClr val="532E11"/>
                </a:solidFill>
                <a:latin typeface="Arial"/>
                <a:ea typeface="Arial"/>
                <a:cs typeface="Arial"/>
                <a:sym typeface="Arial"/>
              </a:defRPr>
            </a:lvl1pPr>
            <a:lvl2pPr marL="0" marR="0" lvl="1" indent="0" algn="r">
              <a:spcBef>
                <a:spcPts val="0"/>
              </a:spcBef>
              <a:spcAft>
                <a:spcPts val="0"/>
              </a:spcAft>
              <a:buClr>
                <a:srgbClr val="532E11"/>
              </a:buClr>
              <a:buSzPts val="800"/>
              <a:buFont typeface="Arial"/>
              <a:buNone/>
              <a:defRPr sz="1067">
                <a:solidFill>
                  <a:srgbClr val="532E11"/>
                </a:solidFill>
                <a:latin typeface="Arial"/>
                <a:ea typeface="Arial"/>
                <a:cs typeface="Arial"/>
                <a:sym typeface="Arial"/>
              </a:defRPr>
            </a:lvl2pPr>
            <a:lvl3pPr marL="0" marR="0" lvl="2" indent="0" algn="r">
              <a:spcBef>
                <a:spcPts val="0"/>
              </a:spcBef>
              <a:spcAft>
                <a:spcPts val="0"/>
              </a:spcAft>
              <a:buClr>
                <a:srgbClr val="532E11"/>
              </a:buClr>
              <a:buSzPts val="800"/>
              <a:buFont typeface="Arial"/>
              <a:buNone/>
              <a:defRPr sz="1067">
                <a:solidFill>
                  <a:srgbClr val="532E11"/>
                </a:solidFill>
                <a:latin typeface="Arial"/>
                <a:ea typeface="Arial"/>
                <a:cs typeface="Arial"/>
                <a:sym typeface="Arial"/>
              </a:defRPr>
            </a:lvl3pPr>
            <a:lvl4pPr marL="0" marR="0" lvl="3" indent="0" algn="r">
              <a:spcBef>
                <a:spcPts val="0"/>
              </a:spcBef>
              <a:spcAft>
                <a:spcPts val="0"/>
              </a:spcAft>
              <a:buClr>
                <a:srgbClr val="532E11"/>
              </a:buClr>
              <a:buSzPts val="800"/>
              <a:buFont typeface="Arial"/>
              <a:buNone/>
              <a:defRPr sz="1067">
                <a:solidFill>
                  <a:srgbClr val="532E11"/>
                </a:solidFill>
                <a:latin typeface="Arial"/>
                <a:ea typeface="Arial"/>
                <a:cs typeface="Arial"/>
                <a:sym typeface="Arial"/>
              </a:defRPr>
            </a:lvl4pPr>
            <a:lvl5pPr marL="0" marR="0" lvl="4" indent="0" algn="r">
              <a:spcBef>
                <a:spcPts val="0"/>
              </a:spcBef>
              <a:spcAft>
                <a:spcPts val="0"/>
              </a:spcAft>
              <a:buClr>
                <a:srgbClr val="532E11"/>
              </a:buClr>
              <a:buSzPts val="800"/>
              <a:buFont typeface="Arial"/>
              <a:buNone/>
              <a:defRPr sz="1067">
                <a:solidFill>
                  <a:srgbClr val="532E11"/>
                </a:solidFill>
                <a:latin typeface="Arial"/>
                <a:ea typeface="Arial"/>
                <a:cs typeface="Arial"/>
                <a:sym typeface="Arial"/>
              </a:defRPr>
            </a:lvl5pPr>
            <a:lvl6pPr marL="0" marR="0" lvl="5" indent="0" algn="r">
              <a:spcBef>
                <a:spcPts val="0"/>
              </a:spcBef>
              <a:spcAft>
                <a:spcPts val="0"/>
              </a:spcAft>
              <a:buClr>
                <a:srgbClr val="532E11"/>
              </a:buClr>
              <a:buSzPts val="800"/>
              <a:buFont typeface="Arial"/>
              <a:buNone/>
              <a:defRPr sz="1067">
                <a:solidFill>
                  <a:srgbClr val="532E11"/>
                </a:solidFill>
                <a:latin typeface="Arial"/>
                <a:ea typeface="Arial"/>
                <a:cs typeface="Arial"/>
                <a:sym typeface="Arial"/>
              </a:defRPr>
            </a:lvl6pPr>
            <a:lvl7pPr marL="0" marR="0" lvl="6" indent="0" algn="r">
              <a:spcBef>
                <a:spcPts val="0"/>
              </a:spcBef>
              <a:spcAft>
                <a:spcPts val="0"/>
              </a:spcAft>
              <a:buClr>
                <a:srgbClr val="532E11"/>
              </a:buClr>
              <a:buSzPts val="800"/>
              <a:buFont typeface="Arial"/>
              <a:buNone/>
              <a:defRPr sz="1067">
                <a:solidFill>
                  <a:srgbClr val="532E11"/>
                </a:solidFill>
                <a:latin typeface="Arial"/>
                <a:ea typeface="Arial"/>
                <a:cs typeface="Arial"/>
                <a:sym typeface="Arial"/>
              </a:defRPr>
            </a:lvl7pPr>
            <a:lvl8pPr marL="0" marR="0" lvl="7" indent="0" algn="r">
              <a:spcBef>
                <a:spcPts val="0"/>
              </a:spcBef>
              <a:spcAft>
                <a:spcPts val="0"/>
              </a:spcAft>
              <a:buClr>
                <a:srgbClr val="532E11"/>
              </a:buClr>
              <a:buSzPts val="800"/>
              <a:buFont typeface="Arial"/>
              <a:buNone/>
              <a:defRPr sz="1067">
                <a:solidFill>
                  <a:srgbClr val="532E11"/>
                </a:solidFill>
                <a:latin typeface="Arial"/>
                <a:ea typeface="Arial"/>
                <a:cs typeface="Arial"/>
                <a:sym typeface="Arial"/>
              </a:defRPr>
            </a:lvl8pPr>
            <a:lvl9pPr marL="0" marR="0" lvl="8" indent="0" algn="r">
              <a:spcBef>
                <a:spcPts val="0"/>
              </a:spcBef>
              <a:spcAft>
                <a:spcPts val="0"/>
              </a:spcAft>
              <a:buClr>
                <a:srgbClr val="532E11"/>
              </a:buClr>
              <a:buSzPts val="800"/>
              <a:buFont typeface="Arial"/>
              <a:buNone/>
              <a:defRPr sz="1067">
                <a:solidFill>
                  <a:srgbClr val="532E1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032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1 Column Slide">
  <p:cSld name="2_Content 1 Column Slide">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2">
            <a:alphaModFix/>
          </a:blip>
          <a:srcRect/>
          <a:stretch/>
        </p:blipFill>
        <p:spPr>
          <a:xfrm>
            <a:off x="1277940" y="6376989"/>
            <a:ext cx="377825" cy="377825"/>
          </a:xfrm>
          <a:prstGeom prst="rect">
            <a:avLst/>
          </a:prstGeom>
          <a:noFill/>
          <a:ln>
            <a:noFill/>
          </a:ln>
        </p:spPr>
      </p:pic>
      <p:pic>
        <p:nvPicPr>
          <p:cNvPr id="59" name="Google Shape;59;p14"/>
          <p:cNvPicPr preferRelativeResize="0"/>
          <p:nvPr/>
        </p:nvPicPr>
        <p:blipFill rotWithShape="1">
          <a:blip r:embed="rId3">
            <a:alphaModFix/>
          </a:blip>
          <a:srcRect/>
          <a:stretch/>
        </p:blipFill>
        <p:spPr>
          <a:xfrm>
            <a:off x="4764" y="0"/>
            <a:ext cx="820737" cy="6858000"/>
          </a:xfrm>
          <a:prstGeom prst="rect">
            <a:avLst/>
          </a:prstGeom>
          <a:noFill/>
          <a:ln>
            <a:noFill/>
          </a:ln>
          <a:effectLst>
            <a:outerShdw blurRad="190500" dist="50800" algn="ctr" rotWithShape="0">
              <a:srgbClr val="000000">
                <a:alpha val="40000"/>
              </a:srgbClr>
            </a:outerShdw>
          </a:effectLst>
        </p:spPr>
      </p:pic>
      <p:sp>
        <p:nvSpPr>
          <p:cNvPr id="60" name="Google Shape;60;p14"/>
          <p:cNvSpPr txBox="1">
            <a:spLocks noGrp="1"/>
          </p:cNvSpPr>
          <p:nvPr>
            <p:ph type="title"/>
          </p:nvPr>
        </p:nvSpPr>
        <p:spPr>
          <a:xfrm>
            <a:off x="1277651" y="365125"/>
            <a:ext cx="10046000" cy="1325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SzPts val="2800"/>
              <a:buNone/>
              <a:defRPr sz="3600">
                <a:solidFill>
                  <a:schemeClr val="dk1"/>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61" name="Google Shape;61;p14"/>
          <p:cNvSpPr txBox="1">
            <a:spLocks noGrp="1"/>
          </p:cNvSpPr>
          <p:nvPr>
            <p:ph type="body" idx="1"/>
          </p:nvPr>
        </p:nvSpPr>
        <p:spPr>
          <a:xfrm>
            <a:off x="1277651" y="1798320"/>
            <a:ext cx="10058400" cy="44196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rgbClr val="404040"/>
              </a:buClr>
              <a:buSzPts val="1400"/>
              <a:buChar char="●"/>
              <a:defRPr/>
            </a:lvl1pPr>
            <a:lvl2pPr marL="1219170" lvl="1" indent="-423323" algn="l" rtl="0">
              <a:lnSpc>
                <a:spcPct val="90000"/>
              </a:lnSpc>
              <a:spcBef>
                <a:spcPts val="533"/>
              </a:spcBef>
              <a:spcAft>
                <a:spcPts val="0"/>
              </a:spcAft>
              <a:buClr>
                <a:srgbClr val="404040"/>
              </a:buClr>
              <a:buSzPts val="1400"/>
              <a:buChar char="○"/>
              <a:defRPr/>
            </a:lvl2pPr>
            <a:lvl3pPr marL="1828754" lvl="2" indent="-423323" algn="l" rtl="0">
              <a:lnSpc>
                <a:spcPct val="90000"/>
              </a:lnSpc>
              <a:spcBef>
                <a:spcPts val="533"/>
              </a:spcBef>
              <a:spcAft>
                <a:spcPts val="0"/>
              </a:spcAft>
              <a:buClr>
                <a:srgbClr val="404040"/>
              </a:buClr>
              <a:buSzPts val="1400"/>
              <a:buChar char="■"/>
              <a:defRPr/>
            </a:lvl3pPr>
            <a:lvl4pPr marL="2438339" lvl="3" indent="-423323" algn="l" rtl="0">
              <a:lnSpc>
                <a:spcPct val="90000"/>
              </a:lnSpc>
              <a:spcBef>
                <a:spcPts val="533"/>
              </a:spcBef>
              <a:spcAft>
                <a:spcPts val="0"/>
              </a:spcAft>
              <a:buClr>
                <a:srgbClr val="404040"/>
              </a:buClr>
              <a:buSzPts val="1400"/>
              <a:buChar char="●"/>
              <a:defRPr/>
            </a:lvl4pPr>
            <a:lvl5pPr marL="3047924" lvl="4" indent="-423323" algn="l" rtl="0">
              <a:lnSpc>
                <a:spcPct val="90000"/>
              </a:lnSpc>
              <a:spcBef>
                <a:spcPts val="533"/>
              </a:spcBef>
              <a:spcAft>
                <a:spcPts val="0"/>
              </a:spcAft>
              <a:buClr>
                <a:srgbClr val="404040"/>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1600"/>
              </a:spcBef>
              <a:spcAft>
                <a:spcPts val="0"/>
              </a:spcAft>
              <a:buClr>
                <a:schemeClr val="dk1"/>
              </a:buClr>
              <a:buSzPts val="1400"/>
              <a:buChar char="●"/>
              <a:defRPr/>
            </a:lvl7pPr>
            <a:lvl8pPr marL="4876678" lvl="7" indent="-423323" algn="l" rtl="0">
              <a:lnSpc>
                <a:spcPct val="90000"/>
              </a:lnSpc>
              <a:spcBef>
                <a:spcPts val="1600"/>
              </a:spcBef>
              <a:spcAft>
                <a:spcPts val="0"/>
              </a:spcAft>
              <a:buClr>
                <a:schemeClr val="dk1"/>
              </a:buClr>
              <a:buSzPts val="1400"/>
              <a:buChar char="○"/>
              <a:defRPr/>
            </a:lvl8pPr>
            <a:lvl9pPr marL="5486263" lvl="8" indent="-423323" algn="l" rtl="0">
              <a:lnSpc>
                <a:spcPct val="90000"/>
              </a:lnSpc>
              <a:spcBef>
                <a:spcPts val="1600"/>
              </a:spcBef>
              <a:spcAft>
                <a:spcPts val="1600"/>
              </a:spcAft>
              <a:buClr>
                <a:schemeClr val="dk1"/>
              </a:buClr>
              <a:buSzPts val="1400"/>
              <a:buChar char="■"/>
              <a:defRPr/>
            </a:lvl9pPr>
          </a:lstStyle>
          <a:p>
            <a:endParaRPr/>
          </a:p>
        </p:txBody>
      </p:sp>
      <p:sp>
        <p:nvSpPr>
          <p:cNvPr id="62" name="Google Shape;62;p14"/>
          <p:cNvSpPr txBox="1">
            <a:spLocks noGrp="1"/>
          </p:cNvSpPr>
          <p:nvPr>
            <p:ph type="sldNum" idx="12"/>
          </p:nvPr>
        </p:nvSpPr>
        <p:spPr>
          <a:xfrm>
            <a:off x="10437813" y="6356351"/>
            <a:ext cx="916000" cy="365200"/>
          </a:xfrm>
          <a:prstGeom prst="rect">
            <a:avLst/>
          </a:prstGeom>
          <a:noFill/>
          <a:ln>
            <a:noFill/>
          </a:ln>
        </p:spPr>
        <p:txBody>
          <a:bodyPr spcFirstLastPara="1" wrap="square" lIns="68575" tIns="34275" rIns="0" bIns="34275" anchor="ctr" anchorCtr="0">
            <a:norm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3558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14"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2080" y="696196"/>
            <a:ext cx="5599154" cy="731520"/>
          </a:xfrm>
          <a:prstGeom prst="rect">
            <a:avLst/>
          </a:prstGeom>
        </p:spPr>
      </p:pic>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tIns="0" anchor="t">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4939749" y="4325765"/>
            <a:ext cx="6655352" cy="876808"/>
          </a:xfrm>
        </p:spPr>
        <p:txBody>
          <a:bodyPr lIns="457200" rIns="45720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Date Placeholder 19"/>
          <p:cNvSpPr>
            <a:spLocks noGrp="1"/>
          </p:cNvSpPr>
          <p:nvPr>
            <p:ph type="body" sz="quarter" idx="12" hasCustomPrompt="1"/>
          </p:nvPr>
        </p:nvSpPr>
        <p:spPr>
          <a:xfrm>
            <a:off x="4939748" y="5202573"/>
            <a:ext cx="6642652" cy="460375"/>
          </a:xfrm>
        </p:spPr>
        <p:txBody>
          <a:bodyPr lIns="457200" rIns="457200">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Date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3667084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7" name="Rectangle 6" descr="&quot;&quot;"/>
          <p:cNvSpPr/>
          <p:nvPr userDrawn="1"/>
        </p:nvSpPr>
        <p:spPr>
          <a:xfrm>
            <a:off x="0" y="691117"/>
            <a:ext cx="4939748"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684102"/>
            <a:ext cx="4939748" cy="1165963"/>
          </a:xfrm>
        </p:spPr>
        <p:txBody>
          <a:bodyPr lIns="457200" tIns="457200" rIns="457200" anchor="t">
            <a:normAutofit/>
          </a:bodyPr>
          <a:lstStyle>
            <a:lvl1pPr>
              <a:defRPr sz="4000">
                <a:solidFill>
                  <a:schemeClr val="bg1"/>
                </a:solidFill>
              </a:defRPr>
            </a:lvl1pPr>
          </a:lstStyle>
          <a:p>
            <a:r>
              <a:rPr lang="en-US" dirty="0"/>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dirty="0"/>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01579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EE98E35-7CC0-F64A-8529-52A821B95403}"/>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8F19CA0B-A402-084F-9263-E4B9BB725ABB}"/>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728F515E-D5DF-AE4B-BAAD-9D705D124D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803" r:id="rId6"/>
    <p:sldLayoutId id="2147483806" r:id="rId7"/>
    <p:sldLayoutId id="2147483808" r:id="rId8"/>
    <p:sldLayoutId id="2147483809" r:id="rId9"/>
    <p:sldLayoutId id="2147483810" r:id="rId10"/>
    <p:sldLayoutId id="2147483811" r:id="rId11"/>
    <p:sldLayoutId id="2147483812" r:id="rId12"/>
  </p:sldLayoutIdLst>
  <p:hf hdr="0" dt="0"/>
  <p:txStyles>
    <p:titleStyle>
      <a:lvl1pPr algn="l" rtl="0" eaLnBrk="1" fontAlgn="base" hangingPunct="1">
        <a:lnSpc>
          <a:spcPct val="90000"/>
        </a:lnSpc>
        <a:spcBef>
          <a:spcPct val="0"/>
        </a:spcBef>
        <a:spcAft>
          <a:spcPct val="0"/>
        </a:spcAft>
        <a:defRPr sz="4400" kern="1200">
          <a:solidFill>
            <a:srgbClr val="703B7E"/>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urldefense.com/v3/__https:/www.cccco.edu/About-Us/Chancellors-Office/Divisions/General-Counsel/Pending-Regulatory-Action__;!!DRbqctI!d4NGixYcpRajH-9mz6W36gWh25fIqj80zvLw5U2CLX3WRKDkvQRe0c0hmD82dJEMi2VOFsO_9IhM12CwYNBssZp9meU$" TargetMode="External"/><Relationship Id="rId2" Type="http://schemas.openxmlformats.org/officeDocument/2006/relationships/hyperlink" Target="mailto:regcomments@cccco.edu"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cccco.edu/About-Us/Vision-for-Succes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62C568F9-7E23-E44F-A1A1-18EEE88E632E}"/>
              </a:ext>
            </a:extLst>
          </p:cNvPr>
          <p:cNvSpPr>
            <a:spLocks noGrp="1" noChangeArrowheads="1"/>
          </p:cNvSpPr>
          <p:nvPr>
            <p:ph type="title"/>
          </p:nvPr>
        </p:nvSpPr>
        <p:spPr>
          <a:xfrm>
            <a:off x="6643395" y="513184"/>
            <a:ext cx="5385847" cy="5841579"/>
          </a:xfrm>
        </p:spPr>
        <p:txBody>
          <a:bodyPr>
            <a:normAutofit/>
          </a:bodyPr>
          <a:lstStyle/>
          <a:p>
            <a:pPr marL="0" marR="0">
              <a:spcBef>
                <a:spcPts val="0"/>
              </a:spcBef>
              <a:spcAft>
                <a:spcPts val="0"/>
              </a:spcAft>
            </a:pPr>
            <a:br>
              <a:rPr lang="en-US" sz="3600" dirty="0">
                <a:latin typeface="+mj-lt"/>
              </a:rPr>
            </a:br>
            <a:r>
              <a:rPr lang="en-US" sz="3600" dirty="0">
                <a:latin typeface="+mj-lt"/>
              </a:rPr>
              <a:t>WORK-BASED</a:t>
            </a:r>
            <a:br>
              <a:rPr lang="en-US" sz="3600" dirty="0">
                <a:latin typeface="+mj-lt"/>
              </a:rPr>
            </a:br>
            <a:r>
              <a:rPr lang="en-US" sz="3600" dirty="0">
                <a:latin typeface="+mj-lt"/>
              </a:rPr>
              <a:t>LEARNING</a:t>
            </a:r>
            <a:br>
              <a:rPr lang="en-US" sz="1800" dirty="0"/>
            </a:br>
            <a:br>
              <a:rPr lang="en-US" sz="1800" dirty="0"/>
            </a:br>
            <a:r>
              <a:rPr lang="en-US" sz="1600" dirty="0">
                <a:effectLst/>
                <a:latin typeface="+mn-lt"/>
                <a:ea typeface="Calibri" panose="020F0502020204030204" pitchFamily="34" charset="0"/>
                <a:cs typeface="Times New Roman" panose="02020603050405020304" pitchFamily="18" charset="0"/>
              </a:rPr>
              <a:t>Patti Blank, CCCCO Program Assistant </a:t>
            </a:r>
            <a:br>
              <a:rPr lang="en-US" sz="1600" dirty="0">
                <a:effectLst/>
                <a:latin typeface="+mn-lt"/>
                <a:ea typeface="Calibri" panose="020F0502020204030204" pitchFamily="34" charset="0"/>
                <a:cs typeface="Times New Roman" panose="02020603050405020304" pitchFamily="18" charset="0"/>
              </a:rPr>
            </a:br>
            <a:r>
              <a:rPr lang="en-US" sz="1600" dirty="0" err="1">
                <a:effectLst/>
                <a:latin typeface="+mn-lt"/>
                <a:ea typeface="Calibri" panose="020F0502020204030204" pitchFamily="34" charset="0"/>
                <a:cs typeface="Times New Roman" panose="02020603050405020304" pitchFamily="18" charset="0"/>
              </a:rPr>
              <a:t>Maniphone</a:t>
            </a:r>
            <a:r>
              <a:rPr lang="en-US" sz="1600" dirty="0">
                <a:effectLst/>
                <a:latin typeface="+mn-lt"/>
                <a:ea typeface="Calibri" panose="020F0502020204030204" pitchFamily="34" charset="0"/>
                <a:cs typeface="Times New Roman" panose="02020603050405020304" pitchFamily="18" charset="0"/>
              </a:rPr>
              <a:t> Dickerson, CCCAOE, Evergreen Valley College </a:t>
            </a:r>
            <a:br>
              <a:rPr lang="en-US" sz="1600" dirty="0">
                <a:effectLst/>
                <a:latin typeface="+mn-lt"/>
                <a:ea typeface="Calibri" panose="020F0502020204030204" pitchFamily="34" charset="0"/>
                <a:cs typeface="Times New Roman" panose="02020603050405020304" pitchFamily="18" charset="0"/>
              </a:rPr>
            </a:br>
            <a:r>
              <a:rPr lang="en-US" sz="1600" dirty="0">
                <a:effectLst/>
                <a:latin typeface="+mn-lt"/>
                <a:ea typeface="Calibri" panose="020F0502020204030204" pitchFamily="34" charset="0"/>
                <a:cs typeface="Times New Roman" panose="02020603050405020304" pitchFamily="18" charset="0"/>
              </a:rPr>
              <a:t>Carrie Roberson, ASCCC At-Large Representative </a:t>
            </a:r>
            <a:br>
              <a:rPr lang="en-US" sz="1600" dirty="0">
                <a:effectLst/>
                <a:latin typeface="+mn-lt"/>
                <a:ea typeface="Calibri" panose="020F0502020204030204" pitchFamily="34" charset="0"/>
                <a:cs typeface="Times New Roman" panose="02020603050405020304" pitchFamily="18" charset="0"/>
              </a:rPr>
            </a:br>
            <a:r>
              <a:rPr lang="en-US" sz="1600" dirty="0">
                <a:effectLst/>
                <a:latin typeface="+mn-lt"/>
                <a:ea typeface="Calibri" panose="020F0502020204030204" pitchFamily="34" charset="0"/>
                <a:cs typeface="Times New Roman" panose="02020603050405020304" pitchFamily="18" charset="0"/>
              </a:rPr>
              <a:t>Sandra Sanchez, CCCCO Vice Chancellor of Workforce and Economic Development </a:t>
            </a:r>
            <a:br>
              <a:rPr lang="en-US" sz="1600" dirty="0">
                <a:effectLst/>
                <a:latin typeface="+mn-lt"/>
                <a:ea typeface="Calibri" panose="020F0502020204030204" pitchFamily="34" charset="0"/>
                <a:cs typeface="Times New Roman" panose="02020603050405020304" pitchFamily="18" charset="0"/>
              </a:rPr>
            </a:br>
            <a:br>
              <a:rPr lang="en" sz="1600" dirty="0">
                <a:latin typeface="+mn-lt"/>
              </a:rPr>
            </a:br>
            <a:br>
              <a:rPr lang="en" dirty="0">
                <a:latin typeface="+mj-lt"/>
              </a:rPr>
            </a:br>
            <a:endParaRPr lang="en-US" altLang="en-US"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19588" y="2074675"/>
            <a:ext cx="6096000" cy="1077218"/>
          </a:xfrm>
          <a:prstGeom prst="rect">
            <a:avLst/>
          </a:prstGeom>
        </p:spPr>
        <p:txBody>
          <a:bodyPr>
            <a:spAutoFit/>
          </a:bodyPr>
          <a:lstStyle/>
          <a:p>
            <a:r>
              <a:rPr lang="en" sz="3200" b="1" dirty="0">
                <a:latin typeface="Source Sans Pro" panose="020B0503030403020204" pitchFamily="34" charset="0"/>
                <a:ea typeface="Source Sans Pro" panose="020B0503030403020204" pitchFamily="34" charset="0"/>
                <a:cs typeface="+mj-cs"/>
              </a:rPr>
              <a:t>Title 5</a:t>
            </a:r>
          </a:p>
          <a:p>
            <a:r>
              <a:rPr lang="en" sz="3200" b="1" dirty="0">
                <a:latin typeface="Source Sans Pro" panose="020B0503030403020204" pitchFamily="34" charset="0"/>
                <a:ea typeface="Source Sans Pro" panose="020B0503030403020204" pitchFamily="34" charset="0"/>
                <a:cs typeface="+mj-cs"/>
              </a:rPr>
              <a:t>Proposed Revisions </a:t>
            </a:r>
          </a:p>
        </p:txBody>
      </p:sp>
      <p:sp>
        <p:nvSpPr>
          <p:cNvPr id="8" name="Rectangle 7"/>
          <p:cNvSpPr/>
          <p:nvPr/>
        </p:nvSpPr>
        <p:spPr>
          <a:xfrm>
            <a:off x="1219588" y="3275004"/>
            <a:ext cx="3265638" cy="646331"/>
          </a:xfrm>
          <a:prstGeom prst="rect">
            <a:avLst/>
          </a:prstGeom>
        </p:spPr>
        <p:txBody>
          <a:bodyPr wrap="none">
            <a:spAutoFit/>
          </a:bodyPr>
          <a:lstStyle/>
          <a:p>
            <a:r>
              <a:rPr lang="en" sz="3600" dirty="0">
                <a:solidFill>
                  <a:schemeClr val="bg1"/>
                </a:solidFill>
              </a:rPr>
              <a:t>§55250 - §55257</a:t>
            </a:r>
            <a:endParaRPr lang="en-US" sz="3600" b="1" dirty="0">
              <a:solidFill>
                <a:schemeClr val="bg1"/>
              </a:solidFill>
            </a:endParaRPr>
          </a:p>
        </p:txBody>
      </p:sp>
    </p:spTree>
    <p:extLst>
      <p:ext uri="{BB962C8B-B14F-4D97-AF65-F5344CB8AC3E}">
        <p14:creationId xmlns:p14="http://schemas.microsoft.com/office/powerpoint/2010/main" val="1792677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0EA8734-707B-083B-4FCD-611835D79C09}"/>
              </a:ext>
            </a:extLst>
          </p:cNvPr>
          <p:cNvSpPr>
            <a:spLocks noGrp="1"/>
          </p:cNvSpPr>
          <p:nvPr>
            <p:ph type="title"/>
          </p:nvPr>
        </p:nvSpPr>
        <p:spPr>
          <a:xfrm>
            <a:off x="1277650" y="365125"/>
            <a:ext cx="10046043" cy="1325563"/>
          </a:xfrm>
        </p:spPr>
        <p:txBody>
          <a:bodyPr/>
          <a:lstStyle/>
          <a:p>
            <a:r>
              <a:rPr lang="en-US" sz="3600" b="1" dirty="0">
                <a:solidFill>
                  <a:srgbClr val="000000"/>
                </a:solidFill>
              </a:rPr>
              <a:t>Proposed Revisions – General</a:t>
            </a:r>
            <a:endParaRPr lang="en-US" dirty="0">
              <a:solidFill>
                <a:srgbClr val="000000"/>
              </a:solidFill>
            </a:endParaRPr>
          </a:p>
        </p:txBody>
      </p:sp>
      <p:sp>
        <p:nvSpPr>
          <p:cNvPr id="7" name="Rectangle 6"/>
          <p:cNvSpPr/>
          <p:nvPr/>
        </p:nvSpPr>
        <p:spPr bwMode="auto">
          <a:xfrm>
            <a:off x="1277650" y="1798320"/>
            <a:ext cx="10058400" cy="4419600"/>
          </a:xfrm>
          <a:prstGeom prst="rect">
            <a:avLst/>
          </a:prstGeom>
          <a:noFill/>
          <a:ln>
            <a:noFill/>
          </a:ln>
        </p:spPr>
        <p:txBody>
          <a:bodyPr vert="horz" wrap="square" lIns="91440" tIns="45720" rIns="91440" bIns="45720" numCol="1" anchor="t" anchorCtr="0" compatLnSpc="1">
            <a:prstTxWarp prst="textNoShape">
              <a:avLst/>
            </a:prstTxWarp>
            <a:normAutofit/>
          </a:bodyPr>
          <a:lstStyle/>
          <a:p>
            <a:pPr indent="-228600" eaLnBrk="1" hangingPunct="1">
              <a:lnSpc>
                <a:spcPct val="90000"/>
              </a:lnSpc>
              <a:spcAft>
                <a:spcPts val="600"/>
              </a:spcAft>
              <a:buFont typeface="Arial" panose="020B0604020202020204" pitchFamily="34" charset="0"/>
              <a:buChar char="•"/>
            </a:pPr>
            <a:endParaRPr lang="en-US" sz="1900" b="1">
              <a:solidFill>
                <a:srgbClr val="404040"/>
              </a:solidFill>
              <a:latin typeface="+mj-lt"/>
              <a:cs typeface="Gill Sans" panose="020B0502020104020203" pitchFamily="34" charset="-79"/>
            </a:endParaRPr>
          </a:p>
          <a:p>
            <a:pPr marL="342900" indent="-228600" eaLnBrk="1" hangingPunct="1">
              <a:lnSpc>
                <a:spcPct val="90000"/>
              </a:lnSpc>
              <a:spcAft>
                <a:spcPts val="600"/>
              </a:spcAft>
              <a:buFont typeface="Arial" panose="020B0604020202020204" pitchFamily="34" charset="0"/>
              <a:buChar char="•"/>
            </a:pPr>
            <a:r>
              <a:rPr lang="en-US" sz="1900">
                <a:solidFill>
                  <a:srgbClr val="404040"/>
                </a:solidFill>
                <a:latin typeface="+mj-lt"/>
                <a:cs typeface="Gill Sans" panose="020B0502020104020203" pitchFamily="34" charset="-79"/>
              </a:rPr>
              <a:t>Simplify regulations to allow local districts to increase work experience opportunities for students and expand beyond a strict focus on CTE programs.  Existing regulations include onerous and archaic requirements that stifle innovation and expansion of work experience</a:t>
            </a:r>
          </a:p>
          <a:p>
            <a:pPr indent="-228600" eaLnBrk="1" hangingPunct="1">
              <a:lnSpc>
                <a:spcPct val="90000"/>
              </a:lnSpc>
              <a:spcAft>
                <a:spcPts val="600"/>
              </a:spcAft>
              <a:buFont typeface="Arial" panose="020B0604020202020204" pitchFamily="34" charset="0"/>
              <a:buChar char="•"/>
            </a:pPr>
            <a:endParaRPr lang="en-US" sz="1900">
              <a:solidFill>
                <a:srgbClr val="404040"/>
              </a:solidFill>
              <a:latin typeface="+mj-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1900">
                <a:solidFill>
                  <a:srgbClr val="404040"/>
                </a:solidFill>
                <a:latin typeface="+mj-lt"/>
                <a:cs typeface="Gill Sans" panose="020B0502020104020203" pitchFamily="34" charset="-79"/>
              </a:rPr>
              <a:t>Rename from “Cooperative Work Experience” to “Work Experience Education”</a:t>
            </a:r>
          </a:p>
          <a:p>
            <a:pPr marL="400050" indent="-228600" eaLnBrk="1" hangingPunct="1">
              <a:lnSpc>
                <a:spcPct val="90000"/>
              </a:lnSpc>
              <a:spcAft>
                <a:spcPts val="600"/>
              </a:spcAft>
              <a:buFont typeface="Arial" panose="020B0604020202020204" pitchFamily="34" charset="0"/>
              <a:buChar char="•"/>
            </a:pPr>
            <a:endParaRPr lang="en-US" sz="1900">
              <a:solidFill>
                <a:srgbClr val="404040"/>
              </a:solidFill>
              <a:latin typeface="+mj-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1900">
                <a:solidFill>
                  <a:srgbClr val="404040"/>
                </a:solidFill>
                <a:latin typeface="+mj-lt"/>
                <a:cs typeface="Gill Sans" panose="020B0502020104020203" pitchFamily="34" charset="-79"/>
              </a:rPr>
              <a:t>Establish new numbering for all of Article 4 on Work Experience Education, currently organized as §§55250 – 55257 with revised regulations organized as §§55250 – 55254. </a:t>
            </a:r>
          </a:p>
          <a:p>
            <a:pPr marL="400050" indent="-228600" eaLnBrk="1" hangingPunct="1">
              <a:lnSpc>
                <a:spcPct val="90000"/>
              </a:lnSpc>
              <a:spcAft>
                <a:spcPts val="600"/>
              </a:spcAft>
              <a:buFont typeface="Arial" panose="020B0604020202020204" pitchFamily="34" charset="0"/>
              <a:buChar char="•"/>
            </a:pPr>
            <a:endParaRPr lang="en-US" sz="1900">
              <a:solidFill>
                <a:srgbClr val="404040"/>
              </a:solidFill>
              <a:latin typeface="+mj-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1900">
                <a:solidFill>
                  <a:srgbClr val="404040"/>
                </a:solidFill>
                <a:latin typeface="+mj-lt"/>
                <a:cs typeface="Gill Sans" panose="020B0502020104020203" pitchFamily="34" charset="-79"/>
              </a:rPr>
              <a:t>Collapse 14 existing separate sections into more intentionally organized and sequenced 5 sections.  </a:t>
            </a:r>
          </a:p>
        </p:txBody>
      </p:sp>
      <p:sp>
        <p:nvSpPr>
          <p:cNvPr id="5" name="Slide Number Placeholder 4"/>
          <p:cNvSpPr>
            <a:spLocks noGrp="1"/>
          </p:cNvSpPr>
          <p:nvPr>
            <p:ph type="sldNum" sz="quarter" idx="10"/>
          </p:nvPr>
        </p:nvSpPr>
        <p:spPr>
          <a:xfrm>
            <a:off x="10437813" y="6356350"/>
            <a:ext cx="915987" cy="365125"/>
          </a:xfrm>
        </p:spPr>
        <p:txBody>
          <a:bodyPr vert="horz" wrap="square" lIns="91440" tIns="45720" rIns="0" bIns="45720" numCol="1" anchor="ctr" anchorCtr="0" compatLnSpc="1">
            <a:prstTxWarp prst="textNoShape">
              <a:avLst/>
            </a:prstTxWarp>
            <a:normAutofit/>
          </a:bodyPr>
          <a:lstStyle/>
          <a:p>
            <a:pPr>
              <a:spcAft>
                <a:spcPts val="600"/>
              </a:spcAft>
              <a:defRPr/>
            </a:pPr>
            <a:fld id="{7934E7AA-586C-4B13-A389-1429762DA247}" type="slidenum">
              <a:rPr lang="en-US" altLang="en-US" kern="1200">
                <a:latin typeface="Arial" panose="020B0604020202020204" pitchFamily="34" charset="0"/>
                <a:ea typeface="+mn-ea"/>
                <a:cs typeface="+mn-cs"/>
              </a:rPr>
              <a:pPr>
                <a:spcAft>
                  <a:spcPts val="600"/>
                </a:spcAft>
                <a:defRPr/>
              </a:pPr>
              <a:t>11</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442250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87B8683-DAC9-1FC2-3C71-04BB4FD59403}"/>
              </a:ext>
            </a:extLst>
          </p:cNvPr>
          <p:cNvSpPr>
            <a:spLocks noGrp="1"/>
          </p:cNvSpPr>
          <p:nvPr>
            <p:ph type="title"/>
          </p:nvPr>
        </p:nvSpPr>
        <p:spPr>
          <a:xfrm>
            <a:off x="1277650" y="365125"/>
            <a:ext cx="10046043" cy="1325563"/>
          </a:xfrm>
        </p:spPr>
        <p:txBody>
          <a:bodyPr>
            <a:normAutofit/>
          </a:bodyPr>
          <a:lstStyle/>
          <a:p>
            <a:r>
              <a:rPr lang="en-US" sz="3600" b="1" dirty="0">
                <a:solidFill>
                  <a:srgbClr val="000000"/>
                </a:solidFill>
              </a:rPr>
              <a:t>Proposed Revisions – </a:t>
            </a:r>
            <a:br>
              <a:rPr lang="en-US" sz="3600" b="1" dirty="0">
                <a:solidFill>
                  <a:srgbClr val="000000"/>
                </a:solidFill>
              </a:rPr>
            </a:br>
            <a:r>
              <a:rPr lang="en-US" sz="3600" b="1" dirty="0">
                <a:solidFill>
                  <a:srgbClr val="000000"/>
                </a:solidFill>
              </a:rPr>
              <a:t>Alignment with System Goals</a:t>
            </a:r>
            <a:endParaRPr lang="en-US" dirty="0">
              <a:solidFill>
                <a:srgbClr val="000000"/>
              </a:solidFill>
            </a:endParaRPr>
          </a:p>
        </p:txBody>
      </p:sp>
      <p:sp>
        <p:nvSpPr>
          <p:cNvPr id="6" name="Rectangle 5"/>
          <p:cNvSpPr/>
          <p:nvPr/>
        </p:nvSpPr>
        <p:spPr bwMode="auto">
          <a:xfrm>
            <a:off x="1277650" y="1690688"/>
            <a:ext cx="10058400" cy="4527232"/>
          </a:xfrm>
          <a:prstGeom prst="rect">
            <a:avLst/>
          </a:prstGeom>
          <a:noFill/>
          <a:ln>
            <a:noFill/>
          </a:ln>
        </p:spPr>
        <p:txBody>
          <a:bodyPr vert="horz" wrap="square" lIns="91440" tIns="45720" rIns="91440" bIns="45720" numCol="1" anchor="t" anchorCtr="0" compatLnSpc="1">
            <a:prstTxWarp prst="textNoShape">
              <a:avLst/>
            </a:prstTxWarp>
            <a:normAutofit/>
          </a:bodyPr>
          <a:lstStyle/>
          <a:p>
            <a:pPr lvl="0" indent="-228600" eaLnBrk="1" hangingPunct="1">
              <a:lnSpc>
                <a:spcPct val="90000"/>
              </a:lnSpc>
              <a:spcAft>
                <a:spcPts val="600"/>
              </a:spcAft>
              <a:buFont typeface="Arial" panose="020B0604020202020204" pitchFamily="34" charset="0"/>
              <a:buChar char="•"/>
            </a:pPr>
            <a:endParaRPr lang="en-US" sz="2000" dirty="0">
              <a:solidFill>
                <a:srgbClr val="404040"/>
              </a:solidFill>
              <a:latin typeface="+mj-lt"/>
              <a:cs typeface="Gill Sans" panose="020B0502020104020203" pitchFamily="34" charset="-79"/>
            </a:endParaRPr>
          </a:p>
          <a:p>
            <a:pPr lvl="0" indent="-228600" eaLnBrk="1" hangingPunct="1">
              <a:lnSpc>
                <a:spcPct val="90000"/>
              </a:lnSpc>
              <a:spcAft>
                <a:spcPts val="600"/>
              </a:spcAft>
              <a:buFont typeface="Arial" panose="020B0604020202020204" pitchFamily="34" charset="0"/>
              <a:buChar char="•"/>
            </a:pPr>
            <a:r>
              <a:rPr lang="en-US" sz="2000" dirty="0">
                <a:solidFill>
                  <a:srgbClr val="404040"/>
                </a:solidFill>
                <a:latin typeface="+mj-lt"/>
                <a:cs typeface="Gill Sans" panose="020B0502020104020203" pitchFamily="34" charset="-79"/>
              </a:rPr>
              <a:t>The revision to regulations is structured to align with equity imperatives, including: </a:t>
            </a:r>
          </a:p>
          <a:p>
            <a:pPr marL="596900" lvl="1" indent="-228600" eaLnBrk="1" hangingPunct="1">
              <a:lnSpc>
                <a:spcPct val="90000"/>
              </a:lnSpc>
              <a:spcAft>
                <a:spcPts val="600"/>
              </a:spcAft>
              <a:buFont typeface="Arial" panose="020B0604020202020204" pitchFamily="34" charset="0"/>
              <a:buChar char="•"/>
            </a:pPr>
            <a:endParaRPr lang="en-US" sz="2000" dirty="0">
              <a:solidFill>
                <a:srgbClr val="404040"/>
              </a:solidFill>
              <a:latin typeface="+mj-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2000" dirty="0">
                <a:solidFill>
                  <a:srgbClr val="404040"/>
                </a:solidFill>
                <a:latin typeface="+mj-lt"/>
                <a:cs typeface="Gill Sans" panose="020B0502020104020203" pitchFamily="34" charset="-79"/>
              </a:rPr>
              <a:t>Expanding opportunities for students to engage in experiential learning through work experience education</a:t>
            </a:r>
          </a:p>
          <a:p>
            <a:pPr marL="742950" lvl="1" indent="-228600" eaLnBrk="1" hangingPunct="1">
              <a:lnSpc>
                <a:spcPct val="90000"/>
              </a:lnSpc>
              <a:spcAft>
                <a:spcPts val="600"/>
              </a:spcAft>
              <a:buFont typeface="Arial" panose="020B0604020202020204" pitchFamily="34" charset="0"/>
              <a:buChar char="•"/>
            </a:pPr>
            <a:r>
              <a:rPr lang="en-US" sz="2000" dirty="0">
                <a:solidFill>
                  <a:srgbClr val="404040"/>
                </a:solidFill>
                <a:latin typeface="+mj-lt"/>
                <a:cs typeface="Gill Sans" panose="020B0502020104020203" pitchFamily="34" charset="-79"/>
              </a:rPr>
              <a:t>Integrate high-quality work experience opportunities as a part of the learning process an expanded range of courses and instructional programs </a:t>
            </a:r>
          </a:p>
          <a:p>
            <a:pPr marL="596900" lvl="1" indent="-228600" eaLnBrk="1" hangingPunct="1">
              <a:lnSpc>
                <a:spcPct val="90000"/>
              </a:lnSpc>
              <a:spcAft>
                <a:spcPts val="600"/>
              </a:spcAft>
              <a:buFont typeface="Arial" panose="020B0604020202020204" pitchFamily="34" charset="0"/>
              <a:buChar char="•"/>
            </a:pPr>
            <a:endParaRPr lang="en-US" sz="2000" dirty="0">
              <a:solidFill>
                <a:srgbClr val="404040"/>
              </a:solidFill>
              <a:latin typeface="+mj-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2000" dirty="0">
                <a:solidFill>
                  <a:srgbClr val="404040"/>
                </a:solidFill>
                <a:latin typeface="+mj-lt"/>
                <a:cs typeface="Gill Sans" panose="020B0502020104020203" pitchFamily="34" charset="-79"/>
              </a:rPr>
              <a:t>Ensuring implementation supports equitable action and completion</a:t>
            </a:r>
          </a:p>
          <a:p>
            <a:pPr marL="742950" lvl="1" indent="-228600" eaLnBrk="1" hangingPunct="1">
              <a:lnSpc>
                <a:spcPct val="90000"/>
              </a:lnSpc>
              <a:spcAft>
                <a:spcPts val="600"/>
              </a:spcAft>
              <a:buFont typeface="Arial" panose="020B0604020202020204" pitchFamily="34" charset="0"/>
              <a:buChar char="•"/>
            </a:pPr>
            <a:r>
              <a:rPr lang="en-US" sz="2000" dirty="0">
                <a:solidFill>
                  <a:srgbClr val="404040"/>
                </a:solidFill>
                <a:latin typeface="+mj-lt"/>
                <a:cs typeface="Gill Sans" panose="020B0502020104020203" pitchFamily="34" charset="-79"/>
              </a:rPr>
              <a:t>Emphasize and support paid opportunities for EDS students; Prioritize high-need students </a:t>
            </a:r>
          </a:p>
          <a:p>
            <a:pPr marL="742950" lvl="1" indent="-228600" eaLnBrk="1" hangingPunct="1">
              <a:lnSpc>
                <a:spcPct val="90000"/>
              </a:lnSpc>
              <a:spcAft>
                <a:spcPts val="600"/>
              </a:spcAft>
              <a:buFont typeface="Arial" panose="020B0604020202020204" pitchFamily="34" charset="0"/>
              <a:buChar char="•"/>
            </a:pPr>
            <a:r>
              <a:rPr lang="en-US" sz="2000" dirty="0">
                <a:solidFill>
                  <a:srgbClr val="404040"/>
                </a:solidFill>
                <a:latin typeface="+mj-lt"/>
                <a:cs typeface="Gill Sans" panose="020B0502020104020203" pitchFamily="34" charset="-79"/>
              </a:rPr>
              <a:t>Emphasize a focus on building students’ social capital </a:t>
            </a:r>
          </a:p>
          <a:p>
            <a:pPr marL="742950" lvl="1" indent="-228600" eaLnBrk="1" hangingPunct="1">
              <a:lnSpc>
                <a:spcPct val="90000"/>
              </a:lnSpc>
              <a:spcAft>
                <a:spcPts val="600"/>
              </a:spcAft>
              <a:buFont typeface="Arial" panose="020B0604020202020204" pitchFamily="34" charset="0"/>
              <a:buChar char="•"/>
            </a:pPr>
            <a:r>
              <a:rPr lang="en-US" sz="2000" dirty="0">
                <a:solidFill>
                  <a:srgbClr val="404040"/>
                </a:solidFill>
                <a:latin typeface="+mj-lt"/>
                <a:cs typeface="Gill Sans" panose="020B0502020104020203" pitchFamily="34" charset="-79"/>
              </a:rPr>
              <a:t>Ensure students with jobs are not excluded; supports CPL </a:t>
            </a:r>
          </a:p>
          <a:p>
            <a:pPr marL="742950" lvl="1" indent="-228600" eaLnBrk="1" hangingPunct="1">
              <a:lnSpc>
                <a:spcPct val="90000"/>
              </a:lnSpc>
              <a:spcAft>
                <a:spcPts val="600"/>
              </a:spcAft>
              <a:buFont typeface="Arial" panose="020B0604020202020204" pitchFamily="34" charset="0"/>
              <a:buChar char="•"/>
            </a:pPr>
            <a:endParaRPr lang="en-US" sz="2000" dirty="0">
              <a:solidFill>
                <a:srgbClr val="404040"/>
              </a:solidFill>
              <a:latin typeface="+mj-lt"/>
              <a:cs typeface="Gill Sans" panose="020B0502020104020203" pitchFamily="34" charset="-79"/>
            </a:endParaRPr>
          </a:p>
          <a:p>
            <a:pPr lvl="1" indent="-228600" eaLnBrk="1" hangingPunct="1">
              <a:lnSpc>
                <a:spcPct val="90000"/>
              </a:lnSpc>
              <a:spcAft>
                <a:spcPts val="600"/>
              </a:spcAft>
              <a:buFont typeface="Arial" panose="020B0604020202020204" pitchFamily="34" charset="0"/>
              <a:buChar char="•"/>
            </a:pPr>
            <a:endParaRPr lang="en-US" sz="2000" dirty="0">
              <a:solidFill>
                <a:srgbClr val="404040"/>
              </a:solidFill>
              <a:latin typeface="+mj-lt"/>
              <a:cs typeface="Gill Sans" panose="020B0502020104020203" pitchFamily="34" charset="-79"/>
            </a:endParaRPr>
          </a:p>
        </p:txBody>
      </p:sp>
      <p:sp>
        <p:nvSpPr>
          <p:cNvPr id="3" name="Slide Number Placeholder 2"/>
          <p:cNvSpPr>
            <a:spLocks noGrp="1"/>
          </p:cNvSpPr>
          <p:nvPr>
            <p:ph type="sldNum" sz="quarter" idx="10"/>
          </p:nvPr>
        </p:nvSpPr>
        <p:spPr>
          <a:xfrm>
            <a:off x="10437813" y="6356350"/>
            <a:ext cx="915987" cy="365125"/>
          </a:xfrm>
        </p:spPr>
        <p:txBody>
          <a:bodyPr vert="horz" wrap="square" lIns="91440" tIns="45720" rIns="0" bIns="45720" numCol="1" anchor="ctr" anchorCtr="0" compatLnSpc="1">
            <a:prstTxWarp prst="textNoShape">
              <a:avLst/>
            </a:prstTxWarp>
            <a:normAutofit/>
          </a:bodyPr>
          <a:lstStyle/>
          <a:p>
            <a:pPr>
              <a:spcAft>
                <a:spcPts val="600"/>
              </a:spcAft>
              <a:defRPr/>
            </a:pPr>
            <a:fld id="{7934E7AA-586C-4B13-A389-1429762DA247}" type="slidenum">
              <a:rPr lang="en-US" altLang="en-US" kern="1200">
                <a:latin typeface="Arial" panose="020B0604020202020204" pitchFamily="34" charset="0"/>
                <a:ea typeface="+mn-ea"/>
                <a:cs typeface="+mn-cs"/>
              </a:rPr>
              <a:pPr>
                <a:spcAft>
                  <a:spcPts val="600"/>
                </a:spcAft>
                <a:defRPr/>
              </a:pPr>
              <a:t>12</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250162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B937BD9-F162-DF96-246C-0592DDE57E42}"/>
              </a:ext>
            </a:extLst>
          </p:cNvPr>
          <p:cNvSpPr>
            <a:spLocks noGrp="1"/>
          </p:cNvSpPr>
          <p:nvPr>
            <p:ph type="title"/>
          </p:nvPr>
        </p:nvSpPr>
        <p:spPr>
          <a:xfrm>
            <a:off x="1277650" y="365125"/>
            <a:ext cx="10046043" cy="1325563"/>
          </a:xfrm>
        </p:spPr>
        <p:txBody>
          <a:bodyPr/>
          <a:lstStyle/>
          <a:p>
            <a:r>
              <a:rPr lang="en-US" sz="3600" b="1" dirty="0">
                <a:solidFill>
                  <a:srgbClr val="404040"/>
                </a:solidFill>
                <a:latin typeface="+mj-lt"/>
                <a:cs typeface="Gill Sans" panose="020B0502020104020203" pitchFamily="34" charset="-79"/>
              </a:rPr>
              <a:t>Proposed Revisions – Highlights</a:t>
            </a:r>
            <a:endParaRPr lang="en-US" dirty="0"/>
          </a:p>
        </p:txBody>
      </p:sp>
      <p:sp>
        <p:nvSpPr>
          <p:cNvPr id="6" name="Rectangle 5"/>
          <p:cNvSpPr/>
          <p:nvPr/>
        </p:nvSpPr>
        <p:spPr bwMode="auto">
          <a:xfrm>
            <a:off x="1277650" y="1798320"/>
            <a:ext cx="10058400" cy="4419600"/>
          </a:xfrm>
          <a:prstGeom prst="rect">
            <a:avLst/>
          </a:prstGeom>
          <a:noFill/>
          <a:ln>
            <a:noFill/>
          </a:ln>
        </p:spPr>
        <p:txBody>
          <a:bodyPr vert="horz" wrap="square" lIns="91440" tIns="45720" rIns="91440" bIns="45720" numCol="1" anchor="t" anchorCtr="0" compatLnSpc="1">
            <a:prstTxWarp prst="textNoShape">
              <a:avLst/>
            </a:prstTxWarp>
            <a:normAutofit/>
          </a:bodyPr>
          <a:lstStyle/>
          <a:p>
            <a:pPr eaLnBrk="1" hangingPunct="1">
              <a:lnSpc>
                <a:spcPct val="90000"/>
              </a:lnSpc>
              <a:spcAft>
                <a:spcPts val="600"/>
              </a:spcAft>
            </a:pPr>
            <a:endParaRPr lang="en-US" sz="1500" dirty="0">
              <a:solidFill>
                <a:srgbClr val="404040"/>
              </a:solidFill>
              <a:latin typeface="+mj-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1500" dirty="0">
                <a:solidFill>
                  <a:srgbClr val="404040"/>
                </a:solidFill>
                <a:latin typeface="+mj-lt"/>
                <a:cs typeface="Gill Sans" panose="020B0502020104020203" pitchFamily="34" charset="-79"/>
              </a:rPr>
              <a:t>Rename "Cooperative Work Experience" to "Work Experience Education" </a:t>
            </a:r>
          </a:p>
          <a:p>
            <a:pPr marL="400050" lvl="0" indent="-228600" eaLnBrk="1" hangingPunct="1">
              <a:lnSpc>
                <a:spcPct val="90000"/>
              </a:lnSpc>
              <a:spcAft>
                <a:spcPts val="600"/>
              </a:spcAft>
              <a:buFont typeface="Arial" panose="020B0604020202020204" pitchFamily="34" charset="0"/>
              <a:buChar char="•"/>
            </a:pPr>
            <a:endParaRPr lang="en-US" sz="1500" dirty="0">
              <a:solidFill>
                <a:srgbClr val="404040"/>
              </a:solidFill>
              <a:latin typeface="+mj-lt"/>
              <a:cs typeface="Gill Sans" panose="020B0502020104020203" pitchFamily="34" charset="-79"/>
            </a:endParaRPr>
          </a:p>
          <a:p>
            <a:pPr marL="285750" lvl="0" indent="-228600" eaLnBrk="1" hangingPunct="1">
              <a:lnSpc>
                <a:spcPct val="90000"/>
              </a:lnSpc>
              <a:spcAft>
                <a:spcPts val="600"/>
              </a:spcAft>
              <a:buFont typeface="Arial" panose="020B0604020202020204" pitchFamily="34" charset="0"/>
              <a:buChar char="•"/>
            </a:pPr>
            <a:r>
              <a:rPr lang="en-US" sz="1500" dirty="0">
                <a:solidFill>
                  <a:srgbClr val="404040"/>
                </a:solidFill>
                <a:latin typeface="+mj-lt"/>
                <a:cs typeface="Gill Sans" panose="020B0502020104020203" pitchFamily="34" charset="-79"/>
              </a:rPr>
              <a:t>Specifically permits noncredit work experience education</a:t>
            </a:r>
          </a:p>
          <a:p>
            <a:pPr marL="400050" lvl="0" indent="-228600" eaLnBrk="1" hangingPunct="1">
              <a:lnSpc>
                <a:spcPct val="90000"/>
              </a:lnSpc>
              <a:spcAft>
                <a:spcPts val="600"/>
              </a:spcAft>
              <a:buFont typeface="Arial" panose="020B0604020202020204" pitchFamily="34" charset="0"/>
              <a:buChar char="•"/>
            </a:pPr>
            <a:endParaRPr lang="en-US" sz="1500" dirty="0">
              <a:solidFill>
                <a:srgbClr val="404040"/>
              </a:solidFill>
              <a:latin typeface="+mj-lt"/>
              <a:cs typeface="Gill Sans" panose="020B0502020104020203" pitchFamily="34" charset="-79"/>
            </a:endParaRPr>
          </a:p>
          <a:p>
            <a:pPr marL="285750" lvl="0" indent="-228600" eaLnBrk="1" hangingPunct="1">
              <a:lnSpc>
                <a:spcPct val="90000"/>
              </a:lnSpc>
              <a:spcAft>
                <a:spcPts val="600"/>
              </a:spcAft>
              <a:buFont typeface="Arial" panose="020B0604020202020204" pitchFamily="34" charset="0"/>
              <a:buChar char="•"/>
            </a:pPr>
            <a:r>
              <a:rPr lang="en-US" sz="1500" dirty="0">
                <a:solidFill>
                  <a:srgbClr val="404040"/>
                </a:solidFill>
                <a:latin typeface="+mj-lt"/>
                <a:cs typeface="Gill Sans" panose="020B0502020104020203" pitchFamily="34" charset="-79"/>
              </a:rPr>
              <a:t>Removes requirement for "Local Plan" and replaced with requirement for local board policy and procedures. </a:t>
            </a:r>
          </a:p>
          <a:p>
            <a:pPr marL="400050" lvl="0" indent="-228600" eaLnBrk="1" hangingPunct="1">
              <a:lnSpc>
                <a:spcPct val="90000"/>
              </a:lnSpc>
              <a:spcAft>
                <a:spcPts val="600"/>
              </a:spcAft>
              <a:buFont typeface="Arial" panose="020B0604020202020204" pitchFamily="34" charset="0"/>
              <a:buChar char="•"/>
            </a:pPr>
            <a:endParaRPr lang="en-US" sz="1500" dirty="0">
              <a:solidFill>
                <a:srgbClr val="404040"/>
              </a:solidFill>
              <a:latin typeface="+mj-lt"/>
              <a:cs typeface="Gill Sans" panose="020B0502020104020203" pitchFamily="34" charset="-79"/>
            </a:endParaRPr>
          </a:p>
          <a:p>
            <a:pPr marL="285750" lvl="0" indent="-228600" eaLnBrk="1" hangingPunct="1">
              <a:lnSpc>
                <a:spcPct val="90000"/>
              </a:lnSpc>
              <a:spcAft>
                <a:spcPts val="600"/>
              </a:spcAft>
              <a:buFont typeface="Arial" panose="020B0604020202020204" pitchFamily="34" charset="0"/>
              <a:buChar char="•"/>
            </a:pPr>
            <a:r>
              <a:rPr lang="en-US" sz="1500" dirty="0">
                <a:solidFill>
                  <a:srgbClr val="404040"/>
                </a:solidFill>
                <a:latin typeface="+mj-lt"/>
                <a:cs typeface="Gill Sans" panose="020B0502020104020203" pitchFamily="34" charset="-79"/>
              </a:rPr>
              <a:t>Removes distinction between "Occupational" and "General" work experience</a:t>
            </a:r>
          </a:p>
          <a:p>
            <a:pPr marL="400050" lvl="0" indent="-228600" eaLnBrk="1" hangingPunct="1">
              <a:lnSpc>
                <a:spcPct val="90000"/>
              </a:lnSpc>
              <a:spcAft>
                <a:spcPts val="600"/>
              </a:spcAft>
              <a:buFont typeface="Arial" panose="020B0604020202020204" pitchFamily="34" charset="0"/>
              <a:buChar char="•"/>
            </a:pPr>
            <a:endParaRPr lang="en-US" sz="1500" dirty="0">
              <a:solidFill>
                <a:srgbClr val="404040"/>
              </a:solidFill>
              <a:latin typeface="+mj-lt"/>
              <a:cs typeface="Gill Sans" panose="020B0502020104020203" pitchFamily="34" charset="-79"/>
            </a:endParaRPr>
          </a:p>
          <a:p>
            <a:pPr marL="285750" lvl="0" indent="-228600" eaLnBrk="1" hangingPunct="1">
              <a:lnSpc>
                <a:spcPct val="90000"/>
              </a:lnSpc>
              <a:spcAft>
                <a:spcPts val="600"/>
              </a:spcAft>
              <a:buFont typeface="Arial" panose="020B0604020202020204" pitchFamily="34" charset="0"/>
              <a:buChar char="•"/>
            </a:pPr>
            <a:r>
              <a:rPr lang="en-US" sz="1500" dirty="0">
                <a:solidFill>
                  <a:srgbClr val="404040"/>
                </a:solidFill>
                <a:latin typeface="+mj-lt"/>
                <a:cs typeface="Gill Sans" panose="020B0502020104020203" pitchFamily="34" charset="-79"/>
              </a:rPr>
              <a:t>Revises and simplifies credit hour calculation for work experience</a:t>
            </a:r>
          </a:p>
          <a:p>
            <a:pPr marL="400050" lvl="0" indent="-228600" eaLnBrk="1" hangingPunct="1">
              <a:lnSpc>
                <a:spcPct val="90000"/>
              </a:lnSpc>
              <a:spcAft>
                <a:spcPts val="600"/>
              </a:spcAft>
              <a:buFont typeface="Arial" panose="020B0604020202020204" pitchFamily="34" charset="0"/>
              <a:buChar char="•"/>
            </a:pPr>
            <a:endParaRPr lang="en-US" sz="1500" dirty="0">
              <a:solidFill>
                <a:srgbClr val="404040"/>
              </a:solidFill>
              <a:latin typeface="+mj-lt"/>
              <a:cs typeface="Gill Sans" panose="020B0502020104020203" pitchFamily="34" charset="-79"/>
            </a:endParaRPr>
          </a:p>
          <a:p>
            <a:pPr marL="285750" lvl="0" indent="-228600" eaLnBrk="1" hangingPunct="1">
              <a:lnSpc>
                <a:spcPct val="90000"/>
              </a:lnSpc>
              <a:spcAft>
                <a:spcPts val="600"/>
              </a:spcAft>
              <a:buFont typeface="Arial" panose="020B0604020202020204" pitchFamily="34" charset="0"/>
              <a:buChar char="•"/>
            </a:pPr>
            <a:r>
              <a:rPr lang="en-US" sz="1500" dirty="0">
                <a:solidFill>
                  <a:srgbClr val="404040"/>
                </a:solidFill>
                <a:latin typeface="+mj-lt"/>
                <a:cs typeface="Gill Sans" panose="020B0502020104020203" pitchFamily="34" charset="-79"/>
              </a:rPr>
              <a:t>Emphasis on economically disadvantaged students in paid work experience</a:t>
            </a:r>
          </a:p>
          <a:p>
            <a:pPr marL="400050" lvl="0" indent="-228600" eaLnBrk="1" hangingPunct="1">
              <a:lnSpc>
                <a:spcPct val="90000"/>
              </a:lnSpc>
              <a:spcAft>
                <a:spcPts val="600"/>
              </a:spcAft>
              <a:buFont typeface="Arial" panose="020B0604020202020204" pitchFamily="34" charset="0"/>
              <a:buChar char="•"/>
            </a:pPr>
            <a:endParaRPr lang="en-US" sz="1500" dirty="0">
              <a:solidFill>
                <a:srgbClr val="404040"/>
              </a:solidFill>
              <a:latin typeface="+mj-lt"/>
              <a:cs typeface="Gill Sans" panose="020B0502020104020203" pitchFamily="34" charset="-79"/>
            </a:endParaRPr>
          </a:p>
          <a:p>
            <a:pPr marL="285750" lvl="0" indent="-228600" eaLnBrk="1" hangingPunct="1">
              <a:lnSpc>
                <a:spcPct val="90000"/>
              </a:lnSpc>
              <a:spcAft>
                <a:spcPts val="600"/>
              </a:spcAft>
              <a:buFont typeface="Arial" panose="020B0604020202020204" pitchFamily="34" charset="0"/>
              <a:buChar char="•"/>
            </a:pPr>
            <a:r>
              <a:rPr lang="en-US" sz="1500" dirty="0">
                <a:solidFill>
                  <a:srgbClr val="404040"/>
                </a:solidFill>
                <a:latin typeface="+mj-lt"/>
                <a:cs typeface="Gill Sans" panose="020B0502020104020203" pitchFamily="34" charset="-79"/>
              </a:rPr>
              <a:t>Clarifies record-keeping requirements</a:t>
            </a:r>
          </a:p>
        </p:txBody>
      </p:sp>
      <p:sp>
        <p:nvSpPr>
          <p:cNvPr id="5" name="Slide Number Placeholder 4"/>
          <p:cNvSpPr>
            <a:spLocks noGrp="1"/>
          </p:cNvSpPr>
          <p:nvPr>
            <p:ph type="sldNum" sz="quarter" idx="10"/>
          </p:nvPr>
        </p:nvSpPr>
        <p:spPr>
          <a:xfrm>
            <a:off x="10437813" y="6356350"/>
            <a:ext cx="915987" cy="365125"/>
          </a:xfrm>
        </p:spPr>
        <p:txBody>
          <a:bodyPr vert="horz" wrap="square" lIns="91440" tIns="45720" rIns="0" bIns="45720" numCol="1" anchor="ctr" anchorCtr="0" compatLnSpc="1">
            <a:prstTxWarp prst="textNoShape">
              <a:avLst/>
            </a:prstTxWarp>
            <a:normAutofit/>
          </a:bodyPr>
          <a:lstStyle/>
          <a:p>
            <a:pPr>
              <a:spcAft>
                <a:spcPts val="600"/>
              </a:spcAft>
              <a:defRPr/>
            </a:pPr>
            <a:fld id="{7934E7AA-586C-4B13-A389-1429762DA247}" type="slidenum">
              <a:rPr lang="en-US" altLang="en-US" kern="1200">
                <a:latin typeface="Arial" panose="020B0604020202020204" pitchFamily="34" charset="0"/>
                <a:ea typeface="+mn-ea"/>
                <a:cs typeface="+mn-cs"/>
              </a:rPr>
              <a:pPr>
                <a:spcAft>
                  <a:spcPts val="600"/>
                </a:spcAft>
                <a:defRPr/>
              </a:pPr>
              <a:t>13</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484285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35" y="1991002"/>
            <a:ext cx="3801413" cy="1607149"/>
          </a:xfrm>
        </p:spPr>
        <p:txBody>
          <a:bodyPr>
            <a:normAutofit/>
          </a:bodyPr>
          <a:lstStyle/>
          <a:p>
            <a:r>
              <a:rPr lang="en-US" sz="3600" b="1" dirty="0"/>
              <a:t>Title 5 Changes</a:t>
            </a:r>
            <a:br>
              <a:rPr lang="en-US" sz="3600" b="1" dirty="0"/>
            </a:br>
            <a:r>
              <a:rPr lang="en-US" sz="3600" b="1" dirty="0"/>
              <a:t>Cooperative Work Experience</a:t>
            </a:r>
          </a:p>
        </p:txBody>
      </p:sp>
      <p:sp>
        <p:nvSpPr>
          <p:cNvPr id="3" name="Subtitle 2"/>
          <p:cNvSpPr>
            <a:spLocks noGrp="1"/>
          </p:cNvSpPr>
          <p:nvPr>
            <p:ph type="subTitle" idx="1"/>
          </p:nvPr>
        </p:nvSpPr>
        <p:spPr>
          <a:xfrm>
            <a:off x="980224" y="3610539"/>
            <a:ext cx="3959524" cy="876808"/>
          </a:xfrm>
        </p:spPr>
        <p:txBody>
          <a:bodyPr>
            <a:noAutofit/>
          </a:bodyPr>
          <a:lstStyle/>
          <a:p>
            <a:pPr algn="ctr"/>
            <a:r>
              <a:rPr lang="en" sz="3200" b="1" dirty="0">
                <a:solidFill>
                  <a:schemeClr val="bg1"/>
                </a:solidFill>
              </a:rPr>
              <a:t>§55250 - §55257</a:t>
            </a:r>
            <a:endParaRPr lang="en-US" sz="3200" b="1" dirty="0">
              <a:solidFill>
                <a:schemeClr val="bg1"/>
              </a:solidFill>
            </a:endParaRPr>
          </a:p>
        </p:txBody>
      </p:sp>
      <p:sp>
        <p:nvSpPr>
          <p:cNvPr id="5" name="Slide Number Placeholder 4"/>
          <p:cNvSpPr>
            <a:spLocks noGrp="1"/>
          </p:cNvSpPr>
          <p:nvPr>
            <p:ph type="sldNum" sz="quarter" idx="10"/>
          </p:nvPr>
        </p:nvSpPr>
        <p:spPr/>
        <p:txBody>
          <a:bodyPr/>
          <a:lstStyle/>
          <a:p>
            <a:fld id="{7934E7AA-586C-4B13-A389-1429762DA247}" type="slidenum">
              <a:rPr lang="en-US" smtClean="0"/>
              <a:pPr/>
              <a:t>14</a:t>
            </a:fld>
            <a:endParaRPr lang="en-US" dirty="0"/>
          </a:p>
        </p:txBody>
      </p:sp>
      <p:sp>
        <p:nvSpPr>
          <p:cNvPr id="6" name="Rectangle 5"/>
          <p:cNvSpPr/>
          <p:nvPr/>
        </p:nvSpPr>
        <p:spPr>
          <a:xfrm>
            <a:off x="5600700" y="2179023"/>
            <a:ext cx="5650303" cy="2308324"/>
          </a:xfrm>
          <a:prstGeom prst="rect">
            <a:avLst/>
          </a:prstGeom>
        </p:spPr>
        <p:txBody>
          <a:bodyPr wrap="square">
            <a:spAutoFit/>
          </a:bodyPr>
          <a:lstStyle/>
          <a:p>
            <a:pPr algn="ctr"/>
            <a:r>
              <a:rPr lang="en-US" sz="2400" b="1" dirty="0">
                <a:solidFill>
                  <a:schemeClr val="accent4">
                    <a:lumMod val="75000"/>
                    <a:lumOff val="25000"/>
                  </a:schemeClr>
                </a:solidFill>
              </a:rPr>
              <a:t>Next Steps</a:t>
            </a:r>
          </a:p>
          <a:p>
            <a:endParaRPr lang="en-US" sz="2000" dirty="0"/>
          </a:p>
          <a:p>
            <a:pPr marL="285750" indent="-285750">
              <a:buFont typeface="Arial" panose="020B0604020202020204" pitchFamily="34" charset="0"/>
              <a:buChar char="•"/>
            </a:pPr>
            <a:r>
              <a:rPr lang="en-US" sz="2000" dirty="0"/>
              <a:t>April 2022: Field vetting</a:t>
            </a:r>
          </a:p>
          <a:p>
            <a:pPr marL="285750" indent="-285750">
              <a:buFont typeface="Arial" panose="020B0604020202020204" pitchFamily="34" charset="0"/>
              <a:buChar char="•"/>
            </a:pPr>
            <a:r>
              <a:rPr lang="en-US" sz="2000" dirty="0"/>
              <a:t>April 2022: Present to Consultation Council</a:t>
            </a:r>
          </a:p>
          <a:p>
            <a:pPr marL="285750" indent="-285750">
              <a:buFont typeface="Arial" panose="020B0604020202020204" pitchFamily="34" charset="0"/>
              <a:buChar char="•"/>
            </a:pPr>
            <a:r>
              <a:rPr lang="en-US" sz="2000" dirty="0"/>
              <a:t>May 2022: BOG first reading</a:t>
            </a:r>
          </a:p>
          <a:p>
            <a:pPr marL="285750" indent="-285750">
              <a:buFont typeface="Arial" panose="020B0604020202020204" pitchFamily="34" charset="0"/>
              <a:buChar char="•"/>
            </a:pPr>
            <a:r>
              <a:rPr lang="en-US" sz="2000" dirty="0"/>
              <a:t>July 2022: BOG second reading</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37420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0343" y="1991002"/>
            <a:ext cx="3797559" cy="1607149"/>
          </a:xfrm>
        </p:spPr>
        <p:txBody>
          <a:bodyPr>
            <a:normAutofit/>
          </a:bodyPr>
          <a:lstStyle/>
          <a:p>
            <a:r>
              <a:rPr lang="en-US" sz="3600" b="1" dirty="0"/>
              <a:t>Title 5 Changes</a:t>
            </a:r>
            <a:br>
              <a:rPr lang="en-US" sz="3600" b="1" dirty="0"/>
            </a:br>
            <a:r>
              <a:rPr lang="en-US" sz="3600" b="1" dirty="0"/>
              <a:t>Work Experience Education</a:t>
            </a:r>
          </a:p>
        </p:txBody>
      </p:sp>
      <p:sp>
        <p:nvSpPr>
          <p:cNvPr id="5" name="Slide Number Placeholder 4"/>
          <p:cNvSpPr>
            <a:spLocks noGrp="1"/>
          </p:cNvSpPr>
          <p:nvPr>
            <p:ph type="sldNum" sz="quarter" idx="10"/>
          </p:nvPr>
        </p:nvSpPr>
        <p:spPr/>
        <p:txBody>
          <a:bodyPr/>
          <a:lstStyle/>
          <a:p>
            <a:fld id="{7934E7AA-586C-4B13-A389-1429762DA247}" type="slidenum">
              <a:rPr lang="en-US" smtClean="0"/>
              <a:pPr/>
              <a:t>15</a:t>
            </a:fld>
            <a:endParaRPr lang="en-US" dirty="0"/>
          </a:p>
        </p:txBody>
      </p:sp>
      <p:sp>
        <p:nvSpPr>
          <p:cNvPr id="3" name="Rectangle 2"/>
          <p:cNvSpPr/>
          <p:nvPr/>
        </p:nvSpPr>
        <p:spPr>
          <a:xfrm>
            <a:off x="1688801" y="3747254"/>
            <a:ext cx="2717411" cy="523220"/>
          </a:xfrm>
          <a:prstGeom prst="rect">
            <a:avLst/>
          </a:prstGeom>
        </p:spPr>
        <p:txBody>
          <a:bodyPr wrap="none">
            <a:spAutoFit/>
          </a:bodyPr>
          <a:lstStyle/>
          <a:p>
            <a:r>
              <a:rPr lang="en" sz="2800" b="1">
                <a:solidFill>
                  <a:schemeClr val="bg1"/>
                </a:solidFill>
              </a:rPr>
              <a:t>§55250 - §55257</a:t>
            </a:r>
            <a:endParaRPr lang="en-US" sz="2800" b="1" dirty="0">
              <a:solidFill>
                <a:schemeClr val="bg1"/>
              </a:solidFill>
            </a:endParaRPr>
          </a:p>
        </p:txBody>
      </p:sp>
      <p:sp>
        <p:nvSpPr>
          <p:cNvPr id="8" name="TextBox 7">
            <a:extLst>
              <a:ext uri="{FF2B5EF4-FFF2-40B4-BE49-F238E27FC236}">
                <a16:creationId xmlns:a16="http://schemas.microsoft.com/office/drawing/2014/main" id="{67B9E402-9324-6697-820B-96D2FFAF5CDA}"/>
              </a:ext>
            </a:extLst>
          </p:cNvPr>
          <p:cNvSpPr txBox="1"/>
          <p:nvPr/>
        </p:nvSpPr>
        <p:spPr>
          <a:xfrm>
            <a:off x="5202315" y="1741251"/>
            <a:ext cx="6494385" cy="4524315"/>
          </a:xfrm>
          <a:prstGeom prst="rect">
            <a:avLst/>
          </a:prstGeom>
          <a:noFill/>
        </p:spPr>
        <p:txBody>
          <a:bodyPr wrap="square" rtlCol="0">
            <a:spAutoFit/>
          </a:bodyPr>
          <a:lstStyle/>
          <a:p>
            <a:r>
              <a:rPr lang="en-US" b="0" i="0" dirty="0">
                <a:solidFill>
                  <a:srgbClr val="000000"/>
                </a:solidFill>
                <a:effectLst/>
                <a:latin typeface="Segoe UI" panose="020B0502040204020203" pitchFamily="34" charset="0"/>
              </a:rPr>
              <a:t>CCCCO Regulations Coordinator (7.5.2022): </a:t>
            </a:r>
            <a:r>
              <a:rPr lang="en-US" dirty="0">
                <a:solidFill>
                  <a:srgbClr val="000000"/>
                </a:solidFill>
              </a:rPr>
              <a:t>15-day notice and text of proposed rulemaking changes from the California Community Colleges Chancellor’s Office titled “Work Experience Education.” </a:t>
            </a:r>
          </a:p>
          <a:p>
            <a:endParaRPr lang="en-US" dirty="0"/>
          </a:p>
          <a:p>
            <a:r>
              <a:rPr lang="en-US" dirty="0">
                <a:solidFill>
                  <a:srgbClr val="000000"/>
                </a:solidFill>
              </a:rPr>
              <a:t>Comments must be received by the Regulations Coordinator </a:t>
            </a:r>
            <a:r>
              <a:rPr lang="en-US" b="1" dirty="0">
                <a:solidFill>
                  <a:srgbClr val="000000"/>
                </a:solidFill>
              </a:rPr>
              <a:t>prior to 4:00 p.m. on July 16, 2022.</a:t>
            </a:r>
            <a:r>
              <a:rPr lang="en-US" dirty="0">
                <a:solidFill>
                  <a:srgbClr val="000000"/>
                </a:solidFill>
              </a:rPr>
              <a:t>  If you have any questions, please contact the regulations coordinator at </a:t>
            </a:r>
            <a:r>
              <a:rPr lang="en-US" dirty="0">
                <a:effectLst/>
                <a:hlinkClick r:id="rId2"/>
              </a:rPr>
              <a:t>regcomments@cccco.edu</a:t>
            </a:r>
            <a:r>
              <a:rPr lang="en-US" dirty="0"/>
              <a:t>. </a:t>
            </a:r>
          </a:p>
          <a:p>
            <a:r>
              <a:rPr lang="en-US" dirty="0"/>
              <a:t> </a:t>
            </a:r>
          </a:p>
          <a:p>
            <a:r>
              <a:rPr lang="en-US" dirty="0">
                <a:solidFill>
                  <a:srgbClr val="000000"/>
                </a:solidFill>
              </a:rPr>
              <a:t>The Board of Governors’ agenda referenced in the notice will be posted on the website shortly, please check back later for access.  The attached documents are also available on the General Counsel’s web page of the Chancellors Office main web page </a:t>
            </a:r>
            <a:r>
              <a:rPr lang="en-US" dirty="0">
                <a:effectLst/>
                <a:hlinkClick r:id="rId3"/>
              </a:rPr>
              <a:t>General Counsel - Pending Regulatory Action</a:t>
            </a:r>
            <a:r>
              <a:rPr lang="en-US" dirty="0"/>
              <a:t>.</a:t>
            </a:r>
          </a:p>
          <a:p>
            <a:endParaRPr lang="en-US" dirty="0"/>
          </a:p>
        </p:txBody>
      </p:sp>
    </p:spTree>
    <p:extLst>
      <p:ext uri="{BB962C8B-B14F-4D97-AF65-F5344CB8AC3E}">
        <p14:creationId xmlns:p14="http://schemas.microsoft.com/office/powerpoint/2010/main" val="387083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19588" y="2074675"/>
            <a:ext cx="6096000" cy="2062103"/>
          </a:xfrm>
          <a:prstGeom prst="rect">
            <a:avLst/>
          </a:prstGeom>
        </p:spPr>
        <p:txBody>
          <a:bodyPr>
            <a:spAutoFit/>
          </a:bodyPr>
          <a:lstStyle/>
          <a:p>
            <a:r>
              <a:rPr lang="en" sz="3200" b="1" dirty="0">
                <a:latin typeface="Source Sans Pro" panose="020B0503030403020204" pitchFamily="34" charset="0"/>
                <a:ea typeface="Source Sans Pro" panose="020B0503030403020204" pitchFamily="34" charset="0"/>
                <a:cs typeface="+mj-cs"/>
              </a:rPr>
              <a:t>Appendix</a:t>
            </a:r>
          </a:p>
          <a:p>
            <a:endParaRPr lang="en" sz="3200" b="1" dirty="0">
              <a:latin typeface="Source Sans Pro" panose="020B0503030403020204" pitchFamily="34" charset="0"/>
              <a:ea typeface="Source Sans Pro" panose="020B0503030403020204" pitchFamily="34" charset="0"/>
              <a:cs typeface="+mj-cs"/>
            </a:endParaRPr>
          </a:p>
          <a:p>
            <a:r>
              <a:rPr lang="en" sz="3200" b="1" dirty="0">
                <a:latin typeface="Source Sans Pro" panose="020B0503030403020204" pitchFamily="34" charset="0"/>
                <a:ea typeface="Source Sans Pro" panose="020B0503030403020204" pitchFamily="34" charset="0"/>
                <a:cs typeface="+mj-cs"/>
              </a:rPr>
              <a:t>Title 5</a:t>
            </a:r>
          </a:p>
          <a:p>
            <a:r>
              <a:rPr lang="en" sz="3200" b="1" dirty="0">
                <a:latin typeface="Source Sans Pro" panose="020B0503030403020204" pitchFamily="34" charset="0"/>
                <a:ea typeface="Source Sans Pro" panose="020B0503030403020204" pitchFamily="34" charset="0"/>
                <a:cs typeface="+mj-cs"/>
              </a:rPr>
              <a:t>Proposed Revisions </a:t>
            </a:r>
          </a:p>
        </p:txBody>
      </p:sp>
      <p:sp>
        <p:nvSpPr>
          <p:cNvPr id="8" name="Rectangle 7"/>
          <p:cNvSpPr/>
          <p:nvPr/>
        </p:nvSpPr>
        <p:spPr>
          <a:xfrm>
            <a:off x="1391038" y="4197094"/>
            <a:ext cx="3265638" cy="646331"/>
          </a:xfrm>
          <a:prstGeom prst="rect">
            <a:avLst/>
          </a:prstGeom>
        </p:spPr>
        <p:txBody>
          <a:bodyPr wrap="none">
            <a:spAutoFit/>
          </a:bodyPr>
          <a:lstStyle/>
          <a:p>
            <a:r>
              <a:rPr lang="en" sz="3600" dirty="0">
                <a:solidFill>
                  <a:schemeClr val="bg1"/>
                </a:solidFill>
              </a:rPr>
              <a:t>§55250 - §55257</a:t>
            </a:r>
            <a:endParaRPr lang="en-US" sz="3600" b="1" dirty="0">
              <a:solidFill>
                <a:schemeClr val="bg1"/>
              </a:solidFill>
            </a:endParaRPr>
          </a:p>
        </p:txBody>
      </p:sp>
    </p:spTree>
    <p:extLst>
      <p:ext uri="{BB962C8B-B14F-4D97-AF65-F5344CB8AC3E}">
        <p14:creationId xmlns:p14="http://schemas.microsoft.com/office/powerpoint/2010/main" val="3586226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BE6-D8F7-CEDE-2CC1-DC9006EE3212}"/>
              </a:ext>
            </a:extLst>
          </p:cNvPr>
          <p:cNvSpPr>
            <a:spLocks noGrp="1"/>
          </p:cNvSpPr>
          <p:nvPr>
            <p:ph type="title"/>
          </p:nvPr>
        </p:nvSpPr>
        <p:spPr>
          <a:xfrm>
            <a:off x="1277650" y="365125"/>
            <a:ext cx="10046043" cy="791871"/>
          </a:xfrm>
        </p:spPr>
        <p:txBody>
          <a:bodyPr/>
          <a:lstStyle/>
          <a:p>
            <a:r>
              <a:rPr lang="en-US" sz="3600" b="1" dirty="0">
                <a:solidFill>
                  <a:srgbClr val="404040"/>
                </a:solidFill>
                <a:latin typeface="+mj-lt"/>
                <a:cs typeface="Gill Sans" panose="020B0502020104020203" pitchFamily="34" charset="-79"/>
              </a:rPr>
              <a:t>Proposed Revisions §55250</a:t>
            </a:r>
            <a:endParaRPr lang="en-US" dirty="0"/>
          </a:p>
        </p:txBody>
      </p:sp>
      <p:sp>
        <p:nvSpPr>
          <p:cNvPr id="5" name="Slide Number Placeholder 4"/>
          <p:cNvSpPr>
            <a:spLocks noGrp="1"/>
          </p:cNvSpPr>
          <p:nvPr>
            <p:ph type="sldNum" sz="quarter" idx="10"/>
          </p:nvPr>
        </p:nvSpPr>
        <p:spPr/>
        <p:txBody>
          <a:bodyPr vert="horz" wrap="square" lIns="91440" tIns="45720" rIns="0" bIns="45720" numCol="1" anchor="ctr" anchorCtr="0" compatLnSpc="1">
            <a:prstTxWarp prst="textNoShape">
              <a:avLst/>
            </a:prstTxWarp>
            <a:normAutofit/>
          </a:bodyPr>
          <a:lstStyle/>
          <a:p>
            <a:pPr>
              <a:spcAft>
                <a:spcPts val="600"/>
              </a:spcAft>
              <a:defRPr/>
            </a:pPr>
            <a:fld id="{7934E7AA-586C-4B13-A389-1429762DA247}" type="slidenum">
              <a:rPr lang="en-US" altLang="en-US" kern="1200">
                <a:latin typeface="Arial" panose="020B0604020202020204" pitchFamily="34" charset="0"/>
                <a:ea typeface="+mn-ea"/>
                <a:cs typeface="+mn-cs"/>
              </a:rPr>
              <a:pPr>
                <a:spcAft>
                  <a:spcPts val="600"/>
                </a:spcAft>
                <a:defRPr/>
              </a:pPr>
              <a:t>17</a:t>
            </a:fld>
            <a:endParaRPr lang="en-US" altLang="en-US" kern="1200">
              <a:latin typeface="Arial" panose="020B0604020202020204" pitchFamily="34" charset="0"/>
              <a:ea typeface="+mn-ea"/>
              <a:cs typeface="+mn-cs"/>
            </a:endParaRPr>
          </a:p>
        </p:txBody>
      </p:sp>
      <p:sp>
        <p:nvSpPr>
          <p:cNvPr id="7" name="Rectangle 6"/>
          <p:cNvSpPr/>
          <p:nvPr/>
        </p:nvSpPr>
        <p:spPr bwMode="auto">
          <a:xfrm>
            <a:off x="1581374" y="1362270"/>
            <a:ext cx="9578038" cy="4827394"/>
          </a:xfrm>
          <a:prstGeom prst="rect">
            <a:avLst/>
          </a:prstGeom>
          <a:noFill/>
          <a:ln>
            <a:noFill/>
          </a:ln>
        </p:spPr>
        <p:txBody>
          <a:bodyPr vert="horz" wrap="square" lIns="91440" tIns="45720" rIns="91440" bIns="45720" numCol="1" anchor="t" anchorCtr="0" compatLnSpc="1">
            <a:prstTxWarp prst="textNoShape">
              <a:avLst/>
            </a:prstTxWarp>
            <a:normAutofit/>
          </a:bodyPr>
          <a:lstStyle/>
          <a:p>
            <a:pPr eaLnBrk="1" hangingPunct="1">
              <a:lnSpc>
                <a:spcPct val="90000"/>
              </a:lnSpc>
              <a:spcAft>
                <a:spcPts val="600"/>
              </a:spcAft>
            </a:pPr>
            <a:endParaRPr lang="en-US" sz="1400" b="1" dirty="0">
              <a:solidFill>
                <a:srgbClr val="404040"/>
              </a:solidFill>
              <a:latin typeface="+mn-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Revisions eliminate old §55250 requirement for district plan; existing “plan” requirements replaced in new §55251 with new requirement for district policy and procedures aligned with revised regulations. </a:t>
            </a:r>
          </a:p>
          <a:p>
            <a:pPr marL="400050" indent="-228600" eaLnBrk="1" hangingPunct="1">
              <a:lnSpc>
                <a:spcPct val="90000"/>
              </a:lnSpc>
              <a:spcAft>
                <a:spcPts val="600"/>
              </a:spcAft>
              <a:buFont typeface="Arial" panose="020B0604020202020204" pitchFamily="34" charset="0"/>
              <a:buChar char="•"/>
            </a:pPr>
            <a:endParaRPr lang="en-US" sz="1400" dirty="0">
              <a:solidFill>
                <a:srgbClr val="404040"/>
              </a:solidFill>
              <a:latin typeface="+mn-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New §55250 articulates purpose and definitions for Work Experience Education to align with Vision goals and emphasizes:</a:t>
            </a:r>
          </a:p>
          <a:p>
            <a:pPr marL="742950" lvl="1"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Integration of high-quality work experience opportunities as a part of the learning process for an expanded range of instructional programs </a:t>
            </a:r>
          </a:p>
          <a:p>
            <a:pPr marL="742950" lvl="1"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Integration with student educational and occupational goals, including developing career awareness, learning industry culture, and developing professional networks in career field.   </a:t>
            </a:r>
          </a:p>
          <a:p>
            <a:pPr marL="742950" lvl="1" indent="-228600" eaLnBrk="1" hangingPunct="1">
              <a:lnSpc>
                <a:spcPct val="90000"/>
              </a:lnSpc>
              <a:spcAft>
                <a:spcPts val="600"/>
              </a:spcAft>
              <a:buFont typeface="Arial" panose="020B0604020202020204" pitchFamily="34" charset="0"/>
              <a:buChar char="•"/>
            </a:pPr>
            <a:endParaRPr lang="en-US" sz="1400" dirty="0">
              <a:solidFill>
                <a:srgbClr val="404040"/>
              </a:solidFill>
              <a:latin typeface="+mn-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New §55250 eliminates existing distinction between occupational and general work experience, replacing it with an expanded definition focused on student career goals.</a:t>
            </a:r>
          </a:p>
          <a:p>
            <a:pPr marL="400050" indent="-228600" eaLnBrk="1" hangingPunct="1">
              <a:lnSpc>
                <a:spcPct val="90000"/>
              </a:lnSpc>
              <a:spcAft>
                <a:spcPts val="600"/>
              </a:spcAft>
              <a:buFont typeface="Arial" panose="020B0604020202020204" pitchFamily="34" charset="0"/>
              <a:buChar char="•"/>
            </a:pPr>
            <a:endParaRPr lang="en-US" sz="1400" dirty="0">
              <a:solidFill>
                <a:srgbClr val="404040"/>
              </a:solidFill>
              <a:latin typeface="+mn-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New §55250 allows noncredit work experience education courses or course components.</a:t>
            </a:r>
          </a:p>
          <a:p>
            <a:pPr marL="400050" indent="-228600" eaLnBrk="1" hangingPunct="1">
              <a:lnSpc>
                <a:spcPct val="90000"/>
              </a:lnSpc>
              <a:spcAft>
                <a:spcPts val="600"/>
              </a:spcAft>
              <a:buFont typeface="Arial" panose="020B0604020202020204" pitchFamily="34" charset="0"/>
              <a:buChar char="•"/>
            </a:pPr>
            <a:endParaRPr lang="en-US" sz="1400" dirty="0">
              <a:solidFill>
                <a:srgbClr val="404040"/>
              </a:solidFill>
              <a:latin typeface="+mn-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New §55250 allows work experience education to be integrated as a component of a course with lecture, lab, or activity elements.   </a:t>
            </a:r>
          </a:p>
        </p:txBody>
      </p:sp>
    </p:spTree>
    <p:extLst>
      <p:ext uri="{BB962C8B-B14F-4D97-AF65-F5344CB8AC3E}">
        <p14:creationId xmlns:p14="http://schemas.microsoft.com/office/powerpoint/2010/main" val="1474793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365FD09-37EB-EF5C-7061-283BC5608025}"/>
              </a:ext>
            </a:extLst>
          </p:cNvPr>
          <p:cNvSpPr>
            <a:spLocks noGrp="1"/>
          </p:cNvSpPr>
          <p:nvPr>
            <p:ph type="title"/>
          </p:nvPr>
        </p:nvSpPr>
        <p:spPr>
          <a:xfrm>
            <a:off x="1277650" y="136525"/>
            <a:ext cx="10046043" cy="1151099"/>
          </a:xfrm>
        </p:spPr>
        <p:txBody>
          <a:bodyPr>
            <a:normAutofit/>
          </a:bodyPr>
          <a:lstStyle/>
          <a:p>
            <a:r>
              <a:rPr lang="en-US" sz="3600" b="1" dirty="0">
                <a:solidFill>
                  <a:srgbClr val="404040"/>
                </a:solidFill>
                <a:latin typeface="+mj-lt"/>
                <a:cs typeface="Gill Sans" panose="020B0502020104020203" pitchFamily="34" charset="-79"/>
              </a:rPr>
              <a:t>Proposed Revisions – </a:t>
            </a:r>
            <a:br>
              <a:rPr lang="en-US" sz="3600" b="1" dirty="0">
                <a:solidFill>
                  <a:srgbClr val="404040"/>
                </a:solidFill>
                <a:latin typeface="+mj-lt"/>
                <a:cs typeface="Gill Sans" panose="020B0502020104020203" pitchFamily="34" charset="-79"/>
              </a:rPr>
            </a:br>
            <a:r>
              <a:rPr lang="en-US" sz="3600" b="1" dirty="0">
                <a:solidFill>
                  <a:srgbClr val="404040"/>
                </a:solidFill>
                <a:latin typeface="+mj-lt"/>
                <a:cs typeface="Gill Sans" panose="020B0502020104020203" pitchFamily="34" charset="-79"/>
              </a:rPr>
              <a:t>§55250.2 through §55250.7</a:t>
            </a:r>
            <a:endParaRPr lang="en-US" dirty="0"/>
          </a:p>
        </p:txBody>
      </p:sp>
      <p:sp>
        <p:nvSpPr>
          <p:cNvPr id="7" name="Rectangle 6"/>
          <p:cNvSpPr/>
          <p:nvPr/>
        </p:nvSpPr>
        <p:spPr bwMode="auto">
          <a:xfrm>
            <a:off x="1277650" y="1287624"/>
            <a:ext cx="4922537" cy="4902039"/>
          </a:xfrm>
          <a:prstGeom prst="rect">
            <a:avLst/>
          </a:prstGeom>
          <a:noFill/>
          <a:ln>
            <a:noFill/>
          </a:ln>
        </p:spPr>
        <p:txBody>
          <a:bodyPr vert="horz" wrap="square" lIns="91440" tIns="45720" rIns="91440" bIns="45720" numCol="1" anchor="t" anchorCtr="0" compatLnSpc="1">
            <a:prstTxWarp prst="textNoShape">
              <a:avLst/>
            </a:prstTxWarp>
            <a:normAutofit fontScale="92500" lnSpcReduction="10000"/>
          </a:bodyPr>
          <a:lstStyle/>
          <a:p>
            <a:pPr indent="-228600" eaLnBrk="1" hangingPunct="1">
              <a:lnSpc>
                <a:spcPct val="90000"/>
              </a:lnSpc>
              <a:spcAft>
                <a:spcPts val="600"/>
              </a:spcAft>
              <a:buFont typeface="Arial" panose="020B0604020202020204" pitchFamily="34" charset="0"/>
              <a:buChar char="•"/>
            </a:pPr>
            <a:endParaRPr lang="en-US" sz="1100" b="1" dirty="0">
              <a:solidFill>
                <a:srgbClr val="404040"/>
              </a:solidFill>
              <a:latin typeface="+mj-lt"/>
              <a:cs typeface="Gill Sans" panose="020B0502020104020203" pitchFamily="34" charset="-79"/>
            </a:endParaRPr>
          </a:p>
          <a:p>
            <a:pPr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§55250.2: Revisions eliminate this section and move statement on following employment law related to minors into new §55252(a)(8). </a:t>
            </a:r>
          </a:p>
          <a:p>
            <a:pPr marL="114300" indent="-228600" eaLnBrk="1" hangingPunct="1">
              <a:lnSpc>
                <a:spcPct val="90000"/>
              </a:lnSpc>
              <a:spcAft>
                <a:spcPts val="600"/>
              </a:spcAft>
              <a:buFont typeface="Arial" panose="020B0604020202020204" pitchFamily="34" charset="0"/>
              <a:buChar char="•"/>
            </a:pPr>
            <a:endParaRPr lang="en-US" sz="1400" dirty="0">
              <a:solidFill>
                <a:srgbClr val="404040"/>
              </a:solidFill>
              <a:latin typeface="+mn-lt"/>
              <a:cs typeface="Gill Sans" panose="020B0502020104020203" pitchFamily="34" charset="-79"/>
            </a:endParaRPr>
          </a:p>
          <a:p>
            <a:pPr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§55250.3: Revision eliminates this section and includes statement allowing employment in part-time jobs in new §55250 definition of Work Experience Education</a:t>
            </a:r>
          </a:p>
          <a:p>
            <a:pPr marL="114300" indent="-228600" eaLnBrk="1" hangingPunct="1">
              <a:lnSpc>
                <a:spcPct val="90000"/>
              </a:lnSpc>
              <a:spcAft>
                <a:spcPts val="600"/>
              </a:spcAft>
              <a:buFont typeface="Arial" panose="020B0604020202020204" pitchFamily="34" charset="0"/>
              <a:buChar char="•"/>
            </a:pPr>
            <a:endParaRPr lang="en-US" sz="1400" dirty="0">
              <a:solidFill>
                <a:srgbClr val="404040"/>
              </a:solidFill>
              <a:latin typeface="+mn-lt"/>
              <a:cs typeface="Gill Sans" panose="020B0502020104020203" pitchFamily="34" charset="-79"/>
            </a:endParaRPr>
          </a:p>
          <a:p>
            <a:pPr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§55250.4: Revisions eliminate this section and move the content on funds for students with developmental disabilities into new §55251(c)</a:t>
            </a:r>
          </a:p>
          <a:p>
            <a:pPr marL="114300" indent="-228600" eaLnBrk="1" hangingPunct="1">
              <a:lnSpc>
                <a:spcPct val="90000"/>
              </a:lnSpc>
              <a:spcAft>
                <a:spcPts val="600"/>
              </a:spcAft>
              <a:buFont typeface="Arial" panose="020B0604020202020204" pitchFamily="34" charset="0"/>
              <a:buChar char="•"/>
            </a:pPr>
            <a:endParaRPr lang="en-US" sz="1400" dirty="0">
              <a:solidFill>
                <a:srgbClr val="404040"/>
              </a:solidFill>
              <a:latin typeface="+mn-lt"/>
              <a:cs typeface="Gill Sans" panose="020B0502020104020203" pitchFamily="34" charset="-79"/>
            </a:endParaRPr>
          </a:p>
          <a:p>
            <a:pPr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§55250.5: Revisions eliminate this section and move content into new §55252(a)(6) on work experience documentation. </a:t>
            </a:r>
          </a:p>
          <a:p>
            <a:pPr marL="114300" indent="-228600" eaLnBrk="1" hangingPunct="1">
              <a:lnSpc>
                <a:spcPct val="90000"/>
              </a:lnSpc>
              <a:spcAft>
                <a:spcPts val="600"/>
              </a:spcAft>
              <a:buFont typeface="Arial" panose="020B0604020202020204" pitchFamily="34" charset="0"/>
              <a:buChar char="•"/>
            </a:pPr>
            <a:endParaRPr lang="en-US" sz="1400" dirty="0">
              <a:solidFill>
                <a:srgbClr val="404040"/>
              </a:solidFill>
              <a:latin typeface="+mn-lt"/>
              <a:cs typeface="Gill Sans" panose="020B0502020104020203" pitchFamily="34" charset="-79"/>
            </a:endParaRPr>
          </a:p>
          <a:p>
            <a:pPr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§55250.6: Revisions eliminate this section and move content into new §55251(e) which allows districts to authorize work experience opportunities outside of district boundaries. </a:t>
            </a:r>
          </a:p>
          <a:p>
            <a:pPr eaLnBrk="1" hangingPunct="1">
              <a:lnSpc>
                <a:spcPct val="90000"/>
              </a:lnSpc>
              <a:spcAft>
                <a:spcPts val="600"/>
              </a:spcAft>
            </a:pPr>
            <a:endParaRPr lang="en-US" sz="1400" dirty="0">
              <a:solidFill>
                <a:srgbClr val="404040"/>
              </a:solidFill>
              <a:latin typeface="+mn-lt"/>
              <a:cs typeface="Gill Sans" panose="020B0502020104020203" pitchFamily="34" charset="-79"/>
            </a:endParaRPr>
          </a:p>
          <a:p>
            <a:pPr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§55250.7: Revisions eliminate this section and move content to new §55251(c) which covers funding sources for work experience education.  </a:t>
            </a:r>
          </a:p>
        </p:txBody>
      </p:sp>
      <p:pic>
        <p:nvPicPr>
          <p:cNvPr id="9" name="Picture 8" descr="Shape, rectangle&#10;&#10;Description automatically generated"/>
          <p:cNvPicPr>
            <a:picLocks noChangeAspect="1"/>
          </p:cNvPicPr>
          <p:nvPr/>
        </p:nvPicPr>
        <p:blipFill>
          <a:blip r:embed="rId2"/>
          <a:stretch>
            <a:fillRect/>
          </a:stretch>
        </p:blipFill>
        <p:spPr>
          <a:xfrm>
            <a:off x="6388259" y="2917610"/>
            <a:ext cx="4948881" cy="2152762"/>
          </a:xfrm>
          <a:prstGeom prst="rect">
            <a:avLst/>
          </a:prstGeom>
          <a:noFill/>
        </p:spPr>
      </p:pic>
      <p:sp>
        <p:nvSpPr>
          <p:cNvPr id="5" name="Slide Number Placeholder 4"/>
          <p:cNvSpPr>
            <a:spLocks noGrp="1"/>
          </p:cNvSpPr>
          <p:nvPr>
            <p:ph type="sldNum" sz="quarter" idx="10"/>
          </p:nvPr>
        </p:nvSpPr>
        <p:spPr>
          <a:xfrm>
            <a:off x="10437813" y="6356350"/>
            <a:ext cx="915987" cy="365125"/>
          </a:xfrm>
        </p:spPr>
        <p:txBody>
          <a:bodyPr vert="horz" wrap="square" lIns="91440" tIns="45720" rIns="0" bIns="45720" numCol="1" anchor="ctr" anchorCtr="0" compatLnSpc="1">
            <a:prstTxWarp prst="textNoShape">
              <a:avLst/>
            </a:prstTxWarp>
            <a:normAutofit/>
          </a:bodyPr>
          <a:lstStyle/>
          <a:p>
            <a:pPr>
              <a:spcAft>
                <a:spcPts val="600"/>
              </a:spcAft>
              <a:defRPr/>
            </a:pPr>
            <a:fld id="{7934E7AA-586C-4B13-A389-1429762DA247}" type="slidenum">
              <a:rPr lang="en-US" altLang="en-US" kern="1200">
                <a:latin typeface="Arial" panose="020B0604020202020204" pitchFamily="34" charset="0"/>
                <a:ea typeface="+mn-ea"/>
                <a:cs typeface="+mn-cs"/>
              </a:rPr>
              <a:pPr>
                <a:spcAft>
                  <a:spcPts val="600"/>
                </a:spcAft>
                <a:defRPr/>
              </a:pPr>
              <a:t>18</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109460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8621D79-5D0E-3B77-5669-8B854CE27977}"/>
              </a:ext>
            </a:extLst>
          </p:cNvPr>
          <p:cNvSpPr>
            <a:spLocks noGrp="1"/>
          </p:cNvSpPr>
          <p:nvPr>
            <p:ph type="title"/>
          </p:nvPr>
        </p:nvSpPr>
        <p:spPr>
          <a:xfrm>
            <a:off x="1277650" y="365125"/>
            <a:ext cx="10046043" cy="1325563"/>
          </a:xfrm>
        </p:spPr>
        <p:txBody>
          <a:bodyPr/>
          <a:lstStyle/>
          <a:p>
            <a:r>
              <a:rPr lang="en-US" sz="3600" b="1" dirty="0">
                <a:solidFill>
                  <a:srgbClr val="404040"/>
                </a:solidFill>
                <a:latin typeface="+mj-lt"/>
                <a:cs typeface="Gill Sans" panose="020B0502020104020203" pitchFamily="34" charset="-79"/>
              </a:rPr>
              <a:t>Proposed Revisions - §55251</a:t>
            </a:r>
            <a:endParaRPr lang="en-US" dirty="0"/>
          </a:p>
        </p:txBody>
      </p:sp>
      <p:sp>
        <p:nvSpPr>
          <p:cNvPr id="7" name="Rectangle 6"/>
          <p:cNvSpPr/>
          <p:nvPr/>
        </p:nvSpPr>
        <p:spPr bwMode="auto">
          <a:xfrm>
            <a:off x="1277650" y="1798320"/>
            <a:ext cx="4922537" cy="4391343"/>
          </a:xfrm>
          <a:prstGeom prst="rect">
            <a:avLst/>
          </a:prstGeom>
          <a:noFill/>
          <a:ln>
            <a:noFill/>
          </a:ln>
        </p:spPr>
        <p:txBody>
          <a:bodyPr vert="horz" wrap="square" lIns="91440" tIns="45720" rIns="91440" bIns="45720" numCol="1" anchor="t" anchorCtr="0" compatLnSpc="1">
            <a:prstTxWarp prst="textNoShape">
              <a:avLst/>
            </a:prstTxWarp>
            <a:normAutofit/>
          </a:bodyPr>
          <a:lstStyle/>
          <a:p>
            <a:pPr eaLnBrk="1" hangingPunct="1">
              <a:lnSpc>
                <a:spcPct val="90000"/>
              </a:lnSpc>
              <a:spcAft>
                <a:spcPts val="600"/>
              </a:spcAft>
            </a:pPr>
            <a:endParaRPr lang="en-US" sz="1300" b="1" dirty="0">
              <a:solidFill>
                <a:srgbClr val="404040"/>
              </a:solidFill>
              <a:latin typeface="+mj-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1300" dirty="0">
                <a:solidFill>
                  <a:srgbClr val="404040"/>
                </a:solidFill>
                <a:latin typeface="+mj-lt"/>
                <a:cs typeface="Gill Sans" panose="020B0502020104020203" pitchFamily="34" charset="-79"/>
              </a:rPr>
              <a:t>Substantially revises existing section, eliminating the old requirements of the plan.  Reorganizes some of this content into new requirements for district policy in new §55251(a) </a:t>
            </a:r>
          </a:p>
          <a:p>
            <a:pPr marL="400050" indent="-228600" eaLnBrk="1" hangingPunct="1">
              <a:lnSpc>
                <a:spcPct val="90000"/>
              </a:lnSpc>
              <a:spcAft>
                <a:spcPts val="600"/>
              </a:spcAft>
              <a:buFont typeface="Arial" panose="020B0604020202020204" pitchFamily="34" charset="0"/>
              <a:buChar char="•"/>
            </a:pPr>
            <a:endParaRPr lang="en-US" sz="1300" dirty="0">
              <a:solidFill>
                <a:srgbClr val="404040"/>
              </a:solidFill>
              <a:latin typeface="+mj-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1300" dirty="0">
                <a:solidFill>
                  <a:srgbClr val="404040"/>
                </a:solidFill>
                <a:latin typeface="+mj-lt"/>
                <a:cs typeface="Gill Sans" panose="020B0502020104020203" pitchFamily="34" charset="-79"/>
              </a:rPr>
              <a:t>New §55251 retitled ”District Responsibilities”</a:t>
            </a:r>
          </a:p>
          <a:p>
            <a:pPr marL="400050" indent="-228600" eaLnBrk="1" hangingPunct="1">
              <a:lnSpc>
                <a:spcPct val="90000"/>
              </a:lnSpc>
              <a:spcAft>
                <a:spcPts val="600"/>
              </a:spcAft>
              <a:buFont typeface="Arial" panose="020B0604020202020204" pitchFamily="34" charset="0"/>
              <a:buChar char="•"/>
            </a:pPr>
            <a:endParaRPr lang="en-US" sz="1300" dirty="0">
              <a:solidFill>
                <a:srgbClr val="404040"/>
              </a:solidFill>
              <a:latin typeface="+mj-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1300" dirty="0">
                <a:solidFill>
                  <a:srgbClr val="404040"/>
                </a:solidFill>
                <a:latin typeface="+mj-lt"/>
                <a:cs typeface="Gill Sans" panose="020B0502020104020203" pitchFamily="34" charset="-79"/>
              </a:rPr>
              <a:t>New §55251(a)(1-3) covers requirements for board policy and procedures</a:t>
            </a:r>
          </a:p>
          <a:p>
            <a:pPr marL="400050" indent="-228600" eaLnBrk="1" hangingPunct="1">
              <a:lnSpc>
                <a:spcPct val="90000"/>
              </a:lnSpc>
              <a:spcAft>
                <a:spcPts val="600"/>
              </a:spcAft>
              <a:buFont typeface="Arial" panose="020B0604020202020204" pitchFamily="34" charset="0"/>
              <a:buChar char="•"/>
            </a:pPr>
            <a:endParaRPr lang="en-US" sz="1300" dirty="0">
              <a:solidFill>
                <a:srgbClr val="404040"/>
              </a:solidFill>
              <a:latin typeface="+mj-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1300" dirty="0">
                <a:solidFill>
                  <a:srgbClr val="404040"/>
                </a:solidFill>
                <a:latin typeface="+mj-lt"/>
                <a:cs typeface="Gill Sans" panose="020B0502020104020203" pitchFamily="34" charset="-79"/>
              </a:rPr>
              <a:t>Other new sections cover identification of appropriate employers, district use of funds, workers compensation, and requirements for sufficient administrative services to support students.  </a:t>
            </a:r>
          </a:p>
          <a:p>
            <a:pPr marL="400050" indent="-228600" eaLnBrk="1" hangingPunct="1">
              <a:lnSpc>
                <a:spcPct val="90000"/>
              </a:lnSpc>
              <a:spcAft>
                <a:spcPts val="600"/>
              </a:spcAft>
              <a:buFont typeface="Arial" panose="020B0604020202020204" pitchFamily="34" charset="0"/>
              <a:buChar char="•"/>
            </a:pPr>
            <a:endParaRPr lang="en-US" sz="1300" dirty="0">
              <a:solidFill>
                <a:srgbClr val="404040"/>
              </a:solidFill>
              <a:latin typeface="+mj-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1300" dirty="0">
                <a:solidFill>
                  <a:srgbClr val="404040"/>
                </a:solidFill>
                <a:latin typeface="+mj-lt"/>
                <a:cs typeface="Gill Sans" panose="020B0502020104020203" pitchFamily="34" charset="-79"/>
              </a:rPr>
              <a:t>New §55251(d) requires districts to ensure preference for ED students to be placed into paid work experience education.  </a:t>
            </a:r>
          </a:p>
        </p:txBody>
      </p:sp>
      <p:pic>
        <p:nvPicPr>
          <p:cNvPr id="9" name="Picture 8" descr="Shape, rectangle&#10;&#10;Description automatically generated"/>
          <p:cNvPicPr>
            <a:picLocks noChangeAspect="1"/>
          </p:cNvPicPr>
          <p:nvPr/>
        </p:nvPicPr>
        <p:blipFill>
          <a:blip r:embed="rId2"/>
          <a:stretch>
            <a:fillRect/>
          </a:stretch>
        </p:blipFill>
        <p:spPr>
          <a:xfrm>
            <a:off x="6388259" y="2917610"/>
            <a:ext cx="4948881" cy="2152762"/>
          </a:xfrm>
          <a:prstGeom prst="rect">
            <a:avLst/>
          </a:prstGeom>
          <a:noFill/>
        </p:spPr>
      </p:pic>
      <p:sp>
        <p:nvSpPr>
          <p:cNvPr id="5" name="Slide Number Placeholder 4"/>
          <p:cNvSpPr>
            <a:spLocks noGrp="1"/>
          </p:cNvSpPr>
          <p:nvPr>
            <p:ph type="sldNum" sz="quarter" idx="10"/>
          </p:nvPr>
        </p:nvSpPr>
        <p:spPr>
          <a:xfrm>
            <a:off x="10437813" y="6356350"/>
            <a:ext cx="915987" cy="365125"/>
          </a:xfrm>
        </p:spPr>
        <p:txBody>
          <a:bodyPr vert="horz" wrap="square" lIns="91440" tIns="45720" rIns="0" bIns="45720" numCol="1" anchor="ctr" anchorCtr="0" compatLnSpc="1">
            <a:prstTxWarp prst="textNoShape">
              <a:avLst/>
            </a:prstTxWarp>
            <a:normAutofit/>
          </a:bodyPr>
          <a:lstStyle/>
          <a:p>
            <a:pPr>
              <a:spcAft>
                <a:spcPts val="600"/>
              </a:spcAft>
              <a:defRPr/>
            </a:pPr>
            <a:fld id="{7934E7AA-586C-4B13-A389-1429762DA247}" type="slidenum">
              <a:rPr lang="en-US" altLang="en-US" kern="1200">
                <a:latin typeface="Arial" panose="020B0604020202020204" pitchFamily="34" charset="0"/>
                <a:ea typeface="+mn-ea"/>
                <a:cs typeface="+mn-cs"/>
              </a:rPr>
              <a:pPr>
                <a:spcAft>
                  <a:spcPts val="600"/>
                </a:spcAft>
                <a:defRPr/>
              </a:pPr>
              <a:t>19</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243305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38CD8-5CDC-A0E9-C350-AC0732B4443A}"/>
              </a:ext>
            </a:extLst>
          </p:cNvPr>
          <p:cNvSpPr>
            <a:spLocks noGrp="1"/>
          </p:cNvSpPr>
          <p:nvPr>
            <p:ph type="title"/>
          </p:nvPr>
        </p:nvSpPr>
        <p:spPr/>
        <p:txBody>
          <a:bodyPr/>
          <a:lstStyle/>
          <a:p>
            <a:r>
              <a:rPr lang="en-US" dirty="0">
                <a:latin typeface="+mj-lt"/>
              </a:rPr>
              <a:t>TODAY</a:t>
            </a:r>
          </a:p>
        </p:txBody>
      </p:sp>
      <p:sp>
        <p:nvSpPr>
          <p:cNvPr id="3" name="Content Placeholder 2">
            <a:extLst>
              <a:ext uri="{FF2B5EF4-FFF2-40B4-BE49-F238E27FC236}">
                <a16:creationId xmlns:a16="http://schemas.microsoft.com/office/drawing/2014/main" id="{C7C7EF69-7752-6C76-4736-8519EDCE64BE}"/>
              </a:ext>
            </a:extLst>
          </p:cNvPr>
          <p:cNvSpPr>
            <a:spLocks noGrp="1"/>
          </p:cNvSpPr>
          <p:nvPr>
            <p:ph idx="1"/>
          </p:nvPr>
        </p:nvSpPr>
        <p:spPr>
          <a:xfrm>
            <a:off x="4360863" y="755780"/>
            <a:ext cx="6672262" cy="5529806"/>
          </a:xfrm>
        </p:spPr>
        <p:txBody>
          <a:bodyPr/>
          <a:lstStyle/>
          <a:p>
            <a:r>
              <a:rPr lang="en-US" dirty="0">
                <a:solidFill>
                  <a:srgbClr val="0A0A0A"/>
                </a:solidFill>
                <a:effectLst/>
                <a:latin typeface="Arial" panose="020B0604020202020204" pitchFamily="34" charset="0"/>
                <a:ea typeface="Times New Roman" panose="02020603050405020304" pitchFamily="18" charset="0"/>
                <a:cs typeface="Times New Roman" panose="02020603050405020304" pitchFamily="18" charset="0"/>
              </a:rPr>
              <a:t>Career technical education (CTE) has been given a boost by legislation and funding to close both the skills and employment gaps anticipated in California’s </a:t>
            </a:r>
            <a:r>
              <a:rPr lang="en-US" b="1" dirty="0">
                <a:solidFill>
                  <a:srgbClr val="0A0A0A"/>
                </a:solidFill>
                <a:effectLst/>
                <a:latin typeface="Arial" panose="020B0604020202020204" pitchFamily="34" charset="0"/>
                <a:ea typeface="Times New Roman" panose="02020603050405020304" pitchFamily="18" charset="0"/>
                <a:cs typeface="Times New Roman" panose="02020603050405020304" pitchFamily="18" charset="0"/>
              </a:rPr>
              <a:t>future</a:t>
            </a:r>
            <a:r>
              <a:rPr lang="en-US" dirty="0">
                <a:solidFill>
                  <a:srgbClr val="0A0A0A"/>
                </a:solidFill>
                <a:effectLst/>
                <a:latin typeface="Arial" panose="020B0604020202020204" pitchFamily="34" charset="0"/>
                <a:ea typeface="Times New Roman" panose="02020603050405020304" pitchFamily="18" charset="0"/>
                <a:cs typeface="Times New Roman" panose="02020603050405020304" pitchFamily="18" charset="0"/>
              </a:rPr>
              <a:t>. While classroom instruction is a critical component of programs that prepare students for the general and job-specific demands of occupations, work-based learning through credit and noncredit work experience education and apprenticeships are equally critical. Join this session to learn about proposed legislative updates and how your college may provide students an opportunity to be well-equipped to enter the workforce as aspiring employees by gaining on-the-job experience through both for credit and noncredit work-based learning.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93DE4BD7-5F84-7077-4744-FBC04D963282}"/>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E7056E28-9593-6F3B-6234-FB9F37E0D408}"/>
              </a:ext>
            </a:extLst>
          </p:cNvPr>
          <p:cNvSpPr>
            <a:spLocks noGrp="1"/>
          </p:cNvSpPr>
          <p:nvPr>
            <p:ph type="sldNum" sz="quarter" idx="10"/>
          </p:nvPr>
        </p:nvSpPr>
        <p:spPr/>
        <p:txBody>
          <a:bodyPr/>
          <a:lstStyle/>
          <a:p>
            <a:pPr>
              <a:defRPr/>
            </a:pPr>
            <a:fld id="{D8EA18C6-28F1-3B47-AF4F-AD518E9A6B5A}" type="slidenum">
              <a:rPr lang="en-US" altLang="en-US" smtClean="0"/>
              <a:pPr>
                <a:defRPr/>
              </a:pPr>
              <a:t>2</a:t>
            </a:fld>
            <a:endParaRPr lang="en-US" altLang="en-US"/>
          </a:p>
        </p:txBody>
      </p:sp>
    </p:spTree>
    <p:extLst>
      <p:ext uri="{BB962C8B-B14F-4D97-AF65-F5344CB8AC3E}">
        <p14:creationId xmlns:p14="http://schemas.microsoft.com/office/powerpoint/2010/main" val="4170740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EA4A66E-C463-D777-456E-6F8F3C1C94EF}"/>
              </a:ext>
            </a:extLst>
          </p:cNvPr>
          <p:cNvSpPr>
            <a:spLocks noGrp="1"/>
          </p:cNvSpPr>
          <p:nvPr>
            <p:ph type="title"/>
          </p:nvPr>
        </p:nvSpPr>
        <p:spPr>
          <a:xfrm>
            <a:off x="1277650" y="365125"/>
            <a:ext cx="10046043" cy="791871"/>
          </a:xfrm>
        </p:spPr>
        <p:txBody>
          <a:bodyPr/>
          <a:lstStyle/>
          <a:p>
            <a:r>
              <a:rPr lang="en-US" sz="3600" b="1" dirty="0">
                <a:solidFill>
                  <a:srgbClr val="404040"/>
                </a:solidFill>
                <a:latin typeface="+mj-lt"/>
                <a:cs typeface="Gill Sans" panose="020B0502020104020203" pitchFamily="34" charset="-79"/>
              </a:rPr>
              <a:t>Proposed Revisions - §55252</a:t>
            </a:r>
            <a:endParaRPr lang="en-US" dirty="0"/>
          </a:p>
        </p:txBody>
      </p:sp>
      <p:sp>
        <p:nvSpPr>
          <p:cNvPr id="7" name="Rectangle 6"/>
          <p:cNvSpPr/>
          <p:nvPr/>
        </p:nvSpPr>
        <p:spPr bwMode="auto">
          <a:xfrm>
            <a:off x="989046" y="1296955"/>
            <a:ext cx="5211142" cy="4892709"/>
          </a:xfrm>
          <a:prstGeom prst="rect">
            <a:avLst/>
          </a:prstGeom>
          <a:noFill/>
          <a:ln>
            <a:noFill/>
          </a:ln>
        </p:spPr>
        <p:txBody>
          <a:bodyPr vert="horz" wrap="square" lIns="91440" tIns="45720" rIns="91440" bIns="45720" numCol="1" anchor="t" anchorCtr="0" compatLnSpc="1">
            <a:prstTxWarp prst="textNoShape">
              <a:avLst/>
            </a:prstTxWarp>
            <a:normAutofit/>
          </a:bodyPr>
          <a:lstStyle/>
          <a:p>
            <a:pPr eaLnBrk="1" hangingPunct="1">
              <a:lnSpc>
                <a:spcPct val="90000"/>
              </a:lnSpc>
              <a:spcAft>
                <a:spcPts val="600"/>
              </a:spcAft>
            </a:pPr>
            <a:endParaRPr lang="en-US" sz="1500" b="1" dirty="0">
              <a:solidFill>
                <a:srgbClr val="404040"/>
              </a:solidFill>
              <a:latin typeface="+mj-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dirty="0">
                <a:solidFill>
                  <a:srgbClr val="404040"/>
                </a:solidFill>
                <a:latin typeface="+mn-lt"/>
                <a:cs typeface="Gill Sans" panose="020B0502020104020203" pitchFamily="34" charset="-79"/>
              </a:rPr>
              <a:t>Eliminates existing text of §55252 that defined difference between “general” and “occupational” work experience.  </a:t>
            </a:r>
          </a:p>
          <a:p>
            <a:pPr marL="57150" eaLnBrk="1" hangingPunct="1">
              <a:lnSpc>
                <a:spcPct val="90000"/>
              </a:lnSpc>
              <a:spcAft>
                <a:spcPts val="600"/>
              </a:spcAft>
            </a:pPr>
            <a:endParaRPr lang="en-US" dirty="0">
              <a:solidFill>
                <a:srgbClr val="404040"/>
              </a:solidFill>
              <a:latin typeface="+mn-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dirty="0">
                <a:solidFill>
                  <a:srgbClr val="404040"/>
                </a:solidFill>
                <a:latin typeface="+mn-lt"/>
                <a:cs typeface="Gill Sans" panose="020B0502020104020203" pitchFamily="34" charset="-79"/>
              </a:rPr>
              <a:t>Definitions for work experience are established in new §55250. The distinctions between types of work experience in the old regulations was not aligned with contemporary practices in work experience nor with Vision and equity goals.  </a:t>
            </a:r>
          </a:p>
          <a:p>
            <a:pPr marL="57150" eaLnBrk="1" hangingPunct="1">
              <a:lnSpc>
                <a:spcPct val="90000"/>
              </a:lnSpc>
              <a:spcAft>
                <a:spcPts val="600"/>
              </a:spcAft>
            </a:pPr>
            <a:endParaRPr lang="en-US" dirty="0">
              <a:solidFill>
                <a:srgbClr val="404040"/>
              </a:solidFill>
              <a:latin typeface="+mn-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dirty="0">
                <a:solidFill>
                  <a:srgbClr val="404040"/>
                </a:solidFill>
                <a:latin typeface="+mn-lt"/>
                <a:cs typeface="Gill Sans" panose="020B0502020104020203" pitchFamily="34" charset="-79"/>
              </a:rPr>
              <a:t>New §55252 covers district requirements for work experience education documentation, including: supervisory obligations, prohibitions on discrimination, and the requirements for a learning agreement signed by district, employer, and student. </a:t>
            </a:r>
          </a:p>
        </p:txBody>
      </p:sp>
      <p:pic>
        <p:nvPicPr>
          <p:cNvPr id="9" name="Picture 8" descr="Shape, rectangle&#10;&#10;Description automatically generated"/>
          <p:cNvPicPr>
            <a:picLocks noChangeAspect="1"/>
          </p:cNvPicPr>
          <p:nvPr/>
        </p:nvPicPr>
        <p:blipFill>
          <a:blip r:embed="rId2"/>
          <a:stretch>
            <a:fillRect/>
          </a:stretch>
        </p:blipFill>
        <p:spPr>
          <a:xfrm>
            <a:off x="6388259" y="2917610"/>
            <a:ext cx="4948881" cy="2152762"/>
          </a:xfrm>
          <a:prstGeom prst="rect">
            <a:avLst/>
          </a:prstGeom>
          <a:noFill/>
        </p:spPr>
      </p:pic>
      <p:sp>
        <p:nvSpPr>
          <p:cNvPr id="5" name="Slide Number Placeholder 4"/>
          <p:cNvSpPr>
            <a:spLocks noGrp="1"/>
          </p:cNvSpPr>
          <p:nvPr>
            <p:ph type="sldNum" sz="quarter" idx="10"/>
          </p:nvPr>
        </p:nvSpPr>
        <p:spPr>
          <a:xfrm>
            <a:off x="10437813" y="6356350"/>
            <a:ext cx="915987" cy="365125"/>
          </a:xfrm>
        </p:spPr>
        <p:txBody>
          <a:bodyPr vert="horz" wrap="square" lIns="91440" tIns="45720" rIns="0" bIns="45720" numCol="1" anchor="ctr" anchorCtr="0" compatLnSpc="1">
            <a:prstTxWarp prst="textNoShape">
              <a:avLst/>
            </a:prstTxWarp>
            <a:normAutofit/>
          </a:bodyPr>
          <a:lstStyle/>
          <a:p>
            <a:pPr>
              <a:spcAft>
                <a:spcPts val="600"/>
              </a:spcAft>
              <a:defRPr/>
            </a:pPr>
            <a:fld id="{7934E7AA-586C-4B13-A389-1429762DA247}" type="slidenum">
              <a:rPr lang="en-US" altLang="en-US" kern="1200">
                <a:latin typeface="Arial" panose="020B0604020202020204" pitchFamily="34" charset="0"/>
                <a:ea typeface="+mn-ea"/>
                <a:cs typeface="+mn-cs"/>
              </a:rPr>
              <a:pPr>
                <a:spcAft>
                  <a:spcPts val="600"/>
                </a:spcAft>
                <a:defRPr/>
              </a:pPr>
              <a:t>20</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155125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A56017-23C8-04C0-B445-307FB9FB9CE9}"/>
              </a:ext>
            </a:extLst>
          </p:cNvPr>
          <p:cNvSpPr>
            <a:spLocks noGrp="1"/>
          </p:cNvSpPr>
          <p:nvPr>
            <p:ph type="title"/>
          </p:nvPr>
        </p:nvSpPr>
        <p:spPr>
          <a:xfrm>
            <a:off x="1277650" y="365125"/>
            <a:ext cx="10046043" cy="1325563"/>
          </a:xfrm>
        </p:spPr>
        <p:txBody>
          <a:bodyPr/>
          <a:lstStyle/>
          <a:p>
            <a:r>
              <a:rPr lang="en-US" sz="3600" b="1" dirty="0">
                <a:solidFill>
                  <a:srgbClr val="404040"/>
                </a:solidFill>
                <a:latin typeface="+mj-lt"/>
                <a:cs typeface="Gill Sans" panose="020B0502020104020203" pitchFamily="34" charset="-79"/>
              </a:rPr>
              <a:t>Proposed Revisions - §55253</a:t>
            </a:r>
            <a:endParaRPr lang="en-US" dirty="0"/>
          </a:p>
        </p:txBody>
      </p:sp>
      <p:pic>
        <p:nvPicPr>
          <p:cNvPr id="9" name="Picture 8" descr="Shape, rectangle&#10;&#10;Description automatically generated"/>
          <p:cNvPicPr>
            <a:picLocks noChangeAspect="1"/>
          </p:cNvPicPr>
          <p:nvPr/>
        </p:nvPicPr>
        <p:blipFill>
          <a:blip r:embed="rId2"/>
          <a:stretch>
            <a:fillRect/>
          </a:stretch>
        </p:blipFill>
        <p:spPr>
          <a:xfrm>
            <a:off x="1277650" y="2923340"/>
            <a:ext cx="4922537" cy="2141303"/>
          </a:xfrm>
          <a:prstGeom prst="rect">
            <a:avLst/>
          </a:prstGeom>
          <a:noFill/>
        </p:spPr>
      </p:pic>
      <p:sp>
        <p:nvSpPr>
          <p:cNvPr id="7" name="Rectangle 6"/>
          <p:cNvSpPr/>
          <p:nvPr/>
        </p:nvSpPr>
        <p:spPr bwMode="auto">
          <a:xfrm>
            <a:off x="6388259" y="1798320"/>
            <a:ext cx="4948881" cy="4481182"/>
          </a:xfrm>
          <a:prstGeom prst="rect">
            <a:avLst/>
          </a:prstGeom>
          <a:noFill/>
          <a:ln>
            <a:noFill/>
          </a:ln>
        </p:spPr>
        <p:txBody>
          <a:bodyPr vert="horz" wrap="square" lIns="91440" tIns="45720" rIns="91440" bIns="45720" numCol="1" anchor="t" anchorCtr="0" compatLnSpc="1">
            <a:prstTxWarp prst="textNoShape">
              <a:avLst/>
            </a:prstTxWarp>
            <a:normAutofit/>
          </a:bodyPr>
          <a:lstStyle/>
          <a:p>
            <a:pPr eaLnBrk="1" hangingPunct="1">
              <a:lnSpc>
                <a:spcPct val="90000"/>
              </a:lnSpc>
              <a:spcAft>
                <a:spcPts val="600"/>
              </a:spcAft>
            </a:pPr>
            <a:endParaRPr lang="en-US" sz="1100" b="1" dirty="0">
              <a:solidFill>
                <a:srgbClr val="404040"/>
              </a:solidFill>
              <a:latin typeface="+mj-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Revision eliminates distinction between general and occupational work experience education unit limits and replaces with single limit of 16 semester credit hours with a limitation of 8 hours in any single term.</a:t>
            </a:r>
          </a:p>
          <a:p>
            <a:pPr marL="400050" indent="-228600" eaLnBrk="1" hangingPunct="1">
              <a:lnSpc>
                <a:spcPct val="90000"/>
              </a:lnSpc>
              <a:spcAft>
                <a:spcPts val="600"/>
              </a:spcAft>
              <a:buFont typeface="Arial" panose="020B0604020202020204" pitchFamily="34" charset="0"/>
              <a:buChar char="•"/>
            </a:pPr>
            <a:endParaRPr lang="en-US" sz="1400" dirty="0">
              <a:solidFill>
                <a:srgbClr val="404040"/>
              </a:solidFill>
              <a:latin typeface="+mn-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Incorporates content on credit hour calculation from old §55256.5 but makes substantial revisions to old regulations, including:</a:t>
            </a:r>
          </a:p>
          <a:p>
            <a:pPr marL="742950" lvl="1"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60 hours of work experience education = 1 unit of credit</a:t>
            </a:r>
          </a:p>
          <a:p>
            <a:pPr marL="742950" lvl="1"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Specifically allows work experience education to be integrated into a single Course Outline of Record that can include lecture, lab, or activity hours in addition to work experience hours</a:t>
            </a:r>
          </a:p>
          <a:p>
            <a:pPr marL="742950" lvl="1" indent="-228600" eaLnBrk="1" hangingPunct="1">
              <a:lnSpc>
                <a:spcPct val="90000"/>
              </a:lnSpc>
              <a:spcAft>
                <a:spcPts val="600"/>
              </a:spcAft>
              <a:buFont typeface="Arial" panose="020B0604020202020204" pitchFamily="34" charset="0"/>
              <a:buChar char="•"/>
            </a:pPr>
            <a:endParaRPr lang="en-US" sz="1400" dirty="0">
              <a:solidFill>
                <a:srgbClr val="404040"/>
              </a:solidFill>
              <a:latin typeface="+mn-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Includes change to attendance accounting formula. </a:t>
            </a:r>
          </a:p>
          <a:p>
            <a:pPr marL="400050" indent="-228600" eaLnBrk="1" hangingPunct="1">
              <a:lnSpc>
                <a:spcPct val="90000"/>
              </a:lnSpc>
              <a:spcAft>
                <a:spcPts val="600"/>
              </a:spcAft>
              <a:buFont typeface="Arial" panose="020B0604020202020204" pitchFamily="34" charset="0"/>
              <a:buChar char="•"/>
            </a:pPr>
            <a:endParaRPr lang="en-US" sz="1400" dirty="0">
              <a:solidFill>
                <a:srgbClr val="404040"/>
              </a:solidFill>
              <a:latin typeface="+mn-lt"/>
              <a:cs typeface="Gill Sans" panose="020B0502020104020203" pitchFamily="34" charset="-79"/>
            </a:endParaRPr>
          </a:p>
          <a:p>
            <a:pPr marL="285750" indent="-228600" eaLnBrk="1" hangingPunct="1">
              <a:lnSpc>
                <a:spcPct val="90000"/>
              </a:lnSpc>
              <a:spcAft>
                <a:spcPts val="600"/>
              </a:spcAft>
              <a:buFont typeface="Arial" panose="020B0604020202020204" pitchFamily="34" charset="0"/>
              <a:buChar char="•"/>
            </a:pPr>
            <a:r>
              <a:rPr lang="en-US" sz="1400" dirty="0">
                <a:solidFill>
                  <a:srgbClr val="404040"/>
                </a:solidFill>
                <a:latin typeface="+mn-lt"/>
                <a:cs typeface="Gill Sans" panose="020B0502020104020203" pitchFamily="34" charset="-79"/>
              </a:rPr>
              <a:t>No change to course repetition standards. </a:t>
            </a:r>
          </a:p>
        </p:txBody>
      </p:sp>
      <p:sp>
        <p:nvSpPr>
          <p:cNvPr id="5" name="Slide Number Placeholder 4"/>
          <p:cNvSpPr>
            <a:spLocks noGrp="1"/>
          </p:cNvSpPr>
          <p:nvPr>
            <p:ph type="sldNum" sz="quarter" idx="10"/>
          </p:nvPr>
        </p:nvSpPr>
        <p:spPr>
          <a:xfrm>
            <a:off x="10437813" y="6356350"/>
            <a:ext cx="915987" cy="365125"/>
          </a:xfrm>
        </p:spPr>
        <p:txBody>
          <a:bodyPr vert="horz" wrap="square" lIns="91440" tIns="45720" rIns="0" bIns="45720" numCol="1" anchor="ctr" anchorCtr="0" compatLnSpc="1">
            <a:prstTxWarp prst="textNoShape">
              <a:avLst/>
            </a:prstTxWarp>
            <a:normAutofit/>
          </a:bodyPr>
          <a:lstStyle/>
          <a:p>
            <a:pPr>
              <a:spcAft>
                <a:spcPts val="600"/>
              </a:spcAft>
              <a:defRPr/>
            </a:pPr>
            <a:fld id="{7934E7AA-586C-4B13-A389-1429762DA247}" type="slidenum">
              <a:rPr lang="en-US" altLang="en-US" kern="1200">
                <a:latin typeface="Arial" panose="020B0604020202020204" pitchFamily="34" charset="0"/>
                <a:ea typeface="+mn-ea"/>
                <a:cs typeface="+mn-cs"/>
              </a:rPr>
              <a:pPr>
                <a:spcAft>
                  <a:spcPts val="600"/>
                </a:spcAft>
                <a:defRPr/>
              </a:pPr>
              <a:t>21</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2949816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D7B4D9C-2E51-5A90-D8E4-AAD53E3E2768}"/>
              </a:ext>
            </a:extLst>
          </p:cNvPr>
          <p:cNvSpPr>
            <a:spLocks noGrp="1"/>
          </p:cNvSpPr>
          <p:nvPr>
            <p:ph type="title"/>
          </p:nvPr>
        </p:nvSpPr>
        <p:spPr>
          <a:xfrm>
            <a:off x="1277650" y="365125"/>
            <a:ext cx="10046043" cy="1325563"/>
          </a:xfrm>
        </p:spPr>
        <p:txBody>
          <a:bodyPr/>
          <a:lstStyle/>
          <a:p>
            <a:r>
              <a:rPr lang="en-US" sz="3600" b="1" dirty="0">
                <a:solidFill>
                  <a:srgbClr val="404040"/>
                </a:solidFill>
                <a:latin typeface="+mj-lt"/>
                <a:cs typeface="Gill Sans" panose="020B0502020104020203" pitchFamily="34" charset="-79"/>
              </a:rPr>
              <a:t>Proposed Revisions - §55254 – 55257</a:t>
            </a:r>
            <a:endParaRPr lang="en-US" dirty="0"/>
          </a:p>
        </p:txBody>
      </p:sp>
      <p:pic>
        <p:nvPicPr>
          <p:cNvPr id="9" name="Picture 8" descr="Shape, rectangle&#10;&#10;Description automatically generated"/>
          <p:cNvPicPr>
            <a:picLocks noChangeAspect="1"/>
          </p:cNvPicPr>
          <p:nvPr/>
        </p:nvPicPr>
        <p:blipFill>
          <a:blip r:embed="rId2"/>
          <a:stretch>
            <a:fillRect/>
          </a:stretch>
        </p:blipFill>
        <p:spPr>
          <a:xfrm>
            <a:off x="1277650" y="2923340"/>
            <a:ext cx="4922537" cy="2141303"/>
          </a:xfrm>
          <a:prstGeom prst="rect">
            <a:avLst/>
          </a:prstGeom>
          <a:noFill/>
        </p:spPr>
      </p:pic>
      <p:sp>
        <p:nvSpPr>
          <p:cNvPr id="7" name="Rectangle 6"/>
          <p:cNvSpPr/>
          <p:nvPr/>
        </p:nvSpPr>
        <p:spPr bwMode="auto">
          <a:xfrm>
            <a:off x="6388259" y="1798320"/>
            <a:ext cx="4948881" cy="4391343"/>
          </a:xfrm>
          <a:prstGeom prst="rect">
            <a:avLst/>
          </a:prstGeom>
          <a:noFill/>
          <a:ln>
            <a:noFill/>
          </a:ln>
        </p:spPr>
        <p:txBody>
          <a:bodyPr vert="horz" wrap="square" lIns="91440" tIns="45720" rIns="91440" bIns="45720" numCol="1" anchor="t" anchorCtr="0" compatLnSpc="1">
            <a:prstTxWarp prst="textNoShape">
              <a:avLst/>
            </a:prstTxWarp>
            <a:normAutofit/>
          </a:bodyPr>
          <a:lstStyle/>
          <a:p>
            <a:pPr eaLnBrk="1" hangingPunct="1">
              <a:lnSpc>
                <a:spcPct val="90000"/>
              </a:lnSpc>
              <a:spcAft>
                <a:spcPts val="600"/>
              </a:spcAft>
            </a:pPr>
            <a:endParaRPr lang="en-US" sz="1500" b="1" dirty="0">
              <a:solidFill>
                <a:srgbClr val="404040"/>
              </a:solidFill>
              <a:latin typeface="+mj-lt"/>
              <a:cs typeface="Gill Sans" panose="020B0502020104020203" pitchFamily="34" charset="-79"/>
            </a:endParaRPr>
          </a:p>
          <a:p>
            <a:pPr indent="-228600" eaLnBrk="1" hangingPunct="1">
              <a:lnSpc>
                <a:spcPct val="90000"/>
              </a:lnSpc>
              <a:spcAft>
                <a:spcPts val="600"/>
              </a:spcAft>
              <a:buFont typeface="Arial" panose="020B0604020202020204" pitchFamily="34" charset="0"/>
              <a:buChar char="•"/>
            </a:pPr>
            <a:r>
              <a:rPr lang="en-US" sz="1500" b="1" dirty="0">
                <a:solidFill>
                  <a:srgbClr val="404040"/>
                </a:solidFill>
                <a:latin typeface="+mj-lt"/>
                <a:cs typeface="Gill Sans" panose="020B0502020104020203" pitchFamily="34" charset="-79"/>
              </a:rPr>
              <a:t>§55254</a:t>
            </a:r>
            <a:r>
              <a:rPr lang="en-US" sz="1500" dirty="0">
                <a:solidFill>
                  <a:srgbClr val="404040"/>
                </a:solidFill>
                <a:latin typeface="+mj-lt"/>
                <a:cs typeface="Gill Sans" panose="020B0502020104020203" pitchFamily="34" charset="-79"/>
              </a:rPr>
              <a:t>: Revisions eliminate this section.  Revised in new §55252</a:t>
            </a:r>
          </a:p>
          <a:p>
            <a:pPr marL="114300" indent="-228600" eaLnBrk="1" hangingPunct="1">
              <a:lnSpc>
                <a:spcPct val="90000"/>
              </a:lnSpc>
              <a:spcAft>
                <a:spcPts val="600"/>
              </a:spcAft>
              <a:buFont typeface="Arial" panose="020B0604020202020204" pitchFamily="34" charset="0"/>
              <a:buChar char="•"/>
            </a:pPr>
            <a:endParaRPr lang="en-US" sz="1500" dirty="0">
              <a:solidFill>
                <a:srgbClr val="404040"/>
              </a:solidFill>
              <a:latin typeface="+mj-lt"/>
              <a:cs typeface="Gill Sans" panose="020B0502020104020203" pitchFamily="34" charset="-79"/>
            </a:endParaRPr>
          </a:p>
          <a:p>
            <a:pPr indent="-228600" eaLnBrk="1" hangingPunct="1">
              <a:lnSpc>
                <a:spcPct val="90000"/>
              </a:lnSpc>
              <a:spcAft>
                <a:spcPts val="600"/>
              </a:spcAft>
              <a:buFont typeface="Arial" panose="020B0604020202020204" pitchFamily="34" charset="0"/>
              <a:buChar char="•"/>
            </a:pPr>
            <a:r>
              <a:rPr lang="en-US" sz="1500" b="1" dirty="0">
                <a:solidFill>
                  <a:srgbClr val="404040"/>
                </a:solidFill>
                <a:latin typeface="+mj-lt"/>
                <a:cs typeface="Gill Sans" panose="020B0502020104020203" pitchFamily="34" charset="-79"/>
              </a:rPr>
              <a:t>§55255</a:t>
            </a:r>
            <a:r>
              <a:rPr lang="en-US" sz="1500" dirty="0">
                <a:solidFill>
                  <a:srgbClr val="404040"/>
                </a:solidFill>
                <a:latin typeface="+mj-lt"/>
                <a:cs typeface="Gill Sans" panose="020B0502020104020203" pitchFamily="34" charset="-79"/>
              </a:rPr>
              <a:t>: Revisions eliminate this section.  Revised in new §55251 and §55252</a:t>
            </a:r>
          </a:p>
          <a:p>
            <a:pPr marL="114300" indent="-228600" eaLnBrk="1" hangingPunct="1">
              <a:lnSpc>
                <a:spcPct val="90000"/>
              </a:lnSpc>
              <a:spcAft>
                <a:spcPts val="600"/>
              </a:spcAft>
              <a:buFont typeface="Arial" panose="020B0604020202020204" pitchFamily="34" charset="0"/>
              <a:buChar char="•"/>
            </a:pPr>
            <a:endParaRPr lang="en-US" sz="1500" dirty="0">
              <a:solidFill>
                <a:srgbClr val="404040"/>
              </a:solidFill>
              <a:latin typeface="+mj-lt"/>
              <a:cs typeface="Gill Sans" panose="020B0502020104020203" pitchFamily="34" charset="-79"/>
            </a:endParaRPr>
          </a:p>
          <a:p>
            <a:pPr indent="-228600" eaLnBrk="1" hangingPunct="1">
              <a:lnSpc>
                <a:spcPct val="90000"/>
              </a:lnSpc>
              <a:spcAft>
                <a:spcPts val="600"/>
              </a:spcAft>
              <a:buFont typeface="Arial" panose="020B0604020202020204" pitchFamily="34" charset="0"/>
              <a:buChar char="•"/>
            </a:pPr>
            <a:r>
              <a:rPr lang="en-US" sz="1500" b="1" dirty="0">
                <a:solidFill>
                  <a:srgbClr val="404040"/>
                </a:solidFill>
                <a:latin typeface="+mj-lt"/>
                <a:cs typeface="Gill Sans" panose="020B0502020104020203" pitchFamily="34" charset="-79"/>
              </a:rPr>
              <a:t>§55256: </a:t>
            </a:r>
            <a:r>
              <a:rPr lang="en-US" sz="1500" dirty="0">
                <a:solidFill>
                  <a:srgbClr val="404040"/>
                </a:solidFill>
                <a:latin typeface="+mj-lt"/>
                <a:cs typeface="Gill Sans" panose="020B0502020104020203" pitchFamily="34" charset="-79"/>
              </a:rPr>
              <a:t>Revisions eliminate this section.  Moved into new §55254 </a:t>
            </a:r>
          </a:p>
          <a:p>
            <a:pPr marL="114300" indent="-228600" eaLnBrk="1" hangingPunct="1">
              <a:lnSpc>
                <a:spcPct val="90000"/>
              </a:lnSpc>
              <a:spcAft>
                <a:spcPts val="600"/>
              </a:spcAft>
              <a:buFont typeface="Arial" panose="020B0604020202020204" pitchFamily="34" charset="0"/>
              <a:buChar char="•"/>
            </a:pPr>
            <a:endParaRPr lang="en-US" sz="1500" dirty="0">
              <a:solidFill>
                <a:srgbClr val="404040"/>
              </a:solidFill>
              <a:latin typeface="+mj-lt"/>
              <a:cs typeface="Gill Sans" panose="020B0502020104020203" pitchFamily="34" charset="-79"/>
            </a:endParaRPr>
          </a:p>
          <a:p>
            <a:pPr indent="-228600" eaLnBrk="1" hangingPunct="1">
              <a:lnSpc>
                <a:spcPct val="90000"/>
              </a:lnSpc>
              <a:spcAft>
                <a:spcPts val="600"/>
              </a:spcAft>
              <a:buFont typeface="Arial" panose="020B0604020202020204" pitchFamily="34" charset="0"/>
              <a:buChar char="•"/>
            </a:pPr>
            <a:r>
              <a:rPr lang="en-US" sz="1500" b="1" dirty="0">
                <a:solidFill>
                  <a:srgbClr val="404040"/>
                </a:solidFill>
                <a:latin typeface="+mj-lt"/>
                <a:cs typeface="Gill Sans" panose="020B0502020104020203" pitchFamily="34" charset="-79"/>
              </a:rPr>
              <a:t>§55256.5</a:t>
            </a:r>
            <a:r>
              <a:rPr lang="en-US" sz="1500" dirty="0">
                <a:solidFill>
                  <a:srgbClr val="404040"/>
                </a:solidFill>
                <a:latin typeface="+mj-lt"/>
                <a:cs typeface="Gill Sans" panose="020B0502020104020203" pitchFamily="34" charset="-79"/>
              </a:rPr>
              <a:t>: Revisions eliminate this section.  Revised in new §55253</a:t>
            </a:r>
          </a:p>
          <a:p>
            <a:pPr marL="114300" indent="-228600" eaLnBrk="1" hangingPunct="1">
              <a:lnSpc>
                <a:spcPct val="90000"/>
              </a:lnSpc>
              <a:spcAft>
                <a:spcPts val="600"/>
              </a:spcAft>
              <a:buFont typeface="Arial" panose="020B0604020202020204" pitchFamily="34" charset="0"/>
              <a:buChar char="•"/>
            </a:pPr>
            <a:endParaRPr lang="en-US" sz="1500" dirty="0">
              <a:solidFill>
                <a:srgbClr val="404040"/>
              </a:solidFill>
              <a:latin typeface="+mj-lt"/>
              <a:cs typeface="Gill Sans" panose="020B0502020104020203" pitchFamily="34" charset="-79"/>
            </a:endParaRPr>
          </a:p>
          <a:p>
            <a:pPr indent="-228600" eaLnBrk="1" hangingPunct="1">
              <a:lnSpc>
                <a:spcPct val="90000"/>
              </a:lnSpc>
              <a:spcAft>
                <a:spcPts val="600"/>
              </a:spcAft>
              <a:buFont typeface="Arial" panose="020B0604020202020204" pitchFamily="34" charset="0"/>
              <a:buChar char="•"/>
            </a:pPr>
            <a:r>
              <a:rPr lang="en-US" sz="1500" b="1" dirty="0">
                <a:solidFill>
                  <a:srgbClr val="404040"/>
                </a:solidFill>
                <a:latin typeface="+mj-lt"/>
                <a:cs typeface="Gill Sans" panose="020B0502020104020203" pitchFamily="34" charset="-79"/>
              </a:rPr>
              <a:t>§55257</a:t>
            </a:r>
            <a:r>
              <a:rPr lang="en-US" sz="1500" dirty="0">
                <a:solidFill>
                  <a:srgbClr val="404040"/>
                </a:solidFill>
                <a:latin typeface="+mj-lt"/>
                <a:cs typeface="Gill Sans" panose="020B0502020104020203" pitchFamily="34" charset="-79"/>
              </a:rPr>
              <a:t>: Revisions eliminate this section.  Revised in new §55252</a:t>
            </a:r>
          </a:p>
        </p:txBody>
      </p:sp>
      <p:sp>
        <p:nvSpPr>
          <p:cNvPr id="5" name="Slide Number Placeholder 4"/>
          <p:cNvSpPr>
            <a:spLocks noGrp="1"/>
          </p:cNvSpPr>
          <p:nvPr>
            <p:ph type="sldNum" sz="quarter" idx="10"/>
          </p:nvPr>
        </p:nvSpPr>
        <p:spPr>
          <a:xfrm>
            <a:off x="10437813" y="6356350"/>
            <a:ext cx="915987" cy="365125"/>
          </a:xfrm>
        </p:spPr>
        <p:txBody>
          <a:bodyPr vert="horz" wrap="square" lIns="91440" tIns="45720" rIns="0" bIns="45720" numCol="1" anchor="ctr" anchorCtr="0" compatLnSpc="1">
            <a:prstTxWarp prst="textNoShape">
              <a:avLst/>
            </a:prstTxWarp>
            <a:normAutofit/>
          </a:bodyPr>
          <a:lstStyle/>
          <a:p>
            <a:pPr>
              <a:spcAft>
                <a:spcPts val="600"/>
              </a:spcAft>
              <a:defRPr/>
            </a:pPr>
            <a:fld id="{7934E7AA-586C-4B13-A389-1429762DA247}" type="slidenum">
              <a:rPr lang="en-US" altLang="en-US" kern="1200">
                <a:latin typeface="Arial" panose="020B0604020202020204" pitchFamily="34" charset="0"/>
                <a:ea typeface="+mn-ea"/>
                <a:cs typeface="+mn-cs"/>
              </a:rPr>
              <a:pPr>
                <a:spcAft>
                  <a:spcPts val="600"/>
                </a:spcAft>
                <a:defRPr/>
              </a:pPr>
              <a:t>22</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2027832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91D3-C95C-61C0-CB39-39EF9019095B}"/>
              </a:ext>
            </a:extLst>
          </p:cNvPr>
          <p:cNvSpPr>
            <a:spLocks noGrp="1"/>
          </p:cNvSpPr>
          <p:nvPr>
            <p:ph type="title"/>
          </p:nvPr>
        </p:nvSpPr>
        <p:spPr>
          <a:xfrm>
            <a:off x="1277650" y="365126"/>
            <a:ext cx="10046043" cy="1054884"/>
          </a:xfrm>
        </p:spPr>
        <p:txBody>
          <a:bodyPr>
            <a:normAutofit/>
          </a:bodyPr>
          <a:lstStyle/>
          <a:p>
            <a:pPr algn="ctr"/>
            <a:r>
              <a:rPr lang="en-US" sz="4800" dirty="0">
                <a:latin typeface="+mj-lt"/>
              </a:rPr>
              <a:t>HELP US, HELP YOU</a:t>
            </a:r>
          </a:p>
        </p:txBody>
      </p:sp>
      <p:pic>
        <p:nvPicPr>
          <p:cNvPr id="7" name="Content Placeholder 6" descr="Person with idea concept">
            <a:extLst>
              <a:ext uri="{FF2B5EF4-FFF2-40B4-BE49-F238E27FC236}">
                <a16:creationId xmlns:a16="http://schemas.microsoft.com/office/drawing/2014/main" id="{C81FC54C-14A6-B0F0-D682-EF3BA923A8C5}"/>
              </a:ext>
            </a:extLst>
          </p:cNvPr>
          <p:cNvPicPr>
            <a:picLocks noGrp="1" noChangeAspect="1"/>
          </p:cNvPicPr>
          <p:nvPr>
            <p:ph sz="half" idx="2"/>
          </p:nvPr>
        </p:nvPicPr>
        <p:blipFill>
          <a:blip r:embed="rId2"/>
          <a:stretch>
            <a:fillRect/>
          </a:stretch>
        </p:blipFill>
        <p:spPr>
          <a:xfrm>
            <a:off x="1277938" y="2076227"/>
            <a:ext cx="4922837" cy="3558870"/>
          </a:xfrm>
        </p:spPr>
      </p:pic>
      <p:sp>
        <p:nvSpPr>
          <p:cNvPr id="4" name="Content Placeholder 3">
            <a:extLst>
              <a:ext uri="{FF2B5EF4-FFF2-40B4-BE49-F238E27FC236}">
                <a16:creationId xmlns:a16="http://schemas.microsoft.com/office/drawing/2014/main" id="{C7A159E4-CB34-57B9-AD6E-DD77CEAA9F7F}"/>
              </a:ext>
            </a:extLst>
          </p:cNvPr>
          <p:cNvSpPr>
            <a:spLocks noGrp="1"/>
          </p:cNvSpPr>
          <p:nvPr>
            <p:ph sz="quarter" idx="4"/>
          </p:nvPr>
        </p:nvSpPr>
        <p:spPr/>
        <p:txBody>
          <a:bodyPr/>
          <a:lstStyle/>
          <a:p>
            <a:pPr marL="0" indent="0">
              <a:buNone/>
            </a:pPr>
            <a:endParaRPr lang="en-US" dirty="0"/>
          </a:p>
          <a:p>
            <a:pPr marL="0" indent="0" algn="ctr">
              <a:buNone/>
            </a:pPr>
            <a:endParaRPr lang="en-US" i="1" dirty="0"/>
          </a:p>
          <a:p>
            <a:pPr marL="0" indent="0" algn="ctr">
              <a:buNone/>
            </a:pPr>
            <a:r>
              <a:rPr lang="en-US" i="1" dirty="0"/>
              <a:t>What information, support, or  resources would support work experience programs at the local college/ district?</a:t>
            </a:r>
          </a:p>
          <a:p>
            <a:pPr marL="0" indent="0" algn="ctr">
              <a:buNone/>
            </a:pPr>
            <a:endParaRPr lang="en-US" i="1" dirty="0"/>
          </a:p>
          <a:p>
            <a:pPr marL="0" indent="0" algn="ctr">
              <a:buNone/>
            </a:pPr>
            <a:r>
              <a:rPr lang="en-US" i="1" dirty="0"/>
              <a:t>Questions? Comments? Thoughts? </a:t>
            </a:r>
            <a:r>
              <a:rPr lang="en-US" i="1"/>
              <a:t>Ideas? Obstacles</a:t>
            </a:r>
            <a:r>
              <a:rPr lang="en-US" i="1" dirty="0"/>
              <a:t>? Barriers? Solutions?</a:t>
            </a:r>
          </a:p>
        </p:txBody>
      </p:sp>
      <p:sp>
        <p:nvSpPr>
          <p:cNvPr id="5" name="Slide Number Placeholder 4">
            <a:extLst>
              <a:ext uri="{FF2B5EF4-FFF2-40B4-BE49-F238E27FC236}">
                <a16:creationId xmlns:a16="http://schemas.microsoft.com/office/drawing/2014/main" id="{12B00348-765C-84A9-4C21-3245BF51CB6D}"/>
              </a:ext>
            </a:extLst>
          </p:cNvPr>
          <p:cNvSpPr>
            <a:spLocks noGrp="1"/>
          </p:cNvSpPr>
          <p:nvPr>
            <p:ph type="sldNum" sz="quarter" idx="10"/>
          </p:nvPr>
        </p:nvSpPr>
        <p:spPr/>
        <p:txBody>
          <a:bodyPr/>
          <a:lstStyle/>
          <a:p>
            <a:pPr>
              <a:defRPr/>
            </a:pPr>
            <a:fld id="{541C1AB4-F0EA-3940-A3A7-33051516FBC7}" type="slidenum">
              <a:rPr lang="en-US" altLang="en-US" smtClean="0"/>
              <a:pPr>
                <a:defRPr/>
              </a:pPr>
              <a:t>23</a:t>
            </a:fld>
            <a:endParaRPr lang="en-US" altLang="en-US"/>
          </a:p>
        </p:txBody>
      </p:sp>
    </p:spTree>
    <p:extLst>
      <p:ext uri="{BB962C8B-B14F-4D97-AF65-F5344CB8AC3E}">
        <p14:creationId xmlns:p14="http://schemas.microsoft.com/office/powerpoint/2010/main" val="341462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6C93E-6AF6-A197-0860-90899935C3E7}"/>
              </a:ext>
            </a:extLst>
          </p:cNvPr>
          <p:cNvSpPr>
            <a:spLocks noGrp="1"/>
          </p:cNvSpPr>
          <p:nvPr>
            <p:ph type="title"/>
          </p:nvPr>
        </p:nvSpPr>
        <p:spPr/>
        <p:txBody>
          <a:bodyPr/>
          <a:lstStyle/>
          <a:p>
            <a:r>
              <a:rPr lang="en-US" dirty="0">
                <a:latin typeface="+mj-lt"/>
              </a:rPr>
              <a:t>Reality!</a:t>
            </a:r>
          </a:p>
        </p:txBody>
      </p:sp>
      <p:sp>
        <p:nvSpPr>
          <p:cNvPr id="3" name="Content Placeholder 2">
            <a:extLst>
              <a:ext uri="{FF2B5EF4-FFF2-40B4-BE49-F238E27FC236}">
                <a16:creationId xmlns:a16="http://schemas.microsoft.com/office/drawing/2014/main" id="{42B34792-1644-9A37-36B1-28F906DDADA6}"/>
              </a:ext>
            </a:extLst>
          </p:cNvPr>
          <p:cNvSpPr>
            <a:spLocks noGrp="1"/>
          </p:cNvSpPr>
          <p:nvPr>
            <p:ph idx="1"/>
          </p:nvPr>
        </p:nvSpPr>
        <p:spPr>
          <a:xfrm>
            <a:off x="4360863" y="867747"/>
            <a:ext cx="6672262" cy="5417839"/>
          </a:xfrm>
        </p:spPr>
        <p:txBody>
          <a:bodyPr/>
          <a:lstStyle/>
          <a:p>
            <a:r>
              <a:rPr lang="en-US" b="0" i="0" dirty="0">
                <a:solidFill>
                  <a:srgbClr val="555555"/>
                </a:solidFill>
                <a:effectLst/>
                <a:latin typeface="+mn-lt"/>
              </a:rPr>
              <a:t>California’s community colleges are at the forefront in combating income inequality and are trailblazers in supporting social and economic mobility. Each year, CCC’s provide hundreds of thousands of students with the career education and training needed to secure good-paying jobs. </a:t>
            </a:r>
          </a:p>
          <a:p>
            <a:endParaRPr lang="en-US" b="0" i="0" dirty="0">
              <a:solidFill>
                <a:srgbClr val="555555"/>
              </a:solidFill>
              <a:effectLst/>
              <a:latin typeface="+mn-lt"/>
            </a:endParaRPr>
          </a:p>
          <a:p>
            <a:r>
              <a:rPr lang="en-US" b="0" i="0" dirty="0">
                <a:solidFill>
                  <a:srgbClr val="555555"/>
                </a:solidFill>
                <a:effectLst/>
                <a:latin typeface="+mn-lt"/>
              </a:rPr>
              <a:t>Our system is leading the way in California’s efforts on workforce development by partnering with industry and labor to create innovative skills-building and supporting initiatives to expand career education opportunities…</a:t>
            </a:r>
          </a:p>
          <a:p>
            <a:r>
              <a:rPr lang="en-US" dirty="0">
                <a:solidFill>
                  <a:srgbClr val="555555"/>
                </a:solidFill>
                <a:latin typeface="+mn-lt"/>
                <a:hlinkClick r:id="rId3"/>
              </a:rPr>
              <a:t>Vision for Success</a:t>
            </a:r>
            <a:r>
              <a:rPr lang="en-US" b="0" i="0" dirty="0">
                <a:solidFill>
                  <a:srgbClr val="555555"/>
                </a:solidFill>
                <a:effectLst/>
                <a:latin typeface="+mn-lt"/>
                <a:hlinkClick r:id="rId3"/>
              </a:rPr>
              <a:t> </a:t>
            </a:r>
            <a:endParaRPr lang="en-US" dirty="0">
              <a:latin typeface="+mn-lt"/>
            </a:endParaRPr>
          </a:p>
        </p:txBody>
      </p:sp>
      <p:sp>
        <p:nvSpPr>
          <p:cNvPr id="4" name="Text Placeholder 3">
            <a:extLst>
              <a:ext uri="{FF2B5EF4-FFF2-40B4-BE49-F238E27FC236}">
                <a16:creationId xmlns:a16="http://schemas.microsoft.com/office/drawing/2014/main" id="{45AD54EB-F591-24B8-FF96-F40CDC16FC84}"/>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1028268F-938E-568B-340F-91F52308EA12}"/>
              </a:ext>
            </a:extLst>
          </p:cNvPr>
          <p:cNvSpPr>
            <a:spLocks noGrp="1"/>
          </p:cNvSpPr>
          <p:nvPr>
            <p:ph type="sldNum" sz="quarter" idx="10"/>
          </p:nvPr>
        </p:nvSpPr>
        <p:spPr/>
        <p:txBody>
          <a:bodyPr/>
          <a:lstStyle/>
          <a:p>
            <a:pPr>
              <a:defRPr/>
            </a:pPr>
            <a:fld id="{D8EA18C6-28F1-3B47-AF4F-AD518E9A6B5A}" type="slidenum">
              <a:rPr lang="en-US" altLang="en-US" smtClean="0"/>
              <a:pPr>
                <a:defRPr/>
              </a:pPr>
              <a:t>3</a:t>
            </a:fld>
            <a:endParaRPr lang="en-US" altLang="en-US"/>
          </a:p>
        </p:txBody>
      </p:sp>
    </p:spTree>
    <p:extLst>
      <p:ext uri="{BB962C8B-B14F-4D97-AF65-F5344CB8AC3E}">
        <p14:creationId xmlns:p14="http://schemas.microsoft.com/office/powerpoint/2010/main" val="4049718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0F2ED1-C7A6-E4D6-9337-209335D8D29C}"/>
              </a:ext>
            </a:extLst>
          </p:cNvPr>
          <p:cNvSpPr>
            <a:spLocks noGrp="1"/>
          </p:cNvSpPr>
          <p:nvPr>
            <p:ph type="title"/>
          </p:nvPr>
        </p:nvSpPr>
        <p:spPr/>
        <p:txBody>
          <a:bodyPr/>
          <a:lstStyle/>
          <a:p>
            <a:r>
              <a:rPr lang="en-US" dirty="0">
                <a:latin typeface="+mj-lt"/>
              </a:rPr>
              <a:t>Work-Based Learning in </a:t>
            </a:r>
            <a:br>
              <a:rPr lang="en-US" dirty="0">
                <a:latin typeface="+mj-lt"/>
              </a:rPr>
            </a:br>
            <a:r>
              <a:rPr lang="en-US" dirty="0">
                <a:latin typeface="+mj-lt"/>
              </a:rPr>
              <a:t>California Community Colleges</a:t>
            </a:r>
          </a:p>
        </p:txBody>
      </p:sp>
      <p:sp>
        <p:nvSpPr>
          <p:cNvPr id="7" name="Content Placeholder 6">
            <a:extLst>
              <a:ext uri="{FF2B5EF4-FFF2-40B4-BE49-F238E27FC236}">
                <a16:creationId xmlns:a16="http://schemas.microsoft.com/office/drawing/2014/main" id="{77BB092E-78AA-7434-C774-4431EDE60C5C}"/>
              </a:ext>
            </a:extLst>
          </p:cNvPr>
          <p:cNvSpPr>
            <a:spLocks noGrp="1"/>
          </p:cNvSpPr>
          <p:nvPr>
            <p:ph sz="half" idx="1"/>
          </p:nvPr>
        </p:nvSpPr>
        <p:spPr/>
        <p:txBody>
          <a:bodyPr/>
          <a:lstStyle/>
          <a:p>
            <a:pPr algn="l"/>
            <a:r>
              <a:rPr lang="en-US" sz="2000" b="0" i="0" u="none" strike="noStrike" baseline="0" dirty="0">
                <a:latin typeface="+mn-lt"/>
              </a:rPr>
              <a:t>Work-based learning is an educational strategy used to connect classroom instruction to careers by providing students with opportunities to reinforce and make relevant their classroom experiences. It also allows students to explore potential careers through immersion in their fields and, most importantly, to apply their learned skills in an authentic setting.</a:t>
            </a:r>
          </a:p>
          <a:p>
            <a:pPr marL="0" indent="0" algn="l">
              <a:buNone/>
            </a:pPr>
            <a:endParaRPr lang="en-US" sz="2000" dirty="0">
              <a:latin typeface="+mn-lt"/>
            </a:endParaRPr>
          </a:p>
          <a:p>
            <a:pPr algn="l"/>
            <a:r>
              <a:rPr lang="en-US" sz="2000" dirty="0">
                <a:latin typeface="+mn-lt"/>
              </a:rPr>
              <a:t>INTENT:</a:t>
            </a:r>
          </a:p>
          <a:p>
            <a:pPr lvl="1"/>
            <a:r>
              <a:rPr lang="en-US" sz="2000" dirty="0">
                <a:latin typeface="+mn-lt"/>
              </a:rPr>
              <a:t>Expand opportunities for students</a:t>
            </a:r>
          </a:p>
          <a:p>
            <a:pPr lvl="1"/>
            <a:r>
              <a:rPr lang="en-US" sz="2000" dirty="0">
                <a:latin typeface="+mn-lt"/>
              </a:rPr>
              <a:t>Support the student experience</a:t>
            </a:r>
          </a:p>
          <a:p>
            <a:pPr lvl="1"/>
            <a:r>
              <a:rPr lang="en-US" sz="2000" dirty="0">
                <a:latin typeface="+mn-lt"/>
              </a:rPr>
              <a:t>Changes to and confusion of  “work experience” for students</a:t>
            </a:r>
          </a:p>
          <a:p>
            <a:pPr lvl="1"/>
            <a:r>
              <a:rPr lang="en-US" sz="2000" dirty="0">
                <a:latin typeface="+mn-lt"/>
              </a:rPr>
              <a:t>Need for work experience for students and employers</a:t>
            </a:r>
          </a:p>
          <a:p>
            <a:pPr lvl="1"/>
            <a:r>
              <a:rPr lang="en-US" sz="2000" dirty="0">
                <a:latin typeface="+mn-lt"/>
              </a:rPr>
              <a:t>Need for universal aspects of a work experience program</a:t>
            </a:r>
          </a:p>
        </p:txBody>
      </p:sp>
      <p:sp>
        <p:nvSpPr>
          <p:cNvPr id="5" name="Slide Number Placeholder 4">
            <a:extLst>
              <a:ext uri="{FF2B5EF4-FFF2-40B4-BE49-F238E27FC236}">
                <a16:creationId xmlns:a16="http://schemas.microsoft.com/office/drawing/2014/main" id="{4F455BB4-D25E-23B9-F722-D50486FCAE25}"/>
              </a:ext>
            </a:extLst>
          </p:cNvPr>
          <p:cNvSpPr>
            <a:spLocks noGrp="1"/>
          </p:cNvSpPr>
          <p:nvPr>
            <p:ph type="sldNum" sz="quarter" idx="10"/>
          </p:nvPr>
        </p:nvSpPr>
        <p:spPr/>
        <p:txBody>
          <a:bodyPr/>
          <a:lstStyle/>
          <a:p>
            <a:pPr>
              <a:defRPr/>
            </a:pPr>
            <a:fld id="{D8EA18C6-28F1-3B47-AF4F-AD518E9A6B5A}" type="slidenum">
              <a:rPr lang="en-US" altLang="en-US" smtClean="0"/>
              <a:pPr>
                <a:defRPr/>
              </a:pPr>
              <a:t>4</a:t>
            </a:fld>
            <a:endParaRPr lang="en-US" altLang="en-US"/>
          </a:p>
        </p:txBody>
      </p:sp>
    </p:spTree>
    <p:extLst>
      <p:ext uri="{BB962C8B-B14F-4D97-AF65-F5344CB8AC3E}">
        <p14:creationId xmlns:p14="http://schemas.microsoft.com/office/powerpoint/2010/main" val="89073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0344" y="1991002"/>
            <a:ext cx="3778898" cy="1607149"/>
          </a:xfrm>
        </p:spPr>
        <p:txBody>
          <a:bodyPr>
            <a:normAutofit/>
          </a:bodyPr>
          <a:lstStyle/>
          <a:p>
            <a:r>
              <a:rPr lang="en-US" sz="3600" b="1" dirty="0"/>
              <a:t>Title 5 Changes</a:t>
            </a:r>
            <a:br>
              <a:rPr lang="en-US" sz="3600" b="1" dirty="0"/>
            </a:br>
            <a:r>
              <a:rPr lang="en-US" sz="3600" b="1" dirty="0"/>
              <a:t>Work Experience Education</a:t>
            </a:r>
          </a:p>
        </p:txBody>
      </p:sp>
      <p:sp>
        <p:nvSpPr>
          <p:cNvPr id="5" name="Slide Number Placeholder 4"/>
          <p:cNvSpPr>
            <a:spLocks noGrp="1"/>
          </p:cNvSpPr>
          <p:nvPr>
            <p:ph type="sldNum" sz="quarter" idx="10"/>
          </p:nvPr>
        </p:nvSpPr>
        <p:spPr/>
        <p:txBody>
          <a:bodyPr/>
          <a:lstStyle/>
          <a:p>
            <a:fld id="{7934E7AA-586C-4B13-A389-1429762DA247}" type="slidenum">
              <a:rPr lang="en-US" smtClean="0"/>
              <a:pPr/>
              <a:t>5</a:t>
            </a:fld>
            <a:endParaRPr lang="en-US" dirty="0"/>
          </a:p>
        </p:txBody>
      </p:sp>
      <p:sp>
        <p:nvSpPr>
          <p:cNvPr id="3" name="Rectangle 2"/>
          <p:cNvSpPr/>
          <p:nvPr/>
        </p:nvSpPr>
        <p:spPr>
          <a:xfrm>
            <a:off x="1688801" y="3747254"/>
            <a:ext cx="2717411" cy="523220"/>
          </a:xfrm>
          <a:prstGeom prst="rect">
            <a:avLst/>
          </a:prstGeom>
        </p:spPr>
        <p:txBody>
          <a:bodyPr wrap="none">
            <a:spAutoFit/>
          </a:bodyPr>
          <a:lstStyle/>
          <a:p>
            <a:r>
              <a:rPr lang="en" sz="2800" b="1">
                <a:solidFill>
                  <a:schemeClr val="bg1"/>
                </a:solidFill>
              </a:rPr>
              <a:t>§55250 - §55257</a:t>
            </a:r>
            <a:endParaRPr lang="en-US" sz="2800" b="1" dirty="0">
              <a:solidFill>
                <a:schemeClr val="bg1"/>
              </a:solidFill>
            </a:endParaRPr>
          </a:p>
        </p:txBody>
      </p:sp>
    </p:spTree>
    <p:extLst>
      <p:ext uri="{BB962C8B-B14F-4D97-AF65-F5344CB8AC3E}">
        <p14:creationId xmlns:p14="http://schemas.microsoft.com/office/powerpoint/2010/main" val="2989233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0215"/>
            <a:ext cx="4917058" cy="1165963"/>
          </a:xfrm>
        </p:spPr>
        <p:txBody>
          <a:bodyPr>
            <a:normAutofit/>
          </a:bodyPr>
          <a:lstStyle/>
          <a:p>
            <a:r>
              <a:rPr lang="en" b="1" dirty="0"/>
              <a:t>Current Title 5</a:t>
            </a:r>
            <a:endParaRPr lang="en-US" b="1" dirty="0"/>
          </a:p>
        </p:txBody>
      </p:sp>
      <p:sp>
        <p:nvSpPr>
          <p:cNvPr id="5" name="Slide Number Placeholder 4"/>
          <p:cNvSpPr>
            <a:spLocks noGrp="1"/>
          </p:cNvSpPr>
          <p:nvPr>
            <p:ph type="sldNum" sz="quarter" idx="10"/>
          </p:nvPr>
        </p:nvSpPr>
        <p:spPr/>
        <p:txBody>
          <a:bodyPr/>
          <a:lstStyle/>
          <a:p>
            <a:fld id="{7934E7AA-586C-4B13-A389-1429762DA247}" type="slidenum">
              <a:rPr lang="en-US" smtClean="0"/>
              <a:pPr/>
              <a:t>6</a:t>
            </a:fld>
            <a:endParaRPr lang="en-US" dirty="0"/>
          </a:p>
        </p:txBody>
      </p:sp>
      <p:sp>
        <p:nvSpPr>
          <p:cNvPr id="3" name="Rectangle 2"/>
          <p:cNvSpPr/>
          <p:nvPr/>
        </p:nvSpPr>
        <p:spPr>
          <a:xfrm>
            <a:off x="5298948" y="413934"/>
            <a:ext cx="6663556" cy="6124754"/>
          </a:xfrm>
          <a:prstGeom prst="rect">
            <a:avLst/>
          </a:prstGeom>
        </p:spPr>
        <p:txBody>
          <a:bodyPr wrap="square">
            <a:spAutoFit/>
          </a:bodyPr>
          <a:lstStyle/>
          <a:p>
            <a:r>
              <a:rPr lang="en-US" sz="2000" b="1" u="sng" dirty="0">
                <a:solidFill>
                  <a:schemeClr val="accent4">
                    <a:lumMod val="75000"/>
                    <a:lumOff val="25000"/>
                  </a:schemeClr>
                </a:solidFill>
              </a:rPr>
              <a:t>Current § 55250. Approved Plan Required</a:t>
            </a:r>
          </a:p>
          <a:p>
            <a:endParaRPr lang="en-US" sz="2000" b="1" u="sng" dirty="0">
              <a:solidFill>
                <a:schemeClr val="accent4">
                  <a:lumMod val="75000"/>
                  <a:lumOff val="25000"/>
                </a:schemeClr>
              </a:solidFill>
            </a:endParaRPr>
          </a:p>
          <a:p>
            <a:pPr marL="285750" indent="-285750">
              <a:buFont typeface="Wingdings" panose="05000000000000000000" pitchFamily="2" charset="2"/>
              <a:buChar char="§"/>
            </a:pPr>
            <a:r>
              <a:rPr lang="en-US" dirty="0"/>
              <a:t>The plan adopted by the district shall set forth a systematic design of Work Experience Education.</a:t>
            </a:r>
          </a:p>
          <a:p>
            <a:pPr marL="285750" indent="-285750">
              <a:buFont typeface="Wingdings" panose="05000000000000000000" pitchFamily="2" charset="2"/>
              <a:buChar char="§"/>
            </a:pPr>
            <a:endParaRPr lang="en-US" dirty="0"/>
          </a:p>
          <a:p>
            <a:r>
              <a:rPr lang="en-US" sz="2000" b="1" u="sng" dirty="0">
                <a:solidFill>
                  <a:schemeClr val="accent4">
                    <a:lumMod val="75000"/>
                    <a:lumOff val="25000"/>
                  </a:schemeClr>
                </a:solidFill>
              </a:rPr>
              <a:t>Current § 55250.2. Laws or Rules Applicable to Minor Students in Work Experience</a:t>
            </a:r>
          </a:p>
          <a:p>
            <a:endParaRPr lang="en-US" dirty="0"/>
          </a:p>
          <a:p>
            <a:pPr marL="285750" indent="-285750">
              <a:buFont typeface="Wingdings" panose="05000000000000000000" pitchFamily="2" charset="2"/>
              <a:buChar char="§"/>
            </a:pPr>
            <a:r>
              <a:rPr lang="en-US" dirty="0"/>
              <a:t>All laws or rules applicable to minors in employment relationships are applicable to minor students enrolled in work experience education courses</a:t>
            </a:r>
          </a:p>
          <a:p>
            <a:endParaRPr lang="en-US" dirty="0"/>
          </a:p>
          <a:p>
            <a:r>
              <a:rPr lang="en-US" sz="2000" b="1" u="sng" dirty="0">
                <a:solidFill>
                  <a:schemeClr val="accent4">
                    <a:lumMod val="75000"/>
                    <a:lumOff val="25000"/>
                  </a:schemeClr>
                </a:solidFill>
              </a:rPr>
              <a:t>Current § 55250.3. Work Experience Education</a:t>
            </a:r>
          </a:p>
          <a:p>
            <a:endParaRPr lang="en-US" b="1" u="sng" dirty="0">
              <a:solidFill>
                <a:schemeClr val="accent4">
                  <a:lumMod val="75000"/>
                  <a:lumOff val="25000"/>
                </a:schemeClr>
              </a:solidFill>
            </a:endParaRPr>
          </a:p>
          <a:p>
            <a:pPr marL="285750" indent="-285750">
              <a:buFont typeface="Wingdings" panose="05000000000000000000" pitchFamily="2" charset="2"/>
              <a:buChar char="§"/>
            </a:pPr>
            <a:r>
              <a:rPr lang="en-US" dirty="0"/>
              <a:t>Authorizes the employment of students in part time jobs.</a:t>
            </a:r>
          </a:p>
          <a:p>
            <a:endParaRPr lang="en-US" b="1" u="sng" dirty="0">
              <a:solidFill>
                <a:schemeClr val="accent4">
                  <a:lumMod val="75000"/>
                  <a:lumOff val="25000"/>
                </a:schemeClr>
              </a:solidFill>
            </a:endParaRPr>
          </a:p>
          <a:p>
            <a:r>
              <a:rPr lang="en-US" sz="2000" b="1" u="sng" dirty="0">
                <a:solidFill>
                  <a:schemeClr val="accent4">
                    <a:lumMod val="75000"/>
                    <a:lumOff val="25000"/>
                  </a:schemeClr>
                </a:solidFill>
              </a:rPr>
              <a:t>Current § 55250.4. Funds for Work Experience Programs for Students with Disabilities</a:t>
            </a:r>
          </a:p>
          <a:p>
            <a:endParaRPr lang="en-US" b="1" u="sng" dirty="0">
              <a:solidFill>
                <a:schemeClr val="accent4">
                  <a:lumMod val="75000"/>
                  <a:lumOff val="25000"/>
                </a:schemeClr>
              </a:solidFill>
            </a:endParaRPr>
          </a:p>
          <a:p>
            <a:pPr marL="285750" indent="-285750">
              <a:buFont typeface="Wingdings" panose="05000000000000000000" pitchFamily="2" charset="2"/>
              <a:buChar char="§"/>
            </a:pPr>
            <a:r>
              <a:rPr lang="en-US" dirty="0"/>
              <a:t>Allows students with development disabilities to participate in Work Experience Education.</a:t>
            </a:r>
          </a:p>
        </p:txBody>
      </p:sp>
    </p:spTree>
    <p:extLst>
      <p:ext uri="{BB962C8B-B14F-4D97-AF65-F5344CB8AC3E}">
        <p14:creationId xmlns:p14="http://schemas.microsoft.com/office/powerpoint/2010/main" val="724400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934E7AA-586C-4B13-A389-1429762DA247}" type="slidenum">
              <a:rPr lang="en-US" smtClean="0"/>
              <a:pPr/>
              <a:t>7</a:t>
            </a:fld>
            <a:endParaRPr lang="en-US" dirty="0"/>
          </a:p>
        </p:txBody>
      </p:sp>
      <p:pic>
        <p:nvPicPr>
          <p:cNvPr id="9" name="Picture 8"/>
          <p:cNvPicPr>
            <a:picLocks noChangeAspect="1"/>
          </p:cNvPicPr>
          <p:nvPr/>
        </p:nvPicPr>
        <p:blipFill>
          <a:blip r:embed="rId2"/>
          <a:stretch>
            <a:fillRect/>
          </a:stretch>
        </p:blipFill>
        <p:spPr>
          <a:xfrm>
            <a:off x="948907" y="307178"/>
            <a:ext cx="1109084" cy="5515651"/>
          </a:xfrm>
          <a:prstGeom prst="rect">
            <a:avLst/>
          </a:prstGeom>
        </p:spPr>
      </p:pic>
      <p:sp>
        <p:nvSpPr>
          <p:cNvPr id="7" name="Rectangle 6"/>
          <p:cNvSpPr/>
          <p:nvPr/>
        </p:nvSpPr>
        <p:spPr>
          <a:xfrm>
            <a:off x="2457096" y="664855"/>
            <a:ext cx="9056724" cy="6340197"/>
          </a:xfrm>
          <a:prstGeom prst="rect">
            <a:avLst/>
          </a:prstGeom>
        </p:spPr>
        <p:txBody>
          <a:bodyPr wrap="square">
            <a:spAutoFit/>
          </a:bodyPr>
          <a:lstStyle/>
          <a:p>
            <a:r>
              <a:rPr lang="en-US" sz="2000" b="1" u="sng" dirty="0">
                <a:solidFill>
                  <a:schemeClr val="accent4">
                    <a:lumMod val="75000"/>
                    <a:lumOff val="25000"/>
                  </a:schemeClr>
                </a:solidFill>
              </a:rPr>
              <a:t>Current § 55250.5. Work Experience involving </a:t>
            </a:r>
            <a:r>
              <a:rPr lang="en-US" sz="2000" b="1" u="sng" dirty="0" err="1">
                <a:solidFill>
                  <a:schemeClr val="accent4">
                    <a:lumMod val="75000"/>
                    <a:lumOff val="25000"/>
                  </a:schemeClr>
                </a:solidFill>
              </a:rPr>
              <a:t>Apprenticeable</a:t>
            </a:r>
            <a:r>
              <a:rPr lang="en-US" sz="2000" b="1" u="sng" dirty="0">
                <a:solidFill>
                  <a:schemeClr val="accent4">
                    <a:lumMod val="75000"/>
                    <a:lumOff val="25000"/>
                  </a:schemeClr>
                </a:solidFill>
              </a:rPr>
              <a:t> Occupations</a:t>
            </a:r>
          </a:p>
          <a:p>
            <a:endParaRPr lang="en-US" dirty="0"/>
          </a:p>
          <a:p>
            <a:pPr marL="285750" indent="-285750">
              <a:buFont typeface="Wingdings" panose="05000000000000000000" pitchFamily="2" charset="2"/>
              <a:buChar char="§"/>
            </a:pPr>
            <a:r>
              <a:rPr lang="en-US" dirty="0"/>
              <a:t>Allows for Work Experience involving </a:t>
            </a:r>
            <a:r>
              <a:rPr lang="en-US" dirty="0" err="1"/>
              <a:t>apprenticeable</a:t>
            </a:r>
            <a:r>
              <a:rPr lang="en-US" dirty="0"/>
              <a:t> occupations as outlined in Chapter 4, Division 3 in Labor Code.</a:t>
            </a:r>
          </a:p>
          <a:p>
            <a:endParaRPr lang="en-US" dirty="0"/>
          </a:p>
          <a:p>
            <a:r>
              <a:rPr lang="en-US" sz="2000" b="1" u="sng" dirty="0">
                <a:solidFill>
                  <a:schemeClr val="accent4">
                    <a:lumMod val="75000"/>
                    <a:lumOff val="25000"/>
                  </a:schemeClr>
                </a:solidFill>
              </a:rPr>
              <a:t>Current § 55250.6. Work Experience outside of District</a:t>
            </a:r>
          </a:p>
          <a:p>
            <a:endParaRPr lang="en-US" dirty="0"/>
          </a:p>
          <a:p>
            <a:pPr marL="285750" indent="-285750">
              <a:buFont typeface="Wingdings" panose="05000000000000000000" pitchFamily="2" charset="2"/>
              <a:buChar char="§"/>
            </a:pPr>
            <a:r>
              <a:rPr lang="en-US" dirty="0"/>
              <a:t>Allows for Work Experience outside of the college district.</a:t>
            </a:r>
          </a:p>
          <a:p>
            <a:endParaRPr lang="en-US" dirty="0"/>
          </a:p>
          <a:p>
            <a:r>
              <a:rPr lang="en-US" sz="2000" b="1" u="sng" dirty="0">
                <a:solidFill>
                  <a:schemeClr val="accent4">
                    <a:lumMod val="75000"/>
                    <a:lumOff val="25000"/>
                  </a:schemeClr>
                </a:solidFill>
              </a:rPr>
              <a:t>Current § 55250.7. Wages and Workers Compensation</a:t>
            </a:r>
          </a:p>
          <a:p>
            <a:endParaRPr lang="en-US" b="1" u="sng" dirty="0">
              <a:solidFill>
                <a:schemeClr val="accent4">
                  <a:lumMod val="75000"/>
                  <a:lumOff val="25000"/>
                </a:schemeClr>
              </a:solidFill>
            </a:endParaRPr>
          </a:p>
          <a:p>
            <a:pPr marL="285750" indent="-285750">
              <a:buFont typeface="Wingdings" panose="05000000000000000000" pitchFamily="2" charset="2"/>
              <a:buChar char="§"/>
            </a:pPr>
            <a:r>
              <a:rPr lang="en-US" dirty="0"/>
              <a:t>Allows Districts to provide students in Work Experience programs employment with public and private employers and pay student wages as well as provide workers compensation payments if necessary. Districts may not pay employers for student training.</a:t>
            </a:r>
          </a:p>
          <a:p>
            <a:endParaRPr lang="en-US" b="1" u="sng" dirty="0">
              <a:solidFill>
                <a:schemeClr val="accent4">
                  <a:lumMod val="75000"/>
                  <a:lumOff val="25000"/>
                </a:schemeClr>
              </a:solidFill>
            </a:endParaRPr>
          </a:p>
          <a:p>
            <a:r>
              <a:rPr lang="en-US" sz="2000" b="1" u="sng" dirty="0">
                <a:solidFill>
                  <a:schemeClr val="accent4">
                    <a:lumMod val="75000"/>
                    <a:lumOff val="25000"/>
                  </a:schemeClr>
                </a:solidFill>
              </a:rPr>
              <a:t>Current § 55251. Requirements of Plan</a:t>
            </a:r>
          </a:p>
          <a:p>
            <a:endParaRPr lang="en-US" sz="2000" dirty="0"/>
          </a:p>
          <a:p>
            <a:pPr marL="285750" indent="-285750">
              <a:buFont typeface="Wingdings" panose="05000000000000000000" pitchFamily="2" charset="2"/>
              <a:buChar char="§"/>
            </a:pPr>
            <a:r>
              <a:rPr lang="en-US" dirty="0"/>
              <a:t>Details the requirements of the District plan.</a:t>
            </a:r>
          </a:p>
          <a:p>
            <a:endParaRPr lang="en-US" dirty="0"/>
          </a:p>
          <a:p>
            <a:pPr marL="342900" indent="-342900">
              <a:buFont typeface="Arial" panose="020B0604020202020204" pitchFamily="34" charset="0"/>
              <a:buChar char="•"/>
            </a:pPr>
            <a:endParaRPr lang="en" sz="1600" b="1" dirty="0"/>
          </a:p>
        </p:txBody>
      </p:sp>
    </p:spTree>
    <p:extLst>
      <p:ext uri="{BB962C8B-B14F-4D97-AF65-F5344CB8AC3E}">
        <p14:creationId xmlns:p14="http://schemas.microsoft.com/office/powerpoint/2010/main" val="408178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934E7AA-586C-4B13-A389-1429762DA247}" type="slidenum">
              <a:rPr lang="en-US" smtClean="0"/>
              <a:pPr/>
              <a:t>8</a:t>
            </a:fld>
            <a:endParaRPr lang="en-US" dirty="0"/>
          </a:p>
        </p:txBody>
      </p:sp>
      <p:pic>
        <p:nvPicPr>
          <p:cNvPr id="9" name="Picture 8"/>
          <p:cNvPicPr>
            <a:picLocks noChangeAspect="1"/>
          </p:cNvPicPr>
          <p:nvPr/>
        </p:nvPicPr>
        <p:blipFill>
          <a:blip r:embed="rId2"/>
          <a:stretch>
            <a:fillRect/>
          </a:stretch>
        </p:blipFill>
        <p:spPr>
          <a:xfrm>
            <a:off x="948907" y="307178"/>
            <a:ext cx="1109084" cy="5515651"/>
          </a:xfrm>
          <a:prstGeom prst="rect">
            <a:avLst/>
          </a:prstGeom>
        </p:spPr>
      </p:pic>
      <p:sp>
        <p:nvSpPr>
          <p:cNvPr id="7" name="Rectangle 6"/>
          <p:cNvSpPr/>
          <p:nvPr/>
        </p:nvSpPr>
        <p:spPr>
          <a:xfrm>
            <a:off x="2345844" y="520279"/>
            <a:ext cx="9488016" cy="5447645"/>
          </a:xfrm>
          <a:prstGeom prst="rect">
            <a:avLst/>
          </a:prstGeom>
        </p:spPr>
        <p:txBody>
          <a:bodyPr wrap="square">
            <a:spAutoFit/>
          </a:bodyPr>
          <a:lstStyle/>
          <a:p>
            <a:endParaRPr lang="en-US" sz="2000" b="1" u="sng" dirty="0">
              <a:solidFill>
                <a:schemeClr val="accent4">
                  <a:lumMod val="75000"/>
                  <a:lumOff val="25000"/>
                </a:schemeClr>
              </a:solidFill>
            </a:endParaRPr>
          </a:p>
          <a:p>
            <a:r>
              <a:rPr lang="en-US" sz="2000" b="1" u="sng" dirty="0">
                <a:solidFill>
                  <a:schemeClr val="accent4">
                    <a:lumMod val="75000"/>
                    <a:lumOff val="25000"/>
                  </a:schemeClr>
                </a:solidFill>
              </a:rPr>
              <a:t>Current § 55252. Types of Cooperative Work Experience Education</a:t>
            </a:r>
          </a:p>
          <a:p>
            <a:endParaRPr lang="en-US" dirty="0"/>
          </a:p>
          <a:p>
            <a:pPr marL="285750" indent="-285750">
              <a:buFont typeface="Wingdings" panose="05000000000000000000" pitchFamily="2" charset="2"/>
              <a:buChar char="§"/>
            </a:pPr>
            <a:r>
              <a:rPr lang="en-US" dirty="0"/>
              <a:t>Defines the difference between General Work Experience and Occupational Work Experience</a:t>
            </a:r>
          </a:p>
          <a:p>
            <a:endParaRPr lang="en-US" dirty="0"/>
          </a:p>
          <a:p>
            <a:r>
              <a:rPr lang="en-US" sz="2000" b="1" u="sng" dirty="0">
                <a:solidFill>
                  <a:schemeClr val="accent4">
                    <a:lumMod val="75000"/>
                    <a:lumOff val="25000"/>
                  </a:schemeClr>
                </a:solidFill>
              </a:rPr>
              <a:t>Current § 55253. College Credit and Repetition</a:t>
            </a:r>
          </a:p>
          <a:p>
            <a:endParaRPr lang="en-US" dirty="0"/>
          </a:p>
          <a:p>
            <a:pPr marL="285750" indent="-285750">
              <a:buFont typeface="Wingdings" panose="05000000000000000000" pitchFamily="2" charset="2"/>
              <a:buChar char="§"/>
            </a:pPr>
            <a:r>
              <a:rPr lang="en-US" dirty="0"/>
              <a:t>(a) For the satisfactory completion of all types of Cooperative Work Experience Education, students may earn up to a total of 16 semester credit hours or 24 quarter credit hours, subject to the following limitations:(1) General Work Experience Education. A maximum of six semester credit hours or nine quarter credit hours may be earned during one enrollment period in general work experience education.(2) Occupational Work Experience Education. A maximum of eight credit hours may be earned during one enrollment period in occupational work experience education.</a:t>
            </a:r>
          </a:p>
          <a:p>
            <a:pPr marL="285750" indent="-285750">
              <a:buFont typeface="Wingdings" panose="05000000000000000000" pitchFamily="2" charset="2"/>
              <a:buChar char="§"/>
            </a:pPr>
            <a:endParaRPr lang="en-US" dirty="0"/>
          </a:p>
          <a:p>
            <a:r>
              <a:rPr lang="en-US" sz="2000" b="1" u="sng" dirty="0">
                <a:solidFill>
                  <a:schemeClr val="accent4">
                    <a:lumMod val="75000"/>
                    <a:lumOff val="25000"/>
                  </a:schemeClr>
                </a:solidFill>
              </a:rPr>
              <a:t>Current § 55254. Student Qualifications</a:t>
            </a:r>
          </a:p>
          <a:p>
            <a:endParaRPr lang="en-US" sz="1600" dirty="0"/>
          </a:p>
          <a:p>
            <a:pPr marL="285750" indent="-285750">
              <a:buFont typeface="Wingdings" panose="05000000000000000000" pitchFamily="2" charset="2"/>
              <a:buChar char="§"/>
            </a:pPr>
            <a:r>
              <a:rPr lang="en-US" dirty="0"/>
              <a:t>Details qualifications for students to participate in Work Experience Education as well as defines the plan on how it will contribute to the student’s overall educational goals.</a:t>
            </a:r>
          </a:p>
        </p:txBody>
      </p:sp>
    </p:spTree>
    <p:extLst>
      <p:ext uri="{BB962C8B-B14F-4D97-AF65-F5344CB8AC3E}">
        <p14:creationId xmlns:p14="http://schemas.microsoft.com/office/powerpoint/2010/main" val="2387216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934E7AA-586C-4B13-A389-1429762DA247}" type="slidenum">
              <a:rPr lang="en-US" smtClean="0"/>
              <a:pPr/>
              <a:t>9</a:t>
            </a:fld>
            <a:endParaRPr lang="en-US" dirty="0"/>
          </a:p>
        </p:txBody>
      </p:sp>
      <p:sp>
        <p:nvSpPr>
          <p:cNvPr id="7" name="Rectangle 6"/>
          <p:cNvSpPr/>
          <p:nvPr/>
        </p:nvSpPr>
        <p:spPr>
          <a:xfrm>
            <a:off x="1091682" y="307178"/>
            <a:ext cx="10963469" cy="6155531"/>
          </a:xfrm>
          <a:prstGeom prst="rect">
            <a:avLst/>
          </a:prstGeom>
        </p:spPr>
        <p:txBody>
          <a:bodyPr wrap="square">
            <a:spAutoFit/>
          </a:bodyPr>
          <a:lstStyle/>
          <a:p>
            <a:r>
              <a:rPr lang="en-US" sz="2000" b="1" u="sng">
                <a:solidFill>
                  <a:schemeClr val="accent4">
                    <a:lumMod val="75000"/>
                    <a:lumOff val="25000"/>
                  </a:schemeClr>
                </a:solidFill>
              </a:rPr>
              <a:t>Current § 55255. District Services</a:t>
            </a:r>
          </a:p>
          <a:p>
            <a:endParaRPr lang="en-US"/>
          </a:p>
          <a:p>
            <a:pPr marL="285750" indent="-285750">
              <a:buFont typeface="Wingdings" panose="05000000000000000000" pitchFamily="2" charset="2"/>
              <a:buChar char="§"/>
            </a:pPr>
            <a:r>
              <a:rPr lang="en-US"/>
              <a:t>Defines the services the District will provide to support on the job training: Instructor/Coordinator consultation; Written evaluation; Consultation with students to discuss educational growth.</a:t>
            </a:r>
          </a:p>
          <a:p>
            <a:endParaRPr lang="en-US"/>
          </a:p>
          <a:p>
            <a:r>
              <a:rPr lang="en-US" sz="2000" b="1" u="sng">
                <a:solidFill>
                  <a:schemeClr val="accent4">
                    <a:lumMod val="75000"/>
                    <a:lumOff val="25000"/>
                  </a:schemeClr>
                </a:solidFill>
              </a:rPr>
              <a:t>Current § 55256. Records</a:t>
            </a:r>
          </a:p>
          <a:p>
            <a:endParaRPr lang="en-US"/>
          </a:p>
          <a:p>
            <a:pPr marL="285750" indent="-285750">
              <a:buFont typeface="Wingdings" panose="05000000000000000000" pitchFamily="2" charset="2"/>
              <a:buChar char="§"/>
            </a:pPr>
            <a:r>
              <a:rPr lang="en-US"/>
              <a:t>Establishes the types of records the District must maintain: Types and Units of Cooperative Work Education; Work Permits issued; Student hours worked.</a:t>
            </a:r>
          </a:p>
          <a:p>
            <a:pPr marL="285750" indent="-285750">
              <a:buFont typeface="Wingdings" panose="05000000000000000000" pitchFamily="2" charset="2"/>
              <a:buChar char="§"/>
            </a:pPr>
            <a:endParaRPr lang="en-US"/>
          </a:p>
          <a:p>
            <a:r>
              <a:rPr lang="en-US" b="1" u="sng">
                <a:solidFill>
                  <a:schemeClr val="accent4">
                    <a:lumMod val="75000"/>
                    <a:lumOff val="25000"/>
                  </a:schemeClr>
                </a:solidFill>
              </a:rPr>
              <a:t>Current § 55256.5. Work Experience Credit</a:t>
            </a:r>
          </a:p>
          <a:p>
            <a:endParaRPr lang="en-US" sz="1600"/>
          </a:p>
          <a:p>
            <a:pPr marL="285750" indent="-285750">
              <a:buFont typeface="Wingdings" panose="05000000000000000000" pitchFamily="2" charset="2"/>
              <a:buChar char="§"/>
            </a:pPr>
            <a:r>
              <a:rPr lang="en-US"/>
              <a:t>Defines student contact hours according to the following formula:</a:t>
            </a:r>
          </a:p>
          <a:p>
            <a:pPr marL="742950" lvl="1" indent="-285750">
              <a:buFont typeface="Wingdings" panose="05000000000000000000" pitchFamily="2" charset="2"/>
              <a:buChar char="§"/>
            </a:pPr>
            <a:r>
              <a:rPr lang="en-US"/>
              <a:t>Each 75 hours of paid work equals one semester credit or 50 hours equals one quarter credit.</a:t>
            </a:r>
          </a:p>
          <a:p>
            <a:pPr marL="742950" lvl="1" indent="-285750">
              <a:buFont typeface="Wingdings" panose="05000000000000000000" pitchFamily="2" charset="2"/>
              <a:buChar char="§"/>
            </a:pPr>
            <a:r>
              <a:rPr lang="en-US"/>
              <a:t>Each 60 hours of non-paid work equals one semester credit or 40 hours equals one quarter credit.</a:t>
            </a:r>
          </a:p>
          <a:p>
            <a:pPr marL="742950" lvl="1" indent="-285750">
              <a:buFont typeface="Wingdings" panose="05000000000000000000" pitchFamily="2" charset="2"/>
              <a:buChar char="§"/>
            </a:pPr>
            <a:r>
              <a:rPr lang="en-US"/>
              <a:t>Units may be awarded in 0.5 unit increments.</a:t>
            </a:r>
          </a:p>
          <a:p>
            <a:pPr marL="742950" lvl="1" indent="-285750">
              <a:buFont typeface="Wingdings" panose="05000000000000000000" pitchFamily="2" charset="2"/>
              <a:buChar char="§"/>
            </a:pPr>
            <a:endParaRPr lang="en-US" sz="1600"/>
          </a:p>
          <a:p>
            <a:r>
              <a:rPr lang="en-US" sz="2000" b="1" u="sng">
                <a:solidFill>
                  <a:schemeClr val="accent4">
                    <a:lumMod val="75000"/>
                    <a:lumOff val="25000"/>
                  </a:schemeClr>
                </a:solidFill>
              </a:rPr>
              <a:t>Current § 55257. Job Learning Station</a:t>
            </a:r>
          </a:p>
          <a:p>
            <a:endParaRPr lang="en-US" sz="1600"/>
          </a:p>
          <a:p>
            <a:pPr marL="285750" indent="-285750">
              <a:buFont typeface="Wingdings" panose="05000000000000000000" pitchFamily="2" charset="2"/>
              <a:buChar char="§"/>
            </a:pPr>
            <a:r>
              <a:rPr lang="en-US"/>
              <a:t>Defines criteria Job Learning Stations must meet: Student learning objectives; Adequate supervision, facilities and equipment.</a:t>
            </a:r>
          </a:p>
          <a:p>
            <a:pPr lvl="1"/>
            <a:r>
              <a:rPr lang="en-US" sz="1600"/>
              <a:t> </a:t>
            </a:r>
            <a:endParaRPr lang="en-US" sz="1600" dirty="0"/>
          </a:p>
        </p:txBody>
      </p:sp>
    </p:spTree>
    <p:extLst>
      <p:ext uri="{BB962C8B-B14F-4D97-AF65-F5344CB8AC3E}">
        <p14:creationId xmlns:p14="http://schemas.microsoft.com/office/powerpoint/2010/main" val="888394097"/>
      </p:ext>
    </p:extLst>
  </p:cSld>
  <p:clrMapOvr>
    <a:masterClrMapping/>
  </p:clrMapOvr>
</p:sld>
</file>

<file path=ppt/theme/theme1.xml><?xml version="1.0" encoding="utf-8"?>
<a:theme xmlns:a="http://schemas.openxmlformats.org/drawingml/2006/main" name="ASCCC Curriculum Inst. 2020 Theme">
  <a:themeElements>
    <a:clrScheme name="ASCCC CI 2022 3 1">
      <a:dk1>
        <a:srgbClr val="703A7D"/>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2 ppt template 2" id="{FADB6CC0-954B-0C42-A64B-2D9F415C79AC}" vid="{2E28C489-84EC-CC43-9EB2-D4BF877AA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2022 ppt template 2 (1)</Template>
  <TotalTime>116</TotalTime>
  <Words>2239</Words>
  <Application>Microsoft Office PowerPoint</Application>
  <PresentationFormat>Widescreen</PresentationFormat>
  <Paragraphs>237</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NotoSerif-Regular</vt:lpstr>
      <vt:lpstr>Palatino</vt:lpstr>
      <vt:lpstr>Segoe UI</vt:lpstr>
      <vt:lpstr>Source Sans Pro</vt:lpstr>
      <vt:lpstr>Wingdings</vt:lpstr>
      <vt:lpstr>ASCCC Curriculum Inst. 2020 Theme</vt:lpstr>
      <vt:lpstr> WORK-BASED LEARNING  Patti Blank, CCCCO Program Assistant  Maniphone Dickerson, CCCAOE, Evergreen Valley College  Carrie Roberson, ASCCC At-Large Representative  Sandra Sanchez, CCCCO Vice Chancellor of Workforce and Economic Development    </vt:lpstr>
      <vt:lpstr>TODAY</vt:lpstr>
      <vt:lpstr>Reality!</vt:lpstr>
      <vt:lpstr>Work-Based Learning in  California Community Colleges</vt:lpstr>
      <vt:lpstr>Title 5 Changes Work Experience Education</vt:lpstr>
      <vt:lpstr>Current Title 5</vt:lpstr>
      <vt:lpstr>PowerPoint Presentation</vt:lpstr>
      <vt:lpstr>PowerPoint Presentation</vt:lpstr>
      <vt:lpstr>PowerPoint Presentation</vt:lpstr>
      <vt:lpstr>PowerPoint Presentation</vt:lpstr>
      <vt:lpstr>Proposed Revisions – General</vt:lpstr>
      <vt:lpstr>Proposed Revisions –  Alignment with System Goals</vt:lpstr>
      <vt:lpstr>Proposed Revisions – Highlights</vt:lpstr>
      <vt:lpstr>Title 5 Changes Cooperative Work Experience</vt:lpstr>
      <vt:lpstr>Title 5 Changes Work Experience Education</vt:lpstr>
      <vt:lpstr>PowerPoint Presentation</vt:lpstr>
      <vt:lpstr>Proposed Revisions §55250</vt:lpstr>
      <vt:lpstr>Proposed Revisions –  §55250.2 through §55250.7</vt:lpstr>
      <vt:lpstr>Proposed Revisions - §55251</vt:lpstr>
      <vt:lpstr>Proposed Revisions - §55252</vt:lpstr>
      <vt:lpstr>Proposed Revisions - §55253</vt:lpstr>
      <vt:lpstr>Proposed Revisions - §55254 – 55257</vt:lpstr>
      <vt:lpstr>HELP US, HELP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Roberson</dc:creator>
  <cp:lastModifiedBy>Carrie Roberson</cp:lastModifiedBy>
  <cp:revision>2</cp:revision>
  <cp:lastPrinted>2020-11-24T19:39:26Z</cp:lastPrinted>
  <dcterms:created xsi:type="dcterms:W3CDTF">2022-07-01T14:16:32Z</dcterms:created>
  <dcterms:modified xsi:type="dcterms:W3CDTF">2022-07-05T23:11:26Z</dcterms:modified>
</cp:coreProperties>
</file>