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71" r:id="rId2"/>
    <p:sldId id="258" r:id="rId3"/>
    <p:sldId id="262" r:id="rId4"/>
    <p:sldId id="268" r:id="rId5"/>
    <p:sldId id="269" r:id="rId6"/>
    <p:sldId id="266" r:id="rId7"/>
    <p:sldId id="265" r:id="rId8"/>
    <p:sldId id="272" r:id="rId9"/>
    <p:sldId id="275" r:id="rId10"/>
    <p:sldId id="273" r:id="rId11"/>
    <p:sldId id="264" r:id="rId12"/>
    <p:sldId id="274" r:id="rId13"/>
    <p:sldId id="261" r:id="rId14"/>
    <p:sldId id="270" r:id="rId15"/>
    <p:sldId id="25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2040"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A82282E-CEDF-4EFF-9305-6C1C66FF99B0}" type="datetimeFigureOut">
              <a:rPr lang="en-US" smtClean="0"/>
              <a:t>5/2/16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B14DC3C-F47E-487D-9F69-C3A1C27B872C}"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82282E-CEDF-4EFF-9305-6C1C66FF99B0}" type="datetimeFigureOut">
              <a:rPr lang="en-US" smtClean="0"/>
              <a:t>5/2/16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4DC3C-F47E-487D-9F69-C3A1C27B872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B14DC3C-F47E-487D-9F69-C3A1C27B872C}"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82282E-CEDF-4EFF-9305-6C1C66FF99B0}" type="datetimeFigureOut">
              <a:rPr lang="en-US" smtClean="0"/>
              <a:t>5/2/16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A82282E-CEDF-4EFF-9305-6C1C66FF99B0}" type="datetimeFigureOut">
              <a:rPr lang="en-US" smtClean="0"/>
              <a:t>5/2/16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B14DC3C-F47E-487D-9F69-C3A1C27B872C}"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8A82282E-CEDF-4EFF-9305-6C1C66FF99B0}" type="datetimeFigureOut">
              <a:rPr lang="en-US" smtClean="0"/>
              <a:t>5/2/16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B14DC3C-F47E-487D-9F69-C3A1C27B872C}"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8A82282E-CEDF-4EFF-9305-6C1C66FF99B0}" type="datetimeFigureOut">
              <a:rPr lang="en-US" smtClean="0"/>
              <a:t>5/2/16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4DC3C-F47E-487D-9F69-C3A1C27B872C}"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A82282E-CEDF-4EFF-9305-6C1C66FF99B0}" type="datetimeFigureOut">
              <a:rPr lang="en-US" smtClean="0"/>
              <a:t>5/2/16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B14DC3C-F47E-487D-9F69-C3A1C27B872C}"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A82282E-CEDF-4EFF-9305-6C1C66FF99B0}" type="datetimeFigureOut">
              <a:rPr lang="en-US" smtClean="0"/>
              <a:t>5/2/16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B14DC3C-F47E-487D-9F69-C3A1C27B872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8A82282E-CEDF-4EFF-9305-6C1C66FF99B0}" type="datetimeFigureOut">
              <a:rPr lang="en-US" smtClean="0"/>
              <a:t>5/2/16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B14DC3C-F47E-487D-9F69-C3A1C27B872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B14DC3C-F47E-487D-9F69-C3A1C27B872C}"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A82282E-CEDF-4EFF-9305-6C1C66FF99B0}" type="datetimeFigureOut">
              <a:rPr lang="en-US" smtClean="0"/>
              <a:t>5/2/16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B14DC3C-F47E-487D-9F69-C3A1C27B872C}"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8A82282E-CEDF-4EFF-9305-6C1C66FF99B0}" type="datetimeFigureOut">
              <a:rPr lang="en-US" smtClean="0"/>
              <a:t>5/2/16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A82282E-CEDF-4EFF-9305-6C1C66FF99B0}" type="datetimeFigureOut">
              <a:rPr lang="en-US" smtClean="0"/>
              <a:t>5/2/16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B14DC3C-F47E-487D-9F69-C3A1C27B872C}"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400800" cy="2209800"/>
          </a:xfrm>
        </p:spPr>
        <p:txBody>
          <a:bodyPr>
            <a:normAutofit fontScale="47500" lnSpcReduction="20000"/>
          </a:bodyPr>
          <a:lstStyle/>
          <a:p>
            <a:r>
              <a:rPr lang="en-US" sz="2800" dirty="0" smtClean="0"/>
              <a:t>Presenters:  </a:t>
            </a:r>
          </a:p>
          <a:p>
            <a:r>
              <a:rPr lang="en-US" sz="2800" dirty="0" smtClean="0"/>
              <a:t>Dr. Daren </a:t>
            </a:r>
            <a:r>
              <a:rPr lang="en-US" sz="2800" dirty="0" err="1" smtClean="0"/>
              <a:t>Otten</a:t>
            </a:r>
            <a:r>
              <a:rPr lang="en-US" sz="2800" dirty="0" smtClean="0"/>
              <a:t> </a:t>
            </a:r>
          </a:p>
          <a:p>
            <a:r>
              <a:rPr lang="en-US" sz="2800" dirty="0" smtClean="0"/>
              <a:t>Yuba College</a:t>
            </a:r>
          </a:p>
          <a:p>
            <a:endParaRPr lang="en-US" sz="2800" dirty="0" smtClean="0"/>
          </a:p>
          <a:p>
            <a:r>
              <a:rPr lang="en-US" sz="2800" dirty="0" smtClean="0"/>
              <a:t>John </a:t>
            </a:r>
            <a:r>
              <a:rPr lang="en-US" sz="2800" dirty="0" err="1" smtClean="0"/>
              <a:t>Stanskas</a:t>
            </a:r>
            <a:endParaRPr lang="en-US" sz="2800" dirty="0" smtClean="0"/>
          </a:p>
          <a:p>
            <a:r>
              <a:rPr lang="en-US" sz="2800" dirty="0" smtClean="0"/>
              <a:t>San Bernardino College</a:t>
            </a:r>
          </a:p>
          <a:p>
            <a:endParaRPr lang="en-US" sz="2800" dirty="0" smtClean="0"/>
          </a:p>
          <a:p>
            <a:r>
              <a:rPr lang="en-US" sz="2800" dirty="0" smtClean="0"/>
              <a:t>Facilitator:</a:t>
            </a:r>
          </a:p>
          <a:p>
            <a:r>
              <a:rPr lang="en-US" sz="2800" dirty="0" smtClean="0"/>
              <a:t>Donna Davis</a:t>
            </a:r>
          </a:p>
          <a:p>
            <a:r>
              <a:rPr lang="en-US" sz="2800" dirty="0" smtClean="0"/>
              <a:t> Butte College</a:t>
            </a:r>
            <a:endParaRPr lang="en-US" sz="2800" dirty="0"/>
          </a:p>
        </p:txBody>
      </p:sp>
      <p:sp>
        <p:nvSpPr>
          <p:cNvPr id="2" name="Title 1"/>
          <p:cNvSpPr>
            <a:spLocks noGrp="1"/>
          </p:cNvSpPr>
          <p:nvPr>
            <p:ph type="ctrTitle"/>
          </p:nvPr>
        </p:nvSpPr>
        <p:spPr/>
        <p:txBody>
          <a:bodyPr>
            <a:normAutofit fontScale="90000"/>
          </a:bodyPr>
          <a:lstStyle/>
          <a:p>
            <a:r>
              <a:rPr lang="en-US" dirty="0" smtClean="0"/>
              <a:t>Workforce Taskforce Recommendations – CTE Faculty</a:t>
            </a:r>
            <a:endParaRPr lang="en-US" dirty="0"/>
          </a:p>
        </p:txBody>
      </p:sp>
    </p:spTree>
    <p:extLst>
      <p:ext uri="{BB962C8B-B14F-4D97-AF65-F5344CB8AC3E}">
        <p14:creationId xmlns:p14="http://schemas.microsoft.com/office/powerpoint/2010/main" val="225657638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Qualifications</a:t>
            </a:r>
            <a:endParaRPr lang="en-US" dirty="0"/>
          </a:p>
        </p:txBody>
      </p:sp>
      <p:sp>
        <p:nvSpPr>
          <p:cNvPr id="3" name="Content Placeholder 2"/>
          <p:cNvSpPr>
            <a:spLocks noGrp="1"/>
          </p:cNvSpPr>
          <p:nvPr>
            <p:ph sz="quarter" idx="1"/>
          </p:nvPr>
        </p:nvSpPr>
        <p:spPr/>
        <p:txBody>
          <a:bodyPr>
            <a:normAutofit/>
          </a:bodyPr>
          <a:lstStyle/>
          <a:p>
            <a:r>
              <a:rPr lang="en-US" dirty="0" smtClean="0"/>
              <a:t>…applicants </a:t>
            </a:r>
            <a:r>
              <a:rPr lang="en-US" dirty="0"/>
              <a:t>who are granted equivalency </a:t>
            </a:r>
            <a:r>
              <a:rPr lang="en-US" dirty="0" smtClean="0"/>
              <a:t>and subsequently </a:t>
            </a:r>
            <a:r>
              <a:rPr lang="en-US" dirty="0"/>
              <a:t>hired </a:t>
            </a:r>
            <a:r>
              <a:rPr lang="en-US" b="1" dirty="0"/>
              <a:t>retain that status </a:t>
            </a:r>
            <a:r>
              <a:rPr lang="en-US" dirty="0"/>
              <a:t>for their entire </a:t>
            </a:r>
            <a:r>
              <a:rPr lang="en-US" dirty="0" smtClean="0"/>
              <a:t>career </a:t>
            </a:r>
            <a:r>
              <a:rPr lang="en-US" dirty="0"/>
              <a:t>in the district that granted </a:t>
            </a:r>
            <a:r>
              <a:rPr lang="en-US" dirty="0" smtClean="0"/>
              <a:t>the equivalency.</a:t>
            </a:r>
          </a:p>
          <a:p>
            <a:r>
              <a:rPr lang="en-US" dirty="0"/>
              <a:t>The three means of demonstrating equivalency </a:t>
            </a:r>
            <a:r>
              <a:rPr lang="en-US" dirty="0" smtClean="0"/>
              <a:t>are </a:t>
            </a:r>
            <a:r>
              <a:rPr lang="en-US" b="1" dirty="0" smtClean="0"/>
              <a:t>coursework</a:t>
            </a:r>
            <a:r>
              <a:rPr lang="en-US" b="1" dirty="0"/>
              <a:t>, work experience, and eminence</a:t>
            </a:r>
            <a:r>
              <a:rPr lang="en-US" dirty="0" smtClean="0"/>
              <a:t>.</a:t>
            </a:r>
          </a:p>
          <a:p>
            <a:pPr lvl="1"/>
            <a:r>
              <a:rPr lang="en-US" dirty="0"/>
              <a:t>E</a:t>
            </a:r>
            <a:r>
              <a:rPr lang="en-US" dirty="0" smtClean="0"/>
              <a:t>minence </a:t>
            </a:r>
            <a:r>
              <a:rPr lang="en-US" dirty="0"/>
              <a:t>is not specified in current law, it is not </a:t>
            </a:r>
            <a:r>
              <a:rPr lang="en-US" dirty="0" smtClean="0"/>
              <a:t>prohibited</a:t>
            </a:r>
            <a:endParaRPr lang="en-US" dirty="0" smtClean="0"/>
          </a:p>
        </p:txBody>
      </p:sp>
    </p:spTree>
    <p:extLst>
      <p:ext uri="{BB962C8B-B14F-4D97-AF65-F5344CB8AC3E}">
        <p14:creationId xmlns:p14="http://schemas.microsoft.com/office/powerpoint/2010/main" val="42121288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Taskforce Recommendations – CTE Faculty#15</a:t>
            </a:r>
            <a:endParaRPr lang="en-US" dirty="0"/>
          </a:p>
        </p:txBody>
      </p:sp>
      <p:sp>
        <p:nvSpPr>
          <p:cNvPr id="3" name="Content Placeholder 2"/>
          <p:cNvSpPr>
            <a:spLocks noGrp="1"/>
          </p:cNvSpPr>
          <p:nvPr>
            <p:ph sz="quarter" idx="1"/>
          </p:nvPr>
        </p:nvSpPr>
        <p:spPr/>
        <p:txBody>
          <a:bodyPr>
            <a:normAutofit/>
          </a:bodyPr>
          <a:lstStyle/>
          <a:p>
            <a:pPr marL="0" indent="0">
              <a:buNone/>
            </a:pPr>
            <a:r>
              <a:rPr lang="en-US" sz="4000" dirty="0" smtClean="0"/>
              <a:t>Enhance </a:t>
            </a:r>
            <a:r>
              <a:rPr lang="en-US" sz="4000" dirty="0"/>
              <a:t>professional development opportunities for CTE faculty to maintain industry and program relevance. </a:t>
            </a:r>
          </a:p>
        </p:txBody>
      </p:sp>
    </p:spTree>
    <p:extLst>
      <p:ext uri="{BB962C8B-B14F-4D97-AF65-F5344CB8AC3E}">
        <p14:creationId xmlns:p14="http://schemas.microsoft.com/office/powerpoint/2010/main" val="62169078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Professional Development</a:t>
            </a:r>
            <a:endParaRPr lang="en-US" dirty="0"/>
          </a:p>
        </p:txBody>
      </p:sp>
      <p:sp>
        <p:nvSpPr>
          <p:cNvPr id="3" name="Content Placeholder 2"/>
          <p:cNvSpPr>
            <a:spLocks noGrp="1"/>
          </p:cNvSpPr>
          <p:nvPr>
            <p:ph sz="quarter" idx="1"/>
          </p:nvPr>
        </p:nvSpPr>
        <p:spPr/>
        <p:txBody>
          <a:bodyPr>
            <a:normAutofit/>
          </a:bodyPr>
          <a:lstStyle/>
          <a:p>
            <a:pPr marL="0" indent="0">
              <a:buNone/>
            </a:pPr>
            <a:r>
              <a:rPr lang="en-US" sz="2800" b="1" i="1" dirty="0" smtClean="0"/>
              <a:t>Issues:</a:t>
            </a:r>
          </a:p>
          <a:p>
            <a:r>
              <a:rPr lang="en-US" sz="2800" dirty="0" smtClean="0"/>
              <a:t>Content experts – with no teaching experience</a:t>
            </a:r>
          </a:p>
          <a:p>
            <a:pPr lvl="1"/>
            <a:r>
              <a:rPr lang="en-US" sz="2300" dirty="0" smtClean="0"/>
              <a:t>Lack confidence to teach</a:t>
            </a:r>
          </a:p>
          <a:p>
            <a:r>
              <a:rPr lang="en-US" sz="2800" dirty="0" smtClean="0"/>
              <a:t>CTE teacher prep programs in decline or non-existent</a:t>
            </a:r>
          </a:p>
          <a:p>
            <a:pPr lvl="1"/>
            <a:r>
              <a:rPr lang="en-US" sz="2300" dirty="0" smtClean="0"/>
              <a:t>Pro Dev Educational programs use models/jargon beyond knowledge of new CTE faculty</a:t>
            </a:r>
          </a:p>
          <a:p>
            <a:r>
              <a:rPr lang="en-US" sz="2800" dirty="0" smtClean="0"/>
              <a:t>Must design lessons that include problem/project based learning</a:t>
            </a:r>
          </a:p>
          <a:p>
            <a:pPr lvl="1"/>
            <a:r>
              <a:rPr lang="en-US" sz="2300" dirty="0" smtClean="0"/>
              <a:t>Align curriculum with industry needs</a:t>
            </a:r>
          </a:p>
          <a:p>
            <a:pPr marL="0" indent="0">
              <a:buNone/>
            </a:pPr>
            <a:endParaRPr lang="en-US" sz="2800" dirty="0" smtClean="0"/>
          </a:p>
        </p:txBody>
      </p:sp>
    </p:spTree>
    <p:extLst>
      <p:ext uri="{BB962C8B-B14F-4D97-AF65-F5344CB8AC3E}">
        <p14:creationId xmlns:p14="http://schemas.microsoft.com/office/powerpoint/2010/main" val="376913824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Ideas from Other States</a:t>
            </a:r>
            <a:endParaRPr lang="en-US"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smtClean="0"/>
              <a:t>Oregon:</a:t>
            </a:r>
          </a:p>
          <a:p>
            <a:r>
              <a:rPr lang="en-US" dirty="0" smtClean="0"/>
              <a:t>State mandated mentoring programs </a:t>
            </a:r>
          </a:p>
          <a:p>
            <a:pPr lvl="1"/>
            <a:r>
              <a:rPr lang="en-US" dirty="0" smtClean="0"/>
              <a:t>Mentors MUST be trained by a state approved program</a:t>
            </a:r>
          </a:p>
          <a:p>
            <a:r>
              <a:rPr lang="en-US" dirty="0" smtClean="0"/>
              <a:t>Instructor Appraisal Committee</a:t>
            </a:r>
          </a:p>
          <a:p>
            <a:pPr lvl="1"/>
            <a:r>
              <a:rPr lang="en-US" dirty="0" smtClean="0"/>
              <a:t>Comprised of reps from business/industry, school district, the Regional CTE coordinator, and the Oregon DOE</a:t>
            </a:r>
          </a:p>
          <a:p>
            <a:pPr lvl="1"/>
            <a:r>
              <a:rPr lang="en-US" dirty="0" smtClean="0"/>
              <a:t>Evaluates qualifications and recommends to the Oregon Teacher Standards and Practices Commission for teaching license with appropriate CTE endorsement</a:t>
            </a:r>
          </a:p>
          <a:p>
            <a:r>
              <a:rPr lang="en-US" dirty="0" smtClean="0"/>
              <a:t>Online course for CTE teacher preparation</a:t>
            </a:r>
          </a:p>
          <a:p>
            <a:pPr lvl="1"/>
            <a:r>
              <a:rPr lang="en-US" dirty="0" smtClean="0"/>
              <a:t>Targeted towards those working FT in industry and wish to take PT classes toward teaching degree</a:t>
            </a:r>
          </a:p>
          <a:p>
            <a:pPr lvl="1"/>
            <a:r>
              <a:rPr lang="en-US" dirty="0" smtClean="0"/>
              <a:t>Courses focus on classroom management, special populations </a:t>
            </a:r>
            <a:r>
              <a:rPr lang="en-US" smtClean="0"/>
              <a:t>and instruction</a:t>
            </a:r>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272880774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Taskforce Recommendations – CTE Faculty #16</a:t>
            </a:r>
            <a:endParaRPr lang="en-US" dirty="0"/>
          </a:p>
        </p:txBody>
      </p:sp>
      <p:sp>
        <p:nvSpPr>
          <p:cNvPr id="3" name="Content Placeholder 2"/>
          <p:cNvSpPr>
            <a:spLocks noGrp="1"/>
          </p:cNvSpPr>
          <p:nvPr>
            <p:ph sz="quarter" idx="1"/>
          </p:nvPr>
        </p:nvSpPr>
        <p:spPr/>
        <p:txBody>
          <a:bodyPr>
            <a:normAutofit/>
          </a:bodyPr>
          <a:lstStyle/>
          <a:p>
            <a:pPr marL="0" indent="0">
              <a:buNone/>
            </a:pPr>
            <a:r>
              <a:rPr lang="en-US" sz="4000" dirty="0" smtClean="0"/>
              <a:t>Explore </a:t>
            </a:r>
            <a:r>
              <a:rPr lang="en-US" sz="4000" dirty="0"/>
              <a:t>solutions to attract industry professionals in high-salaried occupations to become CTE faculty in community colleges.</a:t>
            </a:r>
          </a:p>
          <a:p>
            <a:pPr marL="0" indent="0">
              <a:buNone/>
            </a:pPr>
            <a:endParaRPr lang="en-US" dirty="0"/>
          </a:p>
        </p:txBody>
      </p:sp>
    </p:spTree>
    <p:extLst>
      <p:ext uri="{BB962C8B-B14F-4D97-AF65-F5344CB8AC3E}">
        <p14:creationId xmlns:p14="http://schemas.microsoft.com/office/powerpoint/2010/main" val="183313670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Attracting Industry Professionals</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smtClean="0"/>
              <a:t>Prospective </a:t>
            </a:r>
            <a:r>
              <a:rPr lang="en-US" dirty="0"/>
              <a:t>faculty can often be paid much higher outside of education using the skills and expertise that they have. (Sims 2010, Lewis 2001</a:t>
            </a:r>
            <a:r>
              <a:rPr lang="en-US" dirty="0" smtClean="0"/>
              <a:t>)</a:t>
            </a:r>
          </a:p>
          <a:p>
            <a:r>
              <a:rPr lang="en-US" dirty="0" smtClean="0"/>
              <a:t>Industrial Partnership</a:t>
            </a:r>
          </a:p>
          <a:p>
            <a:r>
              <a:rPr lang="en-US" dirty="0" smtClean="0"/>
              <a:t>Trade Obligation</a:t>
            </a:r>
          </a:p>
          <a:p>
            <a:r>
              <a:rPr lang="en-US" dirty="0" smtClean="0"/>
              <a:t>Summer Stipends</a:t>
            </a:r>
          </a:p>
          <a:p>
            <a:r>
              <a:rPr lang="en-US" dirty="0" smtClean="0"/>
              <a:t>Research and Contract Ed </a:t>
            </a:r>
          </a:p>
          <a:p>
            <a:endParaRPr lang="en-US" dirty="0" smtClean="0"/>
          </a:p>
          <a:p>
            <a:endParaRPr lang="en-US" dirty="0"/>
          </a:p>
        </p:txBody>
      </p:sp>
    </p:spTree>
    <p:extLst>
      <p:ext uri="{BB962C8B-B14F-4D97-AF65-F5344CB8AC3E}">
        <p14:creationId xmlns:p14="http://schemas.microsoft.com/office/powerpoint/2010/main" val="348809524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Taskforce Recommendations – CTE Faculty</a:t>
            </a:r>
            <a:endParaRPr lang="en-US" dirty="0"/>
          </a:p>
        </p:txBody>
      </p:sp>
      <p:sp>
        <p:nvSpPr>
          <p:cNvPr id="3" name="Content Placeholder 2"/>
          <p:cNvSpPr>
            <a:spLocks noGrp="1"/>
          </p:cNvSpPr>
          <p:nvPr>
            <p:ph sz="quarter" idx="1"/>
          </p:nvPr>
        </p:nvSpPr>
        <p:spPr/>
        <p:txBody>
          <a:bodyPr>
            <a:normAutofit fontScale="62500" lnSpcReduction="20000"/>
          </a:bodyPr>
          <a:lstStyle/>
          <a:p>
            <a:pPr marL="514350" indent="-514350">
              <a:buFont typeface="+mj-lt"/>
              <a:buAutoNum type="arabicPeriod" startAt="13"/>
            </a:pPr>
            <a:r>
              <a:rPr lang="en-US" sz="4000" dirty="0" smtClean="0"/>
              <a:t>Increase </a:t>
            </a:r>
            <a:r>
              <a:rPr lang="en-US" sz="4000" dirty="0"/>
              <a:t>the pool of qualified CTE instructors by addressing CTE faculty recruitment and hiring practices. </a:t>
            </a:r>
          </a:p>
          <a:p>
            <a:pPr marL="514350" indent="-514350">
              <a:buFont typeface="+mj-lt"/>
              <a:buAutoNum type="arabicPeriod" startAt="13"/>
            </a:pPr>
            <a:r>
              <a:rPr lang="en-US" sz="4000" dirty="0" smtClean="0"/>
              <a:t>Consider </a:t>
            </a:r>
            <a:r>
              <a:rPr lang="en-US" sz="4000" dirty="0"/>
              <a:t>options for meeting minimum qualifications to better integrate industry professionals who possess significant experience into CTE instructional programs. </a:t>
            </a:r>
          </a:p>
          <a:p>
            <a:pPr marL="514350" indent="-514350">
              <a:buFont typeface="+mj-lt"/>
              <a:buAutoNum type="arabicPeriod" startAt="13"/>
            </a:pPr>
            <a:r>
              <a:rPr lang="en-US" sz="4000" dirty="0" smtClean="0"/>
              <a:t>Enhance </a:t>
            </a:r>
            <a:r>
              <a:rPr lang="en-US" sz="4000" dirty="0"/>
              <a:t>professional development opportunities for CTE faculty to maintain industry and program relevance. </a:t>
            </a:r>
          </a:p>
          <a:p>
            <a:pPr marL="514350" indent="-514350">
              <a:buFont typeface="+mj-lt"/>
              <a:buAutoNum type="arabicPeriod" startAt="13"/>
            </a:pPr>
            <a:r>
              <a:rPr lang="en-US" sz="4000" dirty="0" smtClean="0"/>
              <a:t>Explore </a:t>
            </a:r>
            <a:r>
              <a:rPr lang="en-US" sz="4000" dirty="0"/>
              <a:t>solutions to attract industry professionals in high-salaried occupations to become CTE faculty in community colleges.</a:t>
            </a:r>
          </a:p>
          <a:p>
            <a:pPr marL="0" indent="0">
              <a:buNone/>
            </a:pPr>
            <a:endParaRPr lang="en-US" dirty="0"/>
          </a:p>
        </p:txBody>
      </p:sp>
    </p:spTree>
    <p:extLst>
      <p:ext uri="{BB962C8B-B14F-4D97-AF65-F5344CB8AC3E}">
        <p14:creationId xmlns:p14="http://schemas.microsoft.com/office/powerpoint/2010/main" val="58864605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1828800"/>
            <a:ext cx="6248400" cy="2677656"/>
          </a:xfrm>
          <a:prstGeom prst="rect">
            <a:avLst/>
          </a:prstGeom>
        </p:spPr>
        <p:txBody>
          <a:bodyPr wrap="square">
            <a:spAutoFit/>
          </a:bodyPr>
          <a:lstStyle/>
          <a:p>
            <a:r>
              <a:rPr lang="en-US" sz="2800" i="1" dirty="0"/>
              <a:t>“Addressing CTE teacher and faculty shortages will be critical to training CTE students who have the knowledge and skills to qualify for the available positions that employers are desperate to fill.”   </a:t>
            </a:r>
          </a:p>
        </p:txBody>
      </p:sp>
    </p:spTree>
    <p:extLst>
      <p:ext uri="{BB962C8B-B14F-4D97-AF65-F5344CB8AC3E}">
        <p14:creationId xmlns:p14="http://schemas.microsoft.com/office/powerpoint/2010/main" val="208959546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838200"/>
            <a:ext cx="6248400" cy="5078313"/>
          </a:xfrm>
          <a:prstGeom prst="rect">
            <a:avLst/>
          </a:prstGeom>
        </p:spPr>
        <p:txBody>
          <a:bodyPr wrap="square">
            <a:spAutoFit/>
          </a:bodyPr>
          <a:lstStyle/>
          <a:p>
            <a:r>
              <a:rPr lang="en-US" sz="2800" i="1" dirty="0" smtClean="0">
                <a:ea typeface="Calibri" panose="020F0502020204030204" pitchFamily="34" charset="0"/>
                <a:cs typeface="Times New Roman" panose="02020603050405020304" pitchFamily="18" charset="0"/>
              </a:rPr>
              <a:t>CTE </a:t>
            </a:r>
            <a:r>
              <a:rPr lang="en-US" sz="2800" i="1" dirty="0">
                <a:ea typeface="Calibri" panose="020F0502020204030204" pitchFamily="34" charset="0"/>
                <a:cs typeface="Times New Roman" panose="02020603050405020304" pitchFamily="18" charset="0"/>
              </a:rPr>
              <a:t>Faculty are almost always subject matter experts but rarely have instructional/pedagogical methods training to help them to develop lesson plans, manage classrooms, address learning styles and academic deficiencies, while supporting a diverse group of students often with special populations. </a:t>
            </a:r>
            <a:endParaRPr lang="en-US" sz="2800" i="1" dirty="0" smtClean="0">
              <a:ea typeface="Calibri" panose="020F0502020204030204" pitchFamily="34" charset="0"/>
              <a:cs typeface="Times New Roman" panose="02020603050405020304" pitchFamily="18" charset="0"/>
            </a:endParaRPr>
          </a:p>
          <a:p>
            <a:endParaRPr lang="en-US" sz="2800" i="1" dirty="0">
              <a:ea typeface="Calibri" panose="020F0502020204030204" pitchFamily="34" charset="0"/>
              <a:cs typeface="Times New Roman" panose="02020603050405020304" pitchFamily="18" charset="0"/>
            </a:endParaRPr>
          </a:p>
          <a:p>
            <a:r>
              <a:rPr lang="en-US" sz="1600" dirty="0" smtClean="0">
                <a:ea typeface="Calibri" panose="020F0502020204030204" pitchFamily="34" charset="0"/>
                <a:cs typeface="Times New Roman" panose="02020603050405020304" pitchFamily="18" charset="0"/>
              </a:rPr>
              <a:t>(</a:t>
            </a:r>
            <a:r>
              <a:rPr lang="en-US" sz="1600" dirty="0" err="1">
                <a:ea typeface="Calibri" panose="020F0502020204030204" pitchFamily="34" charset="0"/>
                <a:cs typeface="Times New Roman" panose="02020603050405020304" pitchFamily="18" charset="0"/>
              </a:rPr>
              <a:t>Kerna</a:t>
            </a:r>
            <a:r>
              <a:rPr lang="en-US" sz="1600" dirty="0">
                <a:ea typeface="Calibri" panose="020F0502020204030204" pitchFamily="34" charset="0"/>
                <a:cs typeface="Times New Roman" panose="02020603050405020304" pitchFamily="18" charset="0"/>
              </a:rPr>
              <a:t>, 2012; </a:t>
            </a:r>
            <a:r>
              <a:rPr lang="en-US" sz="1600" dirty="0" err="1">
                <a:ea typeface="Calibri" panose="020F0502020204030204" pitchFamily="34" charset="0"/>
                <a:cs typeface="Times New Roman" panose="02020603050405020304" pitchFamily="18" charset="0"/>
              </a:rPr>
              <a:t>Shulock</a:t>
            </a:r>
            <a:r>
              <a:rPr lang="en-US" sz="1600" dirty="0">
                <a:ea typeface="Calibri" panose="020F0502020204030204" pitchFamily="34" charset="0"/>
                <a:cs typeface="Times New Roman" panose="02020603050405020304" pitchFamily="18" charset="0"/>
              </a:rPr>
              <a:t> and Moore, 2013</a:t>
            </a:r>
            <a:r>
              <a:rPr lang="en-US" sz="1600" dirty="0" smtClean="0">
                <a:ea typeface="Calibri" panose="020F0502020204030204" pitchFamily="34" charset="0"/>
                <a:cs typeface="Times New Roman" panose="02020603050405020304" pitchFamily="18" charset="0"/>
              </a:rPr>
              <a:t>)</a:t>
            </a:r>
            <a:r>
              <a:rPr lang="en-US" sz="1600" i="1" dirty="0" smtClean="0"/>
              <a:t>.   </a:t>
            </a:r>
            <a:endParaRPr lang="en-US" sz="1600" i="1" dirty="0"/>
          </a:p>
        </p:txBody>
      </p:sp>
    </p:spTree>
    <p:extLst>
      <p:ext uri="{BB962C8B-B14F-4D97-AF65-F5344CB8AC3E}">
        <p14:creationId xmlns:p14="http://schemas.microsoft.com/office/powerpoint/2010/main" val="251584121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838200"/>
            <a:ext cx="6248400" cy="5251309"/>
          </a:xfrm>
          <a:prstGeom prst="rect">
            <a:avLst/>
          </a:prstGeom>
        </p:spPr>
        <p:txBody>
          <a:bodyPr wrap="square">
            <a:spAutoFit/>
          </a:bodyPr>
          <a:lstStyle/>
          <a:p>
            <a:pPr>
              <a:lnSpc>
                <a:spcPct val="107000"/>
              </a:lnSpc>
              <a:spcAft>
                <a:spcPts val="800"/>
              </a:spcAft>
            </a:pPr>
            <a:r>
              <a:rPr lang="en-US" sz="2800" i="1" dirty="0" smtClean="0">
                <a:ea typeface="Calibri" panose="020F0502020204030204" pitchFamily="34" charset="0"/>
                <a:cs typeface="Times New Roman" panose="02020603050405020304" pitchFamily="18" charset="0"/>
              </a:rPr>
              <a:t>Traditional </a:t>
            </a:r>
            <a:r>
              <a:rPr lang="en-US" sz="2800" i="1" dirty="0">
                <a:ea typeface="Calibri" panose="020F0502020204030204" pitchFamily="34" charset="0"/>
                <a:cs typeface="Times New Roman" panose="02020603050405020304" pitchFamily="18" charset="0"/>
              </a:rPr>
              <a:t>teacher training often does not work for CTE faculty and their specific students </a:t>
            </a:r>
            <a:endParaRPr lang="en-US" sz="2800" i="1" dirty="0" smtClean="0">
              <a:ea typeface="Calibri" panose="020F0502020204030204" pitchFamily="34" charset="0"/>
              <a:cs typeface="Times New Roman" panose="02020603050405020304" pitchFamily="18" charset="0"/>
            </a:endParaRPr>
          </a:p>
          <a:p>
            <a:pPr>
              <a:lnSpc>
                <a:spcPct val="107000"/>
              </a:lnSpc>
              <a:spcAft>
                <a:spcPts val="800"/>
              </a:spcAft>
            </a:pPr>
            <a:r>
              <a:rPr lang="en-US" sz="1600" dirty="0" smtClean="0">
                <a:latin typeface="Calibri" panose="020F0502020204030204" pitchFamily="34" charset="0"/>
                <a:ea typeface="Calibri" panose="020F0502020204030204" pitchFamily="34" charset="0"/>
                <a:cs typeface="Times New Roman" panose="02020603050405020304" pitchFamily="18" charset="0"/>
              </a:rPr>
              <a:t>(</a:t>
            </a:r>
            <a:r>
              <a:rPr lang="en-US" sz="1600" dirty="0" err="1">
                <a:latin typeface="Calibri" panose="020F0502020204030204" pitchFamily="34" charset="0"/>
                <a:ea typeface="Calibri" panose="020F0502020204030204" pitchFamily="34" charset="0"/>
                <a:cs typeface="Times New Roman" panose="02020603050405020304" pitchFamily="18" charset="0"/>
              </a:rPr>
              <a:t>Bruening</a:t>
            </a:r>
            <a:r>
              <a:rPr lang="en-US" sz="1600" dirty="0">
                <a:latin typeface="Calibri" panose="020F0502020204030204" pitchFamily="34" charset="0"/>
                <a:ea typeface="Calibri" panose="020F0502020204030204" pitchFamily="34" charset="0"/>
                <a:cs typeface="Times New Roman" panose="02020603050405020304" pitchFamily="18" charset="0"/>
              </a:rPr>
              <a:t>, et al. 2001, Lynch 1998</a:t>
            </a:r>
            <a:r>
              <a:rPr lang="en-US" sz="1600" dirty="0" smtClean="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i="1" dirty="0">
                <a:ea typeface="Calibri" panose="020F0502020204030204" pitchFamily="34" charset="0"/>
                <a:cs typeface="Times New Roman" panose="02020603050405020304" pitchFamily="18" charset="0"/>
              </a:rPr>
              <a:t>Prospective faculty can often be paid much higher outside of education using the skills and expertise that they have. </a:t>
            </a:r>
            <a:endParaRPr lang="en-US" sz="2800" i="1" dirty="0" smtClean="0">
              <a:ea typeface="Calibri" panose="020F0502020204030204" pitchFamily="34" charset="0"/>
              <a:cs typeface="Times New Roman" panose="02020603050405020304" pitchFamily="18" charset="0"/>
            </a:endParaRPr>
          </a:p>
          <a:p>
            <a:pPr>
              <a:lnSpc>
                <a:spcPct val="107000"/>
              </a:lnSpc>
              <a:spcAft>
                <a:spcPts val="800"/>
              </a:spcAft>
            </a:pPr>
            <a:r>
              <a:rPr lang="en-US" sz="1600" dirty="0" smtClean="0">
                <a:latin typeface="Calibri" panose="020F0502020204030204" pitchFamily="34" charset="0"/>
                <a:ea typeface="Calibri" panose="020F0502020204030204" pitchFamily="34" charset="0"/>
                <a:cs typeface="Times New Roman" panose="02020603050405020304" pitchFamily="18" charset="0"/>
              </a:rPr>
              <a:t>(</a:t>
            </a:r>
            <a:r>
              <a:rPr lang="en-US" sz="1600" dirty="0">
                <a:latin typeface="Calibri" panose="020F0502020204030204" pitchFamily="34" charset="0"/>
                <a:ea typeface="Calibri" panose="020F0502020204030204" pitchFamily="34" charset="0"/>
                <a:cs typeface="Times New Roman" panose="02020603050405020304" pitchFamily="18" charset="0"/>
              </a:rPr>
              <a:t>Sims 2010, Lewis 2001)</a:t>
            </a:r>
          </a:p>
          <a:p>
            <a:endParaRPr lang="en-US" sz="2800" i="1" dirty="0"/>
          </a:p>
        </p:txBody>
      </p:sp>
    </p:spTree>
    <p:extLst>
      <p:ext uri="{BB962C8B-B14F-4D97-AF65-F5344CB8AC3E}">
        <p14:creationId xmlns:p14="http://schemas.microsoft.com/office/powerpoint/2010/main" val="428942278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Taskforce Recommendations – CTE Faculty #13</a:t>
            </a:r>
            <a:endParaRPr lang="en-US" dirty="0"/>
          </a:p>
        </p:txBody>
      </p:sp>
      <p:sp>
        <p:nvSpPr>
          <p:cNvPr id="3" name="Content Placeholder 2"/>
          <p:cNvSpPr>
            <a:spLocks noGrp="1"/>
          </p:cNvSpPr>
          <p:nvPr>
            <p:ph sz="quarter" idx="1"/>
          </p:nvPr>
        </p:nvSpPr>
        <p:spPr/>
        <p:txBody>
          <a:bodyPr>
            <a:normAutofit/>
          </a:bodyPr>
          <a:lstStyle/>
          <a:p>
            <a:pPr marL="0" indent="0">
              <a:buNone/>
            </a:pPr>
            <a:r>
              <a:rPr lang="en-US" sz="4000" dirty="0" smtClean="0"/>
              <a:t>Increase </a:t>
            </a:r>
            <a:r>
              <a:rPr lang="en-US" sz="4000" dirty="0"/>
              <a:t>the pool of qualified CTE instructors by addressing CTE faculty recruitment and hiring practices. </a:t>
            </a:r>
          </a:p>
          <a:p>
            <a:r>
              <a:rPr lang="en-US" dirty="0" smtClean="0"/>
              <a:t>Equivalency Practices</a:t>
            </a:r>
          </a:p>
          <a:p>
            <a:r>
              <a:rPr lang="en-US" dirty="0" smtClean="0"/>
              <a:t>Regionalization </a:t>
            </a:r>
          </a:p>
          <a:p>
            <a:r>
              <a:rPr lang="en-US" dirty="0" smtClean="0"/>
              <a:t>Teacher Training and Mentorship</a:t>
            </a:r>
          </a:p>
          <a:p>
            <a:r>
              <a:rPr lang="en-US" dirty="0" smtClean="0"/>
              <a:t>Industrial Partnership</a:t>
            </a:r>
          </a:p>
          <a:p>
            <a:endParaRPr lang="en-US" dirty="0"/>
          </a:p>
        </p:txBody>
      </p:sp>
    </p:spTree>
    <p:extLst>
      <p:ext uri="{BB962C8B-B14F-4D97-AF65-F5344CB8AC3E}">
        <p14:creationId xmlns:p14="http://schemas.microsoft.com/office/powerpoint/2010/main" val="231330642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Taskforce Recommendations – CTE Faculty #14</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sz="4000" dirty="0" smtClean="0"/>
              <a:t>Consider </a:t>
            </a:r>
            <a:r>
              <a:rPr lang="en-US" sz="4000" dirty="0"/>
              <a:t>options for meeting minimum qualifications to better integrate industry professionals who possess significant experience into CTE instructional programs. </a:t>
            </a:r>
          </a:p>
          <a:p>
            <a:r>
              <a:rPr lang="en-US" sz="4000" dirty="0"/>
              <a:t>Equivalency Practices</a:t>
            </a:r>
          </a:p>
          <a:p>
            <a:r>
              <a:rPr lang="en-US" sz="4000" dirty="0"/>
              <a:t>Regionalization </a:t>
            </a:r>
          </a:p>
          <a:p>
            <a:pPr marL="0" indent="0">
              <a:buNone/>
            </a:pPr>
            <a:endParaRPr lang="en-US" sz="4000" dirty="0"/>
          </a:p>
          <a:p>
            <a:pPr marL="0" indent="0">
              <a:buNone/>
            </a:pPr>
            <a:endParaRPr lang="en-US" dirty="0"/>
          </a:p>
        </p:txBody>
      </p:sp>
    </p:spTree>
    <p:extLst>
      <p:ext uri="{BB962C8B-B14F-4D97-AF65-F5344CB8AC3E}">
        <p14:creationId xmlns:p14="http://schemas.microsoft.com/office/powerpoint/2010/main" val="334192812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Qualifications</a:t>
            </a:r>
            <a:endParaRPr lang="en-US"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US" dirty="0" smtClean="0"/>
              <a:t>By law (Ed Code 87359b):</a:t>
            </a:r>
          </a:p>
          <a:p>
            <a:r>
              <a:rPr lang="en-US" dirty="0" smtClean="0"/>
              <a:t>Every </a:t>
            </a:r>
            <a:r>
              <a:rPr lang="en-US" dirty="0"/>
              <a:t>district must have an equivalency </a:t>
            </a:r>
            <a:r>
              <a:rPr lang="en-US" dirty="0" smtClean="0"/>
              <a:t>process </a:t>
            </a:r>
          </a:p>
          <a:p>
            <a:r>
              <a:rPr lang="en-US" dirty="0" smtClean="0"/>
              <a:t>“[</a:t>
            </a:r>
            <a:r>
              <a:rPr lang="en-US" dirty="0"/>
              <a:t>t]he process, as well as criteria, and standards by which </a:t>
            </a:r>
            <a:r>
              <a:rPr lang="en-US" dirty="0" smtClean="0"/>
              <a:t>the governing </a:t>
            </a:r>
            <a:r>
              <a:rPr lang="en-US" dirty="0"/>
              <a:t>board reaches its determination regarding faculty members shall </a:t>
            </a:r>
            <a:r>
              <a:rPr lang="en-US" dirty="0" smtClean="0"/>
              <a:t>be </a:t>
            </a:r>
            <a:r>
              <a:rPr lang="en-US" b="1" dirty="0" smtClean="0"/>
              <a:t>developed </a:t>
            </a:r>
            <a:r>
              <a:rPr lang="en-US" b="1" dirty="0"/>
              <a:t>and agreed upon jointly</a:t>
            </a:r>
            <a:r>
              <a:rPr lang="en-US" dirty="0"/>
              <a:t> by representatives of the governing board and </a:t>
            </a:r>
            <a:r>
              <a:rPr lang="en-US" dirty="0" smtClean="0"/>
              <a:t>the academic </a:t>
            </a:r>
            <a:r>
              <a:rPr lang="en-US" dirty="0"/>
              <a:t>senate, and approved by the governing board</a:t>
            </a:r>
            <a:r>
              <a:rPr lang="en-US" dirty="0" smtClean="0"/>
              <a:t>.”</a:t>
            </a:r>
          </a:p>
          <a:p>
            <a:r>
              <a:rPr lang="en-US" dirty="0" smtClean="0"/>
              <a:t>…equivalency </a:t>
            </a:r>
            <a:r>
              <a:rPr lang="en-US" dirty="0"/>
              <a:t>means “qualifications that are at </a:t>
            </a:r>
            <a:r>
              <a:rPr lang="en-US" b="1" dirty="0"/>
              <a:t>least equivalent</a:t>
            </a:r>
            <a:r>
              <a:rPr lang="en-US" dirty="0"/>
              <a:t> to the </a:t>
            </a:r>
            <a:r>
              <a:rPr lang="en-US" dirty="0" smtClean="0"/>
              <a:t>minimum qualifications</a:t>
            </a:r>
            <a:r>
              <a:rPr lang="en-US" dirty="0"/>
              <a:t>,” neither the </a:t>
            </a:r>
            <a:r>
              <a:rPr lang="en-US" dirty="0" smtClean="0"/>
              <a:t>Ed </a:t>
            </a:r>
            <a:r>
              <a:rPr lang="en-US" dirty="0"/>
              <a:t>Code nor Title 5 </a:t>
            </a:r>
            <a:r>
              <a:rPr lang="en-US" dirty="0" smtClean="0"/>
              <a:t>provide </a:t>
            </a:r>
            <a:r>
              <a:rPr lang="en-US" dirty="0"/>
              <a:t>any </a:t>
            </a:r>
            <a:r>
              <a:rPr lang="en-US" dirty="0" smtClean="0"/>
              <a:t>further guidelines </a:t>
            </a:r>
            <a:r>
              <a:rPr lang="en-US" dirty="0"/>
              <a:t>for what constitutes “at least equivalent.”</a:t>
            </a:r>
          </a:p>
        </p:txBody>
      </p:sp>
    </p:spTree>
    <p:extLst>
      <p:ext uri="{BB962C8B-B14F-4D97-AF65-F5344CB8AC3E}">
        <p14:creationId xmlns:p14="http://schemas.microsoft.com/office/powerpoint/2010/main" val="220441353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Qualifications</a:t>
            </a:r>
            <a:endParaRPr lang="en-US" dirty="0"/>
          </a:p>
        </p:txBody>
      </p:sp>
      <p:sp>
        <p:nvSpPr>
          <p:cNvPr id="3" name="Content Placeholder 2"/>
          <p:cNvSpPr>
            <a:spLocks noGrp="1"/>
          </p:cNvSpPr>
          <p:nvPr>
            <p:ph sz="quarter" idx="1"/>
          </p:nvPr>
        </p:nvSpPr>
        <p:spPr/>
        <p:txBody>
          <a:bodyPr>
            <a:normAutofit/>
          </a:bodyPr>
          <a:lstStyle/>
          <a:p>
            <a:r>
              <a:rPr lang="en-US" dirty="0" smtClean="0"/>
              <a:t>The Academic Senate has interpreted “at least equivalent” to mean of the same </a:t>
            </a:r>
          </a:p>
          <a:p>
            <a:pPr marL="0" indent="0">
              <a:buNone/>
            </a:pPr>
            <a:r>
              <a:rPr lang="en-US" dirty="0"/>
              <a:t>	</a:t>
            </a:r>
            <a:r>
              <a:rPr lang="en-US" b="1" dirty="0" smtClean="0"/>
              <a:t>breadth</a:t>
            </a:r>
            <a:r>
              <a:rPr lang="en-US" dirty="0" smtClean="0"/>
              <a:t> and </a:t>
            </a:r>
            <a:r>
              <a:rPr lang="en-US" b="1" dirty="0" smtClean="0"/>
              <a:t>depth</a:t>
            </a:r>
            <a:r>
              <a:rPr lang="en-US" dirty="0" smtClean="0"/>
              <a:t> of knowledge </a:t>
            </a:r>
          </a:p>
          <a:p>
            <a:r>
              <a:rPr lang="en-US" dirty="0"/>
              <a:t>The </a:t>
            </a:r>
            <a:r>
              <a:rPr lang="en-US" b="1" dirty="0"/>
              <a:t>universal minimum requirement </a:t>
            </a:r>
            <a:r>
              <a:rPr lang="en-US" dirty="0"/>
              <a:t>for all disciplines includes at least an associate’s degree.</a:t>
            </a:r>
          </a:p>
          <a:p>
            <a:r>
              <a:rPr lang="en-US" dirty="0"/>
              <a:t>Equivalency depends on the </a:t>
            </a:r>
            <a:r>
              <a:rPr lang="en-US" b="1" dirty="0"/>
              <a:t>nature of the experience </a:t>
            </a:r>
            <a:r>
              <a:rPr lang="en-US" dirty="0"/>
              <a:t>and the </a:t>
            </a:r>
            <a:r>
              <a:rPr lang="en-US" b="1" dirty="0"/>
              <a:t>ability to document the connection </a:t>
            </a:r>
            <a:r>
              <a:rPr lang="en-US" dirty="0"/>
              <a:t>between the experience and the requirement of qualification.</a:t>
            </a:r>
          </a:p>
          <a:p>
            <a:pPr marL="0" indent="0">
              <a:buNone/>
            </a:pPr>
            <a:endParaRPr lang="en-US" dirty="0"/>
          </a:p>
        </p:txBody>
      </p:sp>
    </p:spTree>
    <p:extLst>
      <p:ext uri="{BB962C8B-B14F-4D97-AF65-F5344CB8AC3E}">
        <p14:creationId xmlns:p14="http://schemas.microsoft.com/office/powerpoint/2010/main" val="742914312"/>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4896</TotalTime>
  <Words>715</Words>
  <Application>Microsoft Macintosh PowerPoint</Application>
  <PresentationFormat>On-screen Show (4:3)</PresentationFormat>
  <Paragraphs>77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Civic</vt:lpstr>
      <vt:lpstr>Workforce Taskforce Recommendations – CTE Faculty</vt:lpstr>
      <vt:lpstr>Taskforce Recommendations – CTE Faculty</vt:lpstr>
      <vt:lpstr>PowerPoint Presentation</vt:lpstr>
      <vt:lpstr>PowerPoint Presentation</vt:lpstr>
      <vt:lpstr>PowerPoint Presentation</vt:lpstr>
      <vt:lpstr>Taskforce Recommendations – CTE Faculty #13</vt:lpstr>
      <vt:lpstr>Taskforce Recommendations – CTE Faculty #14</vt:lpstr>
      <vt:lpstr>Minimum Qualifications</vt:lpstr>
      <vt:lpstr>Minimum Qualifications</vt:lpstr>
      <vt:lpstr>Minimum Qualifications</vt:lpstr>
      <vt:lpstr>Taskforce Recommendations – CTE Faculty#15</vt:lpstr>
      <vt:lpstr>Professional Development</vt:lpstr>
      <vt:lpstr>Ideas from Other States</vt:lpstr>
      <vt:lpstr>Taskforce Recommendations – CTE Faculty #16</vt:lpstr>
      <vt:lpstr>Attracting Industry Professionals</vt:lpstr>
    </vt:vector>
  </TitlesOfParts>
  <Company>Butte Glenn Community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Workforce Taskforce Recommendations – CTE Faculty</dc:title>
  <dc:creator>Davis, Donna</dc:creator>
  <cp:lastModifiedBy>SBVC SBCCD</cp:lastModifiedBy>
  <cp:revision>22</cp:revision>
  <dcterms:created xsi:type="dcterms:W3CDTF">2016-04-11T23:26:42Z</dcterms:created>
  <dcterms:modified xsi:type="dcterms:W3CDTF">2016-05-02T23:36:32Z</dcterms:modified>
</cp:coreProperties>
</file>