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82" r:id="rId15"/>
    <p:sldId id="271" r:id="rId16"/>
    <p:sldId id="283" r:id="rId17"/>
    <p:sldId id="272" r:id="rId18"/>
    <p:sldId id="274" r:id="rId19"/>
    <p:sldId id="277" r:id="rId20"/>
    <p:sldId id="278" r:id="rId21"/>
    <p:sldId id="279" r:id="rId22"/>
    <p:sldId id="285" r:id="rId23"/>
    <p:sldId id="284" r:id="rId24"/>
    <p:sldId id="281"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9" d="100"/>
          <a:sy n="119" d="100"/>
        </p:scale>
        <p:origin x="-768"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369C9EC-5296-D44A-A7E3-9D50F2CBDD28}" type="datetimeFigureOut">
              <a:rPr lang="en-US" smtClean="0"/>
              <a:pPr/>
              <a:t>7/12/2016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0AE1346-2993-0F4D-AEB3-7C0F53CDDF6D}" type="slidenum">
              <a:rPr lang="en-US" smtClean="0"/>
              <a:pPr/>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8C79D6-1503-7C47-8D3D-9B8B046E9A19}" type="datetimeFigureOut">
              <a:rPr lang="en-US" smtClean="0"/>
              <a:pPr/>
              <a:t>7/12/2016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898C551-7708-9B49-90E3-D153F408E572}" type="slidenum">
              <a:rPr lang="en-US" smtClean="0"/>
              <a:pPr/>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pPr/>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11</a:t>
            </a:fld>
            <a:endParaRPr lang="en-US"/>
          </a:p>
        </p:txBody>
      </p:sp>
    </p:spTree>
    <p:extLst>
      <p:ext uri="{BB962C8B-B14F-4D97-AF65-F5344CB8AC3E}">
        <p14:creationId xmlns:p14="http://schemas.microsoft.com/office/powerpoint/2010/main" val="1106403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12</a:t>
            </a:fld>
            <a:endParaRPr lang="en-US"/>
          </a:p>
        </p:txBody>
      </p:sp>
    </p:spTree>
    <p:extLst>
      <p:ext uri="{BB962C8B-B14F-4D97-AF65-F5344CB8AC3E}">
        <p14:creationId xmlns:p14="http://schemas.microsoft.com/office/powerpoint/2010/main" val="396034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14</a:t>
            </a:fld>
            <a:endParaRPr lang="en-US"/>
          </a:p>
        </p:txBody>
      </p:sp>
    </p:spTree>
    <p:extLst>
      <p:ext uri="{BB962C8B-B14F-4D97-AF65-F5344CB8AC3E}">
        <p14:creationId xmlns:p14="http://schemas.microsoft.com/office/powerpoint/2010/main" val="1286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15</a:t>
            </a:fld>
            <a:endParaRPr lang="en-US"/>
          </a:p>
        </p:txBody>
      </p:sp>
    </p:spTree>
    <p:extLst>
      <p:ext uri="{BB962C8B-B14F-4D97-AF65-F5344CB8AC3E}">
        <p14:creationId xmlns:p14="http://schemas.microsoft.com/office/powerpoint/2010/main" val="74532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16</a:t>
            </a:fld>
            <a:endParaRPr lang="en-US"/>
          </a:p>
        </p:txBody>
      </p:sp>
    </p:spTree>
    <p:extLst>
      <p:ext uri="{BB962C8B-B14F-4D97-AF65-F5344CB8AC3E}">
        <p14:creationId xmlns:p14="http://schemas.microsoft.com/office/powerpoint/2010/main" val="131058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17</a:t>
            </a:fld>
            <a:endParaRPr lang="en-US"/>
          </a:p>
        </p:txBody>
      </p:sp>
    </p:spTree>
    <p:extLst>
      <p:ext uri="{BB962C8B-B14F-4D97-AF65-F5344CB8AC3E}">
        <p14:creationId xmlns:p14="http://schemas.microsoft.com/office/powerpoint/2010/main" val="236606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18</a:t>
            </a:fld>
            <a:endParaRPr lang="en-US"/>
          </a:p>
        </p:txBody>
      </p:sp>
    </p:spTree>
    <p:extLst>
      <p:ext uri="{BB962C8B-B14F-4D97-AF65-F5344CB8AC3E}">
        <p14:creationId xmlns:p14="http://schemas.microsoft.com/office/powerpoint/2010/main" val="181069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19</a:t>
            </a:fld>
            <a:endParaRPr lang="en-US"/>
          </a:p>
        </p:txBody>
      </p:sp>
    </p:spTree>
    <p:extLst>
      <p:ext uri="{BB962C8B-B14F-4D97-AF65-F5344CB8AC3E}">
        <p14:creationId xmlns:p14="http://schemas.microsoft.com/office/powerpoint/2010/main" val="3333846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20</a:t>
            </a:fld>
            <a:endParaRPr lang="en-US"/>
          </a:p>
        </p:txBody>
      </p:sp>
    </p:spTree>
    <p:extLst>
      <p:ext uri="{BB962C8B-B14F-4D97-AF65-F5344CB8AC3E}">
        <p14:creationId xmlns:p14="http://schemas.microsoft.com/office/powerpoint/2010/main" val="315185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21</a:t>
            </a:fld>
            <a:endParaRPr lang="en-US"/>
          </a:p>
        </p:txBody>
      </p:sp>
    </p:spTree>
    <p:extLst>
      <p:ext uri="{BB962C8B-B14F-4D97-AF65-F5344CB8AC3E}">
        <p14:creationId xmlns:p14="http://schemas.microsoft.com/office/powerpoint/2010/main" val="279595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3</a:t>
            </a:fld>
            <a:endParaRPr lang="en-US"/>
          </a:p>
        </p:txBody>
      </p:sp>
    </p:spTree>
    <p:extLst>
      <p:ext uri="{BB962C8B-B14F-4D97-AF65-F5344CB8AC3E}">
        <p14:creationId xmlns:p14="http://schemas.microsoft.com/office/powerpoint/2010/main" val="113297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22</a:t>
            </a:fld>
            <a:endParaRPr lang="en-US"/>
          </a:p>
        </p:txBody>
      </p:sp>
    </p:spTree>
    <p:extLst>
      <p:ext uri="{BB962C8B-B14F-4D97-AF65-F5344CB8AC3E}">
        <p14:creationId xmlns:p14="http://schemas.microsoft.com/office/powerpoint/2010/main" val="2900403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23</a:t>
            </a:fld>
            <a:endParaRPr lang="en-US"/>
          </a:p>
        </p:txBody>
      </p:sp>
    </p:spTree>
    <p:extLst>
      <p:ext uri="{BB962C8B-B14F-4D97-AF65-F5344CB8AC3E}">
        <p14:creationId xmlns:p14="http://schemas.microsoft.com/office/powerpoint/2010/main" val="1728328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 Bernie</a:t>
            </a:r>
            <a:r>
              <a:rPr lang="en-US" baseline="0" dirty="0" smtClean="0"/>
              <a:t> and 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24</a:t>
            </a:fld>
            <a:endParaRPr lang="en-US"/>
          </a:p>
        </p:txBody>
      </p:sp>
    </p:spTree>
    <p:extLst>
      <p:ext uri="{BB962C8B-B14F-4D97-AF65-F5344CB8AC3E}">
        <p14:creationId xmlns:p14="http://schemas.microsoft.com/office/powerpoint/2010/main" val="14996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Joseph</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4</a:t>
            </a:fld>
            <a:endParaRPr lang="en-US"/>
          </a:p>
        </p:txBody>
      </p:sp>
    </p:spTree>
    <p:extLst>
      <p:ext uri="{BB962C8B-B14F-4D97-AF65-F5344CB8AC3E}">
        <p14:creationId xmlns:p14="http://schemas.microsoft.com/office/powerpoint/2010/main" val="12257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5</a:t>
            </a:fld>
            <a:endParaRPr lang="en-US"/>
          </a:p>
        </p:txBody>
      </p:sp>
    </p:spTree>
    <p:extLst>
      <p:ext uri="{BB962C8B-B14F-4D97-AF65-F5344CB8AC3E}">
        <p14:creationId xmlns:p14="http://schemas.microsoft.com/office/powerpoint/2010/main" val="252122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6</a:t>
            </a:fld>
            <a:endParaRPr lang="en-US"/>
          </a:p>
        </p:txBody>
      </p:sp>
    </p:spTree>
    <p:extLst>
      <p:ext uri="{BB962C8B-B14F-4D97-AF65-F5344CB8AC3E}">
        <p14:creationId xmlns:p14="http://schemas.microsoft.com/office/powerpoint/2010/main" val="114484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 - Historical: (</a:t>
            </a:r>
            <a:r>
              <a:rPr lang="en-US" dirty="0" smtClean="0">
                <a:solidFill>
                  <a:srgbClr val="FF0000"/>
                </a:solidFill>
              </a:rPr>
              <a:t>link between  counseling, advising, admission liaison  and curriculum)</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Multi-faceted: </a:t>
            </a:r>
            <a:r>
              <a:rPr lang="en-US" dirty="0" smtClean="0">
                <a:solidFill>
                  <a:srgbClr val="FF0000"/>
                </a:solidFill>
              </a:rPr>
              <a:t>Overseeing Course and program approval, pertaining to multiple university curricular requirements , legislation, CCCCO level, program requirements, C-ID)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Instruction: </a:t>
            </a:r>
            <a:r>
              <a:rPr lang="en-US" dirty="0" smtClean="0"/>
              <a:t>How many in room have AO’s reporting to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r>
              <a:rPr lang="en-US" sz="1400" dirty="0" smtClean="0"/>
              <a:t>Historical: (</a:t>
            </a:r>
            <a:r>
              <a:rPr lang="en-US" sz="1400" dirty="0" smtClean="0">
                <a:solidFill>
                  <a:srgbClr val="FF0000"/>
                </a:solidFill>
              </a:rPr>
              <a:t>link between  counseling, advising, admission liaison  and curriculum)</a:t>
            </a:r>
          </a:p>
          <a:p>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Multi-faceted: </a:t>
            </a:r>
            <a:r>
              <a:rPr lang="en-US" sz="1400" dirty="0" smtClean="0">
                <a:solidFill>
                  <a:srgbClr val="FF0000"/>
                </a:solidFill>
              </a:rPr>
              <a:t>Overseeing Course and program approval, pertaining to multiple university curricular requirements , legislation, CCCCO level, program requirements, C-ID)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Instruction: </a:t>
            </a:r>
            <a:r>
              <a:rPr lang="en-US" sz="1400" dirty="0" smtClean="0"/>
              <a:t>How many in room have AO’s reporting to them? </a:t>
            </a:r>
          </a:p>
          <a:p>
            <a:pPr marL="285750" indent="-285750">
              <a:buFont typeface="Arial"/>
              <a:buChar char="•"/>
            </a:pPr>
            <a:r>
              <a:rPr lang="en-US" sz="1400" b="0" dirty="0" smtClean="0"/>
              <a:t>Maintains all transferable courses in ASSIST database</a:t>
            </a:r>
          </a:p>
          <a:p>
            <a:pPr>
              <a:buFont typeface="Arial"/>
              <a:buChar char="•"/>
            </a:pPr>
            <a:r>
              <a:rPr lang="en-US" sz="1400" b="0" dirty="0" smtClean="0"/>
              <a:t>Proposes and obtains articulation for all courses</a:t>
            </a:r>
          </a:p>
          <a:p>
            <a:pPr lvl="2">
              <a:buFont typeface="Arial"/>
              <a:buChar char="•"/>
            </a:pPr>
            <a:r>
              <a:rPr lang="en-US" sz="1400" dirty="0" smtClean="0"/>
              <a:t>UC/CSU transferability</a:t>
            </a:r>
          </a:p>
          <a:p>
            <a:pPr lvl="2">
              <a:buFont typeface="Arial"/>
              <a:buChar char="•"/>
            </a:pPr>
            <a:r>
              <a:rPr lang="en-US" sz="1400" dirty="0" smtClean="0"/>
              <a:t>IGETC and CSU GE </a:t>
            </a:r>
          </a:p>
          <a:p>
            <a:pPr lvl="2">
              <a:buFont typeface="Arial"/>
              <a:buChar char="•"/>
            </a:pPr>
            <a:r>
              <a:rPr lang="en-US" sz="1400" dirty="0" smtClean="0"/>
              <a:t>C-ID</a:t>
            </a:r>
          </a:p>
          <a:p>
            <a:pPr lvl="2">
              <a:buFont typeface="Arial"/>
              <a:buChar char="•"/>
            </a:pPr>
            <a:r>
              <a:rPr lang="en-US" sz="1400" dirty="0" smtClean="0"/>
              <a:t>Course-to-course, GE and major preparation with individual colleges and universities</a:t>
            </a:r>
          </a:p>
          <a:p>
            <a:pPr lvl="1">
              <a:buClrTx/>
              <a:buFont typeface="Arial"/>
              <a:buChar char="•"/>
            </a:pPr>
            <a:r>
              <a:rPr lang="en-US" sz="1400" dirty="0" smtClean="0"/>
              <a:t>Represents the college as the liaison with receiving institutions</a:t>
            </a:r>
          </a:p>
          <a:p>
            <a:pPr lvl="1">
              <a:buClrTx/>
              <a:buFont typeface="Arial"/>
              <a:buChar char="•"/>
            </a:pPr>
            <a:r>
              <a:rPr lang="en-US" sz="1400" dirty="0" smtClean="0"/>
              <a:t>Informs faculty, administrators, and students regarding curriculum changes</a:t>
            </a:r>
          </a:p>
          <a:p>
            <a:pPr lvl="1">
              <a:buClrTx/>
              <a:buFont typeface="Arial"/>
              <a:buChar char="•"/>
            </a:pPr>
            <a:r>
              <a:rPr lang="en-US" sz="1400" dirty="0" smtClean="0"/>
              <a:t>Ensures catalog accuracy regarding articulation and transfer information. </a:t>
            </a:r>
          </a:p>
          <a:p>
            <a:pPr lvl="1">
              <a:buClrTx/>
              <a:buFont typeface="Arial"/>
              <a:buChar char="•"/>
            </a:pPr>
            <a:r>
              <a:rPr lang="en-US" sz="1400" dirty="0" smtClean="0"/>
              <a:t>Advises instructional faculty about curriculum needs</a:t>
            </a:r>
          </a:p>
          <a:p>
            <a:pPr lvl="1">
              <a:buClrTx/>
              <a:buFont typeface="Arial"/>
              <a:buChar char="•"/>
            </a:pPr>
            <a:r>
              <a:rPr lang="en-US" sz="1400" dirty="0" smtClean="0"/>
              <a:t>Develops or revises curriculum as appropriate with faculty</a:t>
            </a:r>
          </a:p>
          <a:p>
            <a:pPr lvl="1">
              <a:buClrTx/>
              <a:buFont typeface="Arial"/>
              <a:buChar char="•"/>
            </a:pPr>
            <a:r>
              <a:rPr lang="en-US" sz="1400" dirty="0" smtClean="0"/>
              <a:t>Serves on appropriate committees (e.g. Curriculum, GE, academic policies)</a:t>
            </a:r>
          </a:p>
          <a:p>
            <a:pPr lvl="1">
              <a:buClrTx/>
              <a:buFont typeface="Arial"/>
              <a:buChar char="•"/>
            </a:pPr>
            <a:r>
              <a:rPr lang="en-US" sz="1400" dirty="0" smtClean="0"/>
              <a:t>Advocates for students, faculty, curriculum, institution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57091856-FBA0-D142-930C-42E94A54EC1D}" type="slidenum">
              <a:rPr lang="en-US" smtClean="0"/>
              <a:pPr/>
              <a:t>7</a:t>
            </a:fld>
            <a:endParaRPr lang="en-US"/>
          </a:p>
        </p:txBody>
      </p:sp>
    </p:spTree>
    <p:extLst>
      <p:ext uri="{BB962C8B-B14F-4D97-AF65-F5344CB8AC3E}">
        <p14:creationId xmlns:p14="http://schemas.microsoft.com/office/powerpoint/2010/main" val="404358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8</a:t>
            </a:fld>
            <a:endParaRPr lang="en-US"/>
          </a:p>
        </p:txBody>
      </p:sp>
    </p:spTree>
    <p:extLst>
      <p:ext uri="{BB962C8B-B14F-4D97-AF65-F5344CB8AC3E}">
        <p14:creationId xmlns:p14="http://schemas.microsoft.com/office/powerpoint/2010/main" val="120482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9</a:t>
            </a:fld>
            <a:endParaRPr lang="en-US"/>
          </a:p>
        </p:txBody>
      </p:sp>
    </p:spTree>
    <p:extLst>
      <p:ext uri="{BB962C8B-B14F-4D97-AF65-F5344CB8AC3E}">
        <p14:creationId xmlns:p14="http://schemas.microsoft.com/office/powerpoint/2010/main" val="182622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pPr/>
              <a:t>10</a:t>
            </a:fld>
            <a:endParaRPr lang="en-US"/>
          </a:p>
        </p:txBody>
      </p:sp>
    </p:spTree>
    <p:extLst>
      <p:ext uri="{BB962C8B-B14F-4D97-AF65-F5344CB8AC3E}">
        <p14:creationId xmlns:p14="http://schemas.microsoft.com/office/powerpoint/2010/main" val="187995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5CA19B-0D7C-42B4-BC47-3F24052615E9}" type="datetime2">
              <a:rPr lang="en-US" smtClean="0"/>
              <a:t>Tuesday, July 12, 2016</a:t>
            </a:fld>
            <a:endParaRPr lang="en-US"/>
          </a:p>
        </p:txBody>
      </p:sp>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9D2C4-9FFA-47CC-915A-0FBF768316FA}" type="datetime2">
              <a:rPr lang="en-US" smtClean="0"/>
              <a:t>Tuesday, July 12, 2016</a:t>
            </a:fld>
            <a:endParaRPr lang="en-US"/>
          </a:p>
        </p:txBody>
      </p:sp>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58863-651C-4D8F-A21D-C73FCA0D525E}" type="datetime2">
              <a:rPr lang="en-US" smtClean="0"/>
              <a:t>Tuesday, July 12, 2016</a:t>
            </a:fld>
            <a:endParaRPr lang="en-US"/>
          </a:p>
        </p:txBody>
      </p:sp>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501EE-463E-47B2-82EE-7D94E14E19BA}" type="datetime2">
              <a:rPr lang="en-US" smtClean="0"/>
              <a:t>Tuesday, July 12, 2016</a:t>
            </a:fld>
            <a:endParaRPr lang="en-US"/>
          </a:p>
        </p:txBody>
      </p:sp>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E7BCC-504E-430E-9831-D5B94CFA4726}" type="datetime2">
              <a:rPr lang="en-US" smtClean="0"/>
              <a:t>Tuesday, July 12, 2016</a:t>
            </a:fld>
            <a:endParaRPr lang="en-US"/>
          </a:p>
        </p:txBody>
      </p:sp>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175E09-7001-4E5A-B0C5-00BD77CF2E9E}" type="datetime2">
              <a:rPr lang="en-US" smtClean="0"/>
              <a:t>Tuesday, July 12, 2016</a:t>
            </a:fld>
            <a:endParaRPr lang="en-US"/>
          </a:p>
        </p:txBody>
      </p:sp>
      <p:sp>
        <p:nvSpPr>
          <p:cNvPr id="6" name="Footer Placeholder 5"/>
          <p:cNvSpPr>
            <a:spLocks noGrp="1"/>
          </p:cNvSpPr>
          <p:nvPr>
            <p:ph type="ftr" sz="quarter" idx="11"/>
          </p:nvPr>
        </p:nvSpPr>
        <p:spPr/>
        <p:txBody>
          <a:bodyPr/>
          <a:lstStyle/>
          <a:p>
            <a:pPr algn="r"/>
            <a:r>
              <a:rPr lang="en-US" smtClean="0"/>
              <a:t>ASCCC Curriculum Institute July 2016</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F008F2-5F2A-4CB5-9C47-8E80151B1178}" type="datetime2">
              <a:rPr lang="en-US" smtClean="0"/>
              <a:t>Tuesday, July 12, 2016</a:t>
            </a:fld>
            <a:endParaRPr lang="en-US"/>
          </a:p>
        </p:txBody>
      </p:sp>
      <p:sp>
        <p:nvSpPr>
          <p:cNvPr id="8" name="Footer Placeholder 7"/>
          <p:cNvSpPr>
            <a:spLocks noGrp="1"/>
          </p:cNvSpPr>
          <p:nvPr>
            <p:ph type="ftr" sz="quarter" idx="11"/>
          </p:nvPr>
        </p:nvSpPr>
        <p:spPr/>
        <p:txBody>
          <a:bodyPr/>
          <a:lstStyle/>
          <a:p>
            <a:pPr algn="r"/>
            <a:r>
              <a:rPr lang="en-US" smtClean="0"/>
              <a:t>ASCCC Curriculum Institute July 2016</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C6815-5DA8-438A-A3AB-92BEFD695FDB}" type="datetime2">
              <a:rPr lang="en-US" smtClean="0"/>
              <a:t>Tuesday, July 12, 2016</a:t>
            </a:fld>
            <a:endParaRPr lang="en-US"/>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A5FB0-DF85-4FDA-8CF1-36B1A772FD24}" type="datetime2">
              <a:rPr lang="en-US" smtClean="0"/>
              <a:t>Tuesday, July 12, 2016</a:t>
            </a:fld>
            <a:endParaRPr lang="en-US"/>
          </a:p>
        </p:txBody>
      </p:sp>
      <p:sp>
        <p:nvSpPr>
          <p:cNvPr id="3" name="Footer Placeholder 2"/>
          <p:cNvSpPr>
            <a:spLocks noGrp="1"/>
          </p:cNvSpPr>
          <p:nvPr>
            <p:ph type="ftr" sz="quarter" idx="11"/>
          </p:nvPr>
        </p:nvSpPr>
        <p:spPr/>
        <p:txBody>
          <a:bodyPr/>
          <a:lstStyle/>
          <a:p>
            <a:pPr algn="r"/>
            <a:r>
              <a:rPr lang="en-US" smtClean="0"/>
              <a:t>ASCCC Curriculum Institute July 2016</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8753A-E801-43EF-AF0D-B2B9BB76A5CC}" type="datetime2">
              <a:rPr lang="en-US" smtClean="0"/>
              <a:t>Tuesday, July 12, 2016</a:t>
            </a:fld>
            <a:endParaRPr lang="en-US"/>
          </a:p>
        </p:txBody>
      </p:sp>
      <p:sp>
        <p:nvSpPr>
          <p:cNvPr id="6" name="Footer Placeholder 5"/>
          <p:cNvSpPr>
            <a:spLocks noGrp="1"/>
          </p:cNvSpPr>
          <p:nvPr>
            <p:ph type="ftr" sz="quarter" idx="11"/>
          </p:nvPr>
        </p:nvSpPr>
        <p:spPr/>
        <p:txBody>
          <a:bodyPr/>
          <a:lstStyle/>
          <a:p>
            <a:pPr algn="r"/>
            <a:r>
              <a:rPr lang="en-US" smtClean="0"/>
              <a:t>ASCCC Curriculum Institute July 2016</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3B416-DB0B-43A9-BBBB-77E0F96F3107}" type="datetime2">
              <a:rPr lang="en-US" smtClean="0"/>
              <a:t>Tuesday, July 12, 2016</a:t>
            </a:fld>
            <a:endParaRPr lang="en-US"/>
          </a:p>
        </p:txBody>
      </p:sp>
      <p:sp>
        <p:nvSpPr>
          <p:cNvPr id="6" name="Footer Placeholder 5"/>
          <p:cNvSpPr>
            <a:spLocks noGrp="1"/>
          </p:cNvSpPr>
          <p:nvPr>
            <p:ph type="ftr" sz="quarter" idx="11"/>
          </p:nvPr>
        </p:nvSpPr>
        <p:spPr/>
        <p:txBody>
          <a:bodyPr/>
          <a:lstStyle/>
          <a:p>
            <a:pPr algn="r"/>
            <a:r>
              <a:rPr lang="en-US" smtClean="0"/>
              <a:t>ASCCC Curriculum Institute July 2016</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937F1A-6702-4362-B215-DD52B3A4F420}" type="datetime2">
              <a:rPr lang="en-US" smtClean="0"/>
              <a:t>Tuesday, July 12,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ASCCC Curriculum Institute July 2016</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xtranet.cccco.edu/Portals/1/AA/ProgramCourseApproval/Handbook_5th%20Ed_DRAFTv5_22_1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ciac.csusb.edu/articulationHandbook.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jbielanski@peralta.edu" TargetMode="External"/><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ttran76@ivc.edu" TargetMode="External"/><Relationship Id="rId4" Type="http://schemas.openxmlformats.org/officeDocument/2006/relationships/hyperlink" Target="mailto:daybernie@fhd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latin typeface="Calibri"/>
                <a:cs typeface="Calibri"/>
              </a:rPr>
              <a:t>Counseling AND Articulation Faculty: Critical Partners in </a:t>
            </a:r>
            <a:r>
              <a:rPr lang="en-US" sz="4000" b="1" dirty="0" err="1" smtClean="0">
                <a:latin typeface="Calibri"/>
                <a:cs typeface="Calibri"/>
              </a:rPr>
              <a:t>CurriculuM</a:t>
            </a:r>
            <a:r>
              <a:rPr lang="en-US" sz="4000" dirty="0" smtClean="0">
                <a:latin typeface="Calibri"/>
                <a:cs typeface="Calibri"/>
              </a:rPr>
              <a:t> </a:t>
            </a:r>
            <a:r>
              <a:rPr lang="en-US" sz="4000" b="1" dirty="0" smtClean="0">
                <a:latin typeface="Calibri"/>
                <a:cs typeface="Calibri"/>
              </a:rPr>
              <a:t>Development</a:t>
            </a:r>
            <a:endParaRPr lang="en-US" sz="4000" cap="none" dirty="0">
              <a:latin typeface="Times New Roman"/>
              <a:cs typeface="Times New Roman"/>
            </a:endParaRPr>
          </a:p>
        </p:txBody>
      </p:sp>
      <p:sp>
        <p:nvSpPr>
          <p:cNvPr id="3" name="Subtitle 2"/>
          <p:cNvSpPr>
            <a:spLocks noGrp="1"/>
          </p:cNvSpPr>
          <p:nvPr>
            <p:ph type="subTitle" idx="1"/>
          </p:nvPr>
        </p:nvSpPr>
        <p:spPr>
          <a:xfrm>
            <a:off x="2249507" y="4697186"/>
            <a:ext cx="6400800" cy="1752600"/>
          </a:xfrm>
        </p:spPr>
        <p:txBody>
          <a:bodyPr>
            <a:normAutofit fontScale="92500" lnSpcReduction="20000"/>
          </a:bodyPr>
          <a:lstStyle/>
          <a:p>
            <a:pPr algn="r"/>
            <a:r>
              <a:rPr lang="en-US" dirty="0" smtClean="0">
                <a:solidFill>
                  <a:schemeClr val="tx1"/>
                </a:solidFill>
                <a:latin typeface="Calibri"/>
                <a:cs typeface="Calibri"/>
              </a:rPr>
              <a:t>Joseph </a:t>
            </a:r>
            <a:r>
              <a:rPr lang="en-US" dirty="0" err="1" smtClean="0">
                <a:solidFill>
                  <a:schemeClr val="tx1"/>
                </a:solidFill>
                <a:latin typeface="Calibri"/>
                <a:cs typeface="Calibri"/>
              </a:rPr>
              <a:t>Bielanski</a:t>
            </a:r>
            <a:r>
              <a:rPr lang="en-US" dirty="0" smtClean="0">
                <a:solidFill>
                  <a:schemeClr val="tx1"/>
                </a:solidFill>
                <a:latin typeface="Calibri"/>
                <a:cs typeface="Calibri"/>
              </a:rPr>
              <a:t>, Berkeley City College</a:t>
            </a:r>
          </a:p>
          <a:p>
            <a:pPr algn="r"/>
            <a:r>
              <a:rPr lang="en-US" dirty="0" smtClean="0">
                <a:solidFill>
                  <a:schemeClr val="tx1"/>
                </a:solidFill>
                <a:latin typeface="Calibri"/>
                <a:cs typeface="Calibri"/>
              </a:rPr>
              <a:t>Bernie Day, Foothill College</a:t>
            </a:r>
          </a:p>
          <a:p>
            <a:pPr algn="r"/>
            <a:r>
              <a:rPr lang="en-US" dirty="0" smtClean="0">
                <a:solidFill>
                  <a:schemeClr val="tx1"/>
                </a:solidFill>
                <a:latin typeface="Calibri"/>
                <a:cs typeface="Calibri"/>
              </a:rPr>
              <a:t>Tiffany Tran, Irvine Valley College</a:t>
            </a:r>
          </a:p>
          <a:p>
            <a:pPr algn="r"/>
            <a:r>
              <a:rPr lang="en-US" dirty="0" smtClean="0">
                <a:solidFill>
                  <a:schemeClr val="tx1"/>
                </a:solidFill>
                <a:latin typeface="Calibri"/>
                <a:cs typeface="Calibri"/>
              </a:rPr>
              <a:t>ASCCC Curriculum Institute</a:t>
            </a:r>
          </a:p>
          <a:p>
            <a:pPr algn="r"/>
            <a:r>
              <a:rPr lang="en-US" dirty="0" smtClean="0">
                <a:solidFill>
                  <a:schemeClr val="tx1"/>
                </a:solidFill>
                <a:latin typeface="Calibri"/>
                <a:cs typeface="Calibri"/>
              </a:rPr>
              <a:t>July, 2016</a:t>
            </a:r>
          </a:p>
          <a:p>
            <a:endParaRPr lang="en-US" dirty="0">
              <a:latin typeface="Times New Roman"/>
              <a:cs typeface="Times New Roman"/>
            </a:endParaRPr>
          </a:p>
        </p:txBody>
      </p:sp>
      <p:pic>
        <p:nvPicPr>
          <p:cNvPr id="5" name="Picture 4" descr="ASCCC_Logo"/>
          <p:cNvPicPr/>
          <p:nvPr/>
        </p:nvPicPr>
        <p:blipFill>
          <a:blip r:embed="rId3" cstate="print"/>
          <a:srcRect/>
          <a:stretch>
            <a:fillRect/>
          </a:stretch>
        </p:blipFill>
        <p:spPr bwMode="auto">
          <a:xfrm>
            <a:off x="2249507" y="400050"/>
            <a:ext cx="4231670" cy="786470"/>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Curriculum LEADERSHIP</a:t>
            </a:r>
            <a:endParaRPr lang="en-US" dirty="0">
              <a:latin typeface="Calibri"/>
              <a:cs typeface="Calibri"/>
            </a:endParaRPr>
          </a:p>
        </p:txBody>
      </p:sp>
      <p:sp>
        <p:nvSpPr>
          <p:cNvPr id="3" name="Content Placeholder 2"/>
          <p:cNvSpPr>
            <a:spLocks noGrp="1"/>
          </p:cNvSpPr>
          <p:nvPr>
            <p:ph idx="1"/>
          </p:nvPr>
        </p:nvSpPr>
        <p:spPr>
          <a:xfrm>
            <a:off x="457200" y="1752600"/>
            <a:ext cx="8229600" cy="4630530"/>
          </a:xfrm>
        </p:spPr>
        <p:txBody>
          <a:bodyPr/>
          <a:lstStyle/>
          <a:p>
            <a:r>
              <a:rPr lang="en-US" dirty="0" smtClean="0">
                <a:latin typeface="Calibri"/>
                <a:cs typeface="Calibri"/>
              </a:rPr>
              <a:t>99% of articulation officers serve on their college Curriculum Committee.</a:t>
            </a:r>
          </a:p>
          <a:p>
            <a:pPr lvl="1"/>
            <a:r>
              <a:rPr lang="en-US" dirty="0" smtClean="0">
                <a:latin typeface="Calibri"/>
                <a:cs typeface="Calibri"/>
              </a:rPr>
              <a:t>76% of Articulation Officers are voting members.</a:t>
            </a:r>
          </a:p>
          <a:p>
            <a:r>
              <a:rPr lang="en-US" dirty="0" smtClean="0">
                <a:latin typeface="Calibri"/>
                <a:cs typeface="Calibri"/>
              </a:rPr>
              <a:t>AO reporting structure</a:t>
            </a:r>
          </a:p>
          <a:p>
            <a:pPr lvl="1"/>
            <a:r>
              <a:rPr lang="en-US" dirty="0" smtClean="0">
                <a:latin typeface="Calibri"/>
                <a:cs typeface="Calibri"/>
              </a:rPr>
              <a:t>18% report to the CSSO</a:t>
            </a:r>
          </a:p>
          <a:p>
            <a:pPr lvl="1"/>
            <a:r>
              <a:rPr lang="en-US" dirty="0" smtClean="0">
                <a:latin typeface="Calibri"/>
                <a:cs typeface="Calibri"/>
              </a:rPr>
              <a:t>22% report to CIO</a:t>
            </a:r>
          </a:p>
          <a:p>
            <a:pPr lvl="1"/>
            <a:r>
              <a:rPr lang="en-US" dirty="0" smtClean="0">
                <a:latin typeface="Calibri"/>
                <a:cs typeface="Calibri"/>
              </a:rPr>
              <a:t>40%+ report to Dean of Counseling or other</a:t>
            </a:r>
          </a:p>
          <a:p>
            <a:r>
              <a:rPr lang="en-US" dirty="0" smtClean="0">
                <a:latin typeface="Calibri"/>
                <a:cs typeface="Calibri"/>
              </a:rPr>
              <a:t>AO assignments</a:t>
            </a:r>
          </a:p>
          <a:p>
            <a:pPr lvl="1"/>
            <a:r>
              <a:rPr lang="en-US" dirty="0" smtClean="0">
                <a:latin typeface="Calibri"/>
                <a:cs typeface="Calibri"/>
              </a:rPr>
              <a:t>44% full time</a:t>
            </a:r>
          </a:p>
          <a:p>
            <a:pPr lvl="1"/>
            <a:r>
              <a:rPr lang="en-US" dirty="0" smtClean="0">
                <a:latin typeface="Calibri"/>
                <a:cs typeface="Calibri"/>
              </a:rPr>
              <a:t>34% are assigned half time+ but less than full time</a:t>
            </a:r>
          </a:p>
          <a:p>
            <a:pPr marL="411480" lvl="1" indent="0" algn="r">
              <a:buNone/>
            </a:pPr>
            <a:r>
              <a:rPr lang="en-US" dirty="0" smtClean="0">
                <a:latin typeface="Calibri"/>
                <a:cs typeface="Calibri"/>
              </a:rPr>
              <a:t>Source: </a:t>
            </a:r>
            <a:r>
              <a:rPr lang="en-US" u="sng" dirty="0" smtClean="0">
                <a:latin typeface="Calibri"/>
                <a:cs typeface="Calibri"/>
              </a:rPr>
              <a:t>CCCCO Articulation Addendum Report Results </a:t>
            </a:r>
            <a:r>
              <a:rPr lang="en-US" dirty="0" smtClean="0">
                <a:latin typeface="Calibri"/>
                <a:cs typeface="Calibri"/>
              </a:rPr>
              <a:t>(2014) </a:t>
            </a:r>
            <a:endParaRPr lang="en-US" dirty="0">
              <a:latin typeface="Calibri"/>
              <a:cs typeface="Calibri"/>
            </a:endParaRP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410054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a:cs typeface="Calibri"/>
              </a:rPr>
              <a:t>Big Picture Contributions</a:t>
            </a:r>
            <a:endParaRPr lang="en-US" dirty="0">
              <a:latin typeface="Calibri"/>
              <a:cs typeface="Calibri"/>
            </a:endParaRPr>
          </a:p>
        </p:txBody>
      </p:sp>
      <p:sp>
        <p:nvSpPr>
          <p:cNvPr id="3" name="Content Placeholder 2"/>
          <p:cNvSpPr>
            <a:spLocks noGrp="1"/>
          </p:cNvSpPr>
          <p:nvPr>
            <p:ph idx="1"/>
          </p:nvPr>
        </p:nvSpPr>
        <p:spPr>
          <a:xfrm>
            <a:off x="457200" y="1752600"/>
            <a:ext cx="4711148" cy="4373563"/>
          </a:xfrm>
        </p:spPr>
        <p:txBody>
          <a:bodyPr/>
          <a:lstStyle/>
          <a:p>
            <a:r>
              <a:rPr lang="en-US" dirty="0" smtClean="0">
                <a:latin typeface="Calibri"/>
                <a:cs typeface="Calibri"/>
              </a:rPr>
              <a:t>Board of Governors</a:t>
            </a:r>
          </a:p>
          <a:p>
            <a:r>
              <a:rPr lang="en-US" dirty="0" smtClean="0">
                <a:latin typeface="Calibri"/>
                <a:cs typeface="Calibri"/>
              </a:rPr>
              <a:t>ACCJC</a:t>
            </a:r>
          </a:p>
          <a:p>
            <a:r>
              <a:rPr lang="en-US" dirty="0" smtClean="0">
                <a:latin typeface="Calibri"/>
                <a:cs typeface="Calibri"/>
              </a:rPr>
              <a:t>CSU GE and IGETC Reviewers</a:t>
            </a:r>
          </a:p>
          <a:p>
            <a:r>
              <a:rPr lang="en-US" dirty="0" smtClean="0">
                <a:latin typeface="Calibri"/>
                <a:cs typeface="Calibri"/>
              </a:rPr>
              <a:t>CSU General Education Advisory Committee</a:t>
            </a:r>
          </a:p>
          <a:p>
            <a:r>
              <a:rPr lang="en-US" dirty="0" smtClean="0">
                <a:latin typeface="Calibri"/>
                <a:cs typeface="Calibri"/>
              </a:rPr>
              <a:t>C-ID Advisory Committee</a:t>
            </a:r>
          </a:p>
          <a:p>
            <a:r>
              <a:rPr lang="en-US" dirty="0" smtClean="0">
                <a:latin typeface="Calibri"/>
                <a:cs typeface="Calibri"/>
              </a:rPr>
              <a:t>ICW</a:t>
            </a:r>
          </a:p>
          <a:p>
            <a:r>
              <a:rPr lang="en-US" dirty="0" smtClean="0">
                <a:latin typeface="Calibri"/>
                <a:cs typeface="Calibri"/>
              </a:rPr>
              <a:t>SACC</a:t>
            </a:r>
          </a:p>
          <a:p>
            <a:r>
              <a:rPr lang="en-US" dirty="0" smtClean="0">
                <a:latin typeface="Calibri"/>
                <a:cs typeface="Calibri"/>
              </a:rPr>
              <a:t>CIAC</a:t>
            </a:r>
          </a:p>
          <a:p>
            <a:r>
              <a:rPr lang="en-US" dirty="0" smtClean="0">
                <a:latin typeface="Calibri"/>
                <a:cs typeface="Calibri"/>
              </a:rPr>
              <a:t>CCCCO Regional Representatives</a:t>
            </a:r>
          </a:p>
          <a:p>
            <a:endParaRPr lang="en-US" dirty="0"/>
          </a:p>
        </p:txBody>
      </p:sp>
      <p:pic>
        <p:nvPicPr>
          <p:cNvPr id="4" name="Picture 3"/>
          <p:cNvPicPr>
            <a:picLocks noChangeAspect="1"/>
          </p:cNvPicPr>
          <p:nvPr/>
        </p:nvPicPr>
        <p:blipFill>
          <a:blip r:embed="rId3" cstate="print"/>
          <a:stretch>
            <a:fillRect/>
          </a:stretch>
        </p:blipFill>
        <p:spPr>
          <a:xfrm>
            <a:off x="5328479" y="2308087"/>
            <a:ext cx="3130826" cy="3130826"/>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61706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13116" cy="990600"/>
          </a:xfrm>
        </p:spPr>
        <p:txBody>
          <a:bodyPr>
            <a:normAutofit fontScale="90000"/>
          </a:bodyPr>
          <a:lstStyle/>
          <a:p>
            <a:r>
              <a:rPr lang="en-US" i="1" dirty="0" smtClean="0">
                <a:latin typeface="Calibri"/>
                <a:cs typeface="Calibri"/>
              </a:rPr>
              <a:t>Food for Thought</a:t>
            </a:r>
            <a:endParaRPr lang="en-US" i="1" dirty="0">
              <a:latin typeface="Calibri"/>
              <a:cs typeface="Calibri"/>
            </a:endParaRPr>
          </a:p>
        </p:txBody>
      </p:sp>
      <p:sp>
        <p:nvSpPr>
          <p:cNvPr id="3" name="Content Placeholder 2"/>
          <p:cNvSpPr>
            <a:spLocks noGrp="1"/>
          </p:cNvSpPr>
          <p:nvPr>
            <p:ph idx="1"/>
          </p:nvPr>
        </p:nvSpPr>
        <p:spPr>
          <a:xfrm>
            <a:off x="457200" y="1600200"/>
            <a:ext cx="5748901" cy="4876800"/>
          </a:xfrm>
        </p:spPr>
        <p:txBody>
          <a:bodyPr>
            <a:normAutofit fontScale="85000" lnSpcReduction="10000"/>
          </a:bodyPr>
          <a:lstStyle/>
          <a:p>
            <a:pPr marL="114300" indent="0">
              <a:buNone/>
            </a:pPr>
            <a:r>
              <a:rPr lang="en-US" i="1" dirty="0">
                <a:latin typeface="Calibri"/>
                <a:cs typeface="Calibri"/>
              </a:rPr>
              <a:t>"We have articulation experts among us. They speak in a code that leaves us bewildered but certain that all is well because they come across as so knowing and so confident. “I don't have time to figure out what was just said,” we may think. “I have papers to grade and office hours to hold. I am an expert in my field and our articulation officer is an expert in </a:t>
            </a:r>
            <a:r>
              <a:rPr lang="en-US" i="1" dirty="0" smtClean="0">
                <a:latin typeface="Calibri"/>
                <a:cs typeface="Calibri"/>
              </a:rPr>
              <a:t>his</a:t>
            </a:r>
            <a:r>
              <a:rPr lang="en-US" i="1" dirty="0">
                <a:latin typeface="Calibri"/>
                <a:cs typeface="Calibri"/>
              </a:rPr>
              <a:t>.</a:t>
            </a:r>
            <a:r>
              <a:rPr lang="en-US" dirty="0" smtClean="0">
                <a:latin typeface="Calibri"/>
                <a:cs typeface="Calibri"/>
              </a:rPr>
              <a:t>”</a:t>
            </a:r>
          </a:p>
          <a:p>
            <a:pPr marL="114300" indent="0" algn="r">
              <a:buNone/>
            </a:pPr>
            <a:endParaRPr lang="en-US" dirty="0">
              <a:latin typeface="Calibri"/>
              <a:cs typeface="Calibri"/>
            </a:endParaRPr>
          </a:p>
          <a:p>
            <a:pPr marL="114300" indent="0">
              <a:buNone/>
            </a:pPr>
            <a:r>
              <a:rPr lang="en-US" i="1" dirty="0">
                <a:latin typeface="Calibri"/>
                <a:cs typeface="Calibri"/>
              </a:rPr>
              <a:t>"As you dive into seemingly murky articulation waters, be sure to bring your tools, get your articulation officer on speed dial, and ask questions until you fully understand the answer</a:t>
            </a:r>
            <a:r>
              <a:rPr lang="en-US" i="1" dirty="0" smtClean="0">
                <a:latin typeface="Calibri"/>
                <a:cs typeface="Calibri"/>
              </a:rPr>
              <a:t>.”</a:t>
            </a:r>
          </a:p>
          <a:p>
            <a:pPr marL="114300" indent="0">
              <a:buNone/>
            </a:pPr>
            <a:endParaRPr lang="en-US" i="1" dirty="0">
              <a:latin typeface="Calibri"/>
              <a:cs typeface="Calibri"/>
            </a:endParaRPr>
          </a:p>
          <a:p>
            <a:pPr marL="114300" indent="0" algn="r">
              <a:buNone/>
            </a:pPr>
            <a:r>
              <a:rPr lang="en-US" u="sng" dirty="0">
                <a:latin typeface="Calibri"/>
                <a:cs typeface="Calibri"/>
              </a:rPr>
              <a:t>Articulation for Non-experts: Understanding the Processes and the </a:t>
            </a:r>
            <a:r>
              <a:rPr lang="en-US" u="sng" dirty="0" smtClean="0">
                <a:latin typeface="Calibri"/>
                <a:cs typeface="Calibri"/>
              </a:rPr>
              <a:t>Jargon </a:t>
            </a:r>
            <a:r>
              <a:rPr lang="en-US" dirty="0" smtClean="0">
                <a:latin typeface="Calibri"/>
                <a:cs typeface="Calibri"/>
              </a:rPr>
              <a:t>(2011) David </a:t>
            </a:r>
            <a:r>
              <a:rPr lang="en-US" dirty="0">
                <a:latin typeface="Calibri"/>
                <a:cs typeface="Calibri"/>
              </a:rPr>
              <a:t>Morse, ASCCC President</a:t>
            </a:r>
          </a:p>
          <a:p>
            <a:pPr marL="114300" indent="0">
              <a:buNone/>
            </a:pPr>
            <a:endParaRPr lang="en-US" dirty="0">
              <a:latin typeface="Calibri"/>
              <a:cs typeface="Calibri"/>
            </a:endParaRP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12</a:t>
            </a:fld>
            <a:endParaRPr lang="en-US"/>
          </a:p>
        </p:txBody>
      </p:sp>
      <p:pic>
        <p:nvPicPr>
          <p:cNvPr id="6" name="Picture 5"/>
          <p:cNvPicPr>
            <a:picLocks noChangeAspect="1"/>
          </p:cNvPicPr>
          <p:nvPr/>
        </p:nvPicPr>
        <p:blipFill>
          <a:blip r:embed="rId3"/>
          <a:stretch>
            <a:fillRect/>
          </a:stretch>
        </p:blipFill>
        <p:spPr>
          <a:xfrm>
            <a:off x="6467073" y="831944"/>
            <a:ext cx="2153453" cy="2241549"/>
          </a:xfrm>
          <a:prstGeom prst="rect">
            <a:avLst/>
          </a:prstGeom>
        </p:spPr>
      </p:pic>
    </p:spTree>
    <p:extLst>
      <p:ext uri="{BB962C8B-B14F-4D97-AF65-F5344CB8AC3E}">
        <p14:creationId xmlns:p14="http://schemas.microsoft.com/office/powerpoint/2010/main" val="65989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74914"/>
            <a:ext cx="8458200" cy="1143000"/>
          </a:xfrm>
        </p:spPr>
        <p:txBody>
          <a:bodyPr>
            <a:noAutofit/>
          </a:bodyPr>
          <a:lstStyle/>
          <a:p>
            <a:pPr algn="ctr"/>
            <a:r>
              <a:rPr lang="en-US" dirty="0" smtClean="0">
                <a:latin typeface="Calibri" pitchFamily="34" charset="0"/>
              </a:rPr>
              <a:t>Successful Collaboration:</a:t>
            </a:r>
            <a:br>
              <a:rPr lang="en-US" dirty="0" smtClean="0">
                <a:latin typeface="Calibri" pitchFamily="34" charset="0"/>
              </a:rPr>
            </a:br>
            <a:r>
              <a:rPr lang="en-US" dirty="0" smtClean="0">
                <a:latin typeface="Calibri" pitchFamily="34" charset="0"/>
              </a:rPr>
              <a:t>Articulation Officers and Curriculum Chairs</a:t>
            </a:r>
            <a:endParaRPr lang="en-US" dirty="0">
              <a:latin typeface="Calibri" pitchFamily="34" charset="0"/>
            </a:endParaRPr>
          </a:p>
        </p:txBody>
      </p:sp>
      <p:sp>
        <p:nvSpPr>
          <p:cNvPr id="3" name="Content Placeholder 2"/>
          <p:cNvSpPr>
            <a:spLocks noGrp="1"/>
          </p:cNvSpPr>
          <p:nvPr>
            <p:ph idx="1"/>
          </p:nvPr>
        </p:nvSpPr>
        <p:spPr>
          <a:xfrm>
            <a:off x="457200" y="2231571"/>
            <a:ext cx="8229600" cy="3831771"/>
          </a:xfrm>
        </p:spPr>
        <p:txBody>
          <a:bodyPr/>
          <a:lstStyle/>
          <a:p>
            <a:r>
              <a:rPr lang="en-US" sz="2800" dirty="0" smtClean="0">
                <a:latin typeface="Calibri" pitchFamily="34" charset="0"/>
              </a:rPr>
              <a:t>Frequent communication</a:t>
            </a:r>
          </a:p>
          <a:p>
            <a:r>
              <a:rPr lang="en-US" sz="2800" dirty="0" smtClean="0">
                <a:latin typeface="Calibri" pitchFamily="34" charset="0"/>
              </a:rPr>
              <a:t>Collaboration</a:t>
            </a:r>
          </a:p>
          <a:p>
            <a:r>
              <a:rPr lang="en-US" sz="2800" dirty="0" smtClean="0">
                <a:latin typeface="Calibri" pitchFamily="34" charset="0"/>
              </a:rPr>
              <a:t>Consensus</a:t>
            </a:r>
          </a:p>
          <a:p>
            <a:r>
              <a:rPr lang="en-US" sz="2800" dirty="0" smtClean="0">
                <a:latin typeface="Calibri" pitchFamily="34" charset="0"/>
              </a:rPr>
              <a:t>Compromise</a:t>
            </a:r>
          </a:p>
          <a:p>
            <a:r>
              <a:rPr lang="en-US" sz="2800" dirty="0" smtClean="0">
                <a:latin typeface="Calibri" pitchFamily="34" charset="0"/>
              </a:rPr>
              <a:t>Trust</a:t>
            </a:r>
          </a:p>
          <a:p>
            <a:r>
              <a:rPr lang="en-US" sz="2800" dirty="0" smtClean="0">
                <a:latin typeface="Calibri" pitchFamily="34" charset="0"/>
              </a:rPr>
              <a:t>Curriculum committee</a:t>
            </a:r>
          </a:p>
          <a:p>
            <a:r>
              <a:rPr lang="en-US" sz="2800" dirty="0" smtClean="0">
                <a:latin typeface="Calibri" pitchFamily="34" charset="0"/>
              </a:rPr>
              <a:t>CIO</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026310" y="2861935"/>
            <a:ext cx="3771900" cy="2159000"/>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285477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
                                            <p:txEl>
                                              <p:pRg st="5" end="5"/>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CIAC:</a:t>
            </a:r>
            <a:br>
              <a:rPr lang="en-US" dirty="0" smtClean="0"/>
            </a:br>
            <a:r>
              <a:rPr lang="en-US" sz="3600" dirty="0" smtClean="0"/>
              <a:t>California </a:t>
            </a:r>
            <a:r>
              <a:rPr lang="en-US" sz="3600" dirty="0" err="1"/>
              <a:t>Intersegmental</a:t>
            </a:r>
            <a:r>
              <a:rPr lang="en-US" sz="3600" dirty="0"/>
              <a:t> Articulation Council</a:t>
            </a:r>
          </a:p>
        </p:txBody>
      </p:sp>
      <p:pic>
        <p:nvPicPr>
          <p:cNvPr id="8" name="Content Placeholder 7"/>
          <p:cNvPicPr>
            <a:picLocks noGrp="1" noChangeAspect="1"/>
          </p:cNvPicPr>
          <p:nvPr>
            <p:ph idx="1"/>
          </p:nvPr>
        </p:nvPicPr>
        <p:blipFill rotWithShape="1">
          <a:blip r:embed="rId3"/>
          <a:srcRect l="-579" t="14876" r="1653" b="-14474"/>
          <a:stretch/>
        </p:blipFill>
        <p:spPr>
          <a:xfrm>
            <a:off x="228600" y="2057400"/>
            <a:ext cx="8284008" cy="1903674"/>
          </a:xfrm>
        </p:spPr>
      </p:pic>
      <p:sp>
        <p:nvSpPr>
          <p:cNvPr id="9" name="TextBox 8"/>
          <p:cNvSpPr txBox="1"/>
          <p:nvPr/>
        </p:nvSpPr>
        <p:spPr>
          <a:xfrm>
            <a:off x="838200" y="4114800"/>
            <a:ext cx="7086600" cy="2123658"/>
          </a:xfrm>
          <a:prstGeom prst="rect">
            <a:avLst/>
          </a:prstGeom>
          <a:noFill/>
        </p:spPr>
        <p:txBody>
          <a:bodyPr wrap="square" rtlCol="0">
            <a:spAutoFit/>
          </a:bodyPr>
          <a:lstStyle/>
          <a:p>
            <a:pPr marL="285750" indent="-285750">
              <a:buFont typeface="Arial"/>
              <a:buChar char="•"/>
            </a:pPr>
            <a:r>
              <a:rPr lang="en-US" sz="2400" dirty="0" err="1" smtClean="0">
                <a:latin typeface="Arial"/>
              </a:rPr>
              <a:t>Intersegmental</a:t>
            </a:r>
            <a:r>
              <a:rPr lang="en-US" sz="2400" dirty="0" smtClean="0">
                <a:latin typeface="Arial"/>
              </a:rPr>
              <a:t> advocacy group</a:t>
            </a:r>
          </a:p>
          <a:p>
            <a:pPr marL="285750" indent="-285750">
              <a:buFont typeface="Arial"/>
              <a:buChar char="•"/>
            </a:pPr>
            <a:r>
              <a:rPr lang="en-US" sz="2400" dirty="0" smtClean="0">
                <a:latin typeface="Arial"/>
              </a:rPr>
              <a:t>Collaborates with ASCCC, UC, CSU, CCCCO, ICAS, C-ID</a:t>
            </a:r>
          </a:p>
          <a:p>
            <a:pPr marL="285750" indent="-285750">
              <a:buFont typeface="Arial"/>
              <a:buChar char="•"/>
            </a:pPr>
            <a:r>
              <a:rPr lang="en-US" sz="2400" dirty="0" smtClean="0">
                <a:latin typeface="Arial"/>
              </a:rPr>
              <a:t>Guidelines and policies</a:t>
            </a:r>
          </a:p>
          <a:p>
            <a:endParaRPr lang="en-US" dirty="0" smtClean="0">
              <a:latin typeface="Arial"/>
            </a:endParaRPr>
          </a:p>
          <a:p>
            <a:endParaRPr lang="en-US" dirty="0">
              <a:latin typeface="Arial"/>
            </a:endParaRPr>
          </a:p>
        </p:txBody>
      </p:sp>
      <p:sp>
        <p:nvSpPr>
          <p:cNvPr id="3" name="Footer Placeholder 2"/>
          <p:cNvSpPr>
            <a:spLocks noGrp="1"/>
          </p:cNvSpPr>
          <p:nvPr>
            <p:ph type="ftr" sz="quarter" idx="11"/>
          </p:nvPr>
        </p:nvSpPr>
        <p:spPr/>
        <p:txBody>
          <a:bodyPr/>
          <a:lstStyle/>
          <a:p>
            <a:r>
              <a:rPr lang="en-US" smtClean="0"/>
              <a:t>ASCCC Curriculum Institute July 2016</a:t>
            </a: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247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Counseling Faculty</a:t>
            </a:r>
            <a:endParaRPr lang="en-US" dirty="0">
              <a:latin typeface="Calibri"/>
              <a:cs typeface="Calibri"/>
            </a:endParaRPr>
          </a:p>
        </p:txBody>
      </p:sp>
      <p:sp>
        <p:nvSpPr>
          <p:cNvPr id="4" name="Rectangle 3"/>
          <p:cNvSpPr/>
          <p:nvPr/>
        </p:nvSpPr>
        <p:spPr>
          <a:xfrm>
            <a:off x="4621362" y="1408685"/>
            <a:ext cx="4258484" cy="3600985"/>
          </a:xfrm>
          <a:prstGeom prst="rect">
            <a:avLst/>
          </a:prstGeom>
        </p:spPr>
        <p:txBody>
          <a:bodyPr wrap="square">
            <a:spAutoFit/>
          </a:bodyPr>
          <a:lstStyle/>
          <a:p>
            <a:r>
              <a:rPr lang="en-US" sz="2000" baseline="30000" dirty="0">
                <a:latin typeface="Calibri"/>
                <a:cs typeface="Calibri"/>
              </a:rPr>
              <a:t>P</a:t>
            </a:r>
            <a:r>
              <a:rPr lang="en-US" sz="2000" baseline="30000" dirty="0" smtClean="0">
                <a:latin typeface="Calibri"/>
                <a:cs typeface="Calibri"/>
              </a:rPr>
              <a:t>rofessionally </a:t>
            </a:r>
            <a:r>
              <a:rPr lang="en-US" sz="2000" baseline="30000" dirty="0">
                <a:latin typeface="Calibri"/>
                <a:cs typeface="Calibri"/>
              </a:rPr>
              <a:t>trained </a:t>
            </a:r>
            <a:r>
              <a:rPr lang="en-US" sz="2000" baseline="30000" dirty="0" smtClean="0">
                <a:latin typeface="Calibri"/>
                <a:cs typeface="Calibri"/>
              </a:rPr>
              <a:t>to </a:t>
            </a:r>
            <a:r>
              <a:rPr lang="en-US" sz="2000" baseline="30000" dirty="0">
                <a:latin typeface="Calibri"/>
                <a:cs typeface="Calibri"/>
              </a:rPr>
              <a:t>diagnose the difficulties students face in pursing and achieving their educational goals, to prescribe solutions for those difficulties, and to support students as they inch or stride toward success</a:t>
            </a:r>
            <a:r>
              <a:rPr lang="en-US" sz="2000" baseline="30000" dirty="0" smtClean="0">
                <a:latin typeface="Calibri"/>
                <a:cs typeface="Calibri"/>
              </a:rPr>
              <a:t>.</a:t>
            </a:r>
          </a:p>
          <a:p>
            <a:r>
              <a:rPr lang="en-US" sz="2000" baseline="30000" dirty="0" smtClean="0">
                <a:latin typeface="Calibri"/>
                <a:cs typeface="Calibri"/>
              </a:rPr>
              <a:t>Crucial:</a:t>
            </a:r>
            <a:r>
              <a:rPr lang="en-US" sz="2000" dirty="0" smtClean="0">
                <a:latin typeface="Calibri"/>
                <a:cs typeface="Calibri"/>
              </a:rPr>
              <a:t> </a:t>
            </a:r>
            <a:r>
              <a:rPr lang="en-US" sz="2000" baseline="30000" dirty="0" smtClean="0">
                <a:latin typeface="Calibri"/>
                <a:cs typeface="Calibri"/>
              </a:rPr>
              <a:t>understanding students</a:t>
            </a:r>
            <a:r>
              <a:rPr lang="en-US" sz="2000" baseline="30000" dirty="0">
                <a:latin typeface="Calibri"/>
                <a:cs typeface="Calibri"/>
              </a:rPr>
              <a:t>’ stated goals within the context of human development and the inevitable changes that </a:t>
            </a:r>
            <a:r>
              <a:rPr lang="en-US" sz="2000" baseline="30000" dirty="0" smtClean="0">
                <a:latin typeface="Calibri"/>
                <a:cs typeface="Calibri"/>
              </a:rPr>
              <a:t>occur. </a:t>
            </a:r>
          </a:p>
          <a:p>
            <a:endParaRPr lang="en-US" sz="2000" baseline="30000" dirty="0" smtClean="0">
              <a:latin typeface="Calibri"/>
              <a:cs typeface="Calibri"/>
            </a:endParaRPr>
          </a:p>
          <a:p>
            <a:r>
              <a:rPr lang="en-US" sz="2000" baseline="30000" dirty="0">
                <a:latin typeface="Calibri"/>
                <a:cs typeface="Calibri"/>
              </a:rPr>
              <a:t>C</a:t>
            </a:r>
            <a:r>
              <a:rPr lang="en-US" sz="2000" baseline="30000" dirty="0" smtClean="0">
                <a:latin typeface="Calibri"/>
                <a:cs typeface="Calibri"/>
              </a:rPr>
              <a:t>ounseling </a:t>
            </a:r>
            <a:r>
              <a:rPr lang="en-US" sz="2000" baseline="30000" dirty="0">
                <a:latin typeface="Calibri"/>
                <a:cs typeface="Calibri"/>
              </a:rPr>
              <a:t>faculty understand that students’ lives and goals change as a result of their unfolding educational experiences or personal situations. </a:t>
            </a:r>
            <a:endParaRPr lang="en-US" sz="2000" baseline="30000" dirty="0" smtClean="0">
              <a:latin typeface="Calibri"/>
              <a:cs typeface="Calibri"/>
            </a:endParaRPr>
          </a:p>
          <a:p>
            <a:endParaRPr lang="en-US" sz="2000" baseline="30000" dirty="0">
              <a:latin typeface="Calibri"/>
              <a:cs typeface="Calibri"/>
            </a:endParaRPr>
          </a:p>
          <a:p>
            <a:endParaRPr lang="en-US" sz="2000" baseline="30000" dirty="0" smtClean="0">
              <a:latin typeface="Calibri"/>
              <a:cs typeface="Calibri"/>
            </a:endParaRPr>
          </a:p>
          <a:p>
            <a:pPr algn="r"/>
            <a:r>
              <a:rPr lang="en-US" sz="1600" u="sng" dirty="0" smtClean="0">
                <a:latin typeface="Calibri"/>
                <a:cs typeface="Calibri"/>
              </a:rPr>
              <a:t>The Role of Counseling Faculty and Delivery of Counseling Services in the California Community Colleges</a:t>
            </a:r>
            <a:r>
              <a:rPr lang="en-US" sz="1600" dirty="0" smtClean="0">
                <a:latin typeface="Calibri"/>
                <a:cs typeface="Calibri"/>
              </a:rPr>
              <a:t>. ASCCC (Spring 2012)</a:t>
            </a:r>
            <a:endParaRPr lang="en-US" sz="1600" baseline="30000" dirty="0" smtClean="0">
              <a:latin typeface="Calibri"/>
              <a:cs typeface="Calibri"/>
            </a:endParaRPr>
          </a:p>
        </p:txBody>
      </p:sp>
      <p:pic>
        <p:nvPicPr>
          <p:cNvPr id="5" name="Picture 4"/>
          <p:cNvPicPr>
            <a:picLocks noChangeAspect="1"/>
          </p:cNvPicPr>
          <p:nvPr/>
        </p:nvPicPr>
        <p:blipFill>
          <a:blip r:embed="rId3" cstate="print"/>
          <a:stretch>
            <a:fillRect/>
          </a:stretch>
        </p:blipFill>
        <p:spPr>
          <a:xfrm>
            <a:off x="393267" y="2557500"/>
            <a:ext cx="4228095" cy="2913047"/>
          </a:xfrm>
          <a:prstGeom prst="rect">
            <a:avLst/>
          </a:prstGeom>
        </p:spPr>
      </p:pic>
      <p:sp>
        <p:nvSpPr>
          <p:cNvPr id="3" name="Footer Placeholder 2"/>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121248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07" y="533400"/>
            <a:ext cx="4269158" cy="990600"/>
          </a:xfrm>
        </p:spPr>
        <p:txBody>
          <a:bodyPr/>
          <a:lstStyle/>
          <a:p>
            <a:r>
              <a:rPr lang="en-US" dirty="0" smtClean="0">
                <a:latin typeface="Calibri" pitchFamily="34" charset="0"/>
              </a:rPr>
              <a:t>Counseling Faculty </a:t>
            </a:r>
            <a:endParaRPr lang="en-US" dirty="0">
              <a:latin typeface="Calibri" pitchFamily="34" charset="0"/>
            </a:endParaRPr>
          </a:p>
        </p:txBody>
      </p:sp>
      <p:sp>
        <p:nvSpPr>
          <p:cNvPr id="3" name="Content Placeholder 2"/>
          <p:cNvSpPr>
            <a:spLocks noGrp="1"/>
          </p:cNvSpPr>
          <p:nvPr>
            <p:ph idx="1"/>
          </p:nvPr>
        </p:nvSpPr>
        <p:spPr>
          <a:xfrm>
            <a:off x="457200" y="1600200"/>
            <a:ext cx="8229600" cy="4288971"/>
          </a:xfrm>
        </p:spPr>
        <p:txBody>
          <a:bodyPr>
            <a:normAutofit/>
          </a:bodyPr>
          <a:lstStyle/>
          <a:p>
            <a:r>
              <a:rPr lang="en-US" dirty="0"/>
              <a:t>Roles: teaching; providing personal, academic and career counseling to diverse </a:t>
            </a:r>
            <a:r>
              <a:rPr lang="en-US" dirty="0" smtClean="0"/>
              <a:t>clientele;</a:t>
            </a:r>
            <a:endParaRPr lang="en-US" dirty="0"/>
          </a:p>
          <a:p>
            <a:r>
              <a:rPr lang="en-US" dirty="0"/>
              <a:t>Vital understanding of student needs and the challenges (academic, career, personal</a:t>
            </a:r>
            <a:r>
              <a:rPr lang="en-US" dirty="0" smtClean="0"/>
              <a:t>); </a:t>
            </a:r>
            <a:endParaRPr lang="en-US" dirty="0"/>
          </a:p>
          <a:p>
            <a:r>
              <a:rPr lang="en-US" dirty="0"/>
              <a:t>Current knowledge of all college </a:t>
            </a:r>
            <a:r>
              <a:rPr lang="en-US" dirty="0" smtClean="0"/>
              <a:t>programs;</a:t>
            </a:r>
            <a:endParaRPr lang="en-US" dirty="0"/>
          </a:p>
          <a:p>
            <a:r>
              <a:rPr lang="en-US" dirty="0"/>
              <a:t>Explain and enforce college </a:t>
            </a:r>
            <a:r>
              <a:rPr lang="en-US" dirty="0" smtClean="0"/>
              <a:t>policies;</a:t>
            </a:r>
            <a:endParaRPr lang="en-US" dirty="0"/>
          </a:p>
          <a:p>
            <a:r>
              <a:rPr lang="en-US" dirty="0"/>
              <a:t>Maintain expertise in UC, CSU and independent/out-of-state college admission/</a:t>
            </a:r>
            <a:r>
              <a:rPr lang="en-US" dirty="0" smtClean="0"/>
              <a:t>requirements; and, </a:t>
            </a:r>
            <a:endParaRPr lang="en-US" dirty="0"/>
          </a:p>
          <a:p>
            <a:r>
              <a:rPr lang="en-US" dirty="0"/>
              <a:t>Awareness of other local college programs and requirements. </a:t>
            </a:r>
          </a:p>
          <a:p>
            <a:endParaRPr lang="en-US" dirty="0" smtClean="0">
              <a:latin typeface="Calibri" pitchFamily="34" charset="0"/>
            </a:endParaRP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8765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a:cs typeface="Calibri"/>
              </a:rPr>
              <a:t>Counseling Faculty: Curriculum leaders</a:t>
            </a:r>
            <a:endParaRPr lang="en-US" dirty="0">
              <a:latin typeface="Calibri"/>
              <a:cs typeface="Calibri"/>
            </a:endParaRPr>
          </a:p>
        </p:txBody>
      </p:sp>
      <p:sp>
        <p:nvSpPr>
          <p:cNvPr id="3" name="Content Placeholder 2"/>
          <p:cNvSpPr>
            <a:spLocks noGrp="1"/>
          </p:cNvSpPr>
          <p:nvPr>
            <p:ph idx="1"/>
          </p:nvPr>
        </p:nvSpPr>
        <p:spPr/>
        <p:txBody>
          <a:bodyPr>
            <a:normAutofit fontScale="70000" lnSpcReduction="20000"/>
          </a:bodyPr>
          <a:lstStyle/>
          <a:p>
            <a:pPr marL="114300" indent="0">
              <a:buNone/>
            </a:pPr>
            <a:r>
              <a:rPr lang="en-US" sz="2600" i="1" dirty="0">
                <a:latin typeface="Calibri"/>
                <a:cs typeface="Calibri"/>
              </a:rPr>
              <a:t>"Counselors can also provide valuable input regarding course development and student need.  With regard to transfer-level courses, counselors can indicate whether trends appear in course requests, especially concerning general education requirements that have limited course offerings or are difficult for students to register for. Counselors can provide information of an anecdotal nature about student need as well as documented evidence of students’ movement within the college: what courses they take, what courses they want, and what they look for and need.  Further, counselors can share information on UC and CSU transfer pathways and show trends based on students’ educational goals that provide a glimpse into what is needed to petition for graduation. Finally, counselors might help to establish whether the course could fulfill general graduation or transfer requirements.</a:t>
            </a:r>
            <a:r>
              <a:rPr lang="en-US" sz="2600" i="1" dirty="0" smtClean="0">
                <a:latin typeface="Calibri"/>
                <a:cs typeface="Calibri"/>
              </a:rPr>
              <a:t>”</a:t>
            </a:r>
          </a:p>
          <a:p>
            <a:endParaRPr lang="en-US" dirty="0" smtClean="0">
              <a:latin typeface="Calibri"/>
              <a:cs typeface="Calibri"/>
            </a:endParaRPr>
          </a:p>
          <a:p>
            <a:endParaRPr lang="en-US" dirty="0">
              <a:latin typeface="Calibri"/>
              <a:cs typeface="Calibri"/>
            </a:endParaRPr>
          </a:p>
          <a:p>
            <a:endParaRPr lang="en-US" dirty="0">
              <a:latin typeface="Calibri"/>
              <a:cs typeface="Calibri"/>
            </a:endParaRPr>
          </a:p>
          <a:p>
            <a:pPr marL="114300" indent="0" algn="r">
              <a:buNone/>
            </a:pPr>
            <a:r>
              <a:rPr lang="en-US" dirty="0">
                <a:latin typeface="Calibri"/>
                <a:cs typeface="Calibri"/>
              </a:rPr>
              <a:t>Sofia Ramirez-</a:t>
            </a:r>
            <a:r>
              <a:rPr lang="en-US" dirty="0" err="1">
                <a:latin typeface="Calibri"/>
                <a:cs typeface="Calibri"/>
              </a:rPr>
              <a:t>Gelpi</a:t>
            </a:r>
            <a:r>
              <a:rPr lang="en-US" dirty="0">
                <a:latin typeface="Calibri"/>
                <a:cs typeface="Calibri"/>
              </a:rPr>
              <a:t>, Allan Hancock College, ASCCC Curriculum Committee member</a:t>
            </a:r>
          </a:p>
          <a:p>
            <a:pPr marL="114300" indent="0" algn="r">
              <a:buNone/>
            </a:pPr>
            <a:r>
              <a:rPr lang="en-US" dirty="0">
                <a:latin typeface="Calibri"/>
                <a:cs typeface="Calibri"/>
              </a:rPr>
              <a:t>Terrie Hawthorne, MSW, Moreno Valley College, ASCCC Curriculum Committee member</a:t>
            </a:r>
          </a:p>
          <a:p>
            <a:pPr marL="114300" indent="0" algn="r">
              <a:buNone/>
            </a:pPr>
            <a:r>
              <a:rPr lang="en-US" u="sng" dirty="0">
                <a:latin typeface="Calibri"/>
                <a:cs typeface="Calibri"/>
              </a:rPr>
              <a:t>Best Practices for the Development of New Courses </a:t>
            </a:r>
            <a:r>
              <a:rPr lang="en-US" u="sng" dirty="0" smtClean="0">
                <a:latin typeface="Calibri"/>
                <a:cs typeface="Calibri"/>
              </a:rPr>
              <a:t>ASCCC Rostrum </a:t>
            </a:r>
            <a:r>
              <a:rPr lang="en-US" dirty="0" smtClean="0">
                <a:latin typeface="Calibri"/>
                <a:cs typeface="Calibri"/>
              </a:rPr>
              <a:t>(February 2015)</a:t>
            </a:r>
            <a:endParaRPr lang="en-US" dirty="0">
              <a:latin typeface="Calibri"/>
              <a:cs typeface="Calibri"/>
            </a:endParaRP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26102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dirty="0" smtClean="0"/>
              <a:t>Big Picture</a:t>
            </a:r>
            <a:endParaRPr lang="en-US" dirty="0">
              <a:latin typeface="Calibri" pitchFamily="34" charset="0"/>
            </a:endParaRPr>
          </a:p>
        </p:txBody>
      </p:sp>
      <p:pic>
        <p:nvPicPr>
          <p:cNvPr id="4" name="Content Placeholder 3"/>
          <p:cNvPicPr>
            <a:picLocks noGrp="1" noChangeAspect="1"/>
          </p:cNvPicPr>
          <p:nvPr>
            <p:ph idx="1"/>
          </p:nvPr>
        </p:nvPicPr>
        <p:blipFill>
          <a:blip r:embed="rId3"/>
          <a:stretch>
            <a:fillRect/>
          </a:stretch>
        </p:blipFill>
        <p:spPr>
          <a:xfrm>
            <a:off x="1905000" y="1524000"/>
            <a:ext cx="5334000" cy="3114675"/>
          </a:xfrm>
          <a:prstGeom prst="rect">
            <a:avLst/>
          </a:prstGeom>
        </p:spPr>
      </p:pic>
      <p:sp>
        <p:nvSpPr>
          <p:cNvPr id="5" name="Rectangle 4"/>
          <p:cNvSpPr/>
          <p:nvPr/>
        </p:nvSpPr>
        <p:spPr>
          <a:xfrm>
            <a:off x="1644315" y="4838109"/>
            <a:ext cx="5903495" cy="923330"/>
          </a:xfrm>
          <a:prstGeom prst="rect">
            <a:avLst/>
          </a:prstGeom>
        </p:spPr>
        <p:txBody>
          <a:bodyPr wrap="square">
            <a:spAutoFit/>
          </a:bodyPr>
          <a:lstStyle/>
          <a:p>
            <a:pPr marL="114300" indent="0">
              <a:buNone/>
            </a:pPr>
            <a:r>
              <a:rPr lang="en-US" dirty="0"/>
              <a:t>Counseling faculty have the holistic understanding and knowledge of courses, programs and college policies and how they can affect student success. </a:t>
            </a:r>
          </a:p>
        </p:txBody>
      </p:sp>
      <p:sp>
        <p:nvSpPr>
          <p:cNvPr id="6" name="Footer Placeholder 5"/>
          <p:cNvSpPr>
            <a:spLocks noGrp="1"/>
          </p:cNvSpPr>
          <p:nvPr>
            <p:ph type="ftr" sz="quarter" idx="11"/>
          </p:nvPr>
        </p:nvSpPr>
        <p:spPr/>
        <p:txBody>
          <a:bodyPr/>
          <a:lstStyle/>
          <a:p>
            <a:pPr algn="r"/>
            <a:r>
              <a:rPr lang="en-US" smtClean="0"/>
              <a:t>ASCCC Curriculum Institute July 2016</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270433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Example: New Course – SOC 5</a:t>
            </a:r>
            <a:endParaRPr lang="en-US" dirty="0">
              <a:latin typeface="Calibri"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133" y="1787434"/>
            <a:ext cx="7297445" cy="4378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lgn="r"/>
            <a:r>
              <a:rPr lang="en-US" smtClean="0"/>
              <a:t>ASCCC Curriculum Institute July 2016</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46214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Brief Assessment</a:t>
            </a:r>
            <a:endParaRPr lang="en-US" dirty="0">
              <a:latin typeface="Calibri"/>
              <a:cs typeface="Calibri"/>
            </a:endParaRPr>
          </a:p>
        </p:txBody>
      </p:sp>
      <p:pic>
        <p:nvPicPr>
          <p:cNvPr id="5" name="Picture 4"/>
          <p:cNvPicPr>
            <a:picLocks noChangeAspect="1"/>
          </p:cNvPicPr>
          <p:nvPr/>
        </p:nvPicPr>
        <p:blipFill>
          <a:blip r:embed="rId2" cstate="print"/>
          <a:stretch>
            <a:fillRect/>
          </a:stretch>
        </p:blipFill>
        <p:spPr>
          <a:xfrm>
            <a:off x="1524000" y="2453308"/>
            <a:ext cx="6096000" cy="3276600"/>
          </a:xfrm>
          <a:prstGeom prst="rect">
            <a:avLst/>
          </a:prstGeom>
        </p:spPr>
      </p:pic>
      <p:sp>
        <p:nvSpPr>
          <p:cNvPr id="3" name="Footer Placeholder 2"/>
          <p:cNvSpPr>
            <a:spLocks noGrp="1"/>
          </p:cNvSpPr>
          <p:nvPr>
            <p:ph type="ftr" sz="quarter" idx="11"/>
          </p:nvPr>
        </p:nvSpPr>
        <p:spPr/>
        <p:txBody>
          <a:bodyPr/>
          <a:lstStyle/>
          <a:p>
            <a:pPr algn="r"/>
            <a:r>
              <a:rPr lang="en-US" smtClean="0"/>
              <a:t>ASCCC Curriculum Institute July 2016</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0801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New course – SOC 5</a:t>
            </a:r>
            <a:endParaRPr lang="en-US" dirty="0">
              <a:latin typeface="Calibri"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itchFamily="34" charset="0"/>
              </a:rPr>
              <a:t>New course example</a:t>
            </a:r>
          </a:p>
          <a:p>
            <a:pPr lvl="1"/>
            <a:r>
              <a:rPr lang="en-US" sz="2400" dirty="0" smtClean="0">
                <a:latin typeface="Calibri" pitchFamily="34" charset="0"/>
              </a:rPr>
              <a:t>Sociology course </a:t>
            </a:r>
          </a:p>
          <a:p>
            <a:pPr lvl="2"/>
            <a:r>
              <a:rPr lang="en-US" sz="2400" b="1" dirty="0" smtClean="0">
                <a:latin typeface="Calibri" pitchFamily="34" charset="0"/>
              </a:rPr>
              <a:t>Articulation officer</a:t>
            </a:r>
          </a:p>
          <a:p>
            <a:pPr lvl="3"/>
            <a:r>
              <a:rPr lang="en-US" sz="2400" dirty="0" smtClean="0">
                <a:latin typeface="Calibri" pitchFamily="34" charset="0"/>
              </a:rPr>
              <a:t>Provide faculty contacts at UC and CSU campuses.</a:t>
            </a:r>
          </a:p>
          <a:p>
            <a:pPr lvl="3"/>
            <a:r>
              <a:rPr lang="en-US" sz="2400" dirty="0" smtClean="0">
                <a:latin typeface="Calibri" pitchFamily="34" charset="0"/>
              </a:rPr>
              <a:t>Locate comparable courses at UC and CSU campuses.</a:t>
            </a:r>
          </a:p>
          <a:p>
            <a:pPr lvl="3"/>
            <a:r>
              <a:rPr lang="en-US" sz="2400" dirty="0" smtClean="0">
                <a:latin typeface="Calibri" pitchFamily="34" charset="0"/>
              </a:rPr>
              <a:t>Provide sample outlines at other community colleges.</a:t>
            </a:r>
          </a:p>
          <a:p>
            <a:pPr lvl="3"/>
            <a:r>
              <a:rPr lang="en-US" sz="2400" dirty="0" smtClean="0">
                <a:latin typeface="Calibri" pitchFamily="34" charset="0"/>
              </a:rPr>
              <a:t>Recommend course be added to IGETC/CSU GE. </a:t>
            </a:r>
          </a:p>
          <a:p>
            <a:pPr lvl="2"/>
            <a:r>
              <a:rPr lang="en-US" sz="2400" b="1" dirty="0" smtClean="0">
                <a:latin typeface="Calibri" pitchFamily="34" charset="0"/>
              </a:rPr>
              <a:t>Counseling faculty</a:t>
            </a:r>
            <a:r>
              <a:rPr lang="en-US" sz="2400" dirty="0" smtClean="0">
                <a:latin typeface="Calibri" pitchFamily="34" charset="0"/>
              </a:rPr>
              <a:t> </a:t>
            </a:r>
          </a:p>
          <a:p>
            <a:pPr lvl="3"/>
            <a:r>
              <a:rPr lang="en-US" sz="2400" dirty="0" smtClean="0">
                <a:latin typeface="Calibri" pitchFamily="34" charset="0"/>
              </a:rPr>
              <a:t>Assist with best time to schedule course.</a:t>
            </a:r>
          </a:p>
          <a:p>
            <a:pPr lvl="3"/>
            <a:r>
              <a:rPr lang="en-US" sz="2400" dirty="0" smtClean="0">
                <a:latin typeface="Calibri" pitchFamily="34" charset="0"/>
              </a:rPr>
              <a:t>Recommend course be added to program.</a:t>
            </a:r>
          </a:p>
          <a:p>
            <a:pPr lvl="3"/>
            <a:r>
              <a:rPr lang="en-US" sz="2400" dirty="0" smtClean="0">
                <a:latin typeface="Calibri" pitchFamily="34" charset="0"/>
              </a:rPr>
              <a:t>Recommend course be included to Ethnic studies requirements.</a:t>
            </a: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364702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568" y="533400"/>
            <a:ext cx="7139231" cy="990600"/>
          </a:xfrm>
        </p:spPr>
        <p:txBody>
          <a:bodyPr/>
          <a:lstStyle/>
          <a:p>
            <a:r>
              <a:rPr lang="en-US" dirty="0"/>
              <a:t>N</a:t>
            </a:r>
            <a:r>
              <a:rPr lang="en-US" dirty="0" smtClean="0"/>
              <a:t>ew Program Development </a:t>
            </a:r>
            <a:endParaRPr lang="en-US" dirty="0"/>
          </a:p>
        </p:txBody>
      </p:sp>
      <p:sp>
        <p:nvSpPr>
          <p:cNvPr id="3" name="Content Placeholder 2"/>
          <p:cNvSpPr>
            <a:spLocks noGrp="1"/>
          </p:cNvSpPr>
          <p:nvPr>
            <p:ph idx="1"/>
          </p:nvPr>
        </p:nvSpPr>
        <p:spPr/>
        <p:txBody>
          <a:bodyPr/>
          <a:lstStyle/>
          <a:p>
            <a:r>
              <a:rPr lang="en-US" dirty="0" smtClean="0"/>
              <a:t>Associate Degree for Transfer</a:t>
            </a:r>
          </a:p>
          <a:p>
            <a:pPr lvl="1"/>
            <a:r>
              <a:rPr lang="en-US" dirty="0" smtClean="0"/>
              <a:t>Evaluating appropriate core courses (where options are available);</a:t>
            </a:r>
          </a:p>
          <a:p>
            <a:pPr lvl="1"/>
            <a:r>
              <a:rPr lang="en-US" dirty="0" smtClean="0"/>
              <a:t>Evaluating appropriate List A, B and/or C courses;</a:t>
            </a:r>
          </a:p>
          <a:p>
            <a:pPr lvl="1"/>
            <a:r>
              <a:rPr lang="en-US" dirty="0" smtClean="0"/>
              <a:t>Assessing options based upon common CSU transfer institutions and lower division major preparation requirements for associated majors;</a:t>
            </a:r>
          </a:p>
          <a:p>
            <a:pPr lvl="1"/>
            <a:r>
              <a:rPr lang="en-US" dirty="0" smtClean="0"/>
              <a:t>Assessing course options based upon common requirements at UC and independent institutions;</a:t>
            </a:r>
          </a:p>
          <a:p>
            <a:pPr lvl="1"/>
            <a:r>
              <a:rPr lang="en-US" dirty="0" smtClean="0"/>
              <a:t>Explaining how to incorporate double-counting major and GE requirements; and,</a:t>
            </a:r>
          </a:p>
          <a:p>
            <a:pPr lvl="1"/>
            <a:r>
              <a:rPr lang="en-US" dirty="0" smtClean="0"/>
              <a:t>Obtaining C-ID and major articulation approvals in order to submit the degree application.</a:t>
            </a:r>
          </a:p>
          <a:p>
            <a:pPr lvl="1"/>
            <a:endParaRPr lang="en-US" dirty="0"/>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418988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31" y="533400"/>
            <a:ext cx="7085866" cy="990600"/>
          </a:xfrm>
        </p:spPr>
        <p:txBody>
          <a:bodyPr>
            <a:normAutofit fontScale="90000"/>
          </a:bodyPr>
          <a:lstStyle/>
          <a:p>
            <a:pPr algn="ctr"/>
            <a:r>
              <a:rPr lang="en-US" dirty="0" smtClean="0"/>
              <a:t>New Program Development: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ADT Political Science:</a:t>
            </a:r>
          </a:p>
          <a:p>
            <a:pPr marL="548640" lvl="2" indent="0">
              <a:buNone/>
            </a:pPr>
            <a:r>
              <a:rPr lang="en-US" b="1" dirty="0"/>
              <a:t>List B: Select 2 courses (6 units) from the following:</a:t>
            </a:r>
            <a:endParaRPr lang="en-US" dirty="0"/>
          </a:p>
          <a:p>
            <a:pPr marL="548640" lvl="2" indent="0">
              <a:buNone/>
            </a:pPr>
            <a:r>
              <a:rPr lang="en-US" i="1" dirty="0" smtClean="0"/>
              <a:t>Any </a:t>
            </a:r>
            <a:r>
              <a:rPr lang="en-US" i="1" dirty="0"/>
              <a:t>courses not selected above, any CSU transferable political science courses, and/or other courses that are articulated as lower division preparation for the political science major at a CSU, or any CSU transferable introductory course in the social sciences (i.e., articulated as filling CSU GE Area D</a:t>
            </a:r>
            <a:r>
              <a:rPr lang="en-US" i="1" dirty="0" smtClean="0"/>
              <a:t>).</a:t>
            </a:r>
            <a:endParaRPr lang="en-US" i="1" dirty="0"/>
          </a:p>
          <a:p>
            <a:r>
              <a:rPr lang="en-US" dirty="0" smtClean="0"/>
              <a:t>Hundreds of course options based upon TMC List B</a:t>
            </a:r>
          </a:p>
          <a:p>
            <a:pPr lvl="1"/>
            <a:r>
              <a:rPr lang="en-US" dirty="0" smtClean="0"/>
              <a:t>AO evaluates the comprehensive list:</a:t>
            </a:r>
          </a:p>
          <a:p>
            <a:pPr lvl="2"/>
            <a:r>
              <a:rPr lang="en-US" dirty="0" smtClean="0"/>
              <a:t>Determines that only 13 courses are included within lower division major requirements at 23 CSU and 9 UC campuses;</a:t>
            </a:r>
          </a:p>
          <a:p>
            <a:pPr lvl="2"/>
            <a:r>
              <a:rPr lang="en-US" smtClean="0"/>
              <a:t>Helps develop </a:t>
            </a:r>
            <a:r>
              <a:rPr lang="en-US" dirty="0" smtClean="0"/>
              <a:t>a realistic and reasonable course list that prepares students for transfer.</a:t>
            </a:r>
          </a:p>
          <a:p>
            <a:pPr marL="0" indent="0">
              <a:buNone/>
            </a:pPr>
            <a:endParaRPr lang="en-US" dirty="0"/>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52188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74" y="885378"/>
            <a:ext cx="2422747" cy="990600"/>
          </a:xfrm>
        </p:spPr>
        <p:txBody>
          <a:bodyPr/>
          <a:lstStyle/>
          <a:p>
            <a:r>
              <a:rPr lang="en-US" dirty="0" smtClean="0">
                <a:latin typeface="Calibri"/>
                <a:cs typeface="Calibri"/>
              </a:rPr>
              <a:t>Resources</a:t>
            </a:r>
            <a:endParaRPr lang="en-US" dirty="0">
              <a:latin typeface="Calibri"/>
              <a:cs typeface="Calibri"/>
            </a:endParaRPr>
          </a:p>
        </p:txBody>
      </p:sp>
      <p:sp>
        <p:nvSpPr>
          <p:cNvPr id="3" name="Content Placeholder 2"/>
          <p:cNvSpPr>
            <a:spLocks noGrp="1"/>
          </p:cNvSpPr>
          <p:nvPr>
            <p:ph idx="1"/>
          </p:nvPr>
        </p:nvSpPr>
        <p:spPr>
          <a:xfrm>
            <a:off x="228600" y="2230782"/>
            <a:ext cx="4057433" cy="4098997"/>
          </a:xfrm>
        </p:spPr>
        <p:txBody>
          <a:bodyPr>
            <a:normAutofit fontScale="85000" lnSpcReduction="20000"/>
          </a:bodyPr>
          <a:lstStyle/>
          <a:p>
            <a:r>
              <a:rPr lang="en-US" dirty="0" smtClean="0">
                <a:latin typeface="Calibri"/>
                <a:cs typeface="Calibri"/>
              </a:rPr>
              <a:t>CCCCO Program and Course Approval Handbook</a:t>
            </a:r>
          </a:p>
          <a:p>
            <a:pPr>
              <a:buNone/>
            </a:pPr>
            <a:r>
              <a:rPr lang="en-US" dirty="0" smtClean="0">
                <a:solidFill>
                  <a:schemeClr val="tx1"/>
                </a:solidFill>
                <a:latin typeface="Calibri"/>
                <a:cs typeface="Calibri"/>
                <a:hlinkClick r:id="rId3"/>
              </a:rPr>
              <a:t>http://extranet.cccco.edu/Portals/1/AA/ProgramCourseApproval/Handbook_5th%20Ed_DRAFTv5_22_13.pdf</a:t>
            </a:r>
            <a:endParaRPr lang="en-US" dirty="0" smtClean="0">
              <a:solidFill>
                <a:schemeClr val="tx1"/>
              </a:solidFill>
              <a:latin typeface="Calibri"/>
              <a:cs typeface="Calibri"/>
            </a:endParaRPr>
          </a:p>
          <a:p>
            <a:pPr>
              <a:buNone/>
            </a:pPr>
            <a:endParaRPr lang="en-US" dirty="0">
              <a:latin typeface="Calibri"/>
              <a:cs typeface="Calibri"/>
            </a:endParaRPr>
          </a:p>
          <a:p>
            <a:r>
              <a:rPr lang="en-US" dirty="0" smtClean="0">
                <a:latin typeface="Calibri"/>
                <a:cs typeface="Calibri"/>
              </a:rPr>
              <a:t>California </a:t>
            </a:r>
            <a:r>
              <a:rPr lang="en-US" dirty="0">
                <a:latin typeface="Calibri"/>
                <a:cs typeface="Calibri"/>
              </a:rPr>
              <a:t>Articulation </a:t>
            </a:r>
            <a:r>
              <a:rPr lang="en-US" dirty="0" smtClean="0">
                <a:latin typeface="Calibri"/>
                <a:cs typeface="Calibri"/>
              </a:rPr>
              <a:t>Policies </a:t>
            </a:r>
            <a:r>
              <a:rPr lang="en-US" dirty="0">
                <a:latin typeface="Calibri"/>
                <a:cs typeface="Calibri"/>
              </a:rPr>
              <a:t>and Procedures Handbook </a:t>
            </a:r>
            <a:r>
              <a:rPr lang="en-US" i="1" dirty="0" smtClean="0">
                <a:latin typeface="Calibri"/>
                <a:cs typeface="Calibri"/>
              </a:rPr>
              <a:t>Revised </a:t>
            </a:r>
            <a:r>
              <a:rPr lang="en-US" i="1" dirty="0">
                <a:latin typeface="Calibri"/>
                <a:cs typeface="Calibri"/>
              </a:rPr>
              <a:t>Spring 2013 </a:t>
            </a:r>
            <a:r>
              <a:rPr lang="en-US" sz="2400" i="1" dirty="0">
                <a:latin typeface="Calibri"/>
                <a:cs typeface="Calibri"/>
                <a:hlinkClick r:id="rId4"/>
              </a:rPr>
              <a:t>http://ciac.csusb.edu/</a:t>
            </a:r>
            <a:r>
              <a:rPr lang="en-US" sz="2400" i="1" dirty="0" smtClean="0">
                <a:latin typeface="Calibri"/>
                <a:cs typeface="Calibri"/>
                <a:hlinkClick r:id="rId4"/>
              </a:rPr>
              <a:t>articulationHandbook.html</a:t>
            </a:r>
            <a:r>
              <a:rPr lang="en-US" sz="2400" i="1" dirty="0" smtClean="0">
                <a:latin typeface="Calibri"/>
                <a:cs typeface="Calibri"/>
              </a:rPr>
              <a:t> </a:t>
            </a:r>
          </a:p>
          <a:p>
            <a:pPr lvl="1"/>
            <a:endParaRPr lang="en-US" sz="1600" dirty="0" smtClean="0"/>
          </a:p>
          <a:p>
            <a:r>
              <a:rPr lang="en-US" dirty="0" err="1" smtClean="0"/>
              <a:t>ASSIST.org</a:t>
            </a:r>
            <a:r>
              <a:rPr lang="en-US" dirty="0" smtClean="0"/>
              <a:t> </a:t>
            </a:r>
          </a:p>
          <a:p>
            <a:endParaRPr lang="en-US" dirty="0" smtClean="0"/>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23</a:t>
            </a:fld>
            <a:endParaRPr lang="en-US"/>
          </a:p>
        </p:txBody>
      </p:sp>
      <p:pic>
        <p:nvPicPr>
          <p:cNvPr id="7" name="Picture 6" descr="Screen Shot 2016-06-27 at 12.5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86033" y="885378"/>
            <a:ext cx="4629367" cy="5537086"/>
          </a:xfrm>
          <a:prstGeom prst="rect">
            <a:avLst/>
          </a:prstGeom>
        </p:spPr>
      </p:pic>
    </p:spTree>
    <p:extLst>
      <p:ext uri="{BB962C8B-B14F-4D97-AF65-F5344CB8AC3E}">
        <p14:creationId xmlns:p14="http://schemas.microsoft.com/office/powerpoint/2010/main" val="377829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
                                        <p:tgtEl>
                                          <p:spTgt spid="3">
                                            <p:txEl>
                                              <p:pRg st="1" end="1"/>
                                            </p:txEl>
                                          </p:spTgt>
                                        </p:tgtEl>
                                      </p:cBhvr>
                                    </p:animEffect>
                                    <p:anim calcmode="lin" valueType="num">
                                      <p:cBhvr>
                                        <p:cTn id="15"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
                                        <p:tgtEl>
                                          <p:spTgt spid="3">
                                            <p:txEl>
                                              <p:pRg st="3" end="3"/>
                                            </p:txEl>
                                          </p:spTgt>
                                        </p:tgtEl>
                                      </p:cBhvr>
                                    </p:animEffect>
                                    <p:anim calcmode="lin" valueType="num">
                                      <p:cBhvr>
                                        <p:cTn id="2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
                                        <p:tgtEl>
                                          <p:spTgt spid="3">
                                            <p:txEl>
                                              <p:pRg st="5" end="5"/>
                                            </p:txEl>
                                          </p:spTgt>
                                        </p:tgtEl>
                                      </p:cBhvr>
                                    </p:animEffect>
                                    <p:anim calcmode="lin" valueType="num">
                                      <p:cBhvr>
                                        <p:cTn id="3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Q&amp;A</a:t>
            </a:r>
            <a:endParaRPr lang="en-US" dirty="0">
              <a:latin typeface="Calibri" pitchFamily="34" charset="0"/>
            </a:endParaRPr>
          </a:p>
        </p:txBody>
      </p:sp>
      <p:sp>
        <p:nvSpPr>
          <p:cNvPr id="3" name="Content Placeholder 2"/>
          <p:cNvSpPr>
            <a:spLocks noGrp="1"/>
          </p:cNvSpPr>
          <p:nvPr>
            <p:ph idx="1"/>
          </p:nvPr>
        </p:nvSpPr>
        <p:spPr>
          <a:xfrm>
            <a:off x="425116" y="1600200"/>
            <a:ext cx="8229600" cy="4876800"/>
          </a:xfrm>
        </p:spPr>
        <p:txBody>
          <a:bodyPr/>
          <a:lstStyle/>
          <a:p>
            <a:r>
              <a:rPr lang="en-US" dirty="0">
                <a:latin typeface="Calibri"/>
                <a:cs typeface="Calibri"/>
              </a:rPr>
              <a:t>Joseph Bielanski, Berkeley City </a:t>
            </a:r>
            <a:r>
              <a:rPr lang="en-US" dirty="0" smtClean="0">
                <a:latin typeface="Calibri"/>
                <a:cs typeface="Calibri"/>
              </a:rPr>
              <a:t>College</a:t>
            </a:r>
          </a:p>
          <a:p>
            <a:pPr lvl="1"/>
            <a:r>
              <a:rPr lang="en-US" b="1" dirty="0" smtClean="0">
                <a:latin typeface="Calibri"/>
                <a:cs typeface="Calibri"/>
                <a:hlinkClick r:id="rId3"/>
              </a:rPr>
              <a:t>jbielanski@peralta.edu</a:t>
            </a:r>
            <a:endParaRPr lang="en-US" b="1" dirty="0" smtClean="0">
              <a:latin typeface="Calibri"/>
              <a:cs typeface="Calibri"/>
            </a:endParaRPr>
          </a:p>
          <a:p>
            <a:pPr marL="274320" lvl="1" indent="0">
              <a:buNone/>
            </a:pPr>
            <a:endParaRPr lang="en-US" dirty="0">
              <a:solidFill>
                <a:srgbClr val="6F9500"/>
              </a:solidFill>
              <a:latin typeface="Calibri"/>
              <a:cs typeface="Calibri"/>
            </a:endParaRPr>
          </a:p>
          <a:p>
            <a:pPr marL="274320" lvl="1" indent="0">
              <a:buNone/>
            </a:pPr>
            <a:endParaRPr lang="en-US" dirty="0">
              <a:solidFill>
                <a:srgbClr val="6F9500"/>
              </a:solidFill>
              <a:latin typeface="Calibri"/>
              <a:cs typeface="Calibri"/>
            </a:endParaRPr>
          </a:p>
          <a:p>
            <a:r>
              <a:rPr lang="en-US" dirty="0">
                <a:latin typeface="Calibri"/>
                <a:cs typeface="Calibri"/>
              </a:rPr>
              <a:t>Bernie Day, Foothill </a:t>
            </a:r>
            <a:r>
              <a:rPr lang="en-US" dirty="0" smtClean="0">
                <a:latin typeface="Calibri"/>
                <a:cs typeface="Calibri"/>
              </a:rPr>
              <a:t>College</a:t>
            </a:r>
          </a:p>
          <a:p>
            <a:pPr lvl="1"/>
            <a:r>
              <a:rPr lang="en-US" b="1" dirty="0" smtClean="0">
                <a:solidFill>
                  <a:srgbClr val="6F9500"/>
                </a:solidFill>
                <a:latin typeface="Calibri"/>
                <a:cs typeface="Calibri"/>
                <a:hlinkClick r:id="rId4"/>
              </a:rPr>
              <a:t>daybernie@fhda.edu</a:t>
            </a:r>
            <a:endParaRPr lang="en-US" b="1" dirty="0" smtClean="0">
              <a:solidFill>
                <a:srgbClr val="6F9500"/>
              </a:solidFill>
              <a:latin typeface="Calibri"/>
              <a:cs typeface="Calibri"/>
            </a:endParaRPr>
          </a:p>
          <a:p>
            <a:pPr lvl="1"/>
            <a:endParaRPr lang="en-US" dirty="0">
              <a:solidFill>
                <a:srgbClr val="6F9500"/>
              </a:solidFill>
              <a:latin typeface="Calibri"/>
              <a:cs typeface="Calibri"/>
            </a:endParaRPr>
          </a:p>
          <a:p>
            <a:pPr marL="274320" lvl="1" indent="0">
              <a:buNone/>
            </a:pPr>
            <a:endParaRPr lang="en-US" dirty="0">
              <a:solidFill>
                <a:srgbClr val="6F9500"/>
              </a:solidFill>
              <a:latin typeface="Calibri"/>
              <a:cs typeface="Calibri"/>
            </a:endParaRPr>
          </a:p>
          <a:p>
            <a:r>
              <a:rPr lang="en-US" dirty="0">
                <a:latin typeface="Calibri"/>
                <a:cs typeface="Calibri"/>
              </a:rPr>
              <a:t>Tiffany Tran, Irvine Valley </a:t>
            </a:r>
            <a:r>
              <a:rPr lang="en-US" dirty="0" smtClean="0">
                <a:latin typeface="Calibri"/>
                <a:cs typeface="Calibri"/>
              </a:rPr>
              <a:t>College</a:t>
            </a:r>
          </a:p>
          <a:p>
            <a:pPr lvl="1"/>
            <a:r>
              <a:rPr lang="en-US" b="1" dirty="0" smtClean="0">
                <a:solidFill>
                  <a:srgbClr val="6F9500"/>
                </a:solidFill>
                <a:latin typeface="Calibri"/>
                <a:cs typeface="Calibri"/>
                <a:hlinkClick r:id="rId5"/>
              </a:rPr>
              <a:t>ttran76@ivc.edu</a:t>
            </a:r>
            <a:endParaRPr lang="en-US" b="1" dirty="0" smtClean="0">
              <a:solidFill>
                <a:srgbClr val="6F9500"/>
              </a:solidFill>
              <a:latin typeface="Calibri"/>
              <a:cs typeface="Calibri"/>
            </a:endParaRPr>
          </a:p>
          <a:p>
            <a:pPr lvl="1"/>
            <a:endParaRPr lang="en-US" dirty="0">
              <a:solidFill>
                <a:srgbClr val="6F9500"/>
              </a:solidFill>
              <a:latin typeface="Calibri"/>
              <a:cs typeface="Calibri"/>
            </a:endParaRPr>
          </a:p>
          <a:p>
            <a:endParaRPr lang="en-US" dirty="0"/>
          </a:p>
        </p:txBody>
      </p:sp>
      <p:pic>
        <p:nvPicPr>
          <p:cNvPr id="4" name="Picture 3"/>
          <p:cNvPicPr>
            <a:picLocks noChangeAspect="1"/>
          </p:cNvPicPr>
          <p:nvPr/>
        </p:nvPicPr>
        <p:blipFill>
          <a:blip r:embed="rId6"/>
          <a:stretch>
            <a:fillRect/>
          </a:stretch>
        </p:blipFill>
        <p:spPr>
          <a:xfrm>
            <a:off x="5762172" y="1205343"/>
            <a:ext cx="1228571" cy="1775844"/>
          </a:xfrm>
          <a:prstGeom prst="rect">
            <a:avLst/>
          </a:prstGeom>
        </p:spPr>
      </p:pic>
      <p:pic>
        <p:nvPicPr>
          <p:cNvPr id="5" name="Picture 4"/>
          <p:cNvPicPr>
            <a:picLocks noChangeAspect="1"/>
          </p:cNvPicPr>
          <p:nvPr/>
        </p:nvPicPr>
        <p:blipFill>
          <a:blip r:embed="rId7"/>
          <a:stretch>
            <a:fillRect/>
          </a:stretch>
        </p:blipFill>
        <p:spPr>
          <a:xfrm>
            <a:off x="4275074" y="2815817"/>
            <a:ext cx="1247640" cy="1591659"/>
          </a:xfrm>
          <a:prstGeom prst="rect">
            <a:avLst/>
          </a:prstGeom>
        </p:spPr>
      </p:pic>
      <p:sp>
        <p:nvSpPr>
          <p:cNvPr id="7" name="Footer Placeholder 6"/>
          <p:cNvSpPr>
            <a:spLocks noGrp="1"/>
          </p:cNvSpPr>
          <p:nvPr>
            <p:ph type="ftr" sz="quarter" idx="11"/>
          </p:nvPr>
        </p:nvSpPr>
        <p:spPr/>
        <p:txBody>
          <a:bodyPr/>
          <a:lstStyle/>
          <a:p>
            <a:pPr algn="r"/>
            <a:r>
              <a:rPr lang="en-US" smtClean="0"/>
              <a:t>ASCCC Curriculum Institute July 2016</a:t>
            </a:r>
            <a:endParaRPr lang="en-US" dirty="0"/>
          </a:p>
        </p:txBody>
      </p:sp>
      <p:sp>
        <p:nvSpPr>
          <p:cNvPr id="8" name="Slide Number Placeholder 7"/>
          <p:cNvSpPr>
            <a:spLocks noGrp="1"/>
          </p:cNvSpPr>
          <p:nvPr>
            <p:ph type="sldNum" sz="quarter" idx="12"/>
          </p:nvPr>
        </p:nvSpPr>
        <p:spPr/>
        <p:txBody>
          <a:bodyPr/>
          <a:lstStyle/>
          <a:p>
            <a:fld id="{0CFEC368-1D7A-4F81-ABF6-AE0E36BAF64C}" type="slidenum">
              <a:rPr lang="en-US" smtClean="0"/>
              <a:pPr/>
              <a:t>24</a:t>
            </a:fld>
            <a:endParaRPr lang="en-US"/>
          </a:p>
        </p:txBody>
      </p:sp>
      <p:pic>
        <p:nvPicPr>
          <p:cNvPr id="1030" name="Picture 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08228" y="4705259"/>
            <a:ext cx="1082515" cy="143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55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Overview</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Role of Curriculum Committee </a:t>
            </a:r>
            <a:endParaRPr lang="en-US" dirty="0">
              <a:latin typeface="Calibri" pitchFamily="34" charset="0"/>
            </a:endParaRPr>
          </a:p>
          <a:p>
            <a:r>
              <a:rPr lang="en-US" dirty="0" smtClean="0">
                <a:latin typeface="Calibri" pitchFamily="34" charset="0"/>
              </a:rPr>
              <a:t>10+1 curriculum </a:t>
            </a:r>
            <a:r>
              <a:rPr lang="en-US" dirty="0">
                <a:latin typeface="Calibri" pitchFamily="34" charset="0"/>
              </a:rPr>
              <a:t>d</a:t>
            </a:r>
            <a:r>
              <a:rPr lang="en-US" dirty="0" smtClean="0">
                <a:latin typeface="Calibri" pitchFamily="34" charset="0"/>
              </a:rPr>
              <a:t>evelopment </a:t>
            </a:r>
          </a:p>
          <a:p>
            <a:r>
              <a:rPr lang="en-US" dirty="0" smtClean="0">
                <a:latin typeface="Calibri" pitchFamily="34" charset="0"/>
              </a:rPr>
              <a:t>Role of Articulation </a:t>
            </a:r>
            <a:r>
              <a:rPr lang="en-US" dirty="0">
                <a:latin typeface="Calibri" pitchFamily="34" charset="0"/>
              </a:rPr>
              <a:t>O</a:t>
            </a:r>
            <a:r>
              <a:rPr lang="en-US" dirty="0" smtClean="0">
                <a:latin typeface="Calibri" pitchFamily="34" charset="0"/>
              </a:rPr>
              <a:t>fficer </a:t>
            </a:r>
          </a:p>
          <a:p>
            <a:r>
              <a:rPr lang="en-US" dirty="0" smtClean="0">
                <a:latin typeface="Calibri" pitchFamily="34" charset="0"/>
              </a:rPr>
              <a:t>Role of Counseling </a:t>
            </a:r>
            <a:r>
              <a:rPr lang="en-US" dirty="0">
                <a:latin typeface="Calibri" pitchFamily="34" charset="0"/>
              </a:rPr>
              <a:t>F</a:t>
            </a:r>
            <a:r>
              <a:rPr lang="en-US" dirty="0" smtClean="0">
                <a:latin typeface="Calibri" pitchFamily="34" charset="0"/>
              </a:rPr>
              <a:t>aculty </a:t>
            </a:r>
          </a:p>
          <a:p>
            <a:r>
              <a:rPr lang="en-US" dirty="0" smtClean="0">
                <a:latin typeface="Calibri" pitchFamily="34" charset="0"/>
              </a:rPr>
              <a:t>Resources </a:t>
            </a:r>
          </a:p>
          <a:p>
            <a:r>
              <a:rPr lang="en-US" dirty="0" smtClean="0">
                <a:latin typeface="Calibri" pitchFamily="34" charset="0"/>
              </a:rPr>
              <a:t>Examples</a:t>
            </a:r>
          </a:p>
          <a:p>
            <a:pPr lvl="1"/>
            <a:r>
              <a:rPr lang="en-US" dirty="0" smtClean="0">
                <a:latin typeface="Calibri" pitchFamily="34" charset="0"/>
              </a:rPr>
              <a:t>New Course </a:t>
            </a:r>
          </a:p>
          <a:p>
            <a:pPr lvl="1"/>
            <a:r>
              <a:rPr lang="en-US" dirty="0" smtClean="0">
                <a:latin typeface="Calibri" pitchFamily="34" charset="0"/>
              </a:rPr>
              <a:t>New Program </a:t>
            </a:r>
          </a:p>
          <a:p>
            <a:r>
              <a:rPr lang="en-US" dirty="0" smtClean="0">
                <a:latin typeface="Calibri" pitchFamily="34" charset="0"/>
              </a:rPr>
              <a:t>Q&amp;A</a:t>
            </a:r>
            <a:endParaRPr lang="en-US" dirty="0"/>
          </a:p>
        </p:txBody>
      </p:sp>
      <p:pic>
        <p:nvPicPr>
          <p:cNvPr id="4" name="Picture 3"/>
          <p:cNvPicPr>
            <a:picLocks noChangeAspect="1"/>
          </p:cNvPicPr>
          <p:nvPr/>
        </p:nvPicPr>
        <p:blipFill>
          <a:blip r:embed="rId3"/>
          <a:stretch>
            <a:fillRect/>
          </a:stretch>
        </p:blipFill>
        <p:spPr>
          <a:xfrm>
            <a:off x="3531706" y="3553626"/>
            <a:ext cx="5155094" cy="2467081"/>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385028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305"/>
            <a:ext cx="8229600" cy="990600"/>
          </a:xfrm>
        </p:spPr>
        <p:txBody>
          <a:bodyPr/>
          <a:lstStyle/>
          <a:p>
            <a:r>
              <a:rPr lang="en-US" dirty="0" smtClean="0">
                <a:latin typeface="Calibri" pitchFamily="34" charset="0"/>
              </a:rPr>
              <a:t>Curriculum Committee</a:t>
            </a:r>
            <a:endParaRPr lang="en-US" dirty="0">
              <a:latin typeface="Calibri" pitchFamily="34" charset="0"/>
            </a:endParaRPr>
          </a:p>
        </p:txBody>
      </p:sp>
      <p:sp>
        <p:nvSpPr>
          <p:cNvPr id="3" name="Content Placeholder 2"/>
          <p:cNvSpPr>
            <a:spLocks noGrp="1"/>
          </p:cNvSpPr>
          <p:nvPr>
            <p:ph idx="1"/>
          </p:nvPr>
        </p:nvSpPr>
        <p:spPr>
          <a:xfrm>
            <a:off x="457200" y="1291905"/>
            <a:ext cx="8229600" cy="5435466"/>
          </a:xfrm>
        </p:spPr>
        <p:txBody>
          <a:bodyPr>
            <a:normAutofit lnSpcReduction="10000"/>
          </a:bodyPr>
          <a:lstStyle/>
          <a:p>
            <a:pPr>
              <a:buNone/>
            </a:pPr>
            <a:r>
              <a:rPr lang="en-US" dirty="0" smtClean="0">
                <a:latin typeface="Calibri" pitchFamily="34" charset="0"/>
              </a:rPr>
              <a:t>Role</a:t>
            </a:r>
          </a:p>
          <a:p>
            <a:pPr lvl="1"/>
            <a:r>
              <a:rPr lang="en-US" dirty="0" smtClean="0">
                <a:latin typeface="Calibri" pitchFamily="34" charset="0"/>
              </a:rPr>
              <a:t>Review new and revised curriculum (courses, certificates, degrees)</a:t>
            </a:r>
          </a:p>
          <a:p>
            <a:pPr lvl="1"/>
            <a:r>
              <a:rPr lang="en-US" dirty="0" smtClean="0">
                <a:latin typeface="Calibri" pitchFamily="34" charset="0"/>
              </a:rPr>
              <a:t>Keep up-to-date with the State Chancellor’s Office Program Course Approval Handbook</a:t>
            </a:r>
          </a:p>
          <a:p>
            <a:pPr lvl="1"/>
            <a:r>
              <a:rPr lang="en-US" dirty="0" smtClean="0">
                <a:latin typeface="Calibri" pitchFamily="34" charset="0"/>
              </a:rPr>
              <a:t>Keep up-to-date with local practices</a:t>
            </a:r>
          </a:p>
          <a:p>
            <a:pPr>
              <a:buNone/>
            </a:pPr>
            <a:r>
              <a:rPr lang="en-US" dirty="0" smtClean="0">
                <a:latin typeface="Calibri" pitchFamily="34" charset="0"/>
              </a:rPr>
              <a:t>Membership</a:t>
            </a:r>
          </a:p>
          <a:p>
            <a:pPr lvl="1"/>
            <a:r>
              <a:rPr lang="en-US" dirty="0" smtClean="0">
                <a:latin typeface="Calibri" pitchFamily="34" charset="0"/>
              </a:rPr>
              <a:t>Faculty from each discipline area - including </a:t>
            </a:r>
            <a:r>
              <a:rPr lang="en-US" dirty="0">
                <a:latin typeface="Calibri" pitchFamily="34" charset="0"/>
              </a:rPr>
              <a:t>C</a:t>
            </a:r>
            <a:r>
              <a:rPr lang="en-US" dirty="0" smtClean="0">
                <a:latin typeface="Calibri" pitchFamily="34" charset="0"/>
              </a:rPr>
              <a:t>ounseling Faculty</a:t>
            </a:r>
          </a:p>
          <a:p>
            <a:pPr lvl="1"/>
            <a:r>
              <a:rPr lang="en-US" dirty="0" smtClean="0">
                <a:latin typeface="Calibri" pitchFamily="34" charset="0"/>
              </a:rPr>
              <a:t>Articulation Officer</a:t>
            </a:r>
          </a:p>
          <a:p>
            <a:pPr lvl="1"/>
            <a:r>
              <a:rPr lang="en-US" dirty="0" smtClean="0">
                <a:latin typeface="Calibri" pitchFamily="34" charset="0"/>
              </a:rPr>
              <a:t>Dean/Vice President of Instruction </a:t>
            </a:r>
          </a:p>
          <a:p>
            <a:pPr lvl="1"/>
            <a:r>
              <a:rPr lang="en-US" dirty="0" smtClean="0">
                <a:latin typeface="Calibri" pitchFamily="34" charset="0"/>
              </a:rPr>
              <a:t>Curriculum Specialist</a:t>
            </a:r>
          </a:p>
          <a:p>
            <a:pPr>
              <a:buNone/>
            </a:pPr>
            <a:r>
              <a:rPr lang="en-US" dirty="0" smtClean="0">
                <a:latin typeface="Calibri" pitchFamily="34" charset="0"/>
              </a:rPr>
              <a:t>Report curriculum actions to: </a:t>
            </a:r>
          </a:p>
          <a:p>
            <a:pPr lvl="1"/>
            <a:r>
              <a:rPr lang="en-US" dirty="0" smtClean="0">
                <a:latin typeface="Calibri" pitchFamily="34" charset="0"/>
              </a:rPr>
              <a:t>District Curriculum Committee (multi-college district)</a:t>
            </a:r>
          </a:p>
          <a:p>
            <a:pPr lvl="1"/>
            <a:r>
              <a:rPr lang="en-US" dirty="0" smtClean="0">
                <a:latin typeface="Calibri" pitchFamily="34" charset="0"/>
              </a:rPr>
              <a:t>College Academic Senate</a:t>
            </a:r>
          </a:p>
          <a:p>
            <a:pPr lvl="1"/>
            <a:r>
              <a:rPr lang="en-US" dirty="0" smtClean="0">
                <a:latin typeface="Calibri" pitchFamily="34" charset="0"/>
              </a:rPr>
              <a:t>College Department Chairs group</a:t>
            </a:r>
          </a:p>
          <a:p>
            <a:pPr lvl="1"/>
            <a:r>
              <a:rPr lang="en-US" dirty="0" smtClean="0">
                <a:latin typeface="Calibri" pitchFamily="34" charset="0"/>
              </a:rPr>
              <a:t>Governing Board and CCCCO for approval</a:t>
            </a:r>
          </a:p>
          <a:p>
            <a:pPr lvl="2"/>
            <a:endParaRPr lang="en-US" dirty="0"/>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327680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0177575">
            <a:off x="1122947" y="2965978"/>
            <a:ext cx="6617369" cy="144655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smtClean="0">
                <a:solidFill>
                  <a:srgbClr val="0070C0"/>
                </a:solidFill>
              </a:rPr>
              <a:t>Counselors/Articulation Officers</a:t>
            </a:r>
            <a:endParaRPr lang="en-US" sz="4400" b="1" dirty="0">
              <a:solidFill>
                <a:srgbClr val="0070C0"/>
              </a:solidFill>
            </a:endParaRPr>
          </a:p>
        </p:txBody>
      </p:sp>
      <p:sp>
        <p:nvSpPr>
          <p:cNvPr id="2" name="Title 1"/>
          <p:cNvSpPr>
            <a:spLocks noGrp="1"/>
          </p:cNvSpPr>
          <p:nvPr>
            <p:ph type="title"/>
          </p:nvPr>
        </p:nvSpPr>
        <p:spPr/>
        <p:txBody>
          <a:bodyPr/>
          <a:lstStyle/>
          <a:p>
            <a:r>
              <a:rPr lang="en-US" dirty="0" smtClean="0">
                <a:latin typeface="Calibri" pitchFamily="34" charset="0"/>
              </a:rPr>
              <a:t>10+1 Curriculum Development</a:t>
            </a:r>
            <a:endParaRPr lang="en-US" dirty="0">
              <a:latin typeface="Calibri" pitchFamily="34" charset="0"/>
            </a:endParaRPr>
          </a:p>
        </p:txBody>
      </p:sp>
      <p:sp>
        <p:nvSpPr>
          <p:cNvPr id="3" name="Content Placeholder 2"/>
          <p:cNvSpPr>
            <a:spLocks noGrp="1"/>
          </p:cNvSpPr>
          <p:nvPr>
            <p:ph idx="1"/>
          </p:nvPr>
        </p:nvSpPr>
        <p:spPr>
          <a:xfrm>
            <a:off x="457200" y="1524000"/>
            <a:ext cx="7908757" cy="4649544"/>
          </a:xfrm>
        </p:spPr>
        <p:txBody>
          <a:bodyPr>
            <a:noAutofit/>
          </a:bodyPr>
          <a:lstStyle/>
          <a:p>
            <a:pPr>
              <a:buNone/>
            </a:pPr>
            <a:r>
              <a:rPr lang="en-US" sz="2600" dirty="0" smtClean="0">
                <a:latin typeface="Calibri" pitchFamily="34" charset="0"/>
              </a:rPr>
              <a:t>1. Curriculum: including establishing pre-requisites and </a:t>
            </a:r>
            <a:r>
              <a:rPr lang="en-US" sz="2600" dirty="0" smtClean="0">
                <a:latin typeface="Calibri" pitchFamily="34" charset="0"/>
              </a:rPr>
              <a:t>placing </a:t>
            </a:r>
            <a:r>
              <a:rPr lang="en-US" sz="2600" dirty="0" smtClean="0">
                <a:latin typeface="Calibri" pitchFamily="34" charset="0"/>
              </a:rPr>
              <a:t>courses within disciplines;</a:t>
            </a:r>
          </a:p>
          <a:p>
            <a:pPr>
              <a:buNone/>
            </a:pPr>
            <a:endParaRPr lang="en-US" sz="1200" dirty="0" smtClean="0">
              <a:latin typeface="Calibri" pitchFamily="34" charset="0"/>
            </a:endParaRPr>
          </a:p>
          <a:p>
            <a:pPr>
              <a:buNone/>
            </a:pPr>
            <a:r>
              <a:rPr lang="en-US" sz="2600" dirty="0" smtClean="0">
                <a:latin typeface="Calibri" pitchFamily="34" charset="0"/>
              </a:rPr>
              <a:t>2. Degree and certificate requirements;</a:t>
            </a:r>
          </a:p>
          <a:p>
            <a:pPr>
              <a:buNone/>
            </a:pPr>
            <a:endParaRPr lang="en-US" sz="1200" dirty="0" smtClean="0">
              <a:latin typeface="Calibri" pitchFamily="34" charset="0"/>
            </a:endParaRPr>
          </a:p>
          <a:p>
            <a:pPr>
              <a:buNone/>
            </a:pPr>
            <a:r>
              <a:rPr lang="en-US" sz="2600" dirty="0" smtClean="0">
                <a:latin typeface="Calibri" pitchFamily="34" charset="0"/>
              </a:rPr>
              <a:t>3. Grading policies;</a:t>
            </a:r>
          </a:p>
          <a:p>
            <a:pPr>
              <a:buNone/>
            </a:pPr>
            <a:endParaRPr lang="en-US" sz="1200" dirty="0" smtClean="0">
              <a:latin typeface="Calibri" pitchFamily="34" charset="0"/>
            </a:endParaRPr>
          </a:p>
          <a:p>
            <a:pPr>
              <a:buNone/>
            </a:pPr>
            <a:r>
              <a:rPr lang="en-US" sz="2600" dirty="0" smtClean="0">
                <a:latin typeface="Calibri" pitchFamily="34" charset="0"/>
              </a:rPr>
              <a:t>4. Educational program development;  </a:t>
            </a:r>
          </a:p>
          <a:p>
            <a:pPr>
              <a:buNone/>
            </a:pPr>
            <a:endParaRPr lang="en-US" sz="1200" dirty="0" smtClean="0">
              <a:latin typeface="Calibri" pitchFamily="34" charset="0"/>
            </a:endParaRPr>
          </a:p>
          <a:p>
            <a:pPr>
              <a:buNone/>
            </a:pPr>
            <a:r>
              <a:rPr lang="en-US" sz="2600" dirty="0" smtClean="0">
                <a:latin typeface="Calibri" pitchFamily="34" charset="0"/>
              </a:rPr>
              <a:t>5. Standards or policies regarding student preparation and success;</a:t>
            </a:r>
          </a:p>
        </p:txBody>
      </p: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13309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20167888">
            <a:off x="1403683" y="2693263"/>
            <a:ext cx="6617369" cy="144655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dirty="0" smtClean="0">
                <a:solidFill>
                  <a:srgbClr val="0070C0"/>
                </a:solidFill>
              </a:rPr>
              <a:t>Counselors/Articulation Officers</a:t>
            </a:r>
            <a:endParaRPr lang="en-US" sz="4400" b="1" dirty="0">
              <a:solidFill>
                <a:srgbClr val="0070C0"/>
              </a:solidFill>
            </a:endParaRPr>
          </a:p>
        </p:txBody>
      </p:sp>
      <p:sp>
        <p:nvSpPr>
          <p:cNvPr id="2" name="Title 1"/>
          <p:cNvSpPr>
            <a:spLocks noGrp="1"/>
          </p:cNvSpPr>
          <p:nvPr>
            <p:ph type="title"/>
          </p:nvPr>
        </p:nvSpPr>
        <p:spPr/>
        <p:txBody>
          <a:bodyPr/>
          <a:lstStyle/>
          <a:p>
            <a:r>
              <a:rPr lang="en-US" dirty="0"/>
              <a:t>10+1 Curriculum </a:t>
            </a:r>
            <a:r>
              <a:rPr lang="en-US" dirty="0" smtClean="0"/>
              <a:t>Development</a:t>
            </a:r>
            <a:endParaRPr lang="en-US" dirty="0"/>
          </a:p>
        </p:txBody>
      </p:sp>
      <p:sp>
        <p:nvSpPr>
          <p:cNvPr id="3" name="Content Placeholder 2"/>
          <p:cNvSpPr>
            <a:spLocks noGrp="1"/>
          </p:cNvSpPr>
          <p:nvPr>
            <p:ph idx="1"/>
          </p:nvPr>
        </p:nvSpPr>
        <p:spPr>
          <a:xfrm>
            <a:off x="457200" y="1524000"/>
            <a:ext cx="7980947" cy="4953000"/>
          </a:xfrm>
        </p:spPr>
        <p:txBody>
          <a:bodyPr>
            <a:normAutofit/>
          </a:bodyPr>
          <a:lstStyle/>
          <a:p>
            <a:pPr>
              <a:buNone/>
            </a:pPr>
            <a:r>
              <a:rPr lang="en-US" sz="2600" dirty="0" smtClean="0">
                <a:latin typeface="Calibri" pitchFamily="34" charset="0"/>
              </a:rPr>
              <a:t>6. District and college governance structures;</a:t>
            </a:r>
          </a:p>
          <a:p>
            <a:pPr>
              <a:buNone/>
            </a:pPr>
            <a:endParaRPr lang="en-US" sz="1200" dirty="0" smtClean="0">
              <a:latin typeface="Calibri" pitchFamily="34" charset="0"/>
            </a:endParaRPr>
          </a:p>
          <a:p>
            <a:pPr>
              <a:buNone/>
            </a:pPr>
            <a:r>
              <a:rPr lang="en-US" sz="2600" dirty="0" smtClean="0">
                <a:latin typeface="Calibri" pitchFamily="34" charset="0"/>
              </a:rPr>
              <a:t>7. Faculty roles and involvement in accreditation processes, including self-study and annual reports;</a:t>
            </a:r>
          </a:p>
          <a:p>
            <a:pPr>
              <a:buNone/>
            </a:pPr>
            <a:endParaRPr lang="en-US" sz="1200" dirty="0" smtClean="0">
              <a:latin typeface="Calibri" pitchFamily="34" charset="0"/>
            </a:endParaRPr>
          </a:p>
          <a:p>
            <a:pPr>
              <a:buNone/>
            </a:pPr>
            <a:r>
              <a:rPr lang="en-US" sz="2600" dirty="0" smtClean="0">
                <a:latin typeface="Calibri" pitchFamily="34" charset="0"/>
              </a:rPr>
              <a:t>8. Policies for faculty professional development activities;</a:t>
            </a:r>
          </a:p>
          <a:p>
            <a:pPr>
              <a:buNone/>
            </a:pPr>
            <a:endParaRPr lang="en-US" sz="1200" dirty="0" smtClean="0">
              <a:latin typeface="Calibri" pitchFamily="34" charset="0"/>
            </a:endParaRPr>
          </a:p>
          <a:p>
            <a:pPr>
              <a:buNone/>
            </a:pPr>
            <a:r>
              <a:rPr lang="en-US" sz="2600" dirty="0" smtClean="0">
                <a:latin typeface="Calibri" pitchFamily="34" charset="0"/>
              </a:rPr>
              <a:t>9. Processes for program review;</a:t>
            </a:r>
          </a:p>
          <a:p>
            <a:pPr>
              <a:buNone/>
            </a:pPr>
            <a:endParaRPr lang="en-US" sz="1200" dirty="0" smtClean="0">
              <a:latin typeface="Calibri" pitchFamily="34" charset="0"/>
            </a:endParaRPr>
          </a:p>
          <a:p>
            <a:pPr>
              <a:buNone/>
            </a:pPr>
            <a:r>
              <a:rPr lang="en-US" sz="2600" dirty="0" smtClean="0">
                <a:latin typeface="Calibri" pitchFamily="34" charset="0"/>
              </a:rPr>
              <a:t>10. Processes for institutional planning and budget development; and,</a:t>
            </a:r>
          </a:p>
          <a:p>
            <a:pPr>
              <a:buNone/>
            </a:pPr>
            <a:endParaRPr lang="en-US" sz="1200" dirty="0" smtClean="0">
              <a:latin typeface="Calibri" pitchFamily="34" charset="0"/>
            </a:endParaRPr>
          </a:p>
          <a:p>
            <a:pPr>
              <a:buNone/>
            </a:pPr>
            <a:r>
              <a:rPr lang="en-US" sz="2600" dirty="0">
                <a:latin typeface="Calibri" pitchFamily="34" charset="0"/>
              </a:rPr>
              <a:t>	</a:t>
            </a:r>
            <a:r>
              <a:rPr lang="en-US" sz="2600" dirty="0" smtClean="0">
                <a:latin typeface="Calibri" pitchFamily="34" charset="0"/>
              </a:rPr>
              <a:t>		</a:t>
            </a:r>
            <a:r>
              <a:rPr lang="en-US" sz="2600" b="1" dirty="0" smtClean="0">
                <a:latin typeface="Calibri" pitchFamily="34" charset="0"/>
              </a:rPr>
              <a:t>Other academic and professional matters.</a:t>
            </a:r>
            <a:endParaRPr lang="en-US" sz="2600" b="1" dirty="0">
              <a:latin typeface="Calibri" pitchFamily="34" charset="0"/>
            </a:endParaRPr>
          </a:p>
        </p:txBody>
      </p:sp>
      <p:pic>
        <p:nvPicPr>
          <p:cNvPr id="4" name="Picture 3"/>
          <p:cNvPicPr>
            <a:picLocks noChangeAspect="1"/>
          </p:cNvPicPr>
          <p:nvPr/>
        </p:nvPicPr>
        <p:blipFill>
          <a:blip r:embed="rId3"/>
          <a:stretch>
            <a:fillRect/>
          </a:stretch>
        </p:blipFill>
        <p:spPr>
          <a:xfrm>
            <a:off x="657726" y="5681514"/>
            <a:ext cx="1704474" cy="681790"/>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332906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843" y="605183"/>
            <a:ext cx="7520940" cy="548640"/>
          </a:xfrm>
        </p:spPr>
        <p:txBody>
          <a:bodyPr>
            <a:normAutofit fontScale="90000"/>
          </a:bodyPr>
          <a:lstStyle/>
          <a:p>
            <a:pPr algn="ctr"/>
            <a:r>
              <a:rPr lang="en-US" dirty="0" smtClean="0">
                <a:latin typeface="Calibri"/>
                <a:cs typeface="Calibri"/>
              </a:rPr>
              <a:t>The Articulation Officer</a:t>
            </a:r>
            <a:endParaRPr lang="en-US" dirty="0">
              <a:latin typeface="Calibri"/>
              <a:cs typeface="Calibri"/>
            </a:endParaRPr>
          </a:p>
        </p:txBody>
      </p:sp>
      <p:sp>
        <p:nvSpPr>
          <p:cNvPr id="3" name="Content Placeholder 2"/>
          <p:cNvSpPr>
            <a:spLocks noGrp="1"/>
          </p:cNvSpPr>
          <p:nvPr>
            <p:ph idx="1"/>
          </p:nvPr>
        </p:nvSpPr>
        <p:spPr>
          <a:xfrm>
            <a:off x="536713" y="2160197"/>
            <a:ext cx="2953026" cy="2845357"/>
          </a:xfrm>
          <a:ln>
            <a:solidFill>
              <a:srgbClr val="FF6600"/>
            </a:solidFill>
          </a:ln>
        </p:spPr>
        <p:txBody>
          <a:bodyPr>
            <a:normAutofit/>
          </a:bodyPr>
          <a:lstStyle/>
          <a:p>
            <a:pPr>
              <a:buFont typeface="Arial"/>
              <a:buChar char="•"/>
            </a:pPr>
            <a:r>
              <a:rPr lang="en-US" dirty="0" smtClean="0">
                <a:latin typeface="Calibri" pitchFamily="34" charset="0"/>
              </a:rPr>
              <a:t>Role varies widely among CCCs</a:t>
            </a:r>
          </a:p>
          <a:p>
            <a:pPr>
              <a:buFont typeface="Arial"/>
              <a:buChar char="•"/>
            </a:pPr>
            <a:r>
              <a:rPr lang="en-US" dirty="0" smtClean="0">
                <a:latin typeface="Calibri" pitchFamily="34" charset="0"/>
              </a:rPr>
              <a:t>Continually evolving </a:t>
            </a:r>
          </a:p>
          <a:p>
            <a:pPr>
              <a:buFont typeface="Arial"/>
              <a:buChar char="•"/>
            </a:pPr>
            <a:r>
              <a:rPr lang="en-US" dirty="0" smtClean="0">
                <a:latin typeface="Calibri" pitchFamily="34" charset="0"/>
              </a:rPr>
              <a:t>Different CCC reporting structures:</a:t>
            </a:r>
          </a:p>
          <a:p>
            <a:pPr lvl="3">
              <a:buFont typeface="Arial"/>
              <a:buChar char="•"/>
            </a:pPr>
            <a:r>
              <a:rPr lang="en-US" dirty="0" smtClean="0">
                <a:latin typeface="Calibri" pitchFamily="34" charset="0"/>
              </a:rPr>
              <a:t>Instruction</a:t>
            </a:r>
          </a:p>
          <a:p>
            <a:pPr lvl="3">
              <a:buFont typeface="Arial"/>
              <a:buChar char="•"/>
            </a:pPr>
            <a:r>
              <a:rPr lang="en-US" dirty="0" smtClean="0">
                <a:latin typeface="Calibri" pitchFamily="34" charset="0"/>
              </a:rPr>
              <a:t>Student Services</a:t>
            </a:r>
          </a:p>
          <a:p>
            <a:pPr marL="0" indent="0"/>
            <a:endParaRPr lang="en-US" dirty="0"/>
          </a:p>
        </p:txBody>
      </p:sp>
      <p:pic>
        <p:nvPicPr>
          <p:cNvPr id="5" name="Picture 4"/>
          <p:cNvPicPr>
            <a:picLocks noChangeAspect="1"/>
          </p:cNvPicPr>
          <p:nvPr/>
        </p:nvPicPr>
        <p:blipFill>
          <a:blip r:embed="rId3" cstate="print"/>
          <a:stretch>
            <a:fillRect/>
          </a:stretch>
        </p:blipFill>
        <p:spPr>
          <a:xfrm>
            <a:off x="5327973" y="2390497"/>
            <a:ext cx="2800865" cy="4014024"/>
          </a:xfrm>
          <a:prstGeom prst="rect">
            <a:avLst/>
          </a:prstGeom>
        </p:spPr>
      </p:pic>
      <p:cxnSp>
        <p:nvCxnSpPr>
          <p:cNvPr id="22" name="Straight Arrow Connector 21"/>
          <p:cNvCxnSpPr/>
          <p:nvPr/>
        </p:nvCxnSpPr>
        <p:spPr>
          <a:xfrm>
            <a:off x="6667500" y="2613991"/>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5436421" y="3345597"/>
            <a:ext cx="621479" cy="776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667500" y="3582877"/>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448300" y="3868817"/>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743700" y="4009501"/>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524500" y="2816354"/>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48500" y="2290825"/>
            <a:ext cx="1792438" cy="646331"/>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University liaison</a:t>
            </a:r>
            <a:endParaRPr lang="en-US" dirty="0">
              <a:latin typeface="Calibri" pitchFamily="34" charset="0"/>
            </a:endParaRPr>
          </a:p>
        </p:txBody>
      </p:sp>
      <p:sp>
        <p:nvSpPr>
          <p:cNvPr id="36" name="TextBox 35"/>
          <p:cNvSpPr txBox="1"/>
          <p:nvPr/>
        </p:nvSpPr>
        <p:spPr>
          <a:xfrm>
            <a:off x="7277100" y="3868817"/>
            <a:ext cx="1866900" cy="923330"/>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Curriculum coach &amp; developer</a:t>
            </a:r>
            <a:endParaRPr lang="en-US" dirty="0">
              <a:latin typeface="Calibri" pitchFamily="34" charset="0"/>
            </a:endParaRPr>
          </a:p>
        </p:txBody>
      </p:sp>
      <p:sp>
        <p:nvSpPr>
          <p:cNvPr id="37" name="TextBox 36"/>
          <p:cNvSpPr txBox="1"/>
          <p:nvPr/>
        </p:nvSpPr>
        <p:spPr>
          <a:xfrm>
            <a:off x="7277100" y="3100123"/>
            <a:ext cx="1866900" cy="646331"/>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Magician and problem solver</a:t>
            </a:r>
            <a:endParaRPr lang="en-US" dirty="0">
              <a:latin typeface="Calibri" pitchFamily="34" charset="0"/>
            </a:endParaRPr>
          </a:p>
        </p:txBody>
      </p:sp>
      <p:sp>
        <p:nvSpPr>
          <p:cNvPr id="38" name="TextBox 37"/>
          <p:cNvSpPr txBox="1"/>
          <p:nvPr/>
        </p:nvSpPr>
        <p:spPr>
          <a:xfrm>
            <a:off x="3668486" y="3868817"/>
            <a:ext cx="2313214" cy="646331"/>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ASSIST, C-ID, IGETC, CSU, UC expert</a:t>
            </a:r>
            <a:endParaRPr lang="en-US" dirty="0">
              <a:latin typeface="Calibri" pitchFamily="34" charset="0"/>
            </a:endParaRPr>
          </a:p>
        </p:txBody>
      </p:sp>
      <p:sp>
        <p:nvSpPr>
          <p:cNvPr id="39" name="TextBox 38"/>
          <p:cNvSpPr txBox="1"/>
          <p:nvPr/>
        </p:nvSpPr>
        <p:spPr>
          <a:xfrm>
            <a:off x="3668487" y="3259711"/>
            <a:ext cx="2313214" cy="646331"/>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Fearless student advocate</a:t>
            </a:r>
            <a:endParaRPr lang="en-US" dirty="0">
              <a:latin typeface="Calibri" pitchFamily="34" charset="0"/>
            </a:endParaRPr>
          </a:p>
        </p:txBody>
      </p:sp>
      <p:sp>
        <p:nvSpPr>
          <p:cNvPr id="40" name="TextBox 39"/>
          <p:cNvSpPr txBox="1"/>
          <p:nvPr/>
        </p:nvSpPr>
        <p:spPr>
          <a:xfrm>
            <a:off x="4016829" y="2951935"/>
            <a:ext cx="1621971" cy="369332"/>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ADT expert</a:t>
            </a:r>
            <a:endParaRPr lang="en-US" dirty="0">
              <a:latin typeface="Calibri" pitchFamily="34" charset="0"/>
            </a:endParaRPr>
          </a:p>
        </p:txBody>
      </p:sp>
      <p:sp>
        <p:nvSpPr>
          <p:cNvPr id="41" name="TextBox 40"/>
          <p:cNvSpPr txBox="1"/>
          <p:nvPr/>
        </p:nvSpPr>
        <p:spPr>
          <a:xfrm>
            <a:off x="3864429" y="2290825"/>
            <a:ext cx="2389413" cy="646331"/>
          </a:xfrm>
          <a:prstGeom prst="rect">
            <a:avLst/>
          </a:prstGeom>
          <a:noFill/>
        </p:spPr>
        <p:txBody>
          <a:bodyPr wrap="square" rtlCol="0">
            <a:spAutoFit/>
          </a:bodyPr>
          <a:lstStyle/>
          <a:p>
            <a:pPr>
              <a:buFont typeface="Arial" pitchFamily="34" charset="0"/>
              <a:buChar char="•"/>
            </a:pPr>
            <a:r>
              <a:rPr lang="en-US" dirty="0" smtClean="0">
                <a:latin typeface="Calibri" pitchFamily="34" charset="0"/>
              </a:rPr>
              <a:t> Counselor, teacher, administrator</a:t>
            </a:r>
            <a:endParaRPr lang="en-US" dirty="0">
              <a:latin typeface="Calibri" pitchFamily="34" charset="0"/>
            </a:endParaRPr>
          </a:p>
        </p:txBody>
      </p:sp>
      <p:cxnSp>
        <p:nvCxnSpPr>
          <p:cNvPr id="20" name="Straight Arrow Connector 19"/>
          <p:cNvCxnSpPr/>
          <p:nvPr/>
        </p:nvCxnSpPr>
        <p:spPr>
          <a:xfrm flipH="1">
            <a:off x="5245921" y="3156493"/>
            <a:ext cx="8119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372499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76943"/>
            <a:ext cx="7520940" cy="777240"/>
          </a:xfrm>
        </p:spPr>
        <p:txBody>
          <a:bodyPr>
            <a:normAutofit/>
          </a:bodyPr>
          <a:lstStyle/>
          <a:p>
            <a:pPr algn="ctr"/>
            <a:r>
              <a:rPr lang="en-US" dirty="0" smtClean="0">
                <a:latin typeface="Calibri"/>
                <a:cs typeface="Calibri"/>
              </a:rPr>
              <a:t>AO Primary Responsibilities</a:t>
            </a:r>
            <a:endParaRPr lang="en-US" dirty="0">
              <a:latin typeface="Calibri"/>
              <a:cs typeface="Calibri"/>
            </a:endParaRPr>
          </a:p>
        </p:txBody>
      </p:sp>
      <p:sp>
        <p:nvSpPr>
          <p:cNvPr id="3" name="Content Placeholder 2"/>
          <p:cNvSpPr>
            <a:spLocks noGrp="1"/>
          </p:cNvSpPr>
          <p:nvPr>
            <p:ph idx="1"/>
          </p:nvPr>
        </p:nvSpPr>
        <p:spPr>
          <a:xfrm>
            <a:off x="354822" y="1531620"/>
            <a:ext cx="8336080" cy="4825637"/>
          </a:xfrm>
        </p:spPr>
        <p:txBody>
          <a:bodyPr>
            <a:normAutofit fontScale="85000" lnSpcReduction="20000"/>
          </a:bodyPr>
          <a:lstStyle/>
          <a:p>
            <a:r>
              <a:rPr lang="en-US" sz="2600" b="0" dirty="0" smtClean="0">
                <a:latin typeface="Calibri"/>
                <a:cs typeface="Calibri"/>
              </a:rPr>
              <a:t>Maintaining all transferable courses in ASSIST database;</a:t>
            </a:r>
          </a:p>
          <a:p>
            <a:r>
              <a:rPr lang="en-US" sz="2600" b="0" dirty="0" smtClean="0">
                <a:latin typeface="Calibri"/>
                <a:cs typeface="Calibri"/>
              </a:rPr>
              <a:t>Proposing and obtaining articulation for all courses;</a:t>
            </a:r>
          </a:p>
          <a:p>
            <a:pPr lvl="2">
              <a:buFont typeface="Arial"/>
              <a:buChar char="•"/>
            </a:pPr>
            <a:r>
              <a:rPr lang="en-US" sz="2100" dirty="0" smtClean="0">
                <a:latin typeface="Calibri"/>
                <a:cs typeface="Calibri"/>
              </a:rPr>
              <a:t>UC/CSU transferability</a:t>
            </a:r>
          </a:p>
          <a:p>
            <a:pPr lvl="2">
              <a:buFont typeface="Arial"/>
              <a:buChar char="•"/>
            </a:pPr>
            <a:r>
              <a:rPr lang="en-US" sz="2100" dirty="0" smtClean="0">
                <a:latin typeface="Calibri"/>
                <a:cs typeface="Calibri"/>
              </a:rPr>
              <a:t>IGETC and CSU GE </a:t>
            </a:r>
          </a:p>
          <a:p>
            <a:pPr lvl="2">
              <a:buFont typeface="Arial"/>
              <a:buChar char="•"/>
            </a:pPr>
            <a:r>
              <a:rPr lang="en-US" sz="2100" dirty="0" smtClean="0">
                <a:latin typeface="Calibri"/>
                <a:cs typeface="Calibri"/>
              </a:rPr>
              <a:t>C-ID</a:t>
            </a:r>
          </a:p>
          <a:p>
            <a:pPr lvl="2">
              <a:buFont typeface="Arial"/>
              <a:buChar char="•"/>
            </a:pPr>
            <a:r>
              <a:rPr lang="en-US" sz="2100" dirty="0" smtClean="0">
                <a:latin typeface="Calibri"/>
                <a:cs typeface="Calibri"/>
              </a:rPr>
              <a:t>Course-to-course, GE and major preparation with individual colleges and universities</a:t>
            </a:r>
          </a:p>
          <a:p>
            <a:r>
              <a:rPr lang="en-US" sz="2700" dirty="0" smtClean="0">
                <a:latin typeface="Calibri"/>
                <a:cs typeface="Calibri"/>
              </a:rPr>
              <a:t>Representing the college as the liaison with receiving institutions;</a:t>
            </a:r>
            <a:endParaRPr lang="en-US" sz="2100" dirty="0" smtClean="0">
              <a:latin typeface="Calibri"/>
              <a:cs typeface="Calibri"/>
            </a:endParaRPr>
          </a:p>
          <a:p>
            <a:pPr>
              <a:buClrTx/>
            </a:pPr>
            <a:r>
              <a:rPr lang="en-US" sz="2500" dirty="0" smtClean="0">
                <a:latin typeface="Calibri"/>
                <a:cs typeface="Calibri"/>
              </a:rPr>
              <a:t>Informing faculty, administrators, and students regarding curriculum changes;</a:t>
            </a:r>
          </a:p>
          <a:p>
            <a:pPr>
              <a:buClrTx/>
            </a:pPr>
            <a:r>
              <a:rPr lang="en-US" sz="2500" dirty="0" smtClean="0">
                <a:latin typeface="Calibri"/>
                <a:cs typeface="Calibri"/>
              </a:rPr>
              <a:t>Advising instructional faculty about curriculum needs;</a:t>
            </a:r>
          </a:p>
          <a:p>
            <a:pPr>
              <a:buClrTx/>
            </a:pPr>
            <a:r>
              <a:rPr lang="en-US" sz="2500" dirty="0" smtClean="0">
                <a:latin typeface="Calibri"/>
                <a:cs typeface="Calibri"/>
              </a:rPr>
              <a:t>Developing or revising curriculum as appropriate with faculty;</a:t>
            </a:r>
          </a:p>
          <a:p>
            <a:pPr>
              <a:buClrTx/>
            </a:pPr>
            <a:r>
              <a:rPr lang="en-US" sz="2500" dirty="0" smtClean="0">
                <a:latin typeface="Calibri"/>
                <a:cs typeface="Calibri"/>
              </a:rPr>
              <a:t>Serving on appropriate committees (e.g. Curriculum, GE, academic policies); and,</a:t>
            </a:r>
          </a:p>
          <a:p>
            <a:pPr>
              <a:buClrTx/>
            </a:pPr>
            <a:r>
              <a:rPr lang="en-US" sz="2500" dirty="0" smtClean="0">
                <a:latin typeface="Calibri"/>
                <a:cs typeface="Calibri"/>
              </a:rPr>
              <a:t>Advocating for students, faculty, curriculum, institution.</a:t>
            </a:r>
          </a:p>
          <a:p>
            <a:pPr marL="237744" lvl="2"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6866022" y="1163053"/>
            <a:ext cx="2021762" cy="2159235"/>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57891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ASCCC Resolution (1998)</a:t>
            </a:r>
          </a:p>
        </p:txBody>
      </p:sp>
      <p:sp>
        <p:nvSpPr>
          <p:cNvPr id="3" name="Content Placeholder 2"/>
          <p:cNvSpPr>
            <a:spLocks noGrp="1"/>
          </p:cNvSpPr>
          <p:nvPr>
            <p:ph idx="1"/>
          </p:nvPr>
        </p:nvSpPr>
        <p:spPr>
          <a:xfrm>
            <a:off x="4162926" y="1907208"/>
            <a:ext cx="4386785" cy="4461507"/>
          </a:xfrm>
        </p:spPr>
        <p:txBody>
          <a:bodyPr>
            <a:normAutofit lnSpcReduction="10000"/>
          </a:bodyPr>
          <a:lstStyle/>
          <a:p>
            <a:pPr marL="114300" indent="0">
              <a:buNone/>
            </a:pPr>
            <a:r>
              <a:rPr lang="en-US" i="1" dirty="0">
                <a:latin typeface="Calibri"/>
                <a:cs typeface="Calibri"/>
              </a:rPr>
              <a:t>"Resolved that the Academic Senate recommend to local senates that the positions of </a:t>
            </a:r>
            <a:r>
              <a:rPr lang="en-US" b="1" i="1" dirty="0">
                <a:latin typeface="Calibri"/>
                <a:cs typeface="Calibri"/>
              </a:rPr>
              <a:t>Articulation Officer and Transfer Center Director </a:t>
            </a:r>
            <a:r>
              <a:rPr lang="en-US" i="1" dirty="0">
                <a:latin typeface="Calibri"/>
                <a:cs typeface="Calibri"/>
              </a:rPr>
              <a:t>be </a:t>
            </a:r>
            <a:r>
              <a:rPr lang="en-US" i="1" u="sng" dirty="0">
                <a:latin typeface="Calibri"/>
                <a:cs typeface="Calibri"/>
              </a:rPr>
              <a:t>faculty positions</a:t>
            </a:r>
            <a:r>
              <a:rPr lang="en-US" i="1" dirty="0">
                <a:latin typeface="Calibri"/>
                <a:cs typeface="Calibri"/>
              </a:rPr>
              <a:t>, and Resolved that the Academic Senate urge local senates that the positions of Articulation Officer and Transfer Center Director be full-time or, in cases of smaller colleges, </a:t>
            </a:r>
            <a:r>
              <a:rPr lang="en-US" i="1" u="sng" dirty="0">
                <a:latin typeface="Calibri"/>
                <a:cs typeface="Calibri"/>
              </a:rPr>
              <a:t>at least a fifty percent assignment</a:t>
            </a:r>
            <a:r>
              <a:rPr lang="en-US" i="1" dirty="0">
                <a:latin typeface="Calibri"/>
                <a:cs typeface="Calibri"/>
              </a:rPr>
              <a:t>.</a:t>
            </a:r>
            <a:r>
              <a:rPr lang="en-US" i="1" dirty="0" smtClean="0">
                <a:latin typeface="Calibri"/>
                <a:cs typeface="Calibri"/>
              </a:rPr>
              <a:t>”</a:t>
            </a:r>
          </a:p>
          <a:p>
            <a:pPr marL="114300" indent="0" algn="r">
              <a:buNone/>
            </a:pPr>
            <a:r>
              <a:rPr lang="en-US" dirty="0"/>
              <a:t> </a:t>
            </a:r>
          </a:p>
        </p:txBody>
      </p:sp>
      <p:pic>
        <p:nvPicPr>
          <p:cNvPr id="4" name="Picture 3"/>
          <p:cNvPicPr>
            <a:picLocks noChangeAspect="1"/>
          </p:cNvPicPr>
          <p:nvPr/>
        </p:nvPicPr>
        <p:blipFill>
          <a:blip r:embed="rId3"/>
          <a:stretch>
            <a:fillRect/>
          </a:stretch>
        </p:blipFill>
        <p:spPr>
          <a:xfrm>
            <a:off x="890919" y="2351837"/>
            <a:ext cx="2820543" cy="2820543"/>
          </a:xfrm>
          <a:prstGeom prst="rect">
            <a:avLst/>
          </a:prstGeom>
        </p:spPr>
      </p:pic>
      <p:sp>
        <p:nvSpPr>
          <p:cNvPr id="5" name="Footer Placeholder 4"/>
          <p:cNvSpPr>
            <a:spLocks noGrp="1"/>
          </p:cNvSpPr>
          <p:nvPr>
            <p:ph type="ftr" sz="quarter" idx="11"/>
          </p:nvPr>
        </p:nvSpPr>
        <p:spPr/>
        <p:txBody>
          <a:bodyPr/>
          <a:lstStyle/>
          <a:p>
            <a:pPr algn="r"/>
            <a:r>
              <a:rPr lang="en-US" smtClean="0"/>
              <a:t>ASCCC Curriculum Institute July 2016</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2757451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647</TotalTime>
  <Words>1653</Words>
  <Application>Microsoft Office PowerPoint</Application>
  <PresentationFormat>On-screen Show (4:3)</PresentationFormat>
  <Paragraphs>309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Counseling AND Articulation Faculty: Critical Partners in CurriculuM Development</vt:lpstr>
      <vt:lpstr>Brief Assessment</vt:lpstr>
      <vt:lpstr>Overview</vt:lpstr>
      <vt:lpstr>Curriculum Committee</vt:lpstr>
      <vt:lpstr>10+1 Curriculum Development</vt:lpstr>
      <vt:lpstr>10+1 Curriculum Development</vt:lpstr>
      <vt:lpstr>The Articulation Officer</vt:lpstr>
      <vt:lpstr>AO Primary Responsibilities</vt:lpstr>
      <vt:lpstr>ASCCC Resolution (1998)</vt:lpstr>
      <vt:lpstr>Curriculum LEADERSHIP</vt:lpstr>
      <vt:lpstr>Big Picture Contributions</vt:lpstr>
      <vt:lpstr>Food for Thought</vt:lpstr>
      <vt:lpstr>Successful Collaboration: Articulation Officers and Curriculum Chairs</vt:lpstr>
      <vt:lpstr>CIAC: California Intersegmental Articulation Council</vt:lpstr>
      <vt:lpstr>Counseling Faculty</vt:lpstr>
      <vt:lpstr>Counseling Faculty </vt:lpstr>
      <vt:lpstr>Counseling Faculty: Curriculum leaders</vt:lpstr>
      <vt:lpstr>The Big Picture</vt:lpstr>
      <vt:lpstr>Example: New Course – SOC 5</vt:lpstr>
      <vt:lpstr>New course – SOC 5</vt:lpstr>
      <vt:lpstr>New Program Development </vt:lpstr>
      <vt:lpstr>New Program Development: Example</vt:lpstr>
      <vt:lpstr>Resources</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Windows User</cp:lastModifiedBy>
  <cp:revision>23</cp:revision>
  <cp:lastPrinted>2016-07-05T21:15:06Z</cp:lastPrinted>
  <dcterms:created xsi:type="dcterms:W3CDTF">2015-10-21T19:14:41Z</dcterms:created>
  <dcterms:modified xsi:type="dcterms:W3CDTF">2016-07-12T18:42:54Z</dcterms:modified>
</cp:coreProperties>
</file>