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 id="2147483678" r:id="rId3"/>
  </p:sldMasterIdLst>
  <p:notesMasterIdLst>
    <p:notesMasterId r:id="rId27"/>
  </p:notesMasterIdLst>
  <p:handoutMasterIdLst>
    <p:handoutMasterId r:id="rId28"/>
  </p:handoutMasterIdLst>
  <p:sldIdLst>
    <p:sldId id="334" r:id="rId4"/>
    <p:sldId id="358" r:id="rId5"/>
    <p:sldId id="359" r:id="rId6"/>
    <p:sldId id="362" r:id="rId7"/>
    <p:sldId id="364" r:id="rId8"/>
    <p:sldId id="361" r:id="rId9"/>
    <p:sldId id="365" r:id="rId10"/>
    <p:sldId id="363" r:id="rId11"/>
    <p:sldId id="367" r:id="rId12"/>
    <p:sldId id="373" r:id="rId13"/>
    <p:sldId id="366" r:id="rId14"/>
    <p:sldId id="368" r:id="rId15"/>
    <p:sldId id="369" r:id="rId16"/>
    <p:sldId id="370" r:id="rId17"/>
    <p:sldId id="371" r:id="rId18"/>
    <p:sldId id="374" r:id="rId19"/>
    <p:sldId id="375" r:id="rId20"/>
    <p:sldId id="376" r:id="rId21"/>
    <p:sldId id="377" r:id="rId22"/>
    <p:sldId id="380" r:id="rId23"/>
    <p:sldId id="381" r:id="rId24"/>
    <p:sldId id="372" r:id="rId25"/>
    <p:sldId id="378" r:id="rId26"/>
  </p:sldIdLst>
  <p:sldSz cx="12192000" cy="6858000"/>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76" autoAdjust="0"/>
    <p:restoredTop sz="92334" autoAdjust="0"/>
  </p:normalViewPr>
  <p:slideViewPr>
    <p:cSldViewPr snapToGrid="0">
      <p:cViewPr varScale="1">
        <p:scale>
          <a:sx n="67" d="100"/>
          <a:sy n="67" d="100"/>
        </p:scale>
        <p:origin x="856"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4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FC7AF-BE47-CB4D-AC80-4A0254E83FF6}"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963157DB-CCA9-9C4E-AB2A-712A049267A8}">
      <dgm:prSet phldrT="[Text]"/>
      <dgm:spPr/>
      <dgm:t>
        <a:bodyPr/>
        <a:lstStyle/>
        <a:p>
          <a:r>
            <a:rPr lang="en-US" dirty="0" smtClean="0"/>
            <a:t>Approved Program</a:t>
          </a:r>
          <a:endParaRPr lang="en-US" dirty="0"/>
        </a:p>
      </dgm:t>
    </dgm:pt>
    <dgm:pt modelId="{AFFD0810-1BC2-ED4E-B65B-DCD5A14B9D3A}" type="parTrans" cxnId="{EE48A0C6-9209-F347-A5CE-B9AF91A00C64}">
      <dgm:prSet/>
      <dgm:spPr/>
      <dgm:t>
        <a:bodyPr/>
        <a:lstStyle/>
        <a:p>
          <a:endParaRPr lang="en-US"/>
        </a:p>
      </dgm:t>
    </dgm:pt>
    <dgm:pt modelId="{14CFAC67-EA76-EF43-80F9-055FA450EB2F}" type="sibTrans" cxnId="{EE48A0C6-9209-F347-A5CE-B9AF91A00C64}">
      <dgm:prSet/>
      <dgm:spPr/>
      <dgm:t>
        <a:bodyPr/>
        <a:lstStyle/>
        <a:p>
          <a:endParaRPr lang="en-US"/>
        </a:p>
      </dgm:t>
    </dgm:pt>
    <dgm:pt modelId="{26A0C1F2-534C-4641-B43B-7868C20EDF69}">
      <dgm:prSet phldrT="[Text]"/>
      <dgm:spPr/>
      <dgm:t>
        <a:bodyPr/>
        <a:lstStyle/>
        <a:p>
          <a:r>
            <a:rPr lang="en-US" dirty="0" smtClean="0"/>
            <a:t>Recommendation of Regional Consortia</a:t>
          </a:r>
          <a:endParaRPr lang="en-US" dirty="0"/>
        </a:p>
      </dgm:t>
    </dgm:pt>
    <dgm:pt modelId="{8EE34213-5E85-2148-8562-1D2AA064A09A}" type="parTrans" cxnId="{44376D3E-C3C6-3845-91EC-6EC3405FA7C6}">
      <dgm:prSet/>
      <dgm:spPr/>
      <dgm:t>
        <a:bodyPr/>
        <a:lstStyle/>
        <a:p>
          <a:endParaRPr lang="en-US"/>
        </a:p>
      </dgm:t>
    </dgm:pt>
    <dgm:pt modelId="{582ACDF4-D7C0-674F-A3B9-91A111A78A78}" type="sibTrans" cxnId="{44376D3E-C3C6-3845-91EC-6EC3405FA7C6}">
      <dgm:prSet/>
      <dgm:spPr/>
      <dgm:t>
        <a:bodyPr/>
        <a:lstStyle/>
        <a:p>
          <a:endParaRPr lang="en-US"/>
        </a:p>
      </dgm:t>
    </dgm:pt>
    <dgm:pt modelId="{F8774C80-8FA5-6743-B1FB-F41B9DC0C03B}">
      <dgm:prSet phldrT="[Text]"/>
      <dgm:spPr/>
      <dgm:t>
        <a:bodyPr/>
        <a:lstStyle/>
        <a:p>
          <a:r>
            <a:rPr lang="en-US" dirty="0" smtClean="0"/>
            <a:t>Local Curriculum Process Approval</a:t>
          </a:r>
          <a:endParaRPr lang="en-US" dirty="0"/>
        </a:p>
      </dgm:t>
    </dgm:pt>
    <dgm:pt modelId="{E7E5D434-6567-1341-990B-2CDD03DE423A}" type="parTrans" cxnId="{64401250-2816-AD49-A22A-827CA922A612}">
      <dgm:prSet/>
      <dgm:spPr/>
      <dgm:t>
        <a:bodyPr/>
        <a:lstStyle/>
        <a:p>
          <a:endParaRPr lang="en-US"/>
        </a:p>
      </dgm:t>
    </dgm:pt>
    <dgm:pt modelId="{277D152E-6A4A-0443-81E3-15CDC77B95E6}" type="sibTrans" cxnId="{64401250-2816-AD49-A22A-827CA922A612}">
      <dgm:prSet/>
      <dgm:spPr/>
      <dgm:t>
        <a:bodyPr/>
        <a:lstStyle/>
        <a:p>
          <a:endParaRPr lang="en-US"/>
        </a:p>
      </dgm:t>
    </dgm:pt>
    <dgm:pt modelId="{529B31B9-78C1-F64D-A562-726CE50A3610}">
      <dgm:prSet phldrT="[Text]"/>
      <dgm:spPr/>
      <dgm:t>
        <a:bodyPr/>
        <a:lstStyle/>
        <a:p>
          <a:r>
            <a:rPr lang="en-US" dirty="0" smtClean="0"/>
            <a:t>Recommendation of the Program Advisory Committee</a:t>
          </a:r>
          <a:endParaRPr lang="en-US" dirty="0"/>
        </a:p>
      </dgm:t>
    </dgm:pt>
    <dgm:pt modelId="{A1D1FC36-1018-5D4E-BDC1-69BDACDC45C2}" type="parTrans" cxnId="{FDAA21C3-D42A-AD46-8A6C-D3958845A37F}">
      <dgm:prSet/>
      <dgm:spPr/>
      <dgm:t>
        <a:bodyPr/>
        <a:lstStyle/>
        <a:p>
          <a:endParaRPr lang="en-US"/>
        </a:p>
      </dgm:t>
    </dgm:pt>
    <dgm:pt modelId="{E0D8D62E-1A27-4E4A-8D3E-68DAED5A9188}" type="sibTrans" cxnId="{FDAA21C3-D42A-AD46-8A6C-D3958845A37F}">
      <dgm:prSet/>
      <dgm:spPr/>
      <dgm:t>
        <a:bodyPr/>
        <a:lstStyle/>
        <a:p>
          <a:endParaRPr lang="en-US"/>
        </a:p>
      </dgm:t>
    </dgm:pt>
    <dgm:pt modelId="{EBF0B9BF-DA3F-124B-89E1-45204438CD98}" type="pres">
      <dgm:prSet presAssocID="{F4DFC7AF-BE47-CB4D-AC80-4A0254E83FF6}" presName="cycle" presStyleCnt="0">
        <dgm:presLayoutVars>
          <dgm:chMax val="1"/>
          <dgm:dir/>
          <dgm:animLvl val="ctr"/>
          <dgm:resizeHandles val="exact"/>
        </dgm:presLayoutVars>
      </dgm:prSet>
      <dgm:spPr/>
      <dgm:t>
        <a:bodyPr/>
        <a:lstStyle/>
        <a:p>
          <a:endParaRPr lang="en-US"/>
        </a:p>
      </dgm:t>
    </dgm:pt>
    <dgm:pt modelId="{01C77F76-6685-D244-810E-89A6B2F4CDC2}" type="pres">
      <dgm:prSet presAssocID="{963157DB-CCA9-9C4E-AB2A-712A049267A8}" presName="centerShape" presStyleLbl="node0" presStyleIdx="0" presStyleCnt="1" custScaleX="278765" custScaleY="46979" custLinFactNeighborX="-5778" custLinFactNeighborY="-57880"/>
      <dgm:spPr/>
      <dgm:t>
        <a:bodyPr/>
        <a:lstStyle/>
        <a:p>
          <a:endParaRPr lang="en-US"/>
        </a:p>
      </dgm:t>
    </dgm:pt>
    <dgm:pt modelId="{9075F1E1-94F0-994C-AC22-8CD2778731E7}" type="pres">
      <dgm:prSet presAssocID="{8EE34213-5E85-2148-8562-1D2AA064A09A}" presName="parTrans" presStyleLbl="bgSibTrans2D1" presStyleIdx="0" presStyleCnt="3"/>
      <dgm:spPr/>
      <dgm:t>
        <a:bodyPr/>
        <a:lstStyle/>
        <a:p>
          <a:endParaRPr lang="en-US"/>
        </a:p>
      </dgm:t>
    </dgm:pt>
    <dgm:pt modelId="{67A6CA6E-8595-FE44-A5E6-681A6B82A2B7}" type="pres">
      <dgm:prSet presAssocID="{26A0C1F2-534C-4641-B43B-7868C20EDF69}" presName="node" presStyleLbl="node1" presStyleIdx="0" presStyleCnt="3" custScaleX="152397" custScaleY="135763" custRadScaleRad="136987" custRadScaleInc="-62431">
        <dgm:presLayoutVars>
          <dgm:bulletEnabled val="1"/>
        </dgm:presLayoutVars>
      </dgm:prSet>
      <dgm:spPr/>
      <dgm:t>
        <a:bodyPr/>
        <a:lstStyle/>
        <a:p>
          <a:endParaRPr lang="en-US"/>
        </a:p>
      </dgm:t>
    </dgm:pt>
    <dgm:pt modelId="{007BF0E8-8123-9745-A88A-A7BE596D33E0}" type="pres">
      <dgm:prSet presAssocID="{E7E5D434-6567-1341-990B-2CDD03DE423A}" presName="parTrans" presStyleLbl="bgSibTrans2D1" presStyleIdx="1" presStyleCnt="3"/>
      <dgm:spPr/>
      <dgm:t>
        <a:bodyPr/>
        <a:lstStyle/>
        <a:p>
          <a:endParaRPr lang="en-US"/>
        </a:p>
      </dgm:t>
    </dgm:pt>
    <dgm:pt modelId="{C54EE52C-718F-8143-877A-50DADDC2C98B}" type="pres">
      <dgm:prSet presAssocID="{F8774C80-8FA5-6743-B1FB-F41B9DC0C03B}" presName="node" presStyleLbl="node1" presStyleIdx="1" presStyleCnt="3" custScaleX="151500" custScaleY="137825" custRadScaleRad="9584" custRadScaleInc="-232550">
        <dgm:presLayoutVars>
          <dgm:bulletEnabled val="1"/>
        </dgm:presLayoutVars>
      </dgm:prSet>
      <dgm:spPr/>
      <dgm:t>
        <a:bodyPr/>
        <a:lstStyle/>
        <a:p>
          <a:endParaRPr lang="en-US"/>
        </a:p>
      </dgm:t>
    </dgm:pt>
    <dgm:pt modelId="{67D07BCC-9380-BA42-9DE7-C73FE2714824}" type="pres">
      <dgm:prSet presAssocID="{A1D1FC36-1018-5D4E-BDC1-69BDACDC45C2}" presName="parTrans" presStyleLbl="bgSibTrans2D1" presStyleIdx="2" presStyleCnt="3"/>
      <dgm:spPr/>
      <dgm:t>
        <a:bodyPr/>
        <a:lstStyle/>
        <a:p>
          <a:endParaRPr lang="en-US"/>
        </a:p>
      </dgm:t>
    </dgm:pt>
    <dgm:pt modelId="{477DF5DD-3DD9-BC40-BABC-70087081823C}" type="pres">
      <dgm:prSet presAssocID="{529B31B9-78C1-F64D-A562-726CE50A3610}" presName="node" presStyleLbl="node1" presStyleIdx="2" presStyleCnt="3" custScaleX="153274" custScaleY="135386" custRadScaleRad="128711" custRadScaleInc="48648">
        <dgm:presLayoutVars>
          <dgm:bulletEnabled val="1"/>
        </dgm:presLayoutVars>
      </dgm:prSet>
      <dgm:spPr/>
      <dgm:t>
        <a:bodyPr/>
        <a:lstStyle/>
        <a:p>
          <a:endParaRPr lang="en-US"/>
        </a:p>
      </dgm:t>
    </dgm:pt>
  </dgm:ptLst>
  <dgm:cxnLst>
    <dgm:cxn modelId="{8E09A1BF-9890-CE42-B7FA-CBF5ECC20B85}" type="presOf" srcId="{26A0C1F2-534C-4641-B43B-7868C20EDF69}" destId="{67A6CA6E-8595-FE44-A5E6-681A6B82A2B7}" srcOrd="0" destOrd="0" presId="urn:microsoft.com/office/officeart/2005/8/layout/radial4"/>
    <dgm:cxn modelId="{64401250-2816-AD49-A22A-827CA922A612}" srcId="{963157DB-CCA9-9C4E-AB2A-712A049267A8}" destId="{F8774C80-8FA5-6743-B1FB-F41B9DC0C03B}" srcOrd="1" destOrd="0" parTransId="{E7E5D434-6567-1341-990B-2CDD03DE423A}" sibTransId="{277D152E-6A4A-0443-81E3-15CDC77B95E6}"/>
    <dgm:cxn modelId="{98E23E6D-94F2-B742-A973-5F1895E5799D}" type="presOf" srcId="{963157DB-CCA9-9C4E-AB2A-712A049267A8}" destId="{01C77F76-6685-D244-810E-89A6B2F4CDC2}" srcOrd="0" destOrd="0" presId="urn:microsoft.com/office/officeart/2005/8/layout/radial4"/>
    <dgm:cxn modelId="{819DC400-9664-3C4D-9AA3-B8A07AA79EE7}" type="presOf" srcId="{529B31B9-78C1-F64D-A562-726CE50A3610}" destId="{477DF5DD-3DD9-BC40-BABC-70087081823C}" srcOrd="0" destOrd="0" presId="urn:microsoft.com/office/officeart/2005/8/layout/radial4"/>
    <dgm:cxn modelId="{C7F27AA1-959D-3C46-861F-CEB9A3062FAA}" type="presOf" srcId="{A1D1FC36-1018-5D4E-BDC1-69BDACDC45C2}" destId="{67D07BCC-9380-BA42-9DE7-C73FE2714824}" srcOrd="0" destOrd="0" presId="urn:microsoft.com/office/officeart/2005/8/layout/radial4"/>
    <dgm:cxn modelId="{EE48A0C6-9209-F347-A5CE-B9AF91A00C64}" srcId="{F4DFC7AF-BE47-CB4D-AC80-4A0254E83FF6}" destId="{963157DB-CCA9-9C4E-AB2A-712A049267A8}" srcOrd="0" destOrd="0" parTransId="{AFFD0810-1BC2-ED4E-B65B-DCD5A14B9D3A}" sibTransId="{14CFAC67-EA76-EF43-80F9-055FA450EB2F}"/>
    <dgm:cxn modelId="{46285902-2634-6F44-BE78-C6AB4831E125}" type="presOf" srcId="{F4DFC7AF-BE47-CB4D-AC80-4A0254E83FF6}" destId="{EBF0B9BF-DA3F-124B-89E1-45204438CD98}" srcOrd="0" destOrd="0" presId="urn:microsoft.com/office/officeart/2005/8/layout/radial4"/>
    <dgm:cxn modelId="{AADDCCE3-63E7-C041-AEE7-6AF597DB7D66}" type="presOf" srcId="{8EE34213-5E85-2148-8562-1D2AA064A09A}" destId="{9075F1E1-94F0-994C-AC22-8CD2778731E7}" srcOrd="0" destOrd="0" presId="urn:microsoft.com/office/officeart/2005/8/layout/radial4"/>
    <dgm:cxn modelId="{FDAA21C3-D42A-AD46-8A6C-D3958845A37F}" srcId="{963157DB-CCA9-9C4E-AB2A-712A049267A8}" destId="{529B31B9-78C1-F64D-A562-726CE50A3610}" srcOrd="2" destOrd="0" parTransId="{A1D1FC36-1018-5D4E-BDC1-69BDACDC45C2}" sibTransId="{E0D8D62E-1A27-4E4A-8D3E-68DAED5A9188}"/>
    <dgm:cxn modelId="{44376D3E-C3C6-3845-91EC-6EC3405FA7C6}" srcId="{963157DB-CCA9-9C4E-AB2A-712A049267A8}" destId="{26A0C1F2-534C-4641-B43B-7868C20EDF69}" srcOrd="0" destOrd="0" parTransId="{8EE34213-5E85-2148-8562-1D2AA064A09A}" sibTransId="{582ACDF4-D7C0-674F-A3B9-91A111A78A78}"/>
    <dgm:cxn modelId="{522FBD19-B058-4F45-8A31-7A5E4CEA3955}" type="presOf" srcId="{E7E5D434-6567-1341-990B-2CDD03DE423A}" destId="{007BF0E8-8123-9745-A88A-A7BE596D33E0}" srcOrd="0" destOrd="0" presId="urn:microsoft.com/office/officeart/2005/8/layout/radial4"/>
    <dgm:cxn modelId="{D8B331F7-299D-4642-A65C-0A3A87C4C969}" type="presOf" srcId="{F8774C80-8FA5-6743-B1FB-F41B9DC0C03B}" destId="{C54EE52C-718F-8143-877A-50DADDC2C98B}" srcOrd="0" destOrd="0" presId="urn:microsoft.com/office/officeart/2005/8/layout/radial4"/>
    <dgm:cxn modelId="{11444AA4-005A-D34A-B3C0-7B3C3D4E4DA8}" type="presParOf" srcId="{EBF0B9BF-DA3F-124B-89E1-45204438CD98}" destId="{01C77F76-6685-D244-810E-89A6B2F4CDC2}" srcOrd="0" destOrd="0" presId="urn:microsoft.com/office/officeart/2005/8/layout/radial4"/>
    <dgm:cxn modelId="{0493E7A0-D105-A249-B9DB-6BE101BA8C2B}" type="presParOf" srcId="{EBF0B9BF-DA3F-124B-89E1-45204438CD98}" destId="{9075F1E1-94F0-994C-AC22-8CD2778731E7}" srcOrd="1" destOrd="0" presId="urn:microsoft.com/office/officeart/2005/8/layout/radial4"/>
    <dgm:cxn modelId="{14D33F22-685C-EB40-A589-B9A12D94689F}" type="presParOf" srcId="{EBF0B9BF-DA3F-124B-89E1-45204438CD98}" destId="{67A6CA6E-8595-FE44-A5E6-681A6B82A2B7}" srcOrd="2" destOrd="0" presId="urn:microsoft.com/office/officeart/2005/8/layout/radial4"/>
    <dgm:cxn modelId="{150F946E-4C70-5C4B-A59F-3ED636E6D034}" type="presParOf" srcId="{EBF0B9BF-DA3F-124B-89E1-45204438CD98}" destId="{007BF0E8-8123-9745-A88A-A7BE596D33E0}" srcOrd="3" destOrd="0" presId="urn:microsoft.com/office/officeart/2005/8/layout/radial4"/>
    <dgm:cxn modelId="{BB13252E-2718-7A4F-81FF-E7C673E673C2}" type="presParOf" srcId="{EBF0B9BF-DA3F-124B-89E1-45204438CD98}" destId="{C54EE52C-718F-8143-877A-50DADDC2C98B}" srcOrd="4" destOrd="0" presId="urn:microsoft.com/office/officeart/2005/8/layout/radial4"/>
    <dgm:cxn modelId="{81617B6E-7AEB-0A45-92C9-8CBEDC7FD352}" type="presParOf" srcId="{EBF0B9BF-DA3F-124B-89E1-45204438CD98}" destId="{67D07BCC-9380-BA42-9DE7-C73FE2714824}" srcOrd="5" destOrd="0" presId="urn:microsoft.com/office/officeart/2005/8/layout/radial4"/>
    <dgm:cxn modelId="{2202FA43-DCD2-B248-AC64-0C37DA4BB0B8}" type="presParOf" srcId="{EBF0B9BF-DA3F-124B-89E1-45204438CD98}" destId="{477DF5DD-3DD9-BC40-BABC-70087081823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7F76-6685-D244-810E-89A6B2F4CDC2}">
      <dsp:nvSpPr>
        <dsp:cNvPr id="0" name=""/>
        <dsp:cNvSpPr/>
      </dsp:nvSpPr>
      <dsp:spPr>
        <a:xfrm>
          <a:off x="2043597" y="319005"/>
          <a:ext cx="6202201" cy="1045228"/>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Approved Program</a:t>
          </a:r>
          <a:endParaRPr lang="en-US" sz="4000" kern="1200" dirty="0"/>
        </a:p>
      </dsp:txBody>
      <dsp:txXfrm>
        <a:off x="2951888" y="472075"/>
        <a:ext cx="4385619" cy="739088"/>
      </dsp:txXfrm>
    </dsp:sp>
    <dsp:sp modelId="{9075F1E1-94F0-994C-AC22-8CD2778731E7}">
      <dsp:nvSpPr>
        <dsp:cNvPr id="0" name=""/>
        <dsp:cNvSpPr/>
      </dsp:nvSpPr>
      <dsp:spPr>
        <a:xfrm rot="8445086">
          <a:off x="1210345" y="2289501"/>
          <a:ext cx="3548159" cy="634092"/>
        </a:xfrm>
        <a:prstGeom prst="lef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7A6CA6E-8595-FE44-A5E6-681A6B82A2B7}">
      <dsp:nvSpPr>
        <dsp:cNvPr id="0" name=""/>
        <dsp:cNvSpPr/>
      </dsp:nvSpPr>
      <dsp:spPr>
        <a:xfrm>
          <a:off x="0" y="2581166"/>
          <a:ext cx="3221125" cy="2295633"/>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t>Recommendation of Regional Consortia</a:t>
          </a:r>
          <a:endParaRPr lang="en-US" sz="2900" kern="1200" dirty="0"/>
        </a:p>
      </dsp:txBody>
      <dsp:txXfrm>
        <a:off x="67237" y="2648403"/>
        <a:ext cx="3086651" cy="2161159"/>
      </dsp:txXfrm>
    </dsp:sp>
    <dsp:sp modelId="{007BF0E8-8123-9745-A88A-A7BE596D33E0}">
      <dsp:nvSpPr>
        <dsp:cNvPr id="0" name=""/>
        <dsp:cNvSpPr/>
      </dsp:nvSpPr>
      <dsp:spPr>
        <a:xfrm rot="5213765">
          <a:off x="4129435" y="2285386"/>
          <a:ext cx="2221492" cy="634092"/>
        </a:xfrm>
        <a:prstGeom prst="lef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54EE52C-718F-8143-877A-50DADDC2C98B}">
      <dsp:nvSpPr>
        <dsp:cNvPr id="0" name=""/>
        <dsp:cNvSpPr/>
      </dsp:nvSpPr>
      <dsp:spPr>
        <a:xfrm>
          <a:off x="3699242" y="2546299"/>
          <a:ext cx="3202166" cy="2330500"/>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t>Local Curriculum Process Approval</a:t>
          </a:r>
          <a:endParaRPr lang="en-US" sz="2900" kern="1200" dirty="0"/>
        </a:p>
      </dsp:txBody>
      <dsp:txXfrm>
        <a:off x="3767500" y="2614557"/>
        <a:ext cx="3065650" cy="2193984"/>
      </dsp:txXfrm>
    </dsp:sp>
    <dsp:sp modelId="{67D07BCC-9380-BA42-9DE7-C73FE2714824}">
      <dsp:nvSpPr>
        <dsp:cNvPr id="0" name=""/>
        <dsp:cNvSpPr/>
      </dsp:nvSpPr>
      <dsp:spPr>
        <a:xfrm rot="2122151">
          <a:off x="5686712" y="2289596"/>
          <a:ext cx="3888890" cy="634092"/>
        </a:xfrm>
        <a:prstGeom prst="lef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77DF5DD-3DD9-BC40-BABC-70087081823C}">
      <dsp:nvSpPr>
        <dsp:cNvPr id="0" name=""/>
        <dsp:cNvSpPr/>
      </dsp:nvSpPr>
      <dsp:spPr>
        <a:xfrm>
          <a:off x="7596904" y="2587540"/>
          <a:ext cx="3239662" cy="2289259"/>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t>Recommendation of the Program Advisory Committee</a:t>
          </a:r>
          <a:endParaRPr lang="en-US" sz="2900" kern="1200" dirty="0"/>
        </a:p>
      </dsp:txBody>
      <dsp:txXfrm>
        <a:off x="7663954" y="2654590"/>
        <a:ext cx="3105562" cy="215515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a:defRPr sz="1200"/>
            </a:lvl1pPr>
          </a:lstStyle>
          <a:p>
            <a:fld id="{946F2F9A-1800-B748-BE4F-3AF4543CD1CD}" type="datetimeFigureOut">
              <a:rPr lang="en-US" smtClean="0"/>
              <a:t>7/11/18</a:t>
            </a:fld>
            <a:endParaRPr lang="en-US" dirty="0"/>
          </a:p>
        </p:txBody>
      </p:sp>
      <p:sp>
        <p:nvSpPr>
          <p:cNvPr id="4" name="Footer Placeholder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a:defRPr sz="1200"/>
            </a:lvl1pPr>
          </a:lstStyle>
          <a:p>
            <a:fld id="{614B6A65-386E-C040-8D7E-DE7F7798D9E3}" type="slidenum">
              <a:rPr lang="en-US" smtClean="0"/>
              <a:t>‹#›</a:t>
            </a:fld>
            <a:endParaRPr lang="en-US" dirty="0"/>
          </a:p>
        </p:txBody>
      </p:sp>
    </p:spTree>
    <p:extLst>
      <p:ext uri="{BB962C8B-B14F-4D97-AF65-F5344CB8AC3E}">
        <p14:creationId xmlns:p14="http://schemas.microsoft.com/office/powerpoint/2010/main" val="835991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fld id="{8A5B517A-71EB-4509-BAE5-189BC8583ACC}" type="datetimeFigureOut">
              <a:rPr lang="en-US" smtClean="0"/>
              <a:t>7/11/18</a:t>
            </a:fld>
            <a:endParaRPr lang="en-US" dirty="0"/>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2885" tIns="46442" rIns="92885" bIns="46442" rtlCol="0" anchor="ctr"/>
          <a:lstStyle/>
          <a:p>
            <a:endParaRPr lang="en-US" dirty="0"/>
          </a:p>
        </p:txBody>
      </p:sp>
      <p:sp>
        <p:nvSpPr>
          <p:cNvPr id="5" name="Notes Placeholder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9B76EAC2-157E-434C-9995-73CD4FD359D0}" type="slidenum">
              <a:rPr lang="en-US" smtClean="0"/>
              <a:t>‹#›</a:t>
            </a:fld>
            <a:endParaRPr lang="en-US" dirty="0"/>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a:t>
            </a:r>
            <a:r>
              <a:rPr lang="mr-IN" baseline="0" dirty="0" smtClean="0"/>
              <a:t>–</a:t>
            </a:r>
            <a:r>
              <a:rPr lang="en-US" baseline="0" dirty="0" smtClean="0"/>
              <a:t> how many know if they go to their BOTs are they on website. Must follow Brown Act</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a:t>
            </a:fld>
            <a:endParaRPr lang="en-US" dirty="0"/>
          </a:p>
        </p:txBody>
      </p:sp>
    </p:spTree>
    <p:extLst>
      <p:ext uri="{BB962C8B-B14F-4D97-AF65-F5344CB8AC3E}">
        <p14:creationId xmlns:p14="http://schemas.microsoft.com/office/powerpoint/2010/main" val="1703755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want me to add in screen shots of all the pages after entry??</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20</a:t>
            </a:fld>
            <a:endParaRPr lang="en-US" dirty="0"/>
          </a:p>
        </p:txBody>
      </p:sp>
    </p:spTree>
    <p:extLst>
      <p:ext uri="{BB962C8B-B14F-4D97-AF65-F5344CB8AC3E}">
        <p14:creationId xmlns:p14="http://schemas.microsoft.com/office/powerpoint/2010/main" val="165306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want me to add in screen shots of all the pages after entry??</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21</a:t>
            </a:fld>
            <a:endParaRPr lang="en-US" dirty="0"/>
          </a:p>
        </p:txBody>
      </p:sp>
    </p:spTree>
    <p:extLst>
      <p:ext uri="{BB962C8B-B14F-4D97-AF65-F5344CB8AC3E}">
        <p14:creationId xmlns:p14="http://schemas.microsoft.com/office/powerpoint/2010/main" val="16530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may have never heard this term.</a:t>
            </a:r>
            <a:r>
              <a:rPr lang="en-US" baseline="0" dirty="0" smtClean="0"/>
              <a:t> Just thought an intro would be good.</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7</a:t>
            </a:fld>
            <a:endParaRPr lang="en-US" dirty="0"/>
          </a:p>
        </p:txBody>
      </p:sp>
    </p:spTree>
    <p:extLst>
      <p:ext uri="{BB962C8B-B14F-4D97-AF65-F5344CB8AC3E}">
        <p14:creationId xmlns:p14="http://schemas.microsoft.com/office/powerpoint/2010/main" val="13468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place to stipulate</a:t>
            </a:r>
            <a:r>
              <a:rPr lang="en-US" baseline="0" dirty="0" smtClean="0"/>
              <a:t> that local processes differ and that we are talking broader</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11</a:t>
            </a:fld>
            <a:endParaRPr lang="en-US" dirty="0"/>
          </a:p>
        </p:txBody>
      </p:sp>
    </p:spTree>
    <p:extLst>
      <p:ext uri="{BB962C8B-B14F-4D97-AF65-F5344CB8AC3E}">
        <p14:creationId xmlns:p14="http://schemas.microsoft.com/office/powerpoint/2010/main" val="238142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13</a:t>
            </a:fld>
            <a:endParaRPr lang="en-US" dirty="0"/>
          </a:p>
        </p:txBody>
      </p:sp>
    </p:spTree>
    <p:extLst>
      <p:ext uri="{BB962C8B-B14F-4D97-AF65-F5344CB8AC3E}">
        <p14:creationId xmlns:p14="http://schemas.microsoft.com/office/powerpoint/2010/main" val="142980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want me to add in screen shots of all the pages after entry??</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15</a:t>
            </a:fld>
            <a:endParaRPr lang="en-US" dirty="0"/>
          </a:p>
        </p:txBody>
      </p:sp>
    </p:spTree>
    <p:extLst>
      <p:ext uri="{BB962C8B-B14F-4D97-AF65-F5344CB8AC3E}">
        <p14:creationId xmlns:p14="http://schemas.microsoft.com/office/powerpoint/2010/main" val="16530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want me to add in screen shots of all the pages after entry??</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16</a:t>
            </a:fld>
            <a:endParaRPr lang="en-US" dirty="0"/>
          </a:p>
        </p:txBody>
      </p:sp>
    </p:spTree>
    <p:extLst>
      <p:ext uri="{BB962C8B-B14F-4D97-AF65-F5344CB8AC3E}">
        <p14:creationId xmlns:p14="http://schemas.microsoft.com/office/powerpoint/2010/main" val="16530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want me to add in screen shots of all the pages after entry??</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17</a:t>
            </a:fld>
            <a:endParaRPr lang="en-US" dirty="0"/>
          </a:p>
        </p:txBody>
      </p:sp>
    </p:spTree>
    <p:extLst>
      <p:ext uri="{BB962C8B-B14F-4D97-AF65-F5344CB8AC3E}">
        <p14:creationId xmlns:p14="http://schemas.microsoft.com/office/powerpoint/2010/main" val="165306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want me to add in screen shots of all the pages after entry??</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18</a:t>
            </a:fld>
            <a:endParaRPr lang="en-US" dirty="0"/>
          </a:p>
        </p:txBody>
      </p:sp>
    </p:spTree>
    <p:extLst>
      <p:ext uri="{BB962C8B-B14F-4D97-AF65-F5344CB8AC3E}">
        <p14:creationId xmlns:p14="http://schemas.microsoft.com/office/powerpoint/2010/main" val="165306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want me to add in screen shots of all the pages after entry??</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19</a:t>
            </a:fld>
            <a:endParaRPr lang="en-US" dirty="0"/>
          </a:p>
        </p:txBody>
      </p:sp>
    </p:spTree>
    <p:extLst>
      <p:ext uri="{BB962C8B-B14F-4D97-AF65-F5344CB8AC3E}">
        <p14:creationId xmlns:p14="http://schemas.microsoft.com/office/powerpoint/2010/main" val="16530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5CA53794-D6D2-1749-A79D-7DB68B008333}" type="datetime1">
              <a:rPr lang="en-US" smtClean="0">
                <a:solidFill>
                  <a:prstClr val="black">
                    <a:tint val="75000"/>
                  </a:prstClr>
                </a:solidFill>
              </a:rPr>
              <a:t>7/11/18</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CTE Leadership Institute May 8 - 9, 2015 LaJolla,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7BFD10-689F-D942-80BA-C87B43A8F87B}" type="datetime1">
              <a:rPr lang="en-US" smtClean="0">
                <a:solidFill>
                  <a:prstClr val="black">
                    <a:tint val="75000"/>
                  </a:prstClr>
                </a:solidFill>
              </a:rPr>
              <a:t>7/11/18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082EE-5D8C-834E-8A94-7195391A8150}" type="datetime1">
              <a:rPr lang="en-US" smtClean="0">
                <a:solidFill>
                  <a:prstClr val="black">
                    <a:tint val="75000"/>
                  </a:prstClr>
                </a:solidFill>
              </a:rPr>
              <a:t>7/11/18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045F21-EC4D-2949-83D4-20ADE698BD43}" type="datetime1">
              <a:rPr lang="en-US" smtClean="0">
                <a:solidFill>
                  <a:prstClr val="black">
                    <a:tint val="75000"/>
                  </a:prstClr>
                </a:solidFill>
              </a:rPr>
              <a:t>7/11/18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81F0DC-EE33-CA44-9A3B-E6138C1B442F}" type="datetime1">
              <a:rPr lang="en-US" smtClean="0">
                <a:solidFill>
                  <a:prstClr val="black">
                    <a:tint val="75000"/>
                  </a:prstClr>
                </a:solidFill>
              </a:rPr>
              <a:t>7/11/18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4839E-DE69-1242-91A5-B68BDE8FEA12}" type="datetime1">
              <a:rPr lang="en-US" smtClean="0">
                <a:solidFill>
                  <a:prstClr val="black">
                    <a:tint val="75000"/>
                  </a:prstClr>
                </a:solidFill>
              </a:rPr>
              <a:t>7/11/18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3D091-7C83-184D-AA43-B062872E39AF}" type="datetime1">
              <a:rPr lang="en-US" smtClean="0">
                <a:solidFill>
                  <a:prstClr val="black">
                    <a:tint val="75000"/>
                  </a:prstClr>
                </a:solidFill>
              </a:rPr>
              <a:t>7/11/18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72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AF2EF-261F-C147-A0E0-D03A8BB5FF75}" type="datetime1">
              <a:rPr lang="en-US" smtClean="0">
                <a:solidFill>
                  <a:prstClr val="black">
                    <a:tint val="75000"/>
                  </a:prstClr>
                </a:solidFill>
              </a:rPr>
              <a:t>7/11/18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p:nvCxnSpPr>
        <p:spPr>
          <a:xfrm>
            <a:off x="914400" y="3398521"/>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C19AE-2B89-AF4C-968F-CDE01D5D7DFD}" type="datetime1">
              <a:rPr lang="en-US" smtClean="0">
                <a:solidFill>
                  <a:prstClr val="black">
                    <a:tint val="75000"/>
                  </a:prstClr>
                </a:solidFill>
              </a:rPr>
              <a:t>7/11/18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64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3200">
                <a:solidFill>
                  <a:schemeClr val="tx2"/>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6E06B-8D0D-0B4B-ACC6-31C7C1D0EDC2}" type="datetime1">
              <a:rPr lang="en-US" smtClean="0">
                <a:solidFill>
                  <a:prstClr val="black">
                    <a:tint val="75000"/>
                  </a:prstClr>
                </a:solidFill>
              </a:rPr>
              <a:t>7/11/18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p:nvCxnSpPr>
        <p:spPr>
          <a:xfrm>
            <a:off x="975360" y="4599433"/>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D8CED-4DD4-4140-A1C4-DCDF7078C1FF}" type="datetime1">
              <a:rPr lang="en-US" smtClean="0">
                <a:solidFill>
                  <a:prstClr val="black">
                    <a:tint val="75000"/>
                  </a:prstClr>
                </a:solidFill>
              </a:rPr>
              <a:t>7/11/18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C3DC8-B4B6-5A4B-ACA4-FBA8DCE05FCD}" type="datetime1">
              <a:rPr lang="en-US" smtClean="0"/>
              <a:t>7/11/18</a:t>
            </a:fld>
            <a:endParaRPr lang="en-US" dirty="0"/>
          </a:p>
        </p:txBody>
      </p:sp>
      <p:sp>
        <p:nvSpPr>
          <p:cNvPr id="5" name="Footer Placeholder 4"/>
          <p:cNvSpPr>
            <a:spLocks noGrp="1"/>
          </p:cNvSpPr>
          <p:nvPr>
            <p:ph type="ftr" sz="quarter" idx="11"/>
          </p:nvPr>
        </p:nvSpPr>
        <p:spPr/>
        <p:txBody>
          <a:bodyPr/>
          <a:lstStyle/>
          <a:p>
            <a:r>
              <a:rPr lang="en-US" dirty="0"/>
              <a:t>CTE Leadership Institute May 8 - 9, 2015 LaJolla, CA</a:t>
            </a:r>
          </a:p>
        </p:txBody>
      </p:sp>
      <p:sp>
        <p:nvSpPr>
          <p:cNvPr id="6" name="Slide Number Placeholder 5"/>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4166745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700" b="0">
                <a:solidFill>
                  <a:schemeClr val="tx2"/>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700" b="0" kern="1200" dirty="0" smtClean="0">
                <a:solidFill>
                  <a:schemeClr val="tx2"/>
                </a:solidFill>
                <a:latin typeface="+mn-lt"/>
                <a:ea typeface="+mn-ea"/>
                <a:cs typeface="+mn-cs"/>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49ED-55EC-4E4E-B2C7-DD0406435501}" type="datetime1">
              <a:rPr lang="en-US" smtClean="0">
                <a:solidFill>
                  <a:prstClr val="black">
                    <a:tint val="75000"/>
                  </a:prstClr>
                </a:solidFill>
              </a:rPr>
              <a:t>7/11/18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7BFD10-689F-D942-80BA-C87B43A8F87B}" type="datetime1">
              <a:rPr lang="en-US" smtClean="0">
                <a:solidFill>
                  <a:prstClr val="black">
                    <a:tint val="75000"/>
                  </a:prstClr>
                </a:solidFill>
              </a:rPr>
              <a:t>7/11/18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082EE-5D8C-834E-8A94-7195391A8150}" type="datetime1">
              <a:rPr lang="en-US" smtClean="0">
                <a:solidFill>
                  <a:prstClr val="black">
                    <a:tint val="75000"/>
                  </a:prstClr>
                </a:solidFill>
              </a:rPr>
              <a:t>7/11/18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4"/>
            <a:ext cx="2852928" cy="4243615"/>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045F21-EC4D-2949-83D4-20ADE698BD43}" type="datetime1">
              <a:rPr lang="en-US" smtClean="0">
                <a:solidFill>
                  <a:prstClr val="black">
                    <a:tint val="75000"/>
                  </a:prstClr>
                </a:solidFill>
              </a:rPr>
              <a:t>7/11/18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81F0DC-EE33-CA44-9A3B-E6138C1B442F}" type="datetime1">
              <a:rPr lang="en-US" smtClean="0">
                <a:solidFill>
                  <a:prstClr val="black">
                    <a:tint val="75000"/>
                  </a:prstClr>
                </a:solidFill>
              </a:rPr>
              <a:t>7/11/18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4839E-DE69-1242-91A5-B68BDE8FEA12}" type="datetime1">
              <a:rPr lang="en-US" smtClean="0">
                <a:solidFill>
                  <a:prstClr val="black">
                    <a:tint val="75000"/>
                  </a:prstClr>
                </a:solidFill>
              </a:rPr>
              <a:t>7/11/18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3D091-7C83-184D-AA43-B062872E39AF}" type="datetime1">
              <a:rPr lang="en-US" smtClean="0">
                <a:solidFill>
                  <a:prstClr val="black">
                    <a:tint val="75000"/>
                  </a:prstClr>
                </a:solidFill>
              </a:rPr>
              <a:t>7/11/18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535BB8-85F4-5746-AB53-4CB85CDE18A8}" type="datetime1">
              <a:rPr lang="en-US" smtClean="0"/>
              <a:t>7/11/18</a:t>
            </a:fld>
            <a:endParaRPr lang="en-US" dirty="0"/>
          </a:p>
        </p:txBody>
      </p:sp>
      <p:sp>
        <p:nvSpPr>
          <p:cNvPr id="6" name="Footer Placeholder 5"/>
          <p:cNvSpPr>
            <a:spLocks noGrp="1"/>
          </p:cNvSpPr>
          <p:nvPr>
            <p:ph type="ftr" sz="quarter" idx="11"/>
          </p:nvPr>
        </p:nvSpPr>
        <p:spPr/>
        <p:txBody>
          <a:bodyPr/>
          <a:lstStyle/>
          <a:p>
            <a:r>
              <a:rPr lang="en-US" dirty="0"/>
              <a:t>CTE Leadership Institute May 8 - 9, 2015 LaJolla, CA</a:t>
            </a:r>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4E3593-FDB8-814B-B841-B4290301D609}" type="datetime1">
              <a:rPr lang="en-US" smtClean="0"/>
              <a:t>7/11/18</a:t>
            </a:fld>
            <a:endParaRPr lang="en-US" dirty="0"/>
          </a:p>
        </p:txBody>
      </p:sp>
      <p:sp>
        <p:nvSpPr>
          <p:cNvPr id="4" name="Footer Placeholder 3"/>
          <p:cNvSpPr>
            <a:spLocks noGrp="1"/>
          </p:cNvSpPr>
          <p:nvPr>
            <p:ph type="ftr" sz="quarter" idx="11"/>
          </p:nvPr>
        </p:nvSpPr>
        <p:spPr/>
        <p:txBody>
          <a:bodyPr/>
          <a:lstStyle/>
          <a:p>
            <a:r>
              <a:rPr lang="en-US" dirty="0"/>
              <a:t>CTE Leadership Institute May 8 - 9, 2015 LaJolla, CA</a:t>
            </a:r>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868AF2EF-261F-C147-A0E0-D03A8BB5FF75}" type="datetime1">
              <a:rPr lang="en-US" smtClean="0">
                <a:solidFill>
                  <a:prstClr val="black">
                    <a:tint val="75000"/>
                  </a:prstClr>
                </a:solidFill>
              </a:rPr>
              <a:t>7/11/18</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CTE Leadership Institute May 8 - 9, 2015 LaJolla,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9C19AE-2B89-AF4C-968F-CDE01D5D7DFD}" type="datetime1">
              <a:rPr lang="en-US" smtClean="0">
                <a:solidFill>
                  <a:prstClr val="black">
                    <a:tint val="75000"/>
                  </a:prstClr>
                </a:solidFill>
              </a:rPr>
              <a:t>7/11/18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6E06B-8D0D-0B4B-ACC6-31C7C1D0EDC2}" type="datetime1">
              <a:rPr lang="en-US" smtClean="0">
                <a:solidFill>
                  <a:prstClr val="black">
                    <a:tint val="75000"/>
                  </a:prstClr>
                </a:solidFill>
              </a:rPr>
              <a:t>7/11/18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D8CED-4DD4-4140-A1C4-DCDF7078C1FF}" type="datetime1">
              <a:rPr lang="en-US" smtClean="0">
                <a:solidFill>
                  <a:prstClr val="black">
                    <a:tint val="75000"/>
                  </a:prstClr>
                </a:solidFill>
              </a:rPr>
              <a:t>7/11/18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49ED-55EC-4E4E-B2C7-DD0406435501}" type="datetime1">
              <a:rPr lang="en-US" smtClean="0">
                <a:solidFill>
                  <a:prstClr val="black">
                    <a:tint val="75000"/>
                  </a:prstClr>
                </a:solidFill>
              </a:rPr>
              <a:t>7/11/18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3.xml"/><Relationship Id="rId13" Type="http://schemas.openxmlformats.org/officeDocument/2006/relationships/image" Target="../media/image4.jp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19660-978A-3847-831D-F1031CCAB5AE}" type="datetime1">
              <a:rPr lang="en-US" smtClean="0">
                <a:solidFill>
                  <a:prstClr val="black">
                    <a:tint val="75000"/>
                  </a:prstClr>
                </a:solidFill>
              </a:rPr>
              <a:t>7/11/18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15D92-DCC7-D34A-BDBA-BAD7CA28424F}" type="datetime1">
              <a:rPr lang="en-US" smtClean="0">
                <a:solidFill>
                  <a:prstClr val="black">
                    <a:tint val="75000"/>
                  </a:prstClr>
                </a:solidFill>
              </a:rPr>
              <a:t>7/11/18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20787"/>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121917" tIns="60958" rIns="121917" bIns="6095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121917" tIns="60958" rIns="121917" bIns="60958" rtlCol="0" anchor="ctr"/>
          <a:lstStyle>
            <a:lvl1pPr algn="l">
              <a:defRPr sz="1600">
                <a:solidFill>
                  <a:srgbClr val="FFFFFF"/>
                </a:solidFill>
              </a:defRPr>
            </a:lvl1pPr>
          </a:lstStyle>
          <a:p>
            <a:fld id="{F5319660-978A-3847-831D-F1031CCAB5AE}" type="datetime1">
              <a:rPr lang="en-US" smtClean="0">
                <a:solidFill>
                  <a:prstClr val="black">
                    <a:tint val="75000"/>
                  </a:prstClr>
                </a:solidFill>
              </a:rPr>
              <a:t>7/11/18</a:t>
            </a:fld>
            <a:endParaRPr lang="en-US" dirty="0">
              <a:solidFill>
                <a:prstClr val="black">
                  <a:tint val="75000"/>
                </a:prstClr>
              </a:solidFill>
            </a:endParaRP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121917" tIns="60958" rIns="121917" bIns="60958" rtlCol="0" anchor="ctr"/>
          <a:lstStyle>
            <a:lvl1pPr algn="ctr">
              <a:defRPr sz="1600">
                <a:solidFill>
                  <a:srgbClr val="FFFFFF"/>
                </a:solidFill>
              </a:defRPr>
            </a:lvl1p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121917" tIns="60958" rIns="121917" bIns="60958" rtlCol="0" anchor="ctr"/>
          <a:lstStyle>
            <a:lvl1pPr algn="l">
              <a:defRPr sz="1900" b="1">
                <a:solidFill>
                  <a:srgbClr val="FFFFFF"/>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1219170" rtl="0" eaLnBrk="1" latinLnBrk="0" hangingPunct="1">
        <a:spcBef>
          <a:spcPct val="0"/>
        </a:spcBef>
        <a:buNone/>
        <a:defRPr sz="5300" kern="1200" spc="-133" baseline="0">
          <a:solidFill>
            <a:schemeClr val="tx2"/>
          </a:solidFill>
          <a:latin typeface="+mj-lt"/>
          <a:ea typeface="+mj-ea"/>
          <a:cs typeface="+mj-cs"/>
        </a:defRPr>
      </a:lvl1pPr>
    </p:titleStyle>
    <p:bodyStyle>
      <a:lvl1pPr marL="243834" indent="-243834" algn="l" defTabSz="1219170"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1pPr>
      <a:lvl2pPr marL="609585" indent="-243834" algn="l" defTabSz="1219170" rtl="0" eaLnBrk="1" latinLnBrk="0" hangingPunct="1">
        <a:spcBef>
          <a:spcPct val="20000"/>
        </a:spcBef>
        <a:buClr>
          <a:schemeClr val="accent1"/>
        </a:buClr>
        <a:buSzPct val="85000"/>
        <a:buFont typeface="Arial" pitchFamily="34" charset="0"/>
        <a:buChar char="•"/>
        <a:defRPr sz="2700" kern="1200">
          <a:solidFill>
            <a:schemeClr val="tx1"/>
          </a:solidFill>
          <a:latin typeface="+mn-lt"/>
          <a:ea typeface="+mn-ea"/>
          <a:cs typeface="+mn-cs"/>
        </a:defRPr>
      </a:lvl2pPr>
      <a:lvl3pPr marL="975336" indent="-243834" algn="l" defTabSz="121917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1341086" indent="-243834" algn="l" defTabSz="1219170"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4pPr>
      <a:lvl5pPr marL="1584920" indent="-182875" algn="l" defTabSz="1219170" rtl="0" eaLnBrk="1" latinLnBrk="0" hangingPunct="1">
        <a:spcBef>
          <a:spcPct val="20000"/>
        </a:spcBef>
        <a:buClr>
          <a:schemeClr val="accent1"/>
        </a:buClr>
        <a:buSzPct val="100000"/>
        <a:buFont typeface="Arial" pitchFamily="34" charset="0"/>
        <a:buChar char="•"/>
        <a:defRPr sz="1900" kern="1200" baseline="0">
          <a:solidFill>
            <a:schemeClr val="tx1"/>
          </a:solidFill>
          <a:latin typeface="+mn-lt"/>
          <a:ea typeface="+mn-ea"/>
          <a:cs typeface="+mn-cs"/>
        </a:defRPr>
      </a:lvl5pPr>
      <a:lvl6pPr marL="1828754"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6pPr>
      <a:lvl7pPr marL="2072588"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7pPr>
      <a:lvl8pPr marL="2316422"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8pPr>
      <a:lvl9pPr marL="2560256"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microsoft.com/office/2007/relationships/hdphoto" Target="../media/hdphoto1.wdp"/><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1" Type="http://schemas.openxmlformats.org/officeDocument/2006/relationships/slideLayout" Target="../slideLayouts/slideLayout1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183" y="901148"/>
            <a:ext cx="10850017" cy="2173355"/>
          </a:xfrm>
        </p:spPr>
        <p:txBody>
          <a:bodyPr/>
          <a:lstStyle/>
          <a:p>
            <a:pPr algn="ctr"/>
            <a:r>
              <a:rPr lang="en-US" sz="4400" dirty="0" smtClean="0"/>
              <a:t>Working with </a:t>
            </a:r>
            <a:br>
              <a:rPr lang="en-US" sz="4400" dirty="0" smtClean="0"/>
            </a:br>
            <a:r>
              <a:rPr lang="en-US" sz="4400" dirty="0" smtClean="0"/>
              <a:t>ADVISORY COMMITTEES &amp; REGIONAL CONSORTIA</a:t>
            </a:r>
            <a:endParaRPr lang="en-US" sz="4400" dirty="0"/>
          </a:p>
        </p:txBody>
      </p:sp>
      <p:sp>
        <p:nvSpPr>
          <p:cNvPr id="3" name="Subtitle 2"/>
          <p:cNvSpPr>
            <a:spLocks noGrp="1"/>
          </p:cNvSpPr>
          <p:nvPr>
            <p:ph type="subTitle" idx="1"/>
          </p:nvPr>
        </p:nvSpPr>
        <p:spPr>
          <a:xfrm>
            <a:off x="986262" y="3882887"/>
            <a:ext cx="10392938" cy="2054087"/>
          </a:xfrm>
        </p:spPr>
        <p:txBody>
          <a:bodyPr>
            <a:normAutofit fontScale="62500" lnSpcReduction="20000"/>
          </a:bodyPr>
          <a:lstStyle/>
          <a:p>
            <a:endParaRPr lang="en-US" dirty="0" smtClean="0"/>
          </a:p>
          <a:p>
            <a:r>
              <a:rPr lang="en-US" sz="3600" dirty="0" smtClean="0"/>
              <a:t>Brandi </a:t>
            </a:r>
            <a:r>
              <a:rPr lang="en-US" sz="3600" dirty="0" err="1" smtClean="0"/>
              <a:t>Asmus</a:t>
            </a:r>
            <a:r>
              <a:rPr lang="en-US" sz="3600" dirty="0" smtClean="0"/>
              <a:t>, Woodland Community College</a:t>
            </a:r>
          </a:p>
          <a:p>
            <a:r>
              <a:rPr lang="en-US" sz="3600" dirty="0" smtClean="0"/>
              <a:t>Dianna </a:t>
            </a:r>
            <a:r>
              <a:rPr lang="en-US" sz="3600" dirty="0" err="1" smtClean="0"/>
              <a:t>Chiabotti</a:t>
            </a:r>
            <a:r>
              <a:rPr lang="en-US" sz="3600" dirty="0" smtClean="0"/>
              <a:t>, Napa Valley College</a:t>
            </a:r>
          </a:p>
          <a:p>
            <a:r>
              <a:rPr lang="en-US" sz="3600" dirty="0" smtClean="0"/>
              <a:t>Karen Daar, Vice President of Academic Affairs, Los Angeles Valley College</a:t>
            </a:r>
          </a:p>
          <a:p>
            <a:r>
              <a:rPr lang="en-US" sz="3600" dirty="0" smtClean="0"/>
              <a:t>Julie Pehkonen, Chair, Inland Empire/Desert Regional Consortium</a:t>
            </a:r>
            <a:endParaRPr lang="en-US" sz="3600" dirty="0"/>
          </a:p>
        </p:txBody>
      </p:sp>
    </p:spTree>
    <p:extLst>
      <p:ext uri="{BB962C8B-B14F-4D97-AF65-F5344CB8AC3E}">
        <p14:creationId xmlns:p14="http://schemas.microsoft.com/office/powerpoint/2010/main" val="1273762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DSN Example</a:t>
            </a:r>
            <a:endParaRPr lang="en-US" b="1"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368894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CTE Program Approvals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0347502"/>
              </p:ext>
            </p:extLst>
          </p:nvPr>
        </p:nvGraphicFramePr>
        <p:xfrm>
          <a:off x="609600" y="1600200"/>
          <a:ext cx="1097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191119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www.regionalcte.org</a:t>
            </a:r>
            <a:r>
              <a:rPr lang="en-US" b="1" dirty="0" smtClean="0"/>
              <a:t> </a:t>
            </a:r>
            <a:endParaRPr lang="en-US" b="1" dirty="0"/>
          </a:p>
        </p:txBody>
      </p:sp>
      <p:pic>
        <p:nvPicPr>
          <p:cNvPr id="5" name="Content Placeholder 4" descr="reg cte page.jpeg"/>
          <p:cNvPicPr>
            <a:picLocks noGrp="1" noChangeAspect="1"/>
          </p:cNvPicPr>
          <p:nvPr>
            <p:ph idx="1"/>
          </p:nvPr>
        </p:nvPicPr>
        <p:blipFill>
          <a:blip r:embed="rId2">
            <a:extLst>
              <a:ext uri="{28A0092B-C50C-407E-A947-70E740481C1C}">
                <a14:useLocalDpi xmlns:a14="http://schemas.microsoft.com/office/drawing/2010/main" val="0"/>
              </a:ext>
            </a:extLst>
          </a:blip>
          <a:srcRect l="-39276" r="-39276"/>
          <a:stretch>
            <a:fillRect/>
          </a:stretch>
        </p:blipFill>
        <p:spPr/>
      </p:pic>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623155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www.regionalcte.org</a:t>
            </a:r>
            <a:r>
              <a:rPr lang="en-US" b="1" dirty="0" smtClean="0"/>
              <a:t> </a:t>
            </a:r>
            <a:endParaRPr lang="en-US" b="1" dirty="0"/>
          </a:p>
        </p:txBody>
      </p:sp>
      <p:pic>
        <p:nvPicPr>
          <p:cNvPr id="5" name="Content Placeholder 4" descr="reg cte page.jpeg"/>
          <p:cNvPicPr>
            <a:picLocks noGrp="1" noChangeAspect="1"/>
          </p:cNvPicPr>
          <p:nvPr>
            <p:ph idx="1"/>
          </p:nvPr>
        </p:nvPicPr>
        <p:blipFill>
          <a:blip r:embed="rId3">
            <a:extLst>
              <a:ext uri="{28A0092B-C50C-407E-A947-70E740481C1C}">
                <a14:useLocalDpi xmlns:a14="http://schemas.microsoft.com/office/drawing/2010/main" val="0"/>
              </a:ext>
            </a:extLst>
          </a:blip>
          <a:srcRect l="-39276" r="-39276"/>
          <a:stretch>
            <a:fillRect/>
          </a:stretch>
        </p:blipFill>
        <p:spPr/>
      </p:pic>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13</a:t>
            </a:fld>
            <a:endParaRPr lang="en-US" dirty="0">
              <a:solidFill>
                <a:prstClr val="black">
                  <a:tint val="75000"/>
                </a:prstClr>
              </a:solidFill>
            </a:endParaRPr>
          </a:p>
        </p:txBody>
      </p:sp>
      <p:sp>
        <p:nvSpPr>
          <p:cNvPr id="6" name="Oval 5"/>
          <p:cNvSpPr/>
          <p:nvPr/>
        </p:nvSpPr>
        <p:spPr>
          <a:xfrm>
            <a:off x="3311174" y="4626174"/>
            <a:ext cx="2146971" cy="1043156"/>
          </a:xfrm>
          <a:prstGeom prst="ellipse">
            <a:avLst/>
          </a:prstGeom>
          <a:noFill/>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5805894" y="4338928"/>
            <a:ext cx="4641692" cy="786147"/>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114956" y="3703963"/>
            <a:ext cx="1209562" cy="369332"/>
          </a:xfrm>
          <a:prstGeom prst="rect">
            <a:avLst/>
          </a:prstGeom>
          <a:noFill/>
        </p:spPr>
        <p:txBody>
          <a:bodyPr wrap="square" rtlCol="0">
            <a:spAutoFit/>
          </a:bodyPr>
          <a:lstStyle/>
          <a:p>
            <a:endParaRPr lang="en-US" dirty="0"/>
          </a:p>
        </p:txBody>
      </p:sp>
      <p:pic>
        <p:nvPicPr>
          <p:cNvPr id="14" name="Picture 13" descr="magnifying glass.jpeg"/>
          <p:cNvPicPr>
            <a:picLocks noChangeAspect="1"/>
          </p:cNvPicPr>
          <p:nvPr/>
        </p:nvPicPr>
        <p:blipFill>
          <a:blip r:embed="rId4">
            <a:alphaModFix/>
            <a:extLst>
              <a:ext uri="{BEBA8EAE-BF5A-486C-A8C5-ECC9F3942E4B}">
                <a14:imgProps xmlns:a14="http://schemas.microsoft.com/office/drawing/2010/main">
                  <a14:imgLayer r:embed="rId5">
                    <a14:imgEffect>
                      <a14:backgroundRemoval t="1433" b="97994" l="3858" r="99407"/>
                    </a14:imgEffect>
                  </a14:imgLayer>
                </a14:imgProps>
              </a:ext>
              <a:ext uri="{28A0092B-C50C-407E-A947-70E740481C1C}">
                <a14:useLocalDpi xmlns:a14="http://schemas.microsoft.com/office/drawing/2010/main" val="0"/>
              </a:ext>
            </a:extLst>
          </a:blip>
          <a:stretch>
            <a:fillRect/>
          </a:stretch>
        </p:blipFill>
        <p:spPr>
          <a:xfrm>
            <a:off x="9559040" y="2766633"/>
            <a:ext cx="2262466" cy="2343029"/>
          </a:xfrm>
          <a:prstGeom prst="rect">
            <a:avLst/>
          </a:prstGeom>
        </p:spPr>
      </p:pic>
    </p:spTree>
    <p:extLst>
      <p:ext uri="{BB962C8B-B14F-4D97-AF65-F5344CB8AC3E}">
        <p14:creationId xmlns:p14="http://schemas.microsoft.com/office/powerpoint/2010/main" val="3815908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entry screen.jpeg"/>
          <p:cNvPicPr>
            <a:picLocks noGrp="1" noChangeAspect="1"/>
          </p:cNvPicPr>
          <p:nvPr>
            <p:ph idx="1"/>
          </p:nvPr>
        </p:nvPicPr>
        <p:blipFill>
          <a:blip r:embed="rId2">
            <a:extLst>
              <a:ext uri="{28A0092B-C50C-407E-A947-70E740481C1C}">
                <a14:useLocalDpi xmlns:a14="http://schemas.microsoft.com/office/drawing/2010/main" val="0"/>
              </a:ext>
            </a:extLst>
          </a:blip>
          <a:srcRect t="24460" b="24460"/>
          <a:stretch>
            <a:fillRect/>
          </a:stretch>
        </p:blipFill>
        <p:spPr/>
      </p:pic>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694572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Advisory Committee: Care &amp; Feeding</a:t>
            </a:r>
            <a:endParaRPr lang="en-US" b="1"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15</a:t>
            </a:fld>
            <a:endParaRPr lang="en-US" dirty="0">
              <a:solidFill>
                <a:prstClr val="black">
                  <a:tint val="75000"/>
                </a:prstClr>
              </a:solidFill>
            </a:endParaRPr>
          </a:p>
        </p:txBody>
      </p:sp>
      <p:pic>
        <p:nvPicPr>
          <p:cNvPr id="7" name="Content Placeholder 6" descr="firstaid case.jpeg"/>
          <p:cNvPicPr>
            <a:picLocks noGrp="1" noChangeAspect="1"/>
          </p:cNvPicPr>
          <p:nvPr>
            <p:ph idx="1"/>
          </p:nvPr>
        </p:nvPicPr>
        <p:blipFill>
          <a:blip r:embed="rId3">
            <a:extLst>
              <a:ext uri="{28A0092B-C50C-407E-A947-70E740481C1C}">
                <a14:useLocalDpi xmlns:a14="http://schemas.microsoft.com/office/drawing/2010/main" val="0"/>
              </a:ext>
            </a:extLst>
          </a:blip>
          <a:srcRect l="-22770" r="-22770"/>
          <a:stretch>
            <a:fillRect/>
          </a:stretch>
        </p:blipFill>
        <p:spPr/>
      </p:pic>
    </p:spTree>
    <p:extLst>
      <p:ext uri="{BB962C8B-B14F-4D97-AF65-F5344CB8AC3E}">
        <p14:creationId xmlns:p14="http://schemas.microsoft.com/office/powerpoint/2010/main" val="1283532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Advisory Committee: Care &amp; Feeding</a:t>
            </a:r>
            <a:endParaRPr lang="en-US" sz="4200"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pPr marL="0" indent="0" algn="ctr">
              <a:buNone/>
            </a:pPr>
            <a:r>
              <a:rPr lang="en-US" sz="7800" dirty="0" smtClean="0">
                <a:latin typeface="American Typewriter"/>
                <a:cs typeface="American Typewriter"/>
              </a:rPr>
              <a:t>Appointment by BOT</a:t>
            </a:r>
            <a:endParaRPr lang="en-US" sz="7800" dirty="0">
              <a:latin typeface="American Typewriter"/>
              <a:cs typeface="American Typewriter"/>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408143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Advisory Committee: Care &amp; Feeding</a:t>
            </a:r>
            <a:endParaRPr lang="en-US" sz="4200" dirty="0"/>
          </a:p>
        </p:txBody>
      </p:sp>
      <p:sp>
        <p:nvSpPr>
          <p:cNvPr id="3" name="Content Placeholder 2"/>
          <p:cNvSpPr>
            <a:spLocks noGrp="1"/>
          </p:cNvSpPr>
          <p:nvPr>
            <p:ph idx="1"/>
          </p:nvPr>
        </p:nvSpPr>
        <p:spPr>
          <a:xfrm>
            <a:off x="609600" y="1709928"/>
            <a:ext cx="10972800" cy="4767072"/>
          </a:xfrm>
        </p:spPr>
        <p:txBody>
          <a:bodyPr>
            <a:normAutofit/>
          </a:bodyPr>
          <a:lstStyle/>
          <a:p>
            <a:pPr marL="0" indent="0" algn="ctr">
              <a:buNone/>
            </a:pPr>
            <a:r>
              <a:rPr lang="en-US" sz="6500" dirty="0" smtClean="0">
                <a:latin typeface="American Typewriter"/>
                <a:cs typeface="American Typewriter"/>
              </a:rPr>
              <a:t>ACCJC Standard II.A.2.b</a:t>
            </a:r>
          </a:p>
          <a:p>
            <a:pPr marL="0" indent="0" algn="ctr">
              <a:buNone/>
            </a:pPr>
            <a:endParaRPr lang="en-US" sz="1900" dirty="0" smtClean="0"/>
          </a:p>
          <a:p>
            <a:pPr marL="0" indent="0">
              <a:buNone/>
            </a:pPr>
            <a:r>
              <a:rPr lang="en-US" sz="2800" dirty="0" smtClean="0"/>
              <a:t>The Institution </a:t>
            </a:r>
            <a:r>
              <a:rPr lang="en-US" sz="2800" dirty="0"/>
              <a:t>relies on faculty expertise </a:t>
            </a:r>
            <a:r>
              <a:rPr lang="en-US" sz="3800" u="sng" dirty="0"/>
              <a:t>and</a:t>
            </a:r>
            <a:r>
              <a:rPr lang="en-US" sz="3800" dirty="0"/>
              <a:t> the assistance of advisory committees</a:t>
            </a:r>
            <a:r>
              <a:rPr lang="en-US" sz="2800" dirty="0"/>
              <a:t> when appropriate to </a:t>
            </a:r>
            <a:r>
              <a:rPr lang="en-US" sz="2800" dirty="0" smtClean="0"/>
              <a:t>identify </a:t>
            </a:r>
            <a:r>
              <a:rPr lang="en-US" sz="2800" dirty="0"/>
              <a:t>competency levels and measurable student learning outcomes for </a:t>
            </a:r>
            <a:r>
              <a:rPr lang="en-US" sz="2800" dirty="0" smtClean="0"/>
              <a:t>courses, certificates</a:t>
            </a:r>
            <a:r>
              <a:rPr lang="en-US" sz="2800" dirty="0"/>
              <a:t>, </a:t>
            </a:r>
            <a:r>
              <a:rPr lang="en-US" sz="2800" dirty="0" smtClean="0"/>
              <a:t>programs </a:t>
            </a:r>
            <a:r>
              <a:rPr lang="en-US" sz="2800" dirty="0"/>
              <a:t>including general and vocational education, and degrees. </a:t>
            </a:r>
            <a:r>
              <a:rPr lang="en-US" sz="2800" dirty="0" smtClean="0"/>
              <a:t>The institution regularly assesses student progress towards achieving those outcomes.</a:t>
            </a: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252822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Advisory Committee: Care &amp; Feeding</a:t>
            </a:r>
            <a:endParaRPr lang="en-US" sz="4200" dirty="0"/>
          </a:p>
        </p:txBody>
      </p:sp>
      <p:sp>
        <p:nvSpPr>
          <p:cNvPr id="3" name="Content Placeholder 2"/>
          <p:cNvSpPr>
            <a:spLocks noGrp="1"/>
          </p:cNvSpPr>
          <p:nvPr>
            <p:ph idx="1"/>
          </p:nvPr>
        </p:nvSpPr>
        <p:spPr/>
        <p:txBody>
          <a:bodyPr>
            <a:normAutofit/>
          </a:bodyPr>
          <a:lstStyle/>
          <a:p>
            <a:pPr marL="0" indent="0" algn="ctr">
              <a:buNone/>
            </a:pPr>
            <a:r>
              <a:rPr lang="en-US" sz="7200" dirty="0" smtClean="0">
                <a:latin typeface="American Typewriter"/>
                <a:cs typeface="American Typewriter"/>
              </a:rPr>
              <a:t>Program Review</a:t>
            </a:r>
          </a:p>
          <a:p>
            <a:pPr marL="0" indent="0">
              <a:buNone/>
            </a:pPr>
            <a:endParaRPr lang="en-US" sz="3400" dirty="0" smtClean="0">
              <a:latin typeface="American Typewriter"/>
              <a:cs typeface="American Typewriter"/>
            </a:endParaRPr>
          </a:p>
          <a:p>
            <a:pPr marL="0" indent="0">
              <a:spcAft>
                <a:spcPts val="2400"/>
              </a:spcAft>
              <a:buNone/>
            </a:pPr>
            <a:r>
              <a:rPr lang="en-US" sz="3400" dirty="0" smtClean="0">
                <a:latin typeface="American Typewriter"/>
                <a:cs typeface="American Typewriter"/>
              </a:rPr>
              <a:t>Program Effectiveness --  </a:t>
            </a:r>
            <a:r>
              <a:rPr lang="en-US" sz="2800" i="1" dirty="0" smtClean="0">
                <a:latin typeface="American Typewriter"/>
                <a:cs typeface="American Typewriter"/>
              </a:rPr>
              <a:t>graduates entering workforce</a:t>
            </a:r>
            <a:endParaRPr lang="en-US" sz="2800" dirty="0" smtClean="0">
              <a:latin typeface="American Typewriter"/>
              <a:cs typeface="American Typewriter"/>
            </a:endParaRPr>
          </a:p>
          <a:p>
            <a:pPr marL="0" indent="0">
              <a:spcAft>
                <a:spcPts val="2400"/>
              </a:spcAft>
              <a:buNone/>
            </a:pPr>
            <a:r>
              <a:rPr lang="en-US" sz="3400" dirty="0" smtClean="0">
                <a:latin typeface="American Typewriter"/>
                <a:cs typeface="American Typewriter"/>
              </a:rPr>
              <a:t>SLO Success  -- </a:t>
            </a:r>
            <a:r>
              <a:rPr lang="en-US" sz="2800" i="1" dirty="0" smtClean="0">
                <a:latin typeface="American Typewriter"/>
                <a:cs typeface="American Typewriter"/>
              </a:rPr>
              <a:t>have industry skills changed?</a:t>
            </a: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779966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Advisory Committee: Care &amp; Feeding</a:t>
            </a:r>
            <a:endParaRPr lang="en-US" sz="4200" dirty="0"/>
          </a:p>
        </p:txBody>
      </p:sp>
      <p:sp>
        <p:nvSpPr>
          <p:cNvPr id="3" name="Content Placeholder 2"/>
          <p:cNvSpPr>
            <a:spLocks noGrp="1"/>
          </p:cNvSpPr>
          <p:nvPr>
            <p:ph idx="1"/>
          </p:nvPr>
        </p:nvSpPr>
        <p:spPr/>
        <p:txBody>
          <a:bodyPr>
            <a:normAutofit/>
          </a:bodyPr>
          <a:lstStyle/>
          <a:p>
            <a:pPr marL="0" indent="0" algn="ctr">
              <a:buNone/>
            </a:pPr>
            <a:r>
              <a:rPr lang="en-US" sz="6800" dirty="0" smtClean="0">
                <a:latin typeface="American Typewriter"/>
                <a:cs typeface="American Typewriter"/>
              </a:rPr>
              <a:t>Two-Way Communication</a:t>
            </a:r>
          </a:p>
          <a:p>
            <a:pPr marL="0" indent="0">
              <a:buNone/>
            </a:pPr>
            <a:endParaRPr lang="en-US" sz="3400" dirty="0" smtClean="0">
              <a:latin typeface="American Typewriter"/>
              <a:cs typeface="American Typewriter"/>
            </a:endParaRPr>
          </a:p>
          <a:p>
            <a:pPr marL="1584920" lvl="5" indent="0">
              <a:spcAft>
                <a:spcPts val="2400"/>
              </a:spcAft>
              <a:buNone/>
            </a:pPr>
            <a:r>
              <a:rPr lang="en-US" sz="3400" dirty="0" smtClean="0">
                <a:latin typeface="American Typewriter"/>
                <a:cs typeface="American Typewriter"/>
              </a:rPr>
              <a:t>Survey -- </a:t>
            </a:r>
            <a:r>
              <a:rPr lang="en-US" sz="3400" i="1" dirty="0" smtClean="0">
                <a:latin typeface="American Typewriter"/>
                <a:cs typeface="American Typewriter"/>
              </a:rPr>
              <a:t>needs for new employees</a:t>
            </a:r>
            <a:endParaRPr lang="en-US" sz="3400" dirty="0" smtClean="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513000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Breakout Description</a:t>
            </a:r>
            <a:endParaRPr lang="en-US" b="1" dirty="0"/>
          </a:p>
        </p:txBody>
      </p:sp>
      <p:sp>
        <p:nvSpPr>
          <p:cNvPr id="3" name="Content Placeholder 2"/>
          <p:cNvSpPr>
            <a:spLocks noGrp="1"/>
          </p:cNvSpPr>
          <p:nvPr>
            <p:ph idx="1"/>
          </p:nvPr>
        </p:nvSpPr>
        <p:spPr/>
        <p:txBody>
          <a:bodyPr>
            <a:normAutofit/>
          </a:bodyPr>
          <a:lstStyle/>
          <a:p>
            <a:pPr marL="0" indent="0" algn="ctr">
              <a:buNone/>
            </a:pPr>
            <a:endParaRPr lang="en-US" i="1" dirty="0" smtClean="0"/>
          </a:p>
          <a:p>
            <a:pPr marL="0" indent="0">
              <a:buNone/>
            </a:pPr>
            <a:r>
              <a:rPr lang="en-US" sz="2800" dirty="0"/>
              <a:t>Advisory committees and the Regional Consortium are not just boxes to be checked along the way through the CTE program approval process; they are critical to the long-term success and sustainability of any CTE program. Join us as we discuss the role of Deputy Sector Navigators and the Regional Consortia in CTE program development, outline the current process for Consortium review of programs, and provide some tips about the proper care and feeding of advisory committees. </a:t>
            </a:r>
          </a:p>
          <a:p>
            <a:pPr marL="0" indent="0" algn="ctr">
              <a:buNone/>
            </a:pPr>
            <a:endParaRPr lang="en-US" i="1"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280184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Advisory Committee: Care &amp; Feeding</a:t>
            </a:r>
            <a:endParaRPr lang="en-US" sz="4200" dirty="0"/>
          </a:p>
        </p:txBody>
      </p:sp>
      <p:sp>
        <p:nvSpPr>
          <p:cNvPr id="3" name="Content Placeholder 2"/>
          <p:cNvSpPr>
            <a:spLocks noGrp="1"/>
          </p:cNvSpPr>
          <p:nvPr>
            <p:ph idx="1"/>
          </p:nvPr>
        </p:nvSpPr>
        <p:spPr/>
        <p:txBody>
          <a:bodyPr>
            <a:normAutofit/>
          </a:bodyPr>
          <a:lstStyle/>
          <a:p>
            <a:pPr marL="0" indent="0" algn="ctr">
              <a:buNone/>
            </a:pPr>
            <a:r>
              <a:rPr lang="en-US" sz="6800" dirty="0" smtClean="0">
                <a:latin typeface="American Typewriter"/>
                <a:cs typeface="American Typewriter"/>
              </a:rPr>
              <a:t>Two-Way Communication</a:t>
            </a:r>
          </a:p>
          <a:p>
            <a:pPr marL="0" indent="0">
              <a:buNone/>
            </a:pPr>
            <a:endParaRPr lang="en-US" sz="3400" dirty="0" smtClean="0">
              <a:latin typeface="American Typewriter"/>
              <a:cs typeface="American Typewriter"/>
            </a:endParaRPr>
          </a:p>
          <a:p>
            <a:pPr marL="1584920" lvl="5" indent="0">
              <a:spcAft>
                <a:spcPts val="2400"/>
              </a:spcAft>
              <a:buNone/>
            </a:pPr>
            <a:r>
              <a:rPr lang="en-US" sz="3400" dirty="0" smtClean="0">
                <a:latin typeface="American Typewriter"/>
                <a:cs typeface="American Typewriter"/>
              </a:rPr>
              <a:t>Internships &amp; Job Opportunities</a:t>
            </a: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3245200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Advisory Committee: Care &amp; Feeding</a:t>
            </a:r>
            <a:endParaRPr lang="en-US" sz="4200" dirty="0"/>
          </a:p>
        </p:txBody>
      </p:sp>
      <p:sp>
        <p:nvSpPr>
          <p:cNvPr id="3" name="Content Placeholder 2"/>
          <p:cNvSpPr>
            <a:spLocks noGrp="1"/>
          </p:cNvSpPr>
          <p:nvPr>
            <p:ph idx="1"/>
          </p:nvPr>
        </p:nvSpPr>
        <p:spPr/>
        <p:txBody>
          <a:bodyPr>
            <a:normAutofit/>
          </a:bodyPr>
          <a:lstStyle/>
          <a:p>
            <a:pPr marL="0" indent="0" algn="ctr">
              <a:buNone/>
            </a:pPr>
            <a:r>
              <a:rPr lang="en-US" sz="6800" dirty="0" smtClean="0">
                <a:latin typeface="American Typewriter"/>
                <a:cs typeface="American Typewriter"/>
              </a:rPr>
              <a:t>Two-Way Communication</a:t>
            </a:r>
          </a:p>
          <a:p>
            <a:pPr marL="0" indent="0">
              <a:buNone/>
            </a:pPr>
            <a:endParaRPr lang="en-US" sz="3400" dirty="0" smtClean="0">
              <a:latin typeface="American Typewriter"/>
              <a:cs typeface="American Typewriter"/>
            </a:endParaRPr>
          </a:p>
          <a:p>
            <a:pPr marL="1584920" lvl="5" indent="0">
              <a:spcAft>
                <a:spcPts val="2400"/>
              </a:spcAft>
              <a:buNone/>
            </a:pPr>
            <a:r>
              <a:rPr lang="en-US" sz="3400" dirty="0" smtClean="0">
                <a:latin typeface="American Typewriter"/>
                <a:cs typeface="American Typewriter"/>
              </a:rPr>
              <a:t>Labor Market Shift</a:t>
            </a:r>
            <a:endParaRPr lang="en-US" sz="34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a:p>
            <a:pPr marL="0" indent="0" algn="ctr">
              <a:buNone/>
            </a:pPr>
            <a:endParaRPr lang="en-US" sz="2800" dirty="0">
              <a:latin typeface="American Typewriter"/>
              <a:cs typeface="American Typewriter"/>
            </a:endParaRPr>
          </a:p>
          <a:p>
            <a:pPr marL="0" indent="0" algn="ctr">
              <a:buNone/>
            </a:pPr>
            <a:endParaRPr lang="en-US" sz="2800" dirty="0" smtClean="0">
              <a:latin typeface="American Typewriter"/>
              <a:cs typeface="American Typewriter"/>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478851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descr="red question mark.jpeg"/>
          <p:cNvPicPr>
            <a:picLocks noGrp="1" noChangeAspect="1"/>
          </p:cNvPicPr>
          <p:nvPr>
            <p:ph idx="1"/>
          </p:nvPr>
        </p:nvPicPr>
        <p:blipFill>
          <a:blip r:embed="rId2">
            <a:extLst>
              <a:ext uri="{28A0092B-C50C-407E-A947-70E740481C1C}">
                <a14:useLocalDpi xmlns:a14="http://schemas.microsoft.com/office/drawing/2010/main" val="0"/>
              </a:ext>
            </a:extLst>
          </a:blip>
          <a:srcRect l="-64179" r="-64179"/>
          <a:stretch>
            <a:fillRect/>
          </a:stretch>
        </p:blipFill>
        <p:spPr/>
      </p:pic>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578404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12000" dirty="0" smtClean="0">
                <a:latin typeface="Lucida Calligraphy"/>
                <a:cs typeface="Lucida Calligraphy"/>
              </a:rPr>
              <a:t>Thank You!</a:t>
            </a:r>
            <a:endParaRPr lang="en-US" sz="12000" dirty="0">
              <a:latin typeface="Lucida Calligraphy"/>
              <a:cs typeface="Lucida Calligraphy"/>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128956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4130"/>
            <a:ext cx="10972800" cy="990600"/>
          </a:xfrm>
        </p:spPr>
        <p:txBody>
          <a:bodyPr>
            <a:noAutofit/>
          </a:bodyPr>
          <a:lstStyle/>
          <a:p>
            <a:r>
              <a:rPr lang="en-US" b="1" dirty="0" smtClean="0"/>
              <a:t>Advisory Committees:  Role</a:t>
            </a:r>
            <a:endParaRPr lang="en-US" b="1" dirty="0"/>
          </a:p>
        </p:txBody>
      </p:sp>
      <p:sp>
        <p:nvSpPr>
          <p:cNvPr id="3" name="Content Placeholder 2"/>
          <p:cNvSpPr>
            <a:spLocks noGrp="1"/>
          </p:cNvSpPr>
          <p:nvPr>
            <p:ph idx="1"/>
          </p:nvPr>
        </p:nvSpPr>
        <p:spPr>
          <a:xfrm>
            <a:off x="609600" y="1471388"/>
            <a:ext cx="10972800" cy="5005612"/>
          </a:xfrm>
        </p:spPr>
        <p:txBody>
          <a:bodyPr>
            <a:normAutofit/>
          </a:bodyPr>
          <a:lstStyle/>
          <a:p>
            <a:pPr marL="0" indent="0">
              <a:lnSpc>
                <a:spcPct val="150000"/>
              </a:lnSpc>
              <a:buNone/>
            </a:pPr>
            <a:r>
              <a:rPr lang="en-US" sz="3300" dirty="0" smtClean="0"/>
              <a:t>Board </a:t>
            </a:r>
            <a:r>
              <a:rPr lang="en-US" sz="3300" dirty="0"/>
              <a:t>o</a:t>
            </a:r>
            <a:r>
              <a:rPr lang="en-US" sz="3300" dirty="0" smtClean="0"/>
              <a:t>f Trustees (BOT) appoints to </a:t>
            </a:r>
          </a:p>
          <a:p>
            <a:pPr lvl="1">
              <a:lnSpc>
                <a:spcPct val="150000"/>
              </a:lnSpc>
            </a:pPr>
            <a:r>
              <a:rPr lang="en-US" sz="3200" dirty="0" smtClean="0"/>
              <a:t>Develop recommendations on the program</a:t>
            </a:r>
          </a:p>
          <a:p>
            <a:pPr lvl="1">
              <a:lnSpc>
                <a:spcPct val="150000"/>
              </a:lnSpc>
            </a:pPr>
            <a:r>
              <a:rPr lang="en-US" sz="3200" dirty="0" smtClean="0"/>
              <a:t>Provide liaison between district and potential employers</a:t>
            </a:r>
          </a:p>
          <a:p>
            <a:pPr marL="0" indent="0">
              <a:buNone/>
            </a:pPr>
            <a:endParaRPr lang="en-US" sz="2200" dirty="0" smtClean="0"/>
          </a:p>
          <a:p>
            <a:pPr marL="0" indent="0">
              <a:buNone/>
            </a:pPr>
            <a:r>
              <a:rPr lang="en-US" sz="2200" dirty="0" smtClean="0"/>
              <a:t>Title 5 §55601 The </a:t>
            </a:r>
            <a:r>
              <a:rPr lang="en-US" sz="2200" dirty="0"/>
              <a:t>governing board of each community college </a:t>
            </a:r>
            <a:r>
              <a:rPr lang="en-US" sz="2200" dirty="0" smtClean="0"/>
              <a:t>district participating </a:t>
            </a:r>
            <a:r>
              <a:rPr lang="en-US" sz="2200" dirty="0"/>
              <a:t>in a vocational education program shall appoint a vocational education advisory committee to develop recommendations on the program and to provide liaison between the district and potential employers.</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7048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Regional Consortia:  Role</a:t>
            </a:r>
            <a:endParaRPr lang="en-US" b="1" dirty="0"/>
          </a:p>
        </p:txBody>
      </p:sp>
      <p:sp>
        <p:nvSpPr>
          <p:cNvPr id="3" name="Content Placeholder 2"/>
          <p:cNvSpPr>
            <a:spLocks noGrp="1"/>
          </p:cNvSpPr>
          <p:nvPr>
            <p:ph idx="1"/>
          </p:nvPr>
        </p:nvSpPr>
        <p:spPr/>
        <p:txBody>
          <a:bodyPr>
            <a:normAutofit fontScale="47500" lnSpcReduction="20000"/>
          </a:bodyPr>
          <a:lstStyle/>
          <a:p>
            <a:endParaRPr lang="en-US" dirty="0" smtClean="0"/>
          </a:p>
          <a:p>
            <a:r>
              <a:rPr lang="en-US" sz="8000" dirty="0" smtClean="0"/>
              <a:t>Recommend New or Substantially </a:t>
            </a:r>
            <a:r>
              <a:rPr lang="en-US" sz="8000" dirty="0"/>
              <a:t>R</a:t>
            </a:r>
            <a:r>
              <a:rPr lang="en-US" sz="8000" dirty="0" smtClean="0"/>
              <a:t>evised programs for approval to the Chancellor’s Office </a:t>
            </a:r>
          </a:p>
          <a:p>
            <a:pPr marL="0" indent="0">
              <a:buNone/>
            </a:pPr>
            <a:endParaRPr lang="en-US" dirty="0"/>
          </a:p>
          <a:p>
            <a:pPr marL="0" indent="0">
              <a:buNone/>
            </a:pPr>
            <a:endParaRPr lang="en-US" sz="2600" dirty="0"/>
          </a:p>
          <a:p>
            <a:pPr marL="0" indent="0">
              <a:buNone/>
            </a:pPr>
            <a:r>
              <a:rPr lang="en-US" sz="4200" dirty="0" smtClean="0"/>
              <a:t>Title </a:t>
            </a:r>
            <a:r>
              <a:rPr lang="en-US" sz="4200" dirty="0"/>
              <a:t>5  §55130(b)(8)</a:t>
            </a:r>
            <a:r>
              <a:rPr lang="de-DE" sz="4200" dirty="0"/>
              <a:t>(E</a:t>
            </a:r>
            <a:r>
              <a:rPr lang="de-DE" sz="4200" dirty="0" smtClean="0"/>
              <a:t>):</a:t>
            </a:r>
          </a:p>
          <a:p>
            <a:pPr marL="0" indent="0">
              <a:buNone/>
            </a:pPr>
            <a:endParaRPr lang="de-DE" sz="4000" dirty="0" smtClean="0"/>
          </a:p>
          <a:p>
            <a:pPr marL="0" indent="0">
              <a:buNone/>
            </a:pPr>
            <a:r>
              <a:rPr lang="en-US" sz="4000" i="1" dirty="0" smtClean="0"/>
              <a:t>(</a:t>
            </a:r>
            <a:r>
              <a:rPr lang="en-US" sz="4000" i="1" dirty="0"/>
              <a:t>8) The need for the proposed program ascertained with regard to at least </a:t>
            </a:r>
            <a:r>
              <a:rPr lang="en-US" sz="4000" i="1" dirty="0" smtClean="0"/>
              <a:t>the following </a:t>
            </a:r>
            <a:r>
              <a:rPr lang="en-US" sz="4000" i="1" dirty="0"/>
              <a:t>factors:</a:t>
            </a:r>
          </a:p>
          <a:p>
            <a:pPr marL="0" indent="0">
              <a:buNone/>
            </a:pPr>
            <a:r>
              <a:rPr lang="en-US" sz="4000" i="1" dirty="0"/>
              <a:t>(A) Other community colleges in the area currently offering the program;</a:t>
            </a:r>
          </a:p>
          <a:p>
            <a:pPr marL="0" indent="0">
              <a:buNone/>
            </a:pPr>
            <a:r>
              <a:rPr lang="en-US" sz="4000" i="1" dirty="0"/>
              <a:t>(B) Other programs closely related to the proposed program offered by </a:t>
            </a:r>
            <a:r>
              <a:rPr lang="en-US" sz="4000" i="1" dirty="0" smtClean="0"/>
              <a:t>the college</a:t>
            </a:r>
            <a:r>
              <a:rPr lang="en-US" sz="4000" i="1" dirty="0"/>
              <a:t>;</a:t>
            </a:r>
          </a:p>
          <a:p>
            <a:pPr marL="0" indent="0">
              <a:buNone/>
            </a:pPr>
            <a:r>
              <a:rPr lang="en-US" sz="4000" i="1" dirty="0"/>
              <a:t>(C) Relation of the proposed program to job market analysis, where applicable;</a:t>
            </a:r>
          </a:p>
          <a:p>
            <a:pPr marL="0" indent="0">
              <a:buNone/>
            </a:pPr>
            <a:r>
              <a:rPr lang="en-US" sz="4000" i="1" dirty="0"/>
              <a:t>(D) Enrollment projection for the proposed program;</a:t>
            </a:r>
          </a:p>
          <a:p>
            <a:pPr marL="0" indent="0">
              <a:buNone/>
            </a:pPr>
            <a:r>
              <a:rPr lang="en-US" sz="4000" i="1" dirty="0"/>
              <a:t>(E) Recommendations of career technical education regional consortia, </a:t>
            </a:r>
            <a:r>
              <a:rPr lang="en-US" sz="4000" i="1" dirty="0" smtClean="0"/>
              <a:t>when applicable</a:t>
            </a:r>
            <a:r>
              <a:rPr lang="en-US" sz="4000" i="1" dirty="0"/>
              <a:t>; and</a:t>
            </a:r>
          </a:p>
          <a:p>
            <a:pPr marL="0" indent="0">
              <a:buNone/>
            </a:pPr>
            <a:r>
              <a:rPr lang="en-US" sz="4000" i="1" dirty="0"/>
              <a:t>(F) The classification of the courses in the program in accordance with </a:t>
            </a:r>
            <a:r>
              <a:rPr lang="en-US" sz="4000" i="1" dirty="0" smtClean="0"/>
              <a:t>section 5500l</a:t>
            </a:r>
            <a:r>
              <a:rPr lang="en-US" sz="4000" i="1" dirty="0"/>
              <a:t>.</a:t>
            </a:r>
            <a:endParaRPr lang="en-US" sz="4000" dirty="0" smtClean="0"/>
          </a:p>
          <a:p>
            <a:pPr>
              <a:lnSpc>
                <a:spcPct val="150000"/>
              </a:lnSpc>
            </a:pPr>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522087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Regional Consortia:  Consider</a:t>
            </a:r>
            <a:endParaRPr lang="en-US" b="1" dirty="0"/>
          </a:p>
        </p:txBody>
      </p:sp>
      <p:sp>
        <p:nvSpPr>
          <p:cNvPr id="3" name="Content Placeholder 2"/>
          <p:cNvSpPr>
            <a:spLocks noGrp="1"/>
          </p:cNvSpPr>
          <p:nvPr>
            <p:ph idx="1"/>
          </p:nvPr>
        </p:nvSpPr>
        <p:spPr/>
        <p:txBody>
          <a:bodyPr>
            <a:normAutofit/>
          </a:bodyPr>
          <a:lstStyle/>
          <a:p>
            <a:endParaRPr lang="en-US" dirty="0" smtClean="0"/>
          </a:p>
          <a:p>
            <a:r>
              <a:rPr lang="en-US" sz="4000" dirty="0" smtClean="0"/>
              <a:t>Labor Market Data (LMI)</a:t>
            </a:r>
          </a:p>
          <a:p>
            <a:endParaRPr lang="en-US" sz="4000" dirty="0"/>
          </a:p>
          <a:p>
            <a:r>
              <a:rPr lang="en-US" sz="4000" dirty="0" smtClean="0"/>
              <a:t>Undue Impact on other colleges</a:t>
            </a:r>
          </a:p>
          <a:p>
            <a:pPr>
              <a:lnSpc>
                <a:spcPct val="150000"/>
              </a:lnSpc>
            </a:pPr>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880478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Do you know your Consortium?</a:t>
            </a:r>
            <a:endParaRPr lang="en-US" b="1" dirty="0"/>
          </a:p>
        </p:txBody>
      </p:sp>
      <p:pic>
        <p:nvPicPr>
          <p:cNvPr id="7" name="Picture 6" descr="BACCC.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24" y="1935132"/>
            <a:ext cx="2252474" cy="179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entral Mother Lod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46" y="4505228"/>
            <a:ext cx="2801012" cy="1454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Inland empir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2847" y="1902481"/>
            <a:ext cx="1899391" cy="1868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LA orange.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2409" y="4611056"/>
            <a:ext cx="3203020" cy="1244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north far north.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0675" y="1846428"/>
            <a:ext cx="1818351" cy="1975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n diego.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3561" y="2071195"/>
            <a:ext cx="2516548" cy="1530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south central coast.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1471" y="4314299"/>
            <a:ext cx="1961685" cy="1856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0192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DSN: What??  Who?? Huh??</a:t>
            </a:r>
            <a:endParaRPr lang="en-US" b="1" dirty="0"/>
          </a:p>
        </p:txBody>
      </p:sp>
      <p:sp>
        <p:nvSpPr>
          <p:cNvPr id="3" name="Content Placeholder 2"/>
          <p:cNvSpPr>
            <a:spLocks noGrp="1"/>
          </p:cNvSpPr>
          <p:nvPr>
            <p:ph idx="1"/>
          </p:nvPr>
        </p:nvSpPr>
        <p:spPr/>
        <p:txBody>
          <a:bodyPr/>
          <a:lstStyle/>
          <a:p>
            <a:endParaRPr lang="en-US" dirty="0" smtClean="0"/>
          </a:p>
          <a:p>
            <a:r>
              <a:rPr lang="en-US" sz="4200" dirty="0" smtClean="0"/>
              <a:t>Deputy Sector Navigators</a:t>
            </a:r>
          </a:p>
          <a:p>
            <a:endParaRPr lang="en-US" dirty="0"/>
          </a:p>
          <a:p>
            <a:pPr lvl="1"/>
            <a:r>
              <a:rPr lang="en-US" dirty="0" smtClean="0"/>
              <a:t>Work with region’s colleges and employers to </a:t>
            </a:r>
            <a:r>
              <a:rPr lang="en-US" sz="3400" dirty="0" smtClean="0"/>
              <a:t>create alignment </a:t>
            </a:r>
            <a:r>
              <a:rPr lang="en-US" dirty="0" smtClean="0"/>
              <a:t>around </a:t>
            </a:r>
            <a:r>
              <a:rPr lang="en-US" sz="3200" dirty="0" smtClean="0"/>
              <a:t>workforce training </a:t>
            </a:r>
            <a:r>
              <a:rPr lang="en-US" dirty="0" smtClean="0"/>
              <a:t>and </a:t>
            </a:r>
            <a:r>
              <a:rPr lang="en-US" sz="3200" dirty="0" smtClean="0"/>
              <a:t>career pathways.</a:t>
            </a:r>
            <a:endParaRPr lang="en-US" sz="3200"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593968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92" y="533400"/>
            <a:ext cx="11374842" cy="990600"/>
          </a:xfrm>
        </p:spPr>
        <p:txBody>
          <a:bodyPr>
            <a:normAutofit fontScale="90000"/>
          </a:bodyPr>
          <a:lstStyle/>
          <a:p>
            <a:r>
              <a:rPr lang="en-US" b="1" dirty="0" smtClean="0"/>
              <a:t>DSNs - Connect Faculty &amp; Colleges with</a:t>
            </a:r>
            <a:endParaRPr lang="en-US" b="1" dirty="0"/>
          </a:p>
        </p:txBody>
      </p:sp>
      <p:sp>
        <p:nvSpPr>
          <p:cNvPr id="3" name="Content Placeholder 2"/>
          <p:cNvSpPr>
            <a:spLocks noGrp="1"/>
          </p:cNvSpPr>
          <p:nvPr>
            <p:ph idx="1"/>
          </p:nvPr>
        </p:nvSpPr>
        <p:spPr/>
        <p:txBody>
          <a:bodyPr>
            <a:normAutofit/>
          </a:bodyPr>
          <a:lstStyle/>
          <a:p>
            <a:endParaRPr lang="en-US" sz="1600" dirty="0" smtClean="0"/>
          </a:p>
          <a:p>
            <a:pPr>
              <a:spcAft>
                <a:spcPts val="1800"/>
              </a:spcAft>
            </a:pPr>
            <a:r>
              <a:rPr lang="en-US" dirty="0" smtClean="0"/>
              <a:t>Other </a:t>
            </a:r>
            <a:r>
              <a:rPr lang="en-US" dirty="0"/>
              <a:t>faculty &amp;</a:t>
            </a:r>
            <a:r>
              <a:rPr lang="en-US" dirty="0" smtClean="0"/>
              <a:t> </a:t>
            </a:r>
            <a:r>
              <a:rPr lang="en-US" dirty="0"/>
              <a:t>colleges with similar </a:t>
            </a:r>
            <a:r>
              <a:rPr lang="en-US" dirty="0" smtClean="0"/>
              <a:t>programs</a:t>
            </a:r>
          </a:p>
          <a:p>
            <a:pPr>
              <a:spcAft>
                <a:spcPts val="1800"/>
              </a:spcAft>
            </a:pPr>
            <a:r>
              <a:rPr lang="en-US" dirty="0" smtClean="0"/>
              <a:t>K</a:t>
            </a:r>
            <a:r>
              <a:rPr lang="en-US" dirty="0"/>
              <a:t>-12, adult schools, and workforce agencies to support program </a:t>
            </a:r>
            <a:r>
              <a:rPr lang="en-US" dirty="0" smtClean="0"/>
              <a:t>enrollments</a:t>
            </a:r>
          </a:p>
          <a:p>
            <a:pPr>
              <a:spcAft>
                <a:spcPts val="1800"/>
              </a:spcAft>
            </a:pPr>
            <a:r>
              <a:rPr lang="en-US" dirty="0" smtClean="0"/>
              <a:t>Local </a:t>
            </a:r>
            <a:r>
              <a:rPr lang="en-US" dirty="0"/>
              <a:t>business, industry, unions to identify/validate skills </a:t>
            </a:r>
            <a:r>
              <a:rPr lang="en-US" dirty="0" smtClean="0"/>
              <a:t>gaps</a:t>
            </a:r>
          </a:p>
          <a:p>
            <a:pPr>
              <a:spcAft>
                <a:spcPts val="1800"/>
              </a:spcAft>
            </a:pPr>
            <a:r>
              <a:rPr lang="en-US" dirty="0" smtClean="0"/>
              <a:t>Regional </a:t>
            </a:r>
            <a:r>
              <a:rPr lang="en-US" dirty="0"/>
              <a:t>advisory committees (where they exist) to validate curriculum</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425026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DSNs </a:t>
            </a:r>
            <a:r>
              <a:rPr lang="mr-IN" b="1" dirty="0" smtClean="0"/>
              <a:t>–</a:t>
            </a:r>
            <a:r>
              <a:rPr lang="en-US" b="1" dirty="0" smtClean="0"/>
              <a:t> Help  Identify . . . </a:t>
            </a:r>
            <a:endParaRPr lang="en-US" b="1" dirty="0"/>
          </a:p>
        </p:txBody>
      </p:sp>
      <p:sp>
        <p:nvSpPr>
          <p:cNvPr id="3" name="Content Placeholder 2"/>
          <p:cNvSpPr>
            <a:spLocks noGrp="1"/>
          </p:cNvSpPr>
          <p:nvPr>
            <p:ph idx="1"/>
          </p:nvPr>
        </p:nvSpPr>
        <p:spPr/>
        <p:txBody>
          <a:bodyPr>
            <a:normAutofit/>
          </a:bodyPr>
          <a:lstStyle/>
          <a:p>
            <a:endParaRPr lang="en-US" sz="1200" dirty="0" smtClean="0"/>
          </a:p>
          <a:p>
            <a:pPr>
              <a:spcAft>
                <a:spcPts val="3600"/>
              </a:spcAft>
            </a:pPr>
            <a:r>
              <a:rPr lang="en-US" dirty="0" smtClean="0"/>
              <a:t>Similar </a:t>
            </a:r>
            <a:r>
              <a:rPr lang="en-US" dirty="0"/>
              <a:t>programs in the region and </a:t>
            </a:r>
            <a:r>
              <a:rPr lang="en-US" dirty="0" smtClean="0"/>
              <a:t>state</a:t>
            </a:r>
          </a:p>
          <a:p>
            <a:pPr>
              <a:spcAft>
                <a:spcPts val="3600"/>
              </a:spcAft>
            </a:pPr>
            <a:r>
              <a:rPr lang="en-US" dirty="0" smtClean="0"/>
              <a:t>Model </a:t>
            </a:r>
            <a:r>
              <a:rPr lang="en-US" dirty="0"/>
              <a:t>curriculum and resources to aid in curriculum </a:t>
            </a:r>
            <a:r>
              <a:rPr lang="en-US" dirty="0" smtClean="0"/>
              <a:t>development</a:t>
            </a:r>
          </a:p>
          <a:p>
            <a:pPr>
              <a:spcAft>
                <a:spcPts val="3600"/>
              </a:spcAft>
            </a:pPr>
            <a:r>
              <a:rPr lang="en-US" dirty="0" smtClean="0"/>
              <a:t>Professional </a:t>
            </a:r>
            <a:r>
              <a:rPr lang="en-US" dirty="0"/>
              <a:t>development opportunities around new and emerging </a:t>
            </a:r>
            <a:r>
              <a:rPr lang="en-US" dirty="0" smtClean="0"/>
              <a:t>technologies</a:t>
            </a:r>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46965228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4332</TotalTime>
  <Words>758</Words>
  <Application>Microsoft Macintosh PowerPoint</Application>
  <PresentationFormat>Widescreen</PresentationFormat>
  <Paragraphs>143</Paragraphs>
  <Slides>23</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American Typewriter</vt:lpstr>
      <vt:lpstr>Calibri</vt:lpstr>
      <vt:lpstr>Georgia</vt:lpstr>
      <vt:lpstr>Lucida Calligraphy</vt:lpstr>
      <vt:lpstr>Mangal</vt:lpstr>
      <vt:lpstr>Arial</vt:lpstr>
      <vt:lpstr>1_Office Theme</vt:lpstr>
      <vt:lpstr>Office Theme</vt:lpstr>
      <vt:lpstr>Template</vt:lpstr>
      <vt:lpstr>Working with  ADVISORY COMMITTEES &amp; REGIONAL CONSORTIA</vt:lpstr>
      <vt:lpstr>Breakout Description</vt:lpstr>
      <vt:lpstr>Advisory Committees:  Role</vt:lpstr>
      <vt:lpstr>Regional Consortia:  Role</vt:lpstr>
      <vt:lpstr>Regional Consortia:  Consider</vt:lpstr>
      <vt:lpstr>Do you know your Consortium?</vt:lpstr>
      <vt:lpstr>DSN: What??  Who?? Huh??</vt:lpstr>
      <vt:lpstr>DSNs - Connect Faculty &amp; Colleges with</vt:lpstr>
      <vt:lpstr>DSNs – Help  Identify . . . </vt:lpstr>
      <vt:lpstr>DSN Example</vt:lpstr>
      <vt:lpstr>CTE Program Approvals</vt:lpstr>
      <vt:lpstr>www.regionalcte.org </vt:lpstr>
      <vt:lpstr>www.regionalcte.org </vt:lpstr>
      <vt:lpstr>PowerPoint Presentation</vt:lpstr>
      <vt:lpstr>Advisory Committee: Care &amp; Feeding</vt:lpstr>
      <vt:lpstr>Advisory Committee: Care &amp; Feeding</vt:lpstr>
      <vt:lpstr>Advisory Committee: Care &amp; Feeding</vt:lpstr>
      <vt:lpstr>Advisory Committee: Care &amp; Feeding</vt:lpstr>
      <vt:lpstr>Advisory Committee: Care &amp; Feeding</vt:lpstr>
      <vt:lpstr>Advisory Committee: Care &amp; Feeding</vt:lpstr>
      <vt:lpstr>Advisory Committee: Care &amp; Feeding</vt:lpstr>
      <vt:lpstr>Questions?</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Dianna Chiabotti</cp:lastModifiedBy>
  <cp:revision>118</cp:revision>
  <cp:lastPrinted>2017-07-11T16:33:16Z</cp:lastPrinted>
  <dcterms:created xsi:type="dcterms:W3CDTF">2015-05-02T02:46:00Z</dcterms:created>
  <dcterms:modified xsi:type="dcterms:W3CDTF">2018-07-11T22:38:47Z</dcterms:modified>
</cp:coreProperties>
</file>