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6" r:id="rId2"/>
    <p:sldMasterId id="2147483678" r:id="rId3"/>
  </p:sldMasterIdLst>
  <p:notesMasterIdLst>
    <p:notesMasterId r:id="rId32"/>
  </p:notesMasterIdLst>
  <p:handoutMasterIdLst>
    <p:handoutMasterId r:id="rId33"/>
  </p:handoutMasterIdLst>
  <p:sldIdLst>
    <p:sldId id="334" r:id="rId4"/>
    <p:sldId id="358" r:id="rId5"/>
    <p:sldId id="359" r:id="rId6"/>
    <p:sldId id="339" r:id="rId7"/>
    <p:sldId id="361" r:id="rId8"/>
    <p:sldId id="336" r:id="rId9"/>
    <p:sldId id="315" r:id="rId10"/>
    <p:sldId id="337" r:id="rId11"/>
    <p:sldId id="338" r:id="rId12"/>
    <p:sldId id="340" r:id="rId13"/>
    <p:sldId id="341" r:id="rId14"/>
    <p:sldId id="342" r:id="rId15"/>
    <p:sldId id="344" r:id="rId16"/>
    <p:sldId id="345" r:id="rId17"/>
    <p:sldId id="343" r:id="rId18"/>
    <p:sldId id="346" r:id="rId19"/>
    <p:sldId id="347" r:id="rId20"/>
    <p:sldId id="348" r:id="rId21"/>
    <p:sldId id="349" r:id="rId22"/>
    <p:sldId id="350" r:id="rId23"/>
    <p:sldId id="351" r:id="rId24"/>
    <p:sldId id="352" r:id="rId25"/>
    <p:sldId id="353" r:id="rId26"/>
    <p:sldId id="354" r:id="rId27"/>
    <p:sldId id="355" r:id="rId28"/>
    <p:sldId id="356" r:id="rId29"/>
    <p:sldId id="357" r:id="rId30"/>
    <p:sldId id="333" r:id="rId31"/>
  </p:sldIdLst>
  <p:sldSz cx="12192000" cy="6858000"/>
  <p:notesSz cx="6985000" cy="9271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72" autoAdjust="0"/>
    <p:restoredTop sz="92409" autoAdjust="0"/>
  </p:normalViewPr>
  <p:slideViewPr>
    <p:cSldViewPr snapToGrid="0">
      <p:cViewPr varScale="1">
        <p:scale>
          <a:sx n="96" d="100"/>
          <a:sy n="96" d="100"/>
        </p:scale>
        <p:origin x="1424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handoutMaster" Target="handoutMasters/handout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tableStyles" Target="tableStyles.xml"/><Relationship Id="rId4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r">
              <a:defRPr sz="1200"/>
            </a:lvl1pPr>
          </a:lstStyle>
          <a:p>
            <a:fld id="{946F2F9A-1800-B748-BE4F-3AF4543CD1CD}" type="datetimeFigureOut">
              <a:rPr lang="en-US" smtClean="0"/>
              <a:t>7/14/17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r">
              <a:defRPr sz="1200"/>
            </a:lvl1pPr>
          </a:lstStyle>
          <a:p>
            <a:fld id="{614B6A65-386E-C040-8D7E-DE7F7798D9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9919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16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16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r">
              <a:defRPr sz="1200"/>
            </a:lvl1pPr>
          </a:lstStyle>
          <a:p>
            <a:fld id="{8A5B517A-71EB-4509-BAE5-189BC8583ACC}" type="datetimeFigureOut">
              <a:rPr lang="en-US" smtClean="0"/>
              <a:t>7/14/17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58875"/>
            <a:ext cx="5562600" cy="3128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85" tIns="46442" rIns="92885" bIns="4644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1669"/>
            <a:ext cx="5588000" cy="3650456"/>
          </a:xfrm>
          <a:prstGeom prst="rect">
            <a:avLst/>
          </a:prstGeom>
        </p:spPr>
        <p:txBody>
          <a:bodyPr vert="horz" lIns="92885" tIns="46442" rIns="92885" bIns="4644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41"/>
            <a:ext cx="3026833" cy="465159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05841"/>
            <a:ext cx="3026833" cy="465159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r">
              <a:defRPr sz="1200"/>
            </a:lvl1pPr>
          </a:lstStyle>
          <a:p>
            <a:fld id="{9B76EAC2-157E-434C-9995-73CD4FD359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2895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Home</a:t>
            </a:r>
            <a:r>
              <a:rPr lang="en-US" baseline="0" dirty="0" smtClean="0"/>
              <a:t> Page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82B89-1815-DE41-8681-3F0948AD7B1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6782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Submit Form Pt.</a:t>
            </a:r>
            <a:r>
              <a:rPr lang="en-US" baseline="0" dirty="0" smtClean="0"/>
              <a:t> 3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82B89-1815-DE41-8681-3F0948AD7B1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918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Submit Form Pt.</a:t>
            </a:r>
            <a:r>
              <a:rPr lang="en-US" baseline="0" dirty="0" smtClean="0"/>
              <a:t>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82B89-1815-DE41-8681-3F0948AD7B1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1588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Submit Form Pt.</a:t>
            </a:r>
            <a:r>
              <a:rPr lang="en-US" baseline="0" dirty="0" smtClean="0"/>
              <a:t>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82B89-1815-DE41-8681-3F0948AD7B1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4071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Browse Submitted</a:t>
            </a:r>
            <a:r>
              <a:rPr lang="en-US" baseline="0" dirty="0" smtClean="0"/>
              <a:t> Programs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82B89-1815-DE41-8681-3F0948AD7B1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9613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82B89-1815-DE41-8681-3F0948AD7B1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108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82B89-1815-DE41-8681-3F0948AD7B1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880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82B89-1815-DE41-8681-3F0948AD7B1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852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Register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82B89-1815-DE41-8681-3F0948AD7B1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955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User Dashboard. The only</a:t>
            </a:r>
            <a:r>
              <a:rPr lang="en-US" baseline="0" dirty="0" smtClean="0"/>
              <a:t> additional feature that the chair has is the ability to add new users.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82B89-1815-DE41-8681-3F0948AD7B1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024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Login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82B89-1815-DE41-8681-3F0948AD7B1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096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82B89-1815-DE41-8681-3F0948AD7B1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749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Submit</a:t>
            </a:r>
            <a:r>
              <a:rPr lang="en-US" baseline="0" dirty="0" smtClean="0"/>
              <a:t> Form Pt 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82B89-1815-DE41-8681-3F0948AD7B1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28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82B89-1815-DE41-8681-3F0948AD7B1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249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Submit Form Pt.</a:t>
            </a:r>
            <a:r>
              <a:rPr lang="en-US" baseline="0" dirty="0" smtClean="0"/>
              <a:t>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82B89-1815-DE41-8681-3F0948AD7B1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20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CA53794-D6D2-1749-A79D-7DB68B0083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7/14/17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CTE Leadership Institute May 8 - 9, 2015 LaJolla, CA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777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FD10-689F-D942-80BA-C87B43A8F8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7/14/17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CTE Leadership Institute May 8 - 9, 2015 LaJolla, 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043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82EE-5D8C-834E-8A94-7195391A81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7/14/17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CTE Leadership Institute May 8 - 9, 2015 LaJolla, 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878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7"/>
            <a:ext cx="3932237" cy="11937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87427"/>
            <a:ext cx="6172200" cy="5005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8122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5F21-EC4D-2949-83D4-20ADE698BD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7/14/17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CTE Leadership Institute May 8 - 9, 2015 LaJolla, CA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064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6"/>
            <a:ext cx="3932237" cy="10699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99427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9243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F0DC-EE33-CA44-9A3B-E6138C1B442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7/14/17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CTE Leadership Institute May 8 - 9, 2015 LaJolla, CA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009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4839E-DE69-1242-91A5-B68BDE8FEA1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7/14/17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CTE Leadership Institute May 8 - 9, 2015 LaJolla, 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4398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923925"/>
            <a:ext cx="2628900" cy="52530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923925"/>
            <a:ext cx="7734300" cy="52530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3D091-7C83-184D-AA43-B062872E39A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7/14/17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CTE Leadership Institute May 8 - 9, 2015 LaJolla, 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0836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72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AF2EF-261F-C147-A0E0-D03A8BB5FF7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7/14/17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CTE Leadership Institute May 8 - 9, 2015 LaJolla,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1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C19AE-2B89-AF4C-968F-CDE01D5D7DF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7/14/17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CTE Leadership Institute May 8 - 9, 2015 LaJolla,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6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E06B-8D0D-0B4B-ACC6-31C7C1D0EDC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7/14/17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CTE Leadership Institute May 8 - 9, 2015 LaJolla,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3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8CED-4DD4-4140-A1C4-DCDF7078C1F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7/14/17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CTE Leadership Institute May 8 - 9, 2015 LaJolla,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C3DC8-B4B6-5A4B-ACA4-FBA8DCE05FCD}" type="datetime1">
              <a:rPr lang="en-US" smtClean="0"/>
              <a:t>7/14/17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CTE Leadership Institute May 8 - 9, 2015 LaJolla, 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B0EE-5C55-4A20-9AF4-1E061F85A2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7451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3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700" b="0">
                <a:solidFill>
                  <a:schemeClr val="tx2"/>
                </a:solidFill>
              </a:defRPr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3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7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49ED-55EC-4E4E-B2C7-DD040643550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7/14/17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CTE Leadership Institute May 8 - 9, 2015 LaJolla,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FD10-689F-D942-80BA-C87B43A8F8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7/14/17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CTE Leadership Institute May 8 - 9, 2015 LaJolla,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82EE-5D8C-834E-8A94-7195391A81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7/14/17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CTE Leadership Institute May 8 - 9, 2015 LaJolla,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4"/>
            <a:ext cx="2852928" cy="4243615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5F21-EC4D-2949-83D4-20ADE698BD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7/14/17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CTE Leadership Institute May 8 - 9, 2015 LaJolla,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F0DC-EE33-CA44-9A3B-E6138C1B442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7/14/17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CTE Leadership Institute May 8 - 9, 2015 LaJolla,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4839E-DE69-1242-91A5-B68BDE8FEA1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7/14/17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CTE Leadership Institute May 8 - 9, 2015 LaJolla,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3D091-7C83-184D-AA43-B062872E39A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7/14/17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CTE Leadership Institute May 8 - 9, 2015 LaJolla,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3" y="0"/>
            <a:ext cx="12188954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5"/>
          <p:cNvSpPr txBox="1"/>
          <p:nvPr/>
        </p:nvSpPr>
        <p:spPr>
          <a:xfrm>
            <a:off x="244928" y="6099066"/>
            <a:ext cx="3257550" cy="2669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l">
              <a:defRPr sz="25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266" dirty="0">
                <a:solidFill>
                  <a:schemeClr val="bg1"/>
                </a:solidFill>
              </a:rPr>
              <a:t>doingwhatmatters.</a:t>
            </a:r>
            <a:r>
              <a:rPr lang="en-US" sz="1266" dirty="0">
                <a:solidFill>
                  <a:srgbClr val="FBAB18"/>
                </a:solidFill>
              </a:rPr>
              <a:t>cccco.edu</a:t>
            </a:r>
          </a:p>
        </p:txBody>
      </p:sp>
      <p:sp>
        <p:nvSpPr>
          <p:cNvPr id="7" name="Shape 2"/>
          <p:cNvSpPr>
            <a:spLocks noGrp="1"/>
          </p:cNvSpPr>
          <p:nvPr>
            <p:ph type="title"/>
          </p:nvPr>
        </p:nvSpPr>
        <p:spPr>
          <a:xfrm>
            <a:off x="885083" y="1454840"/>
            <a:ext cx="10406063" cy="771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8" name="Shape 3"/>
          <p:cNvSpPr>
            <a:spLocks noGrp="1"/>
          </p:cNvSpPr>
          <p:nvPr>
            <p:ph idx="1"/>
          </p:nvPr>
        </p:nvSpPr>
        <p:spPr>
          <a:xfrm>
            <a:off x="892969" y="2300538"/>
            <a:ext cx="10406063" cy="3554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Shape 4"/>
          <p:cNvSpPr>
            <a:spLocks noGrp="1"/>
          </p:cNvSpPr>
          <p:nvPr>
            <p:ph type="sldNum" sz="quarter" idx="2"/>
          </p:nvPr>
        </p:nvSpPr>
        <p:spPr>
          <a:xfrm>
            <a:off x="10218934" y="6416568"/>
            <a:ext cx="267702" cy="26494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055">
                <a:solidFill>
                  <a:srgbClr val="FBAB18"/>
                </a:solidFill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pic>
        <p:nvPicPr>
          <p:cNvPr id="10" name="image3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1523" y="0"/>
            <a:ext cx="12188954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xtBox 10"/>
          <p:cNvSpPr txBox="1"/>
          <p:nvPr userDrawn="1"/>
        </p:nvSpPr>
        <p:spPr>
          <a:xfrm>
            <a:off x="244928" y="6099066"/>
            <a:ext cx="3257550" cy="2669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l">
              <a:defRPr sz="25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266" dirty="0">
                <a:solidFill>
                  <a:schemeClr val="bg1"/>
                </a:solidFill>
              </a:rPr>
              <a:t>doingwhatmatters.</a:t>
            </a:r>
            <a:r>
              <a:rPr lang="en-US" sz="1266" dirty="0">
                <a:solidFill>
                  <a:srgbClr val="FBAB18"/>
                </a:solidFill>
              </a:rPr>
              <a:t>cccco.edu</a:t>
            </a:r>
          </a:p>
        </p:txBody>
      </p:sp>
    </p:spTree>
    <p:extLst>
      <p:ext uri="{BB962C8B-B14F-4D97-AF65-F5344CB8AC3E}">
        <p14:creationId xmlns:p14="http://schemas.microsoft.com/office/powerpoint/2010/main" val="151250201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35BB8-85F4-5746-AB53-4CB85CDE18A8}" type="datetime1">
              <a:rPr lang="en-US" smtClean="0"/>
              <a:t>7/14/17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CTE Leadership Institute May 8 - 9, 2015 LaJolla, CA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B0EE-5C55-4A20-9AF4-1E061F85A2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718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E3593-FDB8-814B-B841-B4290301D609}" type="datetime1">
              <a:rPr lang="en-US" smtClean="0"/>
              <a:t>7/14/17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CTE Leadership Institute May 8 - 9, 2015 LaJolla, 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B0EE-5C55-4A20-9AF4-1E061F85A2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493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68AF2EF-261F-C147-A0E0-D03A8BB5FF7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7/14/17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CTE Leadership Institute May 8 - 9, 2015 LaJolla, CA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749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C19AE-2B89-AF4C-968F-CDE01D5D7DF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7/14/17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CTE Leadership Institute May 8 - 9, 2015 LaJolla, 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281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E06B-8D0D-0B4B-ACC6-31C7C1D0EDC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7/14/17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CTE Leadership Institute May 8 - 9, 2015 LaJolla, 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33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8CED-4DD4-4140-A1C4-DCDF7078C1F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7/14/17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CTE Leadership Institute May 8 - 9, 2015 LaJolla, CA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768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95351"/>
            <a:ext cx="10515600" cy="7953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49ED-55EC-4E4E-B2C7-DD040643550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7/14/17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CTE Leadership Institute May 8 - 9, 2015 LaJolla, CA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045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13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7.xml"/><Relationship Id="rId13" Type="http://schemas.openxmlformats.org/officeDocument/2006/relationships/theme" Target="../theme/theme3.xml"/><Relationship Id="rId14" Type="http://schemas.openxmlformats.org/officeDocument/2006/relationships/image" Target="../media/image4.jpg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904876"/>
            <a:ext cx="10515600" cy="914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19660-978A-3847-831D-F1031CCAB5A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7/14/17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CTE Leadership Institute May 8 - 9, 2015 LaJolla, 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505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1" kern="1200">
          <a:solidFill>
            <a:srgbClr val="261300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i="1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904876"/>
            <a:ext cx="10515600" cy="914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15D92-DCC7-D34A-BDBA-BAD7CA28424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7/14/17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CTE Leadership Institute May 8 - 9, 2015 LaJolla, 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46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1" kern="1200">
          <a:solidFill>
            <a:srgbClr val="261300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i="1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2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7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rgbClr val="FFFFFF"/>
                </a:solidFill>
              </a:defRPr>
            </a:lvl1pPr>
          </a:lstStyle>
          <a:p>
            <a:fld id="{F5319660-978A-3847-831D-F1031CCAB5A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7/14/17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rgbClr val="FFFFFF"/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CTE Leadership Institute May 8 - 9, 2015 LaJolla,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900" b="1">
                <a:solidFill>
                  <a:srgbClr val="FFFFFF"/>
                </a:solidFill>
              </a:defRPr>
            </a:lvl1pPr>
          </a:lstStyle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5300" kern="1200" spc="-133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43834" indent="-243834" algn="l" defTabSz="121917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indent="-243834" algn="l" defTabSz="121917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975336" indent="-243834" algn="l" defTabSz="121917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41086" indent="-243834" algn="l" defTabSz="121917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584920" indent="-182875" algn="l" defTabSz="121917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9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28754" indent="-243834" algn="l" defTabSz="121917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72588" indent="-243834" algn="l" defTabSz="121917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316422" indent="-243834" algn="l" defTabSz="121917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256" indent="-243834" algn="l" defTabSz="121917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rconsortium.com/program-and-course-approval/" TargetMode="External"/><Relationship Id="rId4" Type="http://schemas.openxmlformats.org/officeDocument/2006/relationships/hyperlink" Target="https://desertcolleges.org/cte/program-process.php" TargetMode="External"/><Relationship Id="rId5" Type="http://schemas.openxmlformats.org/officeDocument/2006/relationships/hyperlink" Target="http://www.laocrc.org/educators" TargetMode="External"/><Relationship Id="rId6" Type="http://schemas.openxmlformats.org/officeDocument/2006/relationships/hyperlink" Target="http://nfnrc.org/home/information-hub/program-proposal-meetings/" TargetMode="External"/><Relationship Id="rId7" Type="http://schemas.openxmlformats.org/officeDocument/2006/relationships/hyperlink" Target="http://myworkforceconnection.org/committee-sub/program-approval-process/" TargetMode="External"/><Relationship Id="rId8" Type="http://schemas.openxmlformats.org/officeDocument/2006/relationships/hyperlink" Target="http://sccrcolleges.org/partners" TargetMode="External"/><Relationship Id="rId1" Type="http://schemas.openxmlformats.org/officeDocument/2006/relationships/slideLayout" Target="../slideLayouts/slideLayout17.xml"/><Relationship Id="rId2" Type="http://schemas.openxmlformats.org/officeDocument/2006/relationships/hyperlink" Target="http://www.baccc.net/Home/program-endorsement-guidelines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Julie.Pehkonen@rcc.edu" TargetMode="External"/><Relationship Id="rId4" Type="http://schemas.openxmlformats.org/officeDocument/2006/relationships/hyperlink" Target="mailto:lfarrell@msjc.edu" TargetMode="External"/><Relationship Id="rId1" Type="http://schemas.openxmlformats.org/officeDocument/2006/relationships/slideLayout" Target="../slideLayouts/slideLayout22.xml"/><Relationship Id="rId2" Type="http://schemas.openxmlformats.org/officeDocument/2006/relationships/hyperlink" Target="mailto:daarkl@lavc.ed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jpeg"/><Relationship Id="rId12" Type="http://schemas.openxmlformats.org/officeDocument/2006/relationships/hyperlink" Target="http://sccrcolleges.org/swp" TargetMode="External"/><Relationship Id="rId13" Type="http://schemas.openxmlformats.org/officeDocument/2006/relationships/image" Target="../media/image13.png"/><Relationship Id="rId14" Type="http://schemas.openxmlformats.org/officeDocument/2006/relationships/hyperlink" Target="https://www.nfnswp.com/" TargetMode="External"/><Relationship Id="rId15" Type="http://schemas.openxmlformats.org/officeDocument/2006/relationships/image" Target="../media/image14.png"/><Relationship Id="rId1" Type="http://schemas.openxmlformats.org/officeDocument/2006/relationships/slideLayout" Target="../slideLayouts/slideLayout27.xml"/><Relationship Id="rId2" Type="http://schemas.openxmlformats.org/officeDocument/2006/relationships/hyperlink" Target="https://desertcolleges.org/swp/index.php" TargetMode="External"/><Relationship Id="rId3" Type="http://schemas.openxmlformats.org/officeDocument/2006/relationships/image" Target="../media/image8.png"/><Relationship Id="rId4" Type="http://schemas.openxmlformats.org/officeDocument/2006/relationships/hyperlink" Target="http://www.baccc.net/swp" TargetMode="External"/><Relationship Id="rId5" Type="http://schemas.openxmlformats.org/officeDocument/2006/relationships/image" Target="../media/image9.png"/><Relationship Id="rId6" Type="http://schemas.openxmlformats.org/officeDocument/2006/relationships/hyperlink" Target="http://crconsortium.com/swp-regional-planning/" TargetMode="External"/><Relationship Id="rId7" Type="http://schemas.openxmlformats.org/officeDocument/2006/relationships/image" Target="../media/image10.jpeg"/><Relationship Id="rId8" Type="http://schemas.openxmlformats.org/officeDocument/2006/relationships/hyperlink" Target="http://myworkforceconnection.org/sdic-strong-workforce/" TargetMode="External"/><Relationship Id="rId9" Type="http://schemas.openxmlformats.org/officeDocument/2006/relationships/image" Target="../media/image11.jpeg"/><Relationship Id="rId10" Type="http://schemas.openxmlformats.org/officeDocument/2006/relationships/hyperlink" Target="http://www.laocrc.org/about/strong-workforce-program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Working with Your Regional Consortia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Karen Daar, Los Angeles Valley College</a:t>
            </a:r>
          </a:p>
          <a:p>
            <a:r>
              <a:rPr lang="en-US" dirty="0" smtClean="0"/>
              <a:t>Lorraine Slattery-Farrell, ASCCC South Representative</a:t>
            </a:r>
          </a:p>
          <a:p>
            <a:r>
              <a:rPr lang="en-US" dirty="0" smtClean="0"/>
              <a:t>Julie Pehkonen, Chair, Inland Empire/Desert Regional Consortium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76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41" y="1314502"/>
            <a:ext cx="7076971" cy="4423107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8309987" y="2196189"/>
            <a:ext cx="3356149" cy="28725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This site is under development. Actual site will go live soon.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03519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527" y="1454840"/>
            <a:ext cx="11046691" cy="3941243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rgbClr val="FFC000"/>
                </a:solidFill>
              </a:rPr>
              <a:t>Step 1:  </a:t>
            </a:r>
            <a:br>
              <a:rPr lang="en-US" sz="5400" dirty="0" smtClean="0">
                <a:solidFill>
                  <a:srgbClr val="FFC000"/>
                </a:solidFill>
              </a:rPr>
            </a:br>
            <a:r>
              <a:rPr lang="en-US" sz="5400" dirty="0" smtClean="0"/>
              <a:t>Create a user account (register)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6128319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08704" cy="6858000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7232073" y="2639041"/>
            <a:ext cx="3980872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Why Register?</a:t>
            </a: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97994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32" y="7520"/>
            <a:ext cx="10948737" cy="684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78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88" y="0"/>
            <a:ext cx="11750424" cy="6858000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4790649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527" y="1454840"/>
            <a:ext cx="11046691" cy="3941243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rgbClr val="FFC000"/>
                </a:solidFill>
              </a:rPr>
              <a:t>Step 2:  </a:t>
            </a:r>
            <a:br>
              <a:rPr lang="en-US" sz="5400" dirty="0" smtClean="0">
                <a:solidFill>
                  <a:srgbClr val="FFC000"/>
                </a:solidFill>
              </a:rPr>
            </a:br>
            <a:r>
              <a:rPr lang="en-US" sz="5400" dirty="0"/>
              <a:t>Request a LMI report from the Center of Excellence</a:t>
            </a:r>
            <a:r>
              <a:rPr lang="en-US" sz="5400" dirty="0" smtClean="0">
                <a:solidFill>
                  <a:srgbClr val="FFC000"/>
                </a:solidFill>
              </a:rPr>
              <a:t/>
            </a:r>
            <a:br>
              <a:rPr lang="en-US" sz="5400" dirty="0" smtClean="0">
                <a:solidFill>
                  <a:srgbClr val="FFC000"/>
                </a:solidFill>
              </a:rPr>
            </a:b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584883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73" y="517236"/>
            <a:ext cx="10839554" cy="6171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302206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527" y="1454840"/>
            <a:ext cx="11046691" cy="394124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>
                <a:solidFill>
                  <a:srgbClr val="FFC000"/>
                </a:solidFill>
              </a:rPr>
              <a:t>Step 3:  </a:t>
            </a:r>
            <a:br>
              <a:rPr lang="en-US" sz="5400" dirty="0" smtClean="0">
                <a:solidFill>
                  <a:srgbClr val="FFC000"/>
                </a:solidFill>
              </a:rPr>
            </a:br>
            <a:r>
              <a:rPr lang="en-US" sz="5400" dirty="0" smtClean="0"/>
              <a:t>Submit a request to your regional consortium to review your program and recommend approval</a:t>
            </a:r>
            <a:br>
              <a:rPr lang="en-US" sz="5400" dirty="0" smtClean="0"/>
            </a:br>
            <a:r>
              <a:rPr lang="en-US" sz="5400" dirty="0" smtClean="0"/>
              <a:t>(actual site will be live </a:t>
            </a:r>
            <a:r>
              <a:rPr lang="en-US" sz="5400" i="1" dirty="0" smtClean="0"/>
              <a:t>soon</a:t>
            </a:r>
            <a:r>
              <a:rPr lang="en-US" sz="5400" dirty="0" smtClean="0"/>
              <a:t>)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742363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62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08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67"/>
          <a:stretch/>
        </p:blipFill>
        <p:spPr>
          <a:xfrm>
            <a:off x="0" y="0"/>
            <a:ext cx="6308436" cy="60216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25"/>
          <a:stretch/>
        </p:blipFill>
        <p:spPr>
          <a:xfrm>
            <a:off x="5882640" y="1497053"/>
            <a:ext cx="6309360" cy="5360947"/>
          </a:xfrm>
          <a:prstGeom prst="rect">
            <a:avLst/>
          </a:prstGeom>
        </p:spPr>
      </p:pic>
      <p:sp>
        <p:nvSpPr>
          <p:cNvPr id="4" name="Left Brace 3"/>
          <p:cNvSpPr/>
          <p:nvPr/>
        </p:nvSpPr>
        <p:spPr>
          <a:xfrm>
            <a:off x="6118629" y="1391903"/>
            <a:ext cx="393007" cy="4888824"/>
          </a:xfrm>
          <a:prstGeom prst="leftBrace">
            <a:avLst>
              <a:gd name="adj1" fmla="val 8333"/>
              <a:gd name="adj2" fmla="val 16936"/>
            </a:avLst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5" name="Rectangle 4"/>
          <p:cNvSpPr/>
          <p:nvPr/>
        </p:nvSpPr>
        <p:spPr>
          <a:xfrm flipH="1">
            <a:off x="3066473" y="1391903"/>
            <a:ext cx="2946400" cy="1333698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5"/>
            </a:solidFill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These questions are the same on your submission to the CCCCO.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02300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Breakout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i="1" dirty="0" smtClean="0"/>
          </a:p>
          <a:p>
            <a:pPr marL="0" indent="0" algn="ctr">
              <a:buNone/>
            </a:pPr>
            <a:endParaRPr lang="en-US" i="1" dirty="0"/>
          </a:p>
          <a:p>
            <a:pPr marL="0" indent="0" algn="ctr">
              <a:buNone/>
            </a:pPr>
            <a:r>
              <a:rPr lang="en-US" i="1" dirty="0" smtClean="0"/>
              <a:t>This </a:t>
            </a:r>
            <a:r>
              <a:rPr lang="en-US" i="1" dirty="0"/>
              <a:t>breakout will examine the program review process for CTE and the roles of regional consortia and advisory boards. Presenters will discuss how to </a:t>
            </a:r>
            <a:r>
              <a:rPr lang="en-US" i="1" dirty="0" smtClean="0"/>
              <a:t>effectively </a:t>
            </a:r>
            <a:r>
              <a:rPr lang="en-US" i="1" dirty="0"/>
              <a:t>work with your regional consortia, advisory boards, and DSN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18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04" y="8022"/>
            <a:ext cx="11372193" cy="68419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73964" y="652370"/>
            <a:ext cx="5874327" cy="1087477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Some regions</a:t>
            </a:r>
            <a:r>
              <a:rPr kumimoji="0" lang="en-US" sz="32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 require additional information (not all)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7416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54188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509" y="0"/>
            <a:ext cx="2811926" cy="6858000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6" name="Left Arrow 5"/>
          <p:cNvSpPr/>
          <p:nvPr/>
        </p:nvSpPr>
        <p:spPr>
          <a:xfrm>
            <a:off x="3292764" y="1238543"/>
            <a:ext cx="5560291" cy="1915676"/>
          </a:xfrm>
          <a:prstGeom prst="lef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Review your submission before submitting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385127" y="3884765"/>
            <a:ext cx="5560291" cy="1915676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Check the</a:t>
            </a:r>
            <a:r>
              <a:rPr kumimoji="0" lang="en-US" sz="2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 status of your submission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27735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846" y="0"/>
            <a:ext cx="9308154" cy="6858000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77090" y="1780306"/>
            <a:ext cx="2410691" cy="3057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Browse and</a:t>
            </a:r>
            <a:r>
              <a:rPr kumimoji="0" lang="en-US" sz="32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 view program submissions (not just your own)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10934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819" y="1417638"/>
            <a:ext cx="10566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For more information about your region’s process, go to:</a:t>
            </a:r>
            <a:endParaRPr lang="en-US" dirty="0">
              <a:solidFill>
                <a:srgbClr val="FFC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969819" y="2782454"/>
          <a:ext cx="10566400" cy="31595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3200">
                  <a:extLst>
                    <a:ext uri="{9D8B030D-6E8A-4147-A177-3AD203B41FA5}">
                      <a16:colId xmlns:a16="http://schemas.microsoft.com/office/drawing/2014/main" xmlns="" val="3526446840"/>
                    </a:ext>
                  </a:extLst>
                </a:gridCol>
                <a:gridCol w="5283200">
                  <a:extLst>
                    <a:ext uri="{9D8B030D-6E8A-4147-A177-3AD203B41FA5}">
                      <a16:colId xmlns:a16="http://schemas.microsoft.com/office/drawing/2014/main" xmlns="" val="8507178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Region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Website: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40026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107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66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Bay Area Region</a:t>
                      </a:r>
                      <a:endParaRPr lang="en-US" sz="1266" b="0" i="0" u="none" strike="noStrike" cap="none" spc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107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66" b="0" i="0" u="sng" strike="noStrike" cap="none" spc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  <a:hlinkClick r:id="rId2"/>
                        </a:rPr>
                        <a:t>http://www.baccc.net/Home/program-endorsement-guidelines</a:t>
                      </a:r>
                      <a:endParaRPr lang="en-US" sz="1266" b="0" i="0" u="none" strike="noStrike" cap="none" spc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25995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107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66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Central/Mother Lode Region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107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66" b="0" i="0" u="sng" strike="noStrike" cap="none" spc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  <a:hlinkClick r:id="rId3"/>
                        </a:rPr>
                        <a:t>http://crconsortium.com/program-and-course-approval/</a:t>
                      </a:r>
                      <a:r>
                        <a:rPr lang="en-US" sz="1266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85009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107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66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Inland Empire/Desert Region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66" b="0" i="0" u="sng" strike="noStrike" cap="none" spc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  <a:hlinkClick r:id="rId4"/>
                        </a:rPr>
                        <a:t>https://desertcolleges.org/cte/program-process.php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43001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107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66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Los Angeles/Orange County Region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107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66" b="0" i="0" u="sng" strike="noStrike" cap="none" spc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  <a:hlinkClick r:id="rId5"/>
                        </a:rPr>
                        <a:t>http://www.laocrc.org/educators</a:t>
                      </a:r>
                      <a:endParaRPr lang="en-US" sz="1266" b="0" i="0" u="none" strike="noStrike" cap="none" spc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90890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107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66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North/Far North Region</a:t>
                      </a:r>
                      <a:endParaRPr lang="en-US" sz="1266" b="0" i="0" u="none" strike="noStrike" cap="none" spc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107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66" b="0" i="0" u="sng" strike="noStrike" cap="none" spc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  <a:hlinkClick r:id="rId6"/>
                        </a:rPr>
                        <a:t>http://nfnrc.org/home/information-hub/program-proposal-meetings/</a:t>
                      </a:r>
                      <a:endParaRPr lang="en-US" sz="1266" b="0" i="0" u="none" strike="noStrike" cap="none" spc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77377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107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66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San Diego/Imperial Counties Region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107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66" b="0" i="0" u="sng" strike="noStrike" cap="none" spc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  <a:hlinkClick r:id="rId7"/>
                        </a:rPr>
                        <a:t>http://myworkforceconnection.org/committee-sub/program-approval-process/</a:t>
                      </a:r>
                      <a:endParaRPr lang="en-US" sz="1266" b="0" i="0" u="none" strike="noStrike" cap="none" spc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46432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107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66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South Central Coast Region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66" b="0" i="0" u="sng" strike="noStrike" cap="none" spc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  <a:hlinkClick r:id="rId8"/>
                        </a:rPr>
                        <a:t>http://sccrcolleges.org/partners</a:t>
                      </a:r>
                      <a:r>
                        <a:rPr lang="en-US" sz="1266" b="0" i="0" u="sng" strike="noStrike" cap="none" spc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589816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443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527" y="2369241"/>
            <a:ext cx="11046691" cy="168552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>
                <a:solidFill>
                  <a:srgbClr val="FFC000"/>
                </a:solidFill>
              </a:rPr>
              <a:t>Who are the DSNs and how can they help identify regional needs?</a:t>
            </a:r>
            <a:endParaRPr lang="en-US" sz="4900" dirty="0"/>
          </a:p>
        </p:txBody>
      </p:sp>
    </p:spTree>
    <p:extLst>
      <p:ext uri="{BB962C8B-B14F-4D97-AF65-F5344CB8AC3E}">
        <p14:creationId xmlns:p14="http://schemas.microsoft.com/office/powerpoint/2010/main" val="31727776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uliep\AppData\Local\Temp\SNAGHTML1c8df5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636" y="249168"/>
            <a:ext cx="9772650" cy="627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35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3480" y="1362321"/>
            <a:ext cx="5212080" cy="45720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2400" dirty="0" smtClean="0"/>
              <a:t>Industry projections at the regional </a:t>
            </a:r>
            <a:r>
              <a:rPr lang="en-US" sz="2400" dirty="0"/>
              <a:t>level (i.e., specific projects, expansions, etc.) that might impact the local workforce.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2400" dirty="0" smtClean="0"/>
              <a:t>Occupations on the decline.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2400" dirty="0" smtClean="0"/>
              <a:t>Support </a:t>
            </a:r>
            <a:r>
              <a:rPr lang="en-US" sz="2400" dirty="0"/>
              <a:t>cross-sector CTE education </a:t>
            </a:r>
            <a:r>
              <a:rPr lang="en-US" sz="2400" dirty="0" smtClean="0"/>
              <a:t>programs.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2400" dirty="0" smtClean="0"/>
              <a:t>Facilitate </a:t>
            </a:r>
            <a:r>
              <a:rPr lang="en-US" sz="2400" dirty="0"/>
              <a:t>conversations and surveys with respective industries.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2400" dirty="0" smtClean="0"/>
              <a:t>Identify </a:t>
            </a:r>
            <a:r>
              <a:rPr lang="en-US" sz="2400" dirty="0"/>
              <a:t>and disseminate skills, credentials and certificates that regional employers need</a:t>
            </a:r>
            <a:r>
              <a:rPr lang="en-US" sz="2400" dirty="0" smtClean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21862" y="1379539"/>
            <a:ext cx="5212080" cy="45720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2400" dirty="0" smtClean="0"/>
              <a:t>Facilitate </a:t>
            </a:r>
            <a:r>
              <a:rPr lang="en-US" sz="2400" dirty="0"/>
              <a:t>faculty development opportunities. 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2400" dirty="0" smtClean="0"/>
              <a:t>Coordinate </a:t>
            </a:r>
            <a:r>
              <a:rPr lang="en-US" sz="2400" dirty="0"/>
              <a:t>Regional Advisory programs.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2400" dirty="0" smtClean="0"/>
              <a:t>Convene </a:t>
            </a:r>
            <a:r>
              <a:rPr lang="en-US" sz="2400" dirty="0"/>
              <a:t>multi-college stakeholders in a sector.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2400" dirty="0" smtClean="0"/>
              <a:t>Assist in </a:t>
            </a:r>
            <a:r>
              <a:rPr lang="en-US" sz="2400" dirty="0"/>
              <a:t>aligning </a:t>
            </a:r>
            <a:r>
              <a:rPr lang="en-US" sz="2400" dirty="0" smtClean="0"/>
              <a:t>K-12 </a:t>
            </a:r>
            <a:r>
              <a:rPr lang="en-US" sz="2400" dirty="0"/>
              <a:t>pathways with CC programs and aligning CC programs with industry </a:t>
            </a:r>
            <a:r>
              <a:rPr lang="en-US" sz="2400" dirty="0" smtClean="0"/>
              <a:t>needs.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2400" dirty="0"/>
              <a:t>What training is more </a:t>
            </a:r>
            <a:r>
              <a:rPr lang="en-US" sz="2400" dirty="0" err="1"/>
              <a:t>more</a:t>
            </a:r>
            <a:r>
              <a:rPr lang="en-US" sz="2400" dirty="0"/>
              <a:t> applicable to K-12. 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569917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444261" y="1657350"/>
            <a:ext cx="7429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09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33400"/>
            <a:ext cx="10972800" cy="990600"/>
          </a:xfrm>
        </p:spPr>
        <p:txBody>
          <a:bodyPr/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10972800" cy="4876800"/>
          </a:xfrm>
        </p:spPr>
        <p:txBody>
          <a:bodyPr/>
          <a:lstStyle/>
          <a:p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Karen Daar: </a:t>
            </a:r>
            <a:r>
              <a:rPr lang="en-US" dirty="0" smtClean="0">
                <a:hlinkClick r:id="rId2"/>
              </a:rPr>
              <a:t>daarkl@lavc.edu</a:t>
            </a:r>
            <a:r>
              <a:rPr lang="en-US" dirty="0" smtClean="0"/>
              <a:t> 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/>
              <a:t>Julie </a:t>
            </a:r>
            <a:r>
              <a:rPr lang="en-US" dirty="0" smtClean="0"/>
              <a:t>Pehkonen: </a:t>
            </a:r>
            <a:r>
              <a:rPr lang="en-US" dirty="0" smtClean="0">
                <a:hlinkClick r:id="rId3"/>
              </a:rPr>
              <a:t>Julie.Pehkonen@rcc.edu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 </a:t>
            </a:r>
          </a:p>
          <a:p>
            <a:pPr marL="0" indent="0" algn="ctr">
              <a:buNone/>
            </a:pPr>
            <a:r>
              <a:rPr lang="en-US" dirty="0" smtClean="0"/>
              <a:t>Lorraine Slattery-Farrell: </a:t>
            </a:r>
            <a:r>
              <a:rPr lang="en-US" dirty="0" smtClean="0">
                <a:hlinkClick r:id="rId4"/>
              </a:rPr>
              <a:t>lfarrell@msjc.edu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3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33400"/>
            <a:ext cx="10972800" cy="10668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The Role of Regional Consortia in Curriculum Process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04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defTabSz="1219170" rtl="0">
              <a:spcBef>
                <a:spcPct val="0"/>
              </a:spcBef>
            </a:pPr>
            <a:r>
              <a:rPr lang="en-US" sz="3200" dirty="0" smtClean="0"/>
              <a:t>Title 5  §55130(b)(8)</a:t>
            </a:r>
            <a:r>
              <a:rPr lang="de-DE" sz="3200" dirty="0" smtClean="0"/>
              <a:t>(E) </a:t>
            </a:r>
            <a:br>
              <a:rPr lang="de-DE" sz="32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400" spc="-133" dirty="0">
                <a:solidFill>
                  <a:srgbClr val="303030"/>
                </a:solidFill>
                <a:ea typeface="+mj-ea"/>
                <a:cs typeface="+mj-cs"/>
              </a:rPr>
              <a:t>New and substantially revised programs require the</a:t>
            </a:r>
            <a:r>
              <a:rPr lang="en-US" sz="5400" spc="-133" dirty="0">
                <a:solidFill>
                  <a:srgbClr val="FF0000"/>
                </a:solidFill>
                <a:ea typeface="+mj-ea"/>
                <a:cs typeface="+mj-cs"/>
              </a:rPr>
              <a:t> recommendation </a:t>
            </a:r>
            <a:r>
              <a:rPr lang="en-US" sz="5400" spc="-133" dirty="0">
                <a:solidFill>
                  <a:srgbClr val="303030"/>
                </a:solidFill>
                <a:ea typeface="+mj-ea"/>
                <a:cs typeface="+mj-cs"/>
              </a:rPr>
              <a:t>of the Regional Consortia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 descr="recomm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3" t="2850" r="4456" b="-1297"/>
          <a:stretch/>
        </p:blipFill>
        <p:spPr>
          <a:xfrm>
            <a:off x="6096000" y="4038600"/>
            <a:ext cx="2938492" cy="214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2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Consortia Consider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Labor Market Data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Undue Impact on other colleges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map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2" t="555"/>
          <a:stretch/>
        </p:blipFill>
        <p:spPr>
          <a:xfrm>
            <a:off x="6991684" y="2078202"/>
            <a:ext cx="4170947" cy="456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19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909" y="1393657"/>
            <a:ext cx="1997975" cy="1800225"/>
          </a:xfrm>
        </p:spPr>
      </p:pic>
      <p:pic>
        <p:nvPicPr>
          <p:cNvPr id="1026" name="Picture 2" descr="http://www.baccc.net/_/rsrc/1474153665438/Home/BACCC_Logo_Color-260x193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809" y="4432346"/>
            <a:ext cx="1905493" cy="141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entral Region Consortium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4765851" y="4700772"/>
            <a:ext cx="2700338" cy="87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C Logo 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523" y="4432346"/>
            <a:ext cx="2586246" cy="141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Los Angeles Orange County Regional Consortia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851" y="3544077"/>
            <a:ext cx="2700338" cy="88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CCRC Logo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533" y="1743852"/>
            <a:ext cx="1800224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North/Far North Regional Consortium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895" y="1742513"/>
            <a:ext cx="1841748" cy="180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4582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rgbClr val="FF0000"/>
                </a:solidFill>
              </a:rPr>
              <a:t>Who Makes the Recommendation?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5400" kern="0" dirty="0" smtClean="0">
              <a:solidFill>
                <a:srgbClr val="1260AE"/>
              </a:solidFill>
              <a:cs typeface="Arial"/>
              <a:sym typeface="Helvetica Light"/>
            </a:endParaRPr>
          </a:p>
          <a:p>
            <a:pPr marL="0" indent="0" algn="ctr">
              <a:buNone/>
            </a:pPr>
            <a:endParaRPr lang="en-US" sz="5400" kern="0" dirty="0">
              <a:solidFill>
                <a:srgbClr val="1260AE"/>
              </a:solidFill>
              <a:cs typeface="Arial"/>
              <a:sym typeface="Helvetica Light"/>
            </a:endParaRPr>
          </a:p>
          <a:p>
            <a:pPr marL="0" indent="0" algn="ctr">
              <a:buNone/>
            </a:pPr>
            <a:r>
              <a:rPr lang="en-US" sz="5400" kern="0" dirty="0" smtClean="0">
                <a:solidFill>
                  <a:srgbClr val="1260AE"/>
                </a:solidFill>
                <a:cs typeface="Arial"/>
                <a:sym typeface="Helvetica Light"/>
              </a:rPr>
              <a:t>Typically </a:t>
            </a:r>
            <a:r>
              <a:rPr lang="en-US" sz="5400" kern="0" dirty="0">
                <a:solidFill>
                  <a:srgbClr val="1260AE"/>
                </a:solidFill>
                <a:cs typeface="Arial"/>
                <a:sym typeface="Helvetica Light"/>
              </a:rPr>
              <a:t>a subcommittee of the CTE Deans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05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solidFill>
                  <a:srgbClr val="FF0000"/>
                </a:solidFill>
              </a:rPr>
              <a:t>What are consortia looking for?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Primarily </a:t>
            </a:r>
            <a:r>
              <a:rPr lang="en-US" dirty="0"/>
              <a:t>… to ascertain the need for the proposed program in regard to other community colleges in the area, as specified by Title 5, section 55130 (b)(8)(E).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65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Process?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63217" y="2088121"/>
            <a:ext cx="4048125" cy="238125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881" y="1709928"/>
            <a:ext cx="523875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01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22100"/>
      </a:accent1>
      <a:accent2>
        <a:srgbClr val="ED7D31"/>
      </a:accent2>
      <a:accent3>
        <a:srgbClr val="C28446"/>
      </a:accent3>
      <a:accent4>
        <a:srgbClr val="FFC000"/>
      </a:accent4>
      <a:accent5>
        <a:srgbClr val="9F9F9F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6C0C59A-314C-476A-9EA5-9BC28D9283A5}" vid="{6A25FF00-F3F4-435C-AC82-54739F77B3A6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22100"/>
      </a:accent1>
      <a:accent2>
        <a:srgbClr val="ED7D31"/>
      </a:accent2>
      <a:accent3>
        <a:srgbClr val="C28446"/>
      </a:accent3>
      <a:accent4>
        <a:srgbClr val="FFC000"/>
      </a:accent4>
      <a:accent5>
        <a:srgbClr val="9F9F9F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08B9877-1A5F-4C8C-AE8B-A393F1B2205C}" vid="{6C1C3204-970A-4D19-960B-0C81057B61D5}"/>
    </a:ext>
  </a:extLst>
</a:theme>
</file>

<file path=ppt/theme/theme3.xml><?xml version="1.0" encoding="utf-8"?>
<a:theme xmlns:a="http://schemas.openxmlformats.org/drawingml/2006/main" name="Templat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4096</TotalTime>
  <Words>498</Words>
  <Application>Microsoft Macintosh PowerPoint</Application>
  <PresentationFormat>Widescreen</PresentationFormat>
  <Paragraphs>100</Paragraphs>
  <Slides>28</Slides>
  <Notes>15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Georgia</vt:lpstr>
      <vt:lpstr>Helvetica Light</vt:lpstr>
      <vt:lpstr>Wingdings</vt:lpstr>
      <vt:lpstr>1_Office Theme</vt:lpstr>
      <vt:lpstr>Office Theme</vt:lpstr>
      <vt:lpstr>Template</vt:lpstr>
      <vt:lpstr>Working with Your Regional Consortia</vt:lpstr>
      <vt:lpstr>Breakout Description</vt:lpstr>
      <vt:lpstr>The Role of Regional Consortia in Curriculum Process</vt:lpstr>
      <vt:lpstr>Title 5  §55130(b)(8)(E)  </vt:lpstr>
      <vt:lpstr>Regional Consortia Consider</vt:lpstr>
      <vt:lpstr>PowerPoint Presentation</vt:lpstr>
      <vt:lpstr>Who Makes the Recommendation?</vt:lpstr>
      <vt:lpstr>What are consortia looking for?</vt:lpstr>
      <vt:lpstr>What is the Process?</vt:lpstr>
      <vt:lpstr>PowerPoint Presentation</vt:lpstr>
      <vt:lpstr>Step 1:   Create a user account (register)</vt:lpstr>
      <vt:lpstr>PowerPoint Presentation</vt:lpstr>
      <vt:lpstr>PowerPoint Presentation</vt:lpstr>
      <vt:lpstr>PowerPoint Presentation</vt:lpstr>
      <vt:lpstr>Step 2:   Request a LMI report from the Center of Excellence </vt:lpstr>
      <vt:lpstr>PowerPoint Presentation</vt:lpstr>
      <vt:lpstr>Step 3:   Submit a request to your regional consortium to review your program and recommend approval (actual site will be live soon)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 more information about your region’s process, go to:</vt:lpstr>
      <vt:lpstr>Who are the DSNs and how can they help identify regional needs?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Call to Action</dc:title>
  <dc:creator>Grant</dc:creator>
  <cp:lastModifiedBy>Lorraine Slattery-Farrell</cp:lastModifiedBy>
  <cp:revision>96</cp:revision>
  <cp:lastPrinted>2017-07-11T16:33:16Z</cp:lastPrinted>
  <dcterms:created xsi:type="dcterms:W3CDTF">2015-05-02T02:46:00Z</dcterms:created>
  <dcterms:modified xsi:type="dcterms:W3CDTF">2017-07-14T17:25:08Z</dcterms:modified>
</cp:coreProperties>
</file>