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4" r:id="rId3"/>
    <p:sldId id="293" r:id="rId4"/>
    <p:sldId id="294" r:id="rId5"/>
    <p:sldId id="295" r:id="rId6"/>
    <p:sldId id="284" r:id="rId7"/>
    <p:sldId id="282" r:id="rId8"/>
    <p:sldId id="281" r:id="rId9"/>
    <p:sldId id="286" r:id="rId10"/>
    <p:sldId id="287" r:id="rId11"/>
    <p:sldId id="289" r:id="rId12"/>
    <p:sldId id="288" r:id="rId13"/>
    <p:sldId id="290" r:id="rId14"/>
    <p:sldId id="291" r:id="rId15"/>
    <p:sldId id="297" r:id="rId16"/>
    <p:sldId id="300" r:id="rId17"/>
    <p:sldId id="298" r:id="rId18"/>
    <p:sldId id="299" r:id="rId19"/>
    <p:sldId id="301" r:id="rId20"/>
    <p:sldId id="303" r:id="rId21"/>
    <p:sldId id="302" r:id="rId22"/>
    <p:sldId id="304" r:id="rId23"/>
    <p:sldId id="306" r:id="rId24"/>
    <p:sldId id="310" r:id="rId25"/>
    <p:sldId id="307" r:id="rId26"/>
    <p:sldId id="309" r:id="rId27"/>
    <p:sldId id="308" r:id="rId28"/>
    <p:sldId id="285" r:id="rId29"/>
    <p:sldId id="280" r:id="rId30"/>
    <p:sldId id="312" r:id="rId31"/>
    <p:sldId id="311" r:id="rId32"/>
    <p:sldId id="267" r:id="rId33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B7BE8-8058-4DB2-A2EA-72DDE5AF8C44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7D518-5F96-4037-8896-7967CE226A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10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0BC9-44F6-4BA6-8635-FAF8875A783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579FD-A4CC-49DF-9E72-90CE56B9F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CCE4-AD05-984E-9E40-2CEF1B082D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0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CCE4-AD05-984E-9E40-2CEF1B082D4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7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182C-3F87-6C4F-A455-9F7FD5DF5664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182C-3F87-6C4F-A455-9F7FD5DF5664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078-86D4-8C4A-9EEF-6C0973853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182C-3F87-6C4F-A455-9F7FD5DF5664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078-86D4-8C4A-9EEF-6C0973853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182C-3F87-6C4F-A455-9F7FD5DF5664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078-86D4-8C4A-9EEF-6C0973853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182C-3F87-6C4F-A455-9F7FD5DF5664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078-86D4-8C4A-9EEF-6C0973853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182C-3F87-6C4F-A455-9F7FD5DF5664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078-86D4-8C4A-9EEF-6C0973853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182C-3F87-6C4F-A455-9F7FD5DF5664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078-86D4-8C4A-9EEF-6C0973853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182C-3F87-6C4F-A455-9F7FD5DF5664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078-86D4-8C4A-9EEF-6C0973853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182C-3F87-6C4F-A455-9F7FD5DF5664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078-86D4-8C4A-9EEF-6C0973853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182C-3F87-6C4F-A455-9F7FD5DF5664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078-86D4-8C4A-9EEF-6C0973853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182C-3F87-6C4F-A455-9F7FD5DF5664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078-86D4-8C4A-9EEF-6C0973853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6182C-3F87-6C4F-A455-9F7FD5DF5664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64078-86D4-8C4A-9EEF-6C0973853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xtranet.cccco.edu/Divisions/AcademicAffairs/CurriculumandInstructionUnit/Curriculum.aspx" TargetMode="External"/><Relationship Id="rId2" Type="http://schemas.openxmlformats.org/officeDocument/2006/relationships/hyperlink" Target="http://www.ccccurriculum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iac.csusb.edu/resources.html" TargetMode="External"/><Relationship Id="rId4" Type="http://schemas.openxmlformats.org/officeDocument/2006/relationships/hyperlink" Target="http://ccr.oal.ca.gov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2549" y="998311"/>
            <a:ext cx="8205651" cy="2189026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New Courses – Effective Practices for a High Quality Integrated Course Outline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41074"/>
            <a:ext cx="7086600" cy="1397726"/>
          </a:xfrm>
        </p:spPr>
        <p:txBody>
          <a:bodyPr>
            <a:normAutofit fontScale="40000" lnSpcReduction="20000"/>
          </a:bodyPr>
          <a:lstStyle/>
          <a:p>
            <a:pPr algn="r">
              <a:lnSpc>
                <a:spcPct val="100000"/>
              </a:lnSpc>
            </a:pPr>
            <a:r>
              <a:rPr lang="en-US" sz="3800" dirty="0" smtClean="0">
                <a:solidFill>
                  <a:srgbClr val="C00000"/>
                </a:solidFill>
              </a:rPr>
              <a:t>Presenters</a:t>
            </a:r>
            <a:r>
              <a:rPr lang="en-US" sz="3800" dirty="0" smtClean="0">
                <a:solidFill>
                  <a:srgbClr val="C00000"/>
                </a:solidFill>
              </a:rPr>
              <a:t>:</a:t>
            </a:r>
          </a:p>
          <a:p>
            <a:pPr lvl="0" algn="r">
              <a:lnSpc>
                <a:spcPct val="100000"/>
              </a:lnSpc>
            </a:pPr>
            <a:r>
              <a:rPr lang="en-US" sz="5000" dirty="0">
                <a:solidFill>
                  <a:srgbClr val="24213E"/>
                </a:solidFill>
              </a:rPr>
              <a:t>Carol Kimbrough,  Hartnell  College</a:t>
            </a:r>
          </a:p>
          <a:p>
            <a:pPr algn="r">
              <a:lnSpc>
                <a:spcPct val="100000"/>
              </a:lnSpc>
            </a:pPr>
            <a:r>
              <a:rPr lang="en-US" sz="5100" dirty="0" smtClean="0"/>
              <a:t>Diane </a:t>
            </a:r>
            <a:r>
              <a:rPr lang="en-US" sz="5100" dirty="0" err="1" smtClean="0"/>
              <a:t>Hurlbut</a:t>
            </a:r>
            <a:r>
              <a:rPr lang="en-US" sz="5100" dirty="0" smtClean="0"/>
              <a:t>, Irvine Valley College </a:t>
            </a:r>
          </a:p>
          <a:p>
            <a:pPr algn="r">
              <a:lnSpc>
                <a:spcPct val="100000"/>
              </a:lnSpc>
            </a:pPr>
            <a:endParaRPr lang="en-US" dirty="0"/>
          </a:p>
          <a:p>
            <a:pPr algn="r">
              <a:lnSpc>
                <a:spcPct val="100000"/>
              </a:lnSpc>
            </a:pPr>
            <a:r>
              <a:rPr lang="en-US" sz="4200" dirty="0" smtClean="0">
                <a:solidFill>
                  <a:srgbClr val="C00000"/>
                </a:solidFill>
              </a:rPr>
              <a:t>2016 ASCCC Curriculum Institute</a:t>
            </a:r>
            <a:endParaRPr lang="en-US" sz="42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5646"/>
            <a:ext cx="4249783" cy="207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4"/>
            <a:ext cx="8229600" cy="80989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Do I Want Students to Learn?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27611"/>
            <a:ext cx="8229600" cy="5098553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dirty="0" smtClean="0"/>
              <a:t>Course Objectives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Should be stated in terms of what students will be able to do: “upon completion of this course, the student will be able to. . . . .”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Should clearly connect to achievement of the course learning outcomes (SLOs).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Should be concise but complete: ten might be too many; one is not enough.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Should use verbs that show active learning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4798423"/>
            <a:ext cx="3927566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17" y="143151"/>
            <a:ext cx="8364583" cy="7383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SLOs vs. Objectives: What’s the Difference?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686"/>
            <a:ext cx="8229600" cy="5530458"/>
          </a:xfrm>
        </p:spPr>
        <p:txBody>
          <a:bodyPr anchor="t"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2200" dirty="0" smtClean="0"/>
              <a:t>Objectives </a:t>
            </a:r>
            <a:r>
              <a:rPr lang="en-US" sz="2200" dirty="0"/>
              <a:t>might be thought of as the “nuts and bolts” of a </a:t>
            </a:r>
            <a:r>
              <a:rPr lang="en-US" sz="2200" dirty="0" smtClean="0"/>
              <a:t>subject. Outcomes </a:t>
            </a:r>
            <a:r>
              <a:rPr lang="en-US" sz="2200" dirty="0"/>
              <a:t>are what we expect students to be able to do with the nuts and bolts in terms of knowledge, skills and abilities</a:t>
            </a:r>
            <a:r>
              <a:rPr lang="en-US" sz="2200" dirty="0" smtClean="0"/>
              <a:t>.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While </a:t>
            </a:r>
            <a:r>
              <a:rPr lang="en-US" sz="2200" dirty="0"/>
              <a:t>objectives state what students will learn, outcomes demonstrate the specific observable and measurable product of that learning – the higher order application of knowledge and skills.</a:t>
            </a:r>
          </a:p>
          <a:p>
            <a:pPr lvl="2">
              <a:lnSpc>
                <a:spcPct val="100000"/>
              </a:lnSpc>
            </a:pPr>
            <a:r>
              <a:rPr lang="en-US" sz="1800" dirty="0" smtClean="0"/>
              <a:t>Outcomes </a:t>
            </a:r>
            <a:r>
              <a:rPr lang="en-US" sz="1800" dirty="0"/>
              <a:t>usually encompass a gathering together of smaller discrete objectives through analysis, evaluation, and synthesis into more sophisticated skills and abilities.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5273171"/>
            <a:ext cx="7086600" cy="132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1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7383"/>
            <a:ext cx="8229600" cy="924989"/>
          </a:xfrm>
        </p:spPr>
        <p:txBody>
          <a:bodyPr>
            <a:normAutofit/>
          </a:bodyPr>
          <a:lstStyle/>
          <a:p>
            <a:r>
              <a:rPr lang="en-US" dirty="0" smtClean="0"/>
              <a:t>Objectives &amp; SLOs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4604"/>
            <a:ext cx="8229600" cy="50623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236" y="1482338"/>
            <a:ext cx="5227528" cy="47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212"/>
            <a:ext cx="8229600" cy="975360"/>
          </a:xfrm>
        </p:spPr>
        <p:txBody>
          <a:bodyPr anchor="ctr">
            <a:normAutofit/>
          </a:bodyPr>
          <a:lstStyle/>
          <a:p>
            <a:r>
              <a:rPr lang="en-US" sz="4400" dirty="0" smtClean="0"/>
              <a:t>Objectives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5326"/>
            <a:ext cx="8229600" cy="4880837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dirty="0" smtClean="0"/>
              <a:t>Theory, principles, and concepts must be adequately covered.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Critical thinking must be evident throughout the COR but particularly in the objectives, methods of instruction and methods of evaluation.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19" y="4551157"/>
            <a:ext cx="6401355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Bloom’s Taxonomy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1" y="1600200"/>
            <a:ext cx="6024698" cy="510540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158446" y="1717548"/>
            <a:ext cx="1680754" cy="471830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Critical Thinking: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Analyze        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Synthesize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Evaluate  </a:t>
            </a:r>
            <a:endParaRPr lang="en-US" sz="2000" dirty="0"/>
          </a:p>
        </p:txBody>
      </p:sp>
      <p:sp>
        <p:nvSpPr>
          <p:cNvPr id="16" name="Left Arrow 15"/>
          <p:cNvSpPr/>
          <p:nvPr/>
        </p:nvSpPr>
        <p:spPr>
          <a:xfrm>
            <a:off x="6610350" y="3910584"/>
            <a:ext cx="82078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6645185" y="5486400"/>
            <a:ext cx="86432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54103" y="5486400"/>
            <a:ext cx="9174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8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91590"/>
            <a:ext cx="8382000" cy="766354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>Writing Objectives -With Rigor</a:t>
            </a:r>
            <a:endParaRPr lang="en-US" sz="4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93074"/>
            <a:ext cx="8229600" cy="4933089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35968"/>
            <a:ext cx="1645920" cy="119742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80329"/>
              </p:ext>
            </p:extLst>
          </p:nvPr>
        </p:nvGraphicFramePr>
        <p:xfrm>
          <a:off x="457198" y="1366520"/>
          <a:ext cx="8312332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166"/>
                <a:gridCol w="4156166"/>
              </a:tblGrid>
              <a:tr h="205377">
                <a:tc>
                  <a:txBody>
                    <a:bodyPr/>
                    <a:lstStyle/>
                    <a:p>
                      <a:r>
                        <a:rPr lang="en-US" dirty="0" smtClean="0"/>
                        <a:t>Before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Know the significant art achievements of Renaissance through Modern 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Compare and contrast the art works </a:t>
                      </a:r>
                      <a:r>
                        <a:rPr lang="en-US" baseline="0" dirty="0" smtClean="0"/>
                        <a:t>from various historical periods to ascertain their stylistic aesthetic and historical relationships.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 the skills needed to create</a:t>
                      </a:r>
                      <a:r>
                        <a:rPr lang="en-US" baseline="0" dirty="0" smtClean="0"/>
                        <a:t> a theatrical event for children.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 and perform a theatrical event for children that demonstrates</a:t>
                      </a:r>
                      <a:r>
                        <a:rPr lang="en-US" baseline="0" dirty="0" smtClean="0"/>
                        <a:t> appropriate choice of style, language and pace.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Know the major developmental theories and scientific methods used to study development.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Defend or dispute the major developmental theories used to study human development.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Describe the physical,</a:t>
                      </a:r>
                      <a:r>
                        <a:rPr lang="en-US" baseline="0" dirty="0" smtClean="0"/>
                        <a:t> cognitive, and socioemotional stages of development of children.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Distinguish and predict physical, cognitive, and socioemotional stages of children</a:t>
                      </a:r>
                      <a:r>
                        <a:rPr lang="en-US" baseline="0" dirty="0" smtClean="0"/>
                        <a:t> of different ages,</a:t>
                      </a:r>
                      <a:r>
                        <a:rPr lang="en-US" dirty="0" smtClean="0"/>
                        <a:t> including newborns, infants, preschool children, elementary-age children, and adolescents.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0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464"/>
            <a:ext cx="8229600" cy="888274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Arial"/>
              </a:rPr>
              <a:t>Course Content</a:t>
            </a:r>
            <a:br>
              <a:rPr lang="en-US" sz="4400" dirty="0">
                <a:solidFill>
                  <a:prstClr val="black"/>
                </a:solidFill>
                <a:latin typeface="Arial"/>
              </a:rPr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3739"/>
            <a:ext cx="8229600" cy="5390604"/>
          </a:xfrm>
        </p:spPr>
        <p:txBody>
          <a:bodyPr anchor="t">
            <a:normAutofit/>
          </a:bodyPr>
          <a:lstStyle/>
          <a:p>
            <a:pPr marL="57150" indent="-182880">
              <a:lnSpc>
                <a:spcPct val="100000"/>
              </a:lnSpc>
              <a:buClr>
                <a:srgbClr val="873624"/>
              </a:buClr>
              <a:buSzPct val="85000"/>
            </a:pPr>
            <a:r>
              <a:rPr lang="en-US" sz="2400" dirty="0" smtClean="0">
                <a:solidFill>
                  <a:prstClr val="black"/>
                </a:solidFill>
              </a:rPr>
              <a:t>A </a:t>
            </a:r>
            <a:r>
              <a:rPr lang="en-US" sz="2400" dirty="0">
                <a:solidFill>
                  <a:prstClr val="black"/>
                </a:solidFill>
              </a:rPr>
              <a:t>listing of </a:t>
            </a:r>
            <a:r>
              <a:rPr lang="en-US" sz="2400" u="sng" dirty="0">
                <a:solidFill>
                  <a:prstClr val="black"/>
                </a:solidFill>
              </a:rPr>
              <a:t>all</a:t>
            </a:r>
            <a:r>
              <a:rPr lang="en-US" sz="2400" dirty="0">
                <a:solidFill>
                  <a:prstClr val="black"/>
                </a:solidFill>
              </a:rPr>
              <a:t> topics to be taught in the course by </a:t>
            </a:r>
            <a:r>
              <a:rPr lang="en-US" sz="2400" u="sng" dirty="0">
                <a:solidFill>
                  <a:prstClr val="black"/>
                </a:solidFill>
              </a:rPr>
              <a:t>all </a:t>
            </a:r>
            <a:r>
              <a:rPr lang="en-US" sz="2400" dirty="0">
                <a:solidFill>
                  <a:prstClr val="black"/>
                </a:solidFill>
              </a:rPr>
              <a:t>instructors</a:t>
            </a:r>
          </a:p>
          <a:p>
            <a:pPr marL="457200" lvl="1" indent="-182880">
              <a:lnSpc>
                <a:spcPct val="100000"/>
              </a:lnSpc>
              <a:buClr>
                <a:srgbClr val="873624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In outline form, with sub-headings that contribute to main topics</a:t>
            </a:r>
          </a:p>
          <a:p>
            <a:pPr marL="457200" lvl="1" indent="-182880">
              <a:lnSpc>
                <a:spcPct val="100000"/>
              </a:lnSpc>
              <a:buClr>
                <a:srgbClr val="873624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Detailed enough that any faculty meeting minimum qualifications to teach the subject area could teach this </a:t>
            </a:r>
            <a:r>
              <a:rPr lang="en-US" sz="2000" dirty="0" smtClean="0">
                <a:solidFill>
                  <a:prstClr val="black"/>
                </a:solidFill>
              </a:rPr>
              <a:t>course and meet course objectives</a:t>
            </a:r>
            <a:endParaRPr lang="en-US" sz="2000" dirty="0">
              <a:solidFill>
                <a:prstClr val="black"/>
              </a:solidFill>
            </a:endParaRPr>
          </a:p>
          <a:p>
            <a:pPr marL="457200" lvl="1" indent="-182880">
              <a:lnSpc>
                <a:spcPct val="100000"/>
              </a:lnSpc>
              <a:buClr>
                <a:srgbClr val="873624"/>
              </a:buClr>
              <a:buSzPct val="85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Content is aligned </a:t>
            </a:r>
            <a:r>
              <a:rPr lang="en-US" sz="2000" dirty="0">
                <a:solidFill>
                  <a:prstClr val="black"/>
                </a:solidFill>
              </a:rPr>
              <a:t>with course </a:t>
            </a:r>
            <a:r>
              <a:rPr lang="en-US" sz="2000" dirty="0" smtClean="0">
                <a:solidFill>
                  <a:prstClr val="black"/>
                </a:solidFill>
              </a:rPr>
              <a:t>objectives</a:t>
            </a:r>
            <a:endParaRPr lang="en-US" sz="2000" dirty="0">
              <a:solidFill>
                <a:prstClr val="black"/>
              </a:solidFill>
            </a:endParaRPr>
          </a:p>
          <a:p>
            <a:pPr marL="457200" lvl="1" indent="-182880">
              <a:lnSpc>
                <a:spcPct val="100000"/>
              </a:lnSpc>
              <a:buClr>
                <a:srgbClr val="873624"/>
              </a:buClr>
              <a:buSzPct val="85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Supports </a:t>
            </a:r>
            <a:r>
              <a:rPr lang="en-US" sz="2000" dirty="0">
                <a:solidFill>
                  <a:prstClr val="black"/>
                </a:solidFill>
              </a:rPr>
              <a:t>requisite entry skills </a:t>
            </a:r>
          </a:p>
          <a:p>
            <a:pPr marL="457200" lvl="1" indent="-182880">
              <a:lnSpc>
                <a:spcPct val="100000"/>
              </a:lnSpc>
              <a:buClr>
                <a:srgbClr val="873624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Lab content is usually separate from “lecture” content in </a:t>
            </a:r>
            <a:r>
              <a:rPr lang="en-US" sz="2000" dirty="0" err="1">
                <a:solidFill>
                  <a:prstClr val="black"/>
                </a:solidFill>
              </a:rPr>
              <a:t>lec</a:t>
            </a:r>
            <a:r>
              <a:rPr lang="en-US" sz="2000" dirty="0">
                <a:solidFill>
                  <a:prstClr val="black"/>
                </a:solidFill>
              </a:rPr>
              <a:t>/lab combinations</a:t>
            </a:r>
          </a:p>
          <a:p>
            <a:pPr marL="457200" lvl="1" indent="-182880">
              <a:lnSpc>
                <a:spcPct val="100000"/>
              </a:lnSpc>
              <a:buClr>
                <a:srgbClr val="873624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Instructors have some flexibility in how much time they spend on each item, but they MUST cover them all</a:t>
            </a:r>
          </a:p>
          <a:p>
            <a:pPr marL="457200" lvl="1" indent="-182880">
              <a:lnSpc>
                <a:spcPct val="100000"/>
              </a:lnSpc>
              <a:buClr>
                <a:srgbClr val="873624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If time permits, instructors MAY cover additional material (but not at the expense of the content listed in the COR)</a:t>
            </a:r>
          </a:p>
        </p:txBody>
      </p:sp>
    </p:spTree>
    <p:extLst>
      <p:ext uri="{BB962C8B-B14F-4D97-AF65-F5344CB8AC3E}">
        <p14:creationId xmlns:p14="http://schemas.microsoft.com/office/powerpoint/2010/main" val="5472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"/>
            <a:ext cx="8229600" cy="957943"/>
          </a:xfrm>
        </p:spPr>
        <p:txBody>
          <a:bodyPr anchor="ctr">
            <a:normAutofit/>
          </a:bodyPr>
          <a:lstStyle/>
          <a:p>
            <a:r>
              <a:rPr lang="en-US" sz="4400" dirty="0" smtClean="0"/>
              <a:t>Content is Aligned With Objectives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703"/>
            <a:ext cx="8229600" cy="480246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dirty="0" smtClean="0"/>
              <a:t>A reviewer should be able to find a match between an objective and the content that supports that objective.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" y="3210876"/>
            <a:ext cx="3927566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0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006"/>
            <a:ext cx="8229600" cy="1001485"/>
          </a:xfrm>
        </p:spPr>
        <p:txBody>
          <a:bodyPr/>
          <a:lstStyle/>
          <a:p>
            <a:r>
              <a:rPr lang="en-US" dirty="0" smtClean="0"/>
              <a:t>Example of Alignment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502709"/>
              </p:ext>
            </p:extLst>
          </p:nvPr>
        </p:nvGraphicFramePr>
        <p:xfrm>
          <a:off x="252549" y="1264920"/>
          <a:ext cx="8786948" cy="5405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943"/>
                <a:gridCol w="4784005"/>
              </a:tblGrid>
              <a:tr h="383878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endParaRPr lang="en-US" dirty="0"/>
                    </a:p>
                  </a:txBody>
                  <a:tcPr/>
                </a:tc>
              </a:tr>
              <a:tr h="463809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Distinguish and predict physical, cognitive, and socioemotional stages of children</a:t>
                      </a:r>
                      <a:r>
                        <a:rPr lang="en-US" baseline="0" dirty="0" smtClean="0"/>
                        <a:t> of different ages,</a:t>
                      </a:r>
                      <a:r>
                        <a:rPr lang="en-US" dirty="0" smtClean="0"/>
                        <a:t> including newborns</a:t>
                      </a:r>
                      <a:r>
                        <a:rPr lang="en-US" baseline="0" dirty="0" smtClean="0"/>
                        <a:t> and</a:t>
                      </a:r>
                      <a:r>
                        <a:rPr lang="en-US" dirty="0" smtClean="0"/>
                        <a:t> infants.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UcPeriod"/>
                      </a:pPr>
                      <a:r>
                        <a:rPr lang="en-US" dirty="0" smtClean="0"/>
                        <a:t>Infancy</a:t>
                      </a:r>
                    </a:p>
                    <a:p>
                      <a:pPr marL="857250" lvl="1" indent="-400050">
                        <a:buFont typeface="+mj-lt"/>
                        <a:buAutoNum type="alphaUcPeriod"/>
                      </a:pPr>
                      <a:r>
                        <a:rPr lang="en-US" dirty="0" smtClean="0"/>
                        <a:t>Sensory and perceptual capacities</a:t>
                      </a:r>
                    </a:p>
                    <a:p>
                      <a:pPr marL="857250" lvl="1" indent="-400050">
                        <a:buFont typeface="+mj-lt"/>
                        <a:buAutoNum type="alphaUcPeriod"/>
                      </a:pPr>
                      <a:r>
                        <a:rPr lang="en-US" dirty="0" smtClean="0"/>
                        <a:t>Physical development</a:t>
                      </a:r>
                    </a:p>
                    <a:p>
                      <a:pPr marL="1314450" lvl="2" indent="-400050">
                        <a:buFont typeface="+mj-lt"/>
                        <a:buAutoNum type="arabicParenR"/>
                      </a:pPr>
                      <a:r>
                        <a:rPr lang="en-US" dirty="0" smtClean="0"/>
                        <a:t>Patterns of growth</a:t>
                      </a:r>
                    </a:p>
                    <a:p>
                      <a:pPr marL="1314450" lvl="2" indent="-400050">
                        <a:buFont typeface="+mj-lt"/>
                        <a:buAutoNum type="arabicParenR"/>
                      </a:pPr>
                      <a:r>
                        <a:rPr lang="en-US" dirty="0" smtClean="0"/>
                        <a:t>Brain development</a:t>
                      </a:r>
                    </a:p>
                    <a:p>
                      <a:pPr marL="1314450" lvl="2" indent="-400050">
                        <a:buFont typeface="+mj-lt"/>
                        <a:buAutoNum type="arabicParenR"/>
                      </a:pPr>
                      <a:r>
                        <a:rPr lang="en-US" dirty="0" smtClean="0"/>
                        <a:t>Development</a:t>
                      </a:r>
                      <a:r>
                        <a:rPr lang="en-US" baseline="0" dirty="0" smtClean="0"/>
                        <a:t> of motor skills</a:t>
                      </a:r>
                    </a:p>
                    <a:p>
                      <a:pPr marL="857250" lvl="1" indent="-400050">
                        <a:buFont typeface="+mj-lt"/>
                        <a:buAutoNum type="alphaUcPeriod"/>
                      </a:pPr>
                      <a:r>
                        <a:rPr lang="en-US" baseline="0" dirty="0" smtClean="0"/>
                        <a:t>Cognitive development</a:t>
                      </a:r>
                    </a:p>
                    <a:p>
                      <a:pPr marL="1314450" lvl="2" indent="-400050">
                        <a:buFont typeface="+mj-lt"/>
                        <a:buAutoNum type="arabicParenR"/>
                      </a:pPr>
                      <a:r>
                        <a:rPr lang="en-US" baseline="0" dirty="0" smtClean="0"/>
                        <a:t>Piaget’s Sensorimotor stage</a:t>
                      </a:r>
                    </a:p>
                    <a:p>
                      <a:pPr marL="1314450" lvl="2" indent="-400050">
                        <a:buFont typeface="+mj-lt"/>
                        <a:buAutoNum type="arabicParenR"/>
                      </a:pPr>
                      <a:r>
                        <a:rPr lang="en-US" baseline="0" dirty="0" smtClean="0"/>
                        <a:t>Early learning, concept formation, and memory</a:t>
                      </a:r>
                    </a:p>
                    <a:p>
                      <a:pPr marL="1314450" lvl="2" indent="-400050">
                        <a:buFont typeface="+mj-lt"/>
                        <a:buAutoNum type="arabicParenR"/>
                      </a:pPr>
                      <a:r>
                        <a:rPr lang="en-US" baseline="0" dirty="0" smtClean="0"/>
                        <a:t>Language development </a:t>
                      </a:r>
                    </a:p>
                    <a:p>
                      <a:pPr marL="857250" lvl="1" indent="-400050">
                        <a:buFont typeface="+mj-lt"/>
                        <a:buAutoNum type="alphaUcPeriod"/>
                      </a:pPr>
                      <a:r>
                        <a:rPr lang="en-US" baseline="0" dirty="0" smtClean="0"/>
                        <a:t>Socioemotional development</a:t>
                      </a:r>
                    </a:p>
                    <a:p>
                      <a:pPr marL="1314450" lvl="2" indent="-400050">
                        <a:buFont typeface="+mj-lt"/>
                        <a:buAutoNum type="arabicParenR"/>
                      </a:pPr>
                      <a:r>
                        <a:rPr lang="en-US" baseline="0" dirty="0" smtClean="0"/>
                        <a:t>Attachment</a:t>
                      </a:r>
                    </a:p>
                    <a:p>
                      <a:pPr marL="1314450" lvl="2" indent="-400050">
                        <a:buFont typeface="+mj-lt"/>
                        <a:buAutoNum type="arabicParenR"/>
                      </a:pPr>
                      <a:r>
                        <a:rPr lang="en-US" baseline="0" dirty="0" smtClean="0"/>
                        <a:t>Emotions and temperament</a:t>
                      </a:r>
                    </a:p>
                    <a:p>
                      <a:pPr marL="1314450" lvl="2" indent="-400050">
                        <a:buFont typeface="+mj-lt"/>
                        <a:buAutoNum type="arabicParenR"/>
                      </a:pPr>
                      <a:r>
                        <a:rPr lang="en-US" baseline="0" dirty="0" smtClean="0"/>
                        <a:t>Erikson’s stages</a:t>
                      </a:r>
                      <a:endParaRPr lang="en-US" dirty="0" smtClean="0"/>
                    </a:p>
                    <a:p>
                      <a:pPr marL="857250" lvl="1" indent="-400050">
                        <a:buFont typeface="+mj-lt"/>
                        <a:buAutoNum type="alphaUcPeriod"/>
                      </a:pPr>
                      <a:endParaRPr lang="en-US" dirty="0"/>
                    </a:p>
                  </a:txBody>
                  <a:tcPr/>
                </a:tc>
              </a:tr>
              <a:tr h="3838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95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165462"/>
            <a:ext cx="8752115" cy="775063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/>
              <a:t>Instructional Methods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0525"/>
            <a:ext cx="8229600" cy="553647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How will you achieve your course objectives?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The proposed learning environment should be appropriate to support the course objectives.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/>
              <a:t>What is instructor doing?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/>
              <a:t>What will students be doing and experiencing with respect to the instructor, each other, and the environment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Instructional methods should  evoke independent study, critical  thinking, and application of concepts at a college level</a:t>
            </a:r>
            <a:r>
              <a:rPr lang="en-US" dirty="0" smtClean="0"/>
              <a:t>.</a:t>
            </a:r>
          </a:p>
          <a:p>
            <a:pPr marL="1371600" lvl="3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3300" dirty="0" smtClean="0"/>
          </a:p>
          <a:p>
            <a:pPr lvl="1"/>
            <a:endParaRPr lang="en-US" sz="2900" dirty="0" smtClean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4824549"/>
            <a:ext cx="5199017" cy="203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"/>
            <a:ext cx="8229600" cy="914400"/>
          </a:xfrm>
        </p:spPr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3777"/>
            <a:ext cx="8229600" cy="4525963"/>
          </a:xfrm>
        </p:spPr>
        <p:txBody>
          <a:bodyPr anchor="t"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Writing a quality course outline of record that clearly demonstrates both the scope and rigor in all aspects of a course is important for many reasons.  This breakout provides guidance on how to write a course outline of record that communicates to fellow faculty and to the public that the course meets the appropriate expectations of rigor.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Example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37056"/>
              </p:ext>
            </p:extLst>
          </p:nvPr>
        </p:nvGraphicFramePr>
        <p:xfrm>
          <a:off x="457198" y="1402080"/>
          <a:ext cx="8303624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812"/>
                <a:gridCol w="4151812"/>
              </a:tblGrid>
              <a:tr h="586917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 : </a:t>
                      </a:r>
                    </a:p>
                    <a:p>
                      <a:r>
                        <a:rPr lang="en-US" sz="1600" i="1" dirty="0" smtClean="0"/>
                        <a:t>The</a:t>
                      </a:r>
                      <a:r>
                        <a:rPr lang="en-US" sz="1600" i="1" baseline="0" dirty="0" smtClean="0"/>
                        <a:t> student will be able to: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Instructional Methods</a:t>
                      </a:r>
                      <a:endParaRPr lang="en-US" dirty="0"/>
                    </a:p>
                  </a:txBody>
                  <a:tcPr/>
                </a:tc>
              </a:tr>
              <a:tr h="4313841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1) demonstrate mastery 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debate skills.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-lecture topics supporting argumentation and debate; types of debates.</a:t>
                      </a:r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-demonstration:</a:t>
                      </a:r>
                      <a:r>
                        <a:rPr lang="en-US" baseline="0" dirty="0" smtClean="0"/>
                        <a:t> testing for fallacies.</a:t>
                      </a:r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-in-class videos of debates followed by guided group discussion and analysis.</a:t>
                      </a:r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-demonstration: analysis and critique of debate skills.</a:t>
                      </a:r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-research projects (reading and writing): research to support in-class debate topics.</a:t>
                      </a:r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-in-class practice debates against an opponent. </a:t>
                      </a:r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-individual assistance and group feedback of debate performances.</a:t>
                      </a:r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57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6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338"/>
            <a:ext cx="8229600" cy="729026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Methods of Assessment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5028883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900" dirty="0" smtClean="0">
                <a:solidFill>
                  <a:srgbClr val="000000"/>
                </a:solidFill>
              </a:rPr>
              <a:t>Title 5 does not mandate a comprehensive list </a:t>
            </a:r>
            <a:r>
              <a:rPr lang="en-US" sz="2900" dirty="0">
                <a:solidFill>
                  <a:srgbClr val="000000"/>
                </a:solidFill>
              </a:rPr>
              <a:t>of methods for evaluation. Therefore faculty have the </a:t>
            </a:r>
            <a:r>
              <a:rPr lang="en-US" sz="2900" dirty="0" smtClean="0">
                <a:solidFill>
                  <a:srgbClr val="000000"/>
                </a:solidFill>
              </a:rPr>
              <a:t>freedom to </a:t>
            </a:r>
            <a:r>
              <a:rPr lang="en-US" sz="2900" dirty="0">
                <a:solidFill>
                  <a:srgbClr val="000000"/>
                </a:solidFill>
              </a:rPr>
              <a:t>choose assignments following their </a:t>
            </a:r>
            <a:r>
              <a:rPr lang="en-US" sz="2900" dirty="0" smtClean="0">
                <a:solidFill>
                  <a:srgbClr val="000000"/>
                </a:solidFill>
              </a:rPr>
              <a:t>own expertise and creativity</a:t>
            </a:r>
            <a:endParaRPr lang="en-US" sz="29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900" dirty="0">
                <a:solidFill>
                  <a:srgbClr val="000000"/>
                </a:solidFill>
              </a:rPr>
              <a:t>COR must specify types/examples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900" dirty="0">
                <a:solidFill>
                  <a:srgbClr val="000000"/>
                </a:solidFill>
              </a:rPr>
              <a:t>Must be appropriate </a:t>
            </a:r>
            <a:r>
              <a:rPr lang="en-US" sz="2900" dirty="0" smtClean="0">
                <a:solidFill>
                  <a:srgbClr val="000000"/>
                </a:solidFill>
              </a:rPr>
              <a:t>for and specific to course </a:t>
            </a:r>
            <a:r>
              <a:rPr lang="en-US" sz="2900" dirty="0">
                <a:solidFill>
                  <a:srgbClr val="000000"/>
                </a:solidFill>
              </a:rPr>
              <a:t>objectives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000000"/>
                </a:solidFill>
              </a:rPr>
              <a:t>Must </a:t>
            </a:r>
            <a:r>
              <a:rPr lang="en-US" sz="2900" dirty="0">
                <a:solidFill>
                  <a:srgbClr val="000000"/>
                </a:solidFill>
              </a:rPr>
              <a:t>effectively evaluate students’ critical thinking </a:t>
            </a:r>
            <a:r>
              <a:rPr lang="en-US" sz="2900" dirty="0" smtClean="0">
                <a:solidFill>
                  <a:srgbClr val="000000"/>
                </a:solidFill>
              </a:rPr>
              <a:t>ability and require them to work independently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000000"/>
                </a:solidFill>
              </a:rPr>
              <a:t>“The grade is based on demonstrated proficiency in subject matter and the ability to demonstrate that proficiency.” </a:t>
            </a:r>
            <a:endParaRPr lang="en-US" sz="2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5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30"/>
            <a:ext cx="8229600" cy="914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Integrated Examples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9006" y="914400"/>
          <a:ext cx="8699865" cy="5873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816"/>
                <a:gridCol w="2825214"/>
                <a:gridCol w="2645835"/>
              </a:tblGrid>
              <a:tr h="620826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of Course Objectives</a:t>
                      </a:r>
                    </a:p>
                    <a:p>
                      <a:r>
                        <a:rPr lang="en-US" i="1" dirty="0" smtClean="0"/>
                        <a:t>The student will be able to: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Methods of Instruction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Methods of Assessment</a:t>
                      </a:r>
                      <a:endParaRPr lang="en-US" dirty="0"/>
                    </a:p>
                  </a:txBody>
                  <a:tcPr/>
                </a:tc>
              </a:tr>
              <a:tr h="1298098">
                <a:tc>
                  <a:txBody>
                    <a:bodyPr/>
                    <a:lstStyle/>
                    <a:p>
                      <a:r>
                        <a:rPr lang="en-US" dirty="0" smtClean="0"/>
                        <a:t>Define</a:t>
                      </a:r>
                      <a:r>
                        <a:rPr lang="en-US" baseline="0" dirty="0" smtClean="0"/>
                        <a:t> and apply general theatre terminology.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Lecture presentations.</a:t>
                      </a:r>
                      <a:r>
                        <a:rPr lang="en-US" baseline="0" dirty="0" smtClean="0"/>
                        <a:t>   Classroom demonstrations and discussions using the language of theatre.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Essay or objective exams.</a:t>
                      </a:r>
                    </a:p>
                    <a:p>
                      <a:r>
                        <a:rPr lang="en-US" dirty="0" smtClean="0"/>
                        <a:t>Written report or  analysis of theatre</a:t>
                      </a:r>
                      <a:r>
                        <a:rPr lang="en-US" baseline="0" dirty="0" smtClean="0"/>
                        <a:t> performance.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2028278"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</a:t>
                      </a:r>
                      <a:r>
                        <a:rPr lang="en-US" baseline="0" dirty="0" smtClean="0"/>
                        <a:t> and analyze various components of a theatrical performance.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In-class reading of dramatic scripts followed by instructor-guided discussion, interpretation and analysis.</a:t>
                      </a:r>
                    </a:p>
                    <a:p>
                      <a:r>
                        <a:rPr lang="en-US" dirty="0" smtClean="0"/>
                        <a:t>Attendance at required theatrical performances.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Written report or  analysis of theatre</a:t>
                      </a:r>
                      <a:r>
                        <a:rPr lang="en-US" baseline="0" dirty="0" smtClean="0"/>
                        <a:t> performance.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Essay or objective exams.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Group project demonstrating skill performance.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541491">
                <a:tc>
                  <a:txBody>
                    <a:bodyPr/>
                    <a:lstStyle/>
                    <a:p>
                      <a:r>
                        <a:rPr lang="en-US" dirty="0" smtClean="0"/>
                        <a:t>Evaluate the effectiveness of theatrical techniques in performance.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In-class and out-of-class video presentations; </a:t>
                      </a:r>
                      <a:r>
                        <a:rPr lang="en-US" baseline="0" dirty="0" smtClean="0"/>
                        <a:t>class discussions with instructor-guided interpretation and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Group projects</a:t>
                      </a:r>
                      <a:r>
                        <a:rPr lang="en-US" baseline="0" dirty="0" smtClean="0"/>
                        <a:t> to develop theatrical techniques via group presentation.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547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52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086"/>
            <a:ext cx="8229600" cy="975360"/>
          </a:xfrm>
        </p:spPr>
        <p:txBody>
          <a:bodyPr/>
          <a:lstStyle/>
          <a:p>
            <a:r>
              <a:rPr lang="en-US" dirty="0" smtClean="0"/>
              <a:t>Class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2446"/>
            <a:ext cx="8229600" cy="5207725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Assignments should be designed to support the </a:t>
            </a:r>
            <a:r>
              <a:rPr lang="en-US" dirty="0" smtClean="0"/>
              <a:t>course content and  objectives.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Per title 5, assignments should be </a:t>
            </a:r>
            <a:r>
              <a:rPr lang="en-US" dirty="0"/>
              <a:t>expected to take </a:t>
            </a:r>
            <a:r>
              <a:rPr lang="en-US" dirty="0" smtClean="0"/>
              <a:t>a typical student </a:t>
            </a:r>
            <a:r>
              <a:rPr lang="en-US" dirty="0"/>
              <a:t>32-36 hours </a:t>
            </a:r>
            <a:r>
              <a:rPr lang="en-US" dirty="0" smtClean="0"/>
              <a:t> to complete per unit </a:t>
            </a:r>
            <a:r>
              <a:rPr lang="en-US" dirty="0"/>
              <a:t>of </a:t>
            </a:r>
            <a:r>
              <a:rPr lang="en-US" dirty="0" smtClean="0"/>
              <a:t>lecture.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Assignments should be aligned with objectives and contribute to students reaching those objectives.</a:t>
            </a: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504"/>
            <a:ext cx="8229600" cy="1036320"/>
          </a:xfrm>
        </p:spPr>
        <p:txBody>
          <a:bodyPr anchor="ctr">
            <a:normAutofit/>
          </a:bodyPr>
          <a:lstStyle/>
          <a:p>
            <a:r>
              <a:rPr lang="en-US" sz="4400" dirty="0" smtClean="0"/>
              <a:t>Class Assignments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492"/>
            <a:ext cx="8229600" cy="4915672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assignments section of the COR should be detailed enough to give instructors, students, and reviewers a clear understanding of the rigor of student work that is expected.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Should not be so restrictive that it limits the  academic freedom of individual instructors, however.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Alternate assignments may be included in lieu of a field trip or theatre performance.</a:t>
            </a:r>
          </a:p>
          <a:p>
            <a:pPr>
              <a:lnSpc>
                <a:spcPct val="120000"/>
              </a:lnSpc>
            </a:pPr>
            <a:r>
              <a:rPr lang="en-US" dirty="0"/>
              <a:t>Assignments must be described sufficiently to document independent work, critical thinking, and a level of difficulty consistent with college-level work.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7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9337"/>
            <a:ext cx="8229600" cy="78377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Assignments: Examples</a:t>
            </a:r>
            <a:endParaRPr lang="en-US" sz="44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80160"/>
          <a:ext cx="82296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29368">
                <a:tc>
                  <a:txBody>
                    <a:bodyPr/>
                    <a:lstStyle/>
                    <a:p>
                      <a:r>
                        <a:rPr lang="en-US" dirty="0" smtClean="0"/>
                        <a:t>Course Objectives</a:t>
                      </a:r>
                    </a:p>
                    <a:p>
                      <a:r>
                        <a:rPr lang="en-US" i="1" dirty="0" smtClean="0"/>
                        <a:t>The student will be able to: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Assignments</a:t>
                      </a:r>
                      <a:endParaRPr lang="en-US" dirty="0"/>
                    </a:p>
                  </a:txBody>
                  <a:tcPr/>
                </a:tc>
              </a:tr>
              <a:tr h="1168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Define</a:t>
                      </a:r>
                      <a:r>
                        <a:rPr lang="en-US" baseline="0" dirty="0" smtClean="0"/>
                        <a:t> and apply general theatre terminology.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 the</a:t>
                      </a:r>
                      <a:r>
                        <a:rPr lang="en-US" baseline="0" dirty="0" smtClean="0"/>
                        <a:t> playbills of several local classical plays and lead a class discussion, identifying the various theatre elements commonly associated with these plays.</a:t>
                      </a:r>
                      <a:endParaRPr lang="en-US" dirty="0"/>
                    </a:p>
                  </a:txBody>
                  <a:tcPr/>
                </a:tc>
              </a:tr>
              <a:tr h="170828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Discuss the impact of death in our Western culture, and how we deal with dying, death, loss and bereavement.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Conduct an</a:t>
                      </a:r>
                      <a:r>
                        <a:rPr lang="en-US" baseline="0" dirty="0" smtClean="0"/>
                        <a:t> interview with an individual who has experienced the loss of a family member (spouse, parent, child) within the last year.  Provide answers to scripted questions and write an evaluation of the interview process and your conclusions.</a:t>
                      </a:r>
                      <a:endParaRPr lang="en-US" dirty="0"/>
                    </a:p>
                  </a:txBody>
                  <a:tcPr/>
                </a:tc>
              </a:tr>
              <a:tr h="197801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Distinguish predictable physical, cognitive, and socioemotional stages of children of different ages, including newborns, infants, preschool children, elementary-age children, and adolescents.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 a preschool observation at the college child development center. </a:t>
                      </a:r>
                    </a:p>
                    <a:p>
                      <a:r>
                        <a:rPr lang="en-US" dirty="0" smtClean="0"/>
                        <a:t>Perform an observation of elementary-age</a:t>
                      </a:r>
                      <a:r>
                        <a:rPr lang="en-US" baseline="0" dirty="0" smtClean="0"/>
                        <a:t> children at a local school setting.</a:t>
                      </a:r>
                    </a:p>
                    <a:p>
                      <a:r>
                        <a:rPr lang="en-US" baseline="0" dirty="0" smtClean="0"/>
                        <a:t>Conduct a scripted interview with a teen between the age of 14-16.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78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Textbooks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349830"/>
            <a:ext cx="6544492" cy="5042262"/>
          </a:xfrm>
        </p:spPr>
        <p:txBody>
          <a:bodyPr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Any course that is part of CSU GE Breadth or IGETC MUST have a required textbook.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The primary text plays a central role in the articulation of a course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Should be clearly recognized by the discipline as an authoritative, college-level, major work.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Outside reading assignments may reference the required text and provide average # of pages per week.</a:t>
            </a:r>
            <a:endParaRPr lang="en-US" sz="2400" dirty="0" smtClean="0"/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For textbooks with a publication date more than </a:t>
            </a:r>
            <a:r>
              <a:rPr lang="en-US" sz="2400" u="sng" dirty="0" smtClean="0"/>
              <a:t>five years old</a:t>
            </a:r>
            <a:r>
              <a:rPr lang="en-US" sz="2400" dirty="0" smtClean="0"/>
              <a:t>, a brief justification should be included for articulation purposes.  For example:  classic text, Shakespeare, Mozart, etc.</a:t>
            </a:r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/>
              <a:t>Do all instructors have to use the textbook listed on the COR? What about academic freedom issues?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236822" y="1600199"/>
            <a:ext cx="1537063" cy="4525963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407" y="272399"/>
            <a:ext cx="1924594" cy="526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0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211"/>
            <a:ext cx="8229600" cy="1018903"/>
          </a:xfrm>
        </p:spPr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77" y="1008017"/>
            <a:ext cx="4351046" cy="4525963"/>
          </a:xfrm>
        </p:spPr>
      </p:pic>
    </p:spTree>
    <p:extLst>
      <p:ext uri="{BB962C8B-B14F-4D97-AF65-F5344CB8AC3E}">
        <p14:creationId xmlns:p14="http://schemas.microsoft.com/office/powerpoint/2010/main" val="25025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92910" cy="7645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example of Integration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518695"/>
              </p:ext>
            </p:extLst>
          </p:nvPr>
        </p:nvGraphicFramePr>
        <p:xfrm>
          <a:off x="322218" y="1258710"/>
          <a:ext cx="8630192" cy="550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073"/>
                <a:gridCol w="2095023"/>
                <a:gridCol w="2157548"/>
                <a:gridCol w="2157548"/>
              </a:tblGrid>
              <a:tr h="7658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Course Objectives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b="0" i="1" dirty="0" smtClean="0"/>
                        <a:t>The student will be able 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Methods</a:t>
                      </a:r>
                      <a:r>
                        <a:rPr lang="en-US" baseline="0" dirty="0" smtClean="0"/>
                        <a:t> of Instruction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Methods of Evaluation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Assignments</a:t>
                      </a:r>
                      <a:endParaRPr lang="en-US" dirty="0"/>
                    </a:p>
                  </a:txBody>
                  <a:tcPr/>
                </a:tc>
              </a:tr>
              <a:tr h="4542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A. Distinguish 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representative examples of architecture, sculpture, painting, and other artistic media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.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B. Analyze the formal elements of works of art and architecture.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C. Relate stylistic trends to specific dates, periods, cultures, and artists.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D.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Critique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the use of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media, materials, and techniques applied in artistic production.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E. Apply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relevant 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art historical vocabulary and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methodologies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to analyze representative examples of artistic media.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F. Explain how works of art and architecture relate to the social, religious, political, and economic contexts in which they were produced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. Slide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lectures 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B.  Large and small group discussion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C.  Documentary films and movie clips on art and artists</a:t>
                      </a:r>
                    </a:p>
                    <a:p>
                      <a:pPr marL="236220" marR="0" indent="-2362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36220" algn="l"/>
                        </a:tabLs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Courier"/>
                        </a:rPr>
                        <a:t>D. Art museum and gallery visits will be </a:t>
                      </a:r>
                      <a:r>
                        <a:rPr lang="en-US" sz="1200" i="1" dirty="0">
                          <a:effectLst/>
                          <a:latin typeface="+mn-lt"/>
                          <a:ea typeface="Times New Roman"/>
                          <a:cs typeface="Courier"/>
                        </a:rPr>
                        <a:t>required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Courier"/>
                        </a:rPr>
                        <a:t>.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A.  Measure understanding of textbook concepts and class lectures with performance on objective and essay exams.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B. Written essays and/or research projects to be graded on the student’s ability to describe style, iconography, context, and meaning of works of art and architecture.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C. 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Assess level of research skills, comprehension of subject matter and use of art historical methodology through evaluation of research paper.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A. Read assigned textbook chapters (approx. 40-50 pages per week).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B. Museum and gallery visits will  be the basis of written exercises in which students discuss and analyze works of art.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C.  Written assignments may include short analysis papers, response papers, reviews of films or exhibitions and abstracts of assigned articles.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6220" algn="l"/>
                        </a:tabLst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D. Reading from supplemental art history reader and/or scholarly journals will be assigned.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6220" algn="l"/>
                        </a:tabLst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E. Students will complete a research paper based on a work or works of art viewed at a local museum.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17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6220" algn="l"/>
                        </a:tabLs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6220" algn="l"/>
                        </a:tabLs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62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6220" algn="l"/>
                        </a:tabLs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4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23109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0" y="1201784"/>
            <a:ext cx="4641669" cy="3892730"/>
          </a:xfrm>
        </p:spPr>
      </p:pic>
    </p:spTree>
    <p:extLst>
      <p:ext uri="{BB962C8B-B14F-4D97-AF65-F5344CB8AC3E}">
        <p14:creationId xmlns:p14="http://schemas.microsoft.com/office/powerpoint/2010/main" val="417867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211"/>
            <a:ext cx="8229600" cy="1132115"/>
          </a:xfrm>
        </p:spPr>
        <p:txBody>
          <a:bodyPr anchor="ctr"/>
          <a:lstStyle/>
          <a:p>
            <a:r>
              <a:rPr lang="en-US" altLang="en-US" dirty="0" smtClean="0"/>
              <a:t>Redefined </a:t>
            </a:r>
            <a:r>
              <a:rPr lang="en-US" altLang="en-US" dirty="0"/>
              <a:t>Problem Statement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1417"/>
            <a:ext cx="8229600" cy="458474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/>
              <a:t>What is academic rigor?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How do we establish and uphold academic rigor on our campus?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Based on a belief that academic rigor is a multi-faceted concept that encompasses curricular, </a:t>
            </a:r>
            <a:r>
              <a:rPr lang="en-US" altLang="en-US" dirty="0" smtClean="0"/>
              <a:t> </a:t>
            </a:r>
            <a:r>
              <a:rPr lang="en-US" altLang="en-US" dirty="0"/>
              <a:t>institutional, student and faculty behaviors which reflect a core belief system.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1" y="4702628"/>
            <a:ext cx="3483429" cy="205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4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Useful Resources!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92480"/>
            <a:ext cx="8042276" cy="6065520"/>
          </a:xfrm>
        </p:spPr>
        <p:txBody>
          <a:bodyPr>
            <a:normAutofit/>
          </a:bodyPr>
          <a:lstStyle/>
          <a:p>
            <a:pPr marL="57150" indent="0" algn="ctr">
              <a:buNone/>
            </a:pPr>
            <a:endParaRPr lang="en-US" sz="3300" dirty="0" smtClean="0">
              <a:latin typeface="Baskerville Old Face" panose="02020602080505020303" pitchFamily="18" charset="0"/>
            </a:endParaRPr>
          </a:p>
          <a:p>
            <a:pPr marL="57150" indent="0" algn="ctr">
              <a:buNone/>
            </a:pPr>
            <a:endParaRPr lang="en-US" sz="3300" dirty="0" smtClean="0">
              <a:latin typeface="Baskerville Old Face" panose="02020602080505020303" pitchFamily="18" charset="0"/>
            </a:endParaRPr>
          </a:p>
          <a:p>
            <a:pPr marL="57150" indent="0" algn="ctr">
              <a:buNone/>
            </a:pPr>
            <a:endParaRPr lang="en-US" sz="3300" dirty="0" smtClean="0">
              <a:latin typeface="Baskerville Old Face" panose="02020602080505020303" pitchFamily="18" charset="0"/>
            </a:endParaRPr>
          </a:p>
          <a:p>
            <a:pPr marL="57150" indent="0" algn="ctr">
              <a:buNone/>
            </a:pPr>
            <a:endParaRPr lang="en-US" sz="2800" dirty="0" smtClean="0">
              <a:latin typeface="Baskerville Old Face" panose="02020602080505020303" pitchFamily="18" charset="0"/>
            </a:endParaRPr>
          </a:p>
          <a:p>
            <a:pPr marL="57150" indent="0" algn="ctr">
              <a:buNone/>
            </a:pPr>
            <a:r>
              <a:rPr lang="en-US" sz="2800" dirty="0" smtClean="0">
                <a:latin typeface="Baskerville Old Face" panose="02020602080505020303" pitchFamily="18" charset="0"/>
              </a:rPr>
              <a:t>             </a:t>
            </a:r>
            <a:endParaRPr lang="en-US" sz="3300" dirty="0" smtClean="0">
              <a:latin typeface="Baskerville Old Face" panose="02020602080505020303" pitchFamily="18" charset="0"/>
            </a:endParaRPr>
          </a:p>
          <a:p>
            <a:pPr marL="57150" indent="0" algn="ctr">
              <a:buNone/>
            </a:pPr>
            <a:endParaRPr lang="en-US" sz="3300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57150" indent="0" algn="ctr">
              <a:buNone/>
            </a:pPr>
            <a:endParaRPr lang="en-US" sz="3300" dirty="0"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10" y="3262583"/>
            <a:ext cx="1712088" cy="2241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t="18852" r="817" b="17212"/>
          <a:stretch/>
        </p:blipFill>
        <p:spPr>
          <a:xfrm>
            <a:off x="227930" y="564691"/>
            <a:ext cx="1644413" cy="2126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2732" y="3740722"/>
            <a:ext cx="5885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Program and Course Approval Handbook (PCAH), 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/>
              <a:t>http://extranet.cccco.edu/Portals/1/AA/ProgramCourseApproval/Handbook_5thEd_BOGapproved.pdf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3218" y="1289289"/>
            <a:ext cx="6860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0">
              <a:buNone/>
            </a:pPr>
            <a:r>
              <a:rPr lang="en-US" dirty="0" smtClean="0"/>
              <a:t>ASCCC: The Course </a:t>
            </a:r>
            <a:r>
              <a:rPr lang="en-US" dirty="0"/>
              <a:t>Outline of Record: </a:t>
            </a:r>
            <a:r>
              <a:rPr lang="en-US" dirty="0" smtClean="0"/>
              <a:t>A </a:t>
            </a:r>
            <a:r>
              <a:rPr lang="en-US" dirty="0"/>
              <a:t>Curriculum Reference </a:t>
            </a:r>
            <a:r>
              <a:rPr lang="en-US" dirty="0" smtClean="0"/>
              <a:t>Guide (2008</a:t>
            </a:r>
            <a:r>
              <a:rPr lang="en-US" dirty="0"/>
              <a:t>) </a:t>
            </a:r>
            <a:r>
              <a:rPr lang="en-US" dirty="0" smtClean="0"/>
              <a:t>http</a:t>
            </a:r>
            <a:r>
              <a:rPr lang="en-US" dirty="0"/>
              <a:t>://www.asccc.org/sites/default/files/publications/Curriculum-paper_0.pdf</a:t>
            </a:r>
          </a:p>
        </p:txBody>
      </p:sp>
    </p:spTree>
    <p:extLst>
      <p:ext uri="{BB962C8B-B14F-4D97-AF65-F5344CB8AC3E}">
        <p14:creationId xmlns:p14="http://schemas.microsoft.com/office/powerpoint/2010/main" val="2089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90"/>
            <a:ext cx="8229600" cy="101019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Resources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784"/>
            <a:ext cx="8229600" cy="4924379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sz="2000" dirty="0"/>
              <a:t>California Community Colleges Curriculum</a:t>
            </a:r>
          </a:p>
          <a:p>
            <a:pPr lvl="2">
              <a:lnSpc>
                <a:spcPct val="100000"/>
              </a:lnSpc>
            </a:pPr>
            <a:r>
              <a:rPr lang="en-US" sz="2000" dirty="0">
                <a:hlinkClick r:id="rId2"/>
              </a:rPr>
              <a:t>http://www.ccccurriculum.net/</a:t>
            </a:r>
            <a:r>
              <a:rPr lang="en-US" sz="20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Chancellor’s Office Curriculum &amp; Instruction Division</a:t>
            </a:r>
          </a:p>
          <a:p>
            <a:pPr lvl="2">
              <a:lnSpc>
                <a:spcPct val="100000"/>
              </a:lnSpc>
            </a:pPr>
            <a:r>
              <a:rPr lang="en-US" sz="2000" dirty="0">
                <a:hlinkClick r:id="rId3"/>
              </a:rPr>
              <a:t>http://extranet.cccco.edu/Divisions/AcademicAffairs/CurriculumandInstructionUnit/Curriculum.aspx</a:t>
            </a:r>
            <a:r>
              <a:rPr lang="en-US" sz="2000" dirty="0"/>
              <a:t> </a:t>
            </a:r>
          </a:p>
          <a:p>
            <a:pPr>
              <a:lnSpc>
                <a:spcPct val="100000"/>
              </a:lnSpc>
            </a:pPr>
            <a:r>
              <a:rPr lang="en-US" altLang="en-US" sz="2000" dirty="0"/>
              <a:t>Title 5   </a:t>
            </a:r>
            <a:r>
              <a:rPr lang="en-US" altLang="en-US" sz="2000" dirty="0">
                <a:cs typeface="Arial" panose="020B0604020202020204" pitchFamily="34" charset="0"/>
                <a:hlinkClick r:id="rId4"/>
              </a:rPr>
              <a:t>http://ccr.oal.ca.gov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marL="800100" lvl="2" indent="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Click on Title 5 Education</a:t>
            </a:r>
          </a:p>
          <a:p>
            <a:pPr marL="800100" lvl="2" indent="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Click on Division 6. California Community Colleges </a:t>
            </a:r>
          </a:p>
          <a:p>
            <a:pPr marL="800100" lvl="2" indent="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Click on Chapter 6. Curriculum and Instruction </a:t>
            </a:r>
            <a:endParaRPr lang="en-US" altLang="en-US" sz="20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/>
              <a:t>California  Intersegmental Articulation Council Resources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hlinkClick r:id="rId5"/>
              </a:rPr>
              <a:t>http://ciac.csusb.edu/resources.html</a:t>
            </a:r>
            <a:r>
              <a:rPr lang="en-US" sz="2000" dirty="0"/>
              <a:t>   (course outlines)</a:t>
            </a:r>
            <a:endParaRPr lang="en-US" altLang="en-US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726"/>
            <a:ext cx="8229600" cy="901572"/>
          </a:xfrm>
        </p:spPr>
        <p:txBody>
          <a:bodyPr/>
          <a:lstStyle/>
          <a:p>
            <a:r>
              <a:rPr lang="en-US" b="1" dirty="0" smtClean="0"/>
              <a:t>Questions??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100000"/>
              </a:lnSpc>
            </a:pPr>
            <a:r>
              <a:rPr lang="en-US" dirty="0" smtClean="0"/>
              <a:t>Thank you for joining us!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4" name="Picture 3" descr="ask-question-1-ca45a12e5206bae44014e11cd3ced9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59" y="2446367"/>
            <a:ext cx="3975052" cy="30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11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648499"/>
              </p:ext>
            </p:extLst>
          </p:nvPr>
        </p:nvGraphicFramePr>
        <p:xfrm>
          <a:off x="1451429" y="1316264"/>
          <a:ext cx="7000875" cy="522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7101435" imgH="5288179" progId="Word.Document.8">
                  <p:embed/>
                </p:oleObj>
              </mc:Choice>
              <mc:Fallback>
                <p:oleObj name="Document" r:id="rId3" imgW="7101435" imgH="528817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429" y="1316264"/>
                        <a:ext cx="7000875" cy="522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2549"/>
            <a:ext cx="8229600" cy="6879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Academic Rigor is Multi-Faceted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48343" y="15414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7598574" y="138466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48343" y="34454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Academic Rigor and the COR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069407"/>
            <a:ext cx="8495211" cy="22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17" y="4517935"/>
            <a:ext cx="2661921" cy="23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Outline of Record (COR)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22810" y="1271452"/>
            <a:ext cx="8186059" cy="4854712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A legal document containing required elements  specified in </a:t>
            </a:r>
            <a:r>
              <a:rPr lang="en-US" sz="2400" dirty="0">
                <a:solidFill>
                  <a:srgbClr val="895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sz="2400" dirty="0">
                <a:solidFill>
                  <a:srgbClr val="895D1D"/>
                </a:solidFill>
              </a:rPr>
              <a:t>55002 </a:t>
            </a:r>
            <a:endParaRPr lang="en-US" sz="2400" dirty="0" smtClean="0"/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Legal contract between faculty, student, and college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Basis for articulation agreements and statewide course identification number (C-ID)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Ensures quality and consistency of course delivery for faculty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Ensures instructional integrity, content and rigor across all section offerings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Identifies a body of knowledge that</a:t>
            </a:r>
            <a:r>
              <a:rPr lang="en-US" sz="2000" dirty="0"/>
              <a:t> </a:t>
            </a:r>
            <a:r>
              <a:rPr lang="en-US" sz="2000" dirty="0" smtClean="0"/>
              <a:t>distinguishes one course from another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Justifies unit credit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Approval: Curriculum Committee,  Board of 	                                 Trustees, Chancellor’s Office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159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31" y="175860"/>
            <a:ext cx="749808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Elements of the COR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478354"/>
              </p:ext>
            </p:extLst>
          </p:nvPr>
        </p:nvGraphicFramePr>
        <p:xfrm>
          <a:off x="618309" y="1149531"/>
          <a:ext cx="7959634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817"/>
                <a:gridCol w="3979817"/>
              </a:tblGrid>
              <a:tr h="4493623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dirty="0" smtClean="0"/>
                        <a:t>Course</a:t>
                      </a:r>
                      <a:r>
                        <a:rPr lang="en-US" sz="2400" b="0" baseline="0" dirty="0" smtClean="0"/>
                        <a:t> Number and Title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baseline="0" dirty="0" smtClean="0"/>
                        <a:t>Catalog Description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baseline="0" dirty="0" smtClean="0"/>
                        <a:t>Prerequisites/ </a:t>
                      </a:r>
                      <a:r>
                        <a:rPr lang="en-US" sz="2400" b="0" baseline="0" dirty="0" err="1" smtClean="0"/>
                        <a:t>Corequisites</a:t>
                      </a:r>
                      <a:r>
                        <a:rPr lang="en-US" sz="2400" b="0" baseline="0" dirty="0" smtClean="0"/>
                        <a:t>/ Advisories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dirty="0" smtClean="0"/>
                        <a:t>Units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u="none" dirty="0" smtClean="0"/>
                        <a:t>Total </a:t>
                      </a:r>
                      <a:r>
                        <a:rPr lang="en-US" sz="2400" b="0" baseline="0" dirty="0" smtClean="0"/>
                        <a:t>Contact Hours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baseline="0" dirty="0" smtClean="0"/>
                        <a:t>Course Content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baseline="0" dirty="0" smtClean="0"/>
                        <a:t>Objectives/Outcomes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baseline="0" dirty="0" smtClean="0"/>
                        <a:t>Instructional Methods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baseline="0" dirty="0" smtClean="0"/>
                        <a:t>Methods of Assessment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baseline="0" dirty="0" smtClean="0"/>
                        <a:t>Grading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b="0" dirty="0" smtClean="0"/>
                        <a:t>Out-</a:t>
                      </a:r>
                      <a:r>
                        <a:rPr lang="en-US" sz="2400" b="0" baseline="0" dirty="0" smtClean="0"/>
                        <a:t>of-Class Assignments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b="0" baseline="0" dirty="0" smtClean="0"/>
                        <a:t>Examples of Reading &amp; Writing Assignments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baseline="0" dirty="0" smtClean="0"/>
                        <a:t> Textbooks</a:t>
                      </a:r>
                      <a:endParaRPr lang="en-US" sz="2400" b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dirty="0" smtClean="0"/>
                        <a:t>Repeatability Options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dirty="0" smtClean="0"/>
                        <a:t>Open Entry/Open Exit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dirty="0" smtClean="0"/>
                        <a:t>CCCCO</a:t>
                      </a:r>
                      <a:r>
                        <a:rPr lang="en-US" sz="2400" b="0" baseline="0" dirty="0" smtClean="0"/>
                        <a:t> Data Elements (e.g. TOP and SAM Codes, CB codes)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baseline="0" dirty="0" smtClean="0"/>
                        <a:t>Discipline Assignment(s)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baseline="0" dirty="0" smtClean="0"/>
                        <a:t>(SLOs)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baseline="0" dirty="0" smtClean="0"/>
                        <a:t>(Enrollment limits)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2000" b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6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6" y="130629"/>
            <a:ext cx="8538754" cy="1053737"/>
          </a:xfrm>
        </p:spPr>
        <p:txBody>
          <a:bodyPr anchor="ctr"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sz="4000" dirty="0" smtClean="0"/>
              <a:t>55002 Standards &amp; Criteria for Courses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075"/>
            <a:ext cx="8321040" cy="5416731"/>
          </a:xfrm>
        </p:spPr>
        <p:txBody>
          <a:bodyPr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Standards for Approval</a:t>
            </a:r>
            <a:r>
              <a:rPr lang="en-US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Grading Policy </a:t>
            </a:r>
            <a:r>
              <a:rPr lang="en-US" sz="3600" dirty="0" smtClean="0"/>
              <a:t>- demonstrated proficiency in the subject matter (not attendance)</a:t>
            </a:r>
          </a:p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Units</a:t>
            </a:r>
            <a:r>
              <a:rPr lang="en-US" sz="3600" dirty="0" smtClean="0"/>
              <a:t> – a minimum of 3 hours of student work per week per unit (prorated)</a:t>
            </a:r>
          </a:p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Intensity</a:t>
            </a:r>
            <a:r>
              <a:rPr lang="en-US" sz="3600" dirty="0" smtClean="0"/>
              <a:t> – critical thinking, independent study outside of class time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Prerequisites and </a:t>
            </a:r>
            <a:r>
              <a:rPr lang="en-US" sz="3600" dirty="0" err="1" smtClean="0"/>
              <a:t>Corequisites</a:t>
            </a:r>
            <a:r>
              <a:rPr lang="en-US" sz="3600" dirty="0" smtClean="0"/>
              <a:t> – student will be highly unlikely to receive a satisfactory grade without knowledge/skills not taught in the requisite course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Basic Skills Requirements – if target course requires competence in communication or computational skills, eligibility for enrollment in associate degree credit courses in English and/or mathematics as </a:t>
            </a:r>
            <a:r>
              <a:rPr lang="en-US" sz="3600" dirty="0" err="1" smtClean="0"/>
              <a:t>prereq</a:t>
            </a:r>
            <a:r>
              <a:rPr lang="en-US" sz="3600" dirty="0"/>
              <a:t> </a:t>
            </a:r>
            <a:r>
              <a:rPr lang="en-US" sz="3600" dirty="0" smtClean="0"/>
              <a:t>or </a:t>
            </a:r>
            <a:r>
              <a:rPr lang="en-US" sz="3600" dirty="0" err="1" smtClean="0"/>
              <a:t>coreq</a:t>
            </a:r>
            <a:r>
              <a:rPr lang="en-US" sz="36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Difficulty</a:t>
            </a:r>
            <a:r>
              <a:rPr lang="en-US" sz="3600" dirty="0" smtClean="0"/>
              <a:t> – critical thinking and application of concepts at college level</a:t>
            </a:r>
          </a:p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Level </a:t>
            </a:r>
            <a:r>
              <a:rPr lang="en-US" sz="3600" dirty="0" smtClean="0"/>
              <a:t>– learning skills and vocabulary appropriate for college level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53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212"/>
            <a:ext cx="8229600" cy="1053738"/>
          </a:xfrm>
        </p:spPr>
        <p:txBody>
          <a:bodyPr/>
          <a:lstStyle/>
          <a:p>
            <a:r>
              <a:rPr lang="en-US" dirty="0" smtClean="0"/>
              <a:t>Where Do I Begin?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0" y="1236663"/>
            <a:ext cx="7399539" cy="4889500"/>
          </a:xfrm>
        </p:spPr>
      </p:pic>
    </p:spTree>
    <p:extLst>
      <p:ext uri="{BB962C8B-B14F-4D97-AF65-F5344CB8AC3E}">
        <p14:creationId xmlns:p14="http://schemas.microsoft.com/office/powerpoint/2010/main" val="7195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2022</TotalTime>
  <Words>2234</Words>
  <Application>Microsoft Office PowerPoint</Application>
  <PresentationFormat>On-screen Show (4:3)</PresentationFormat>
  <Paragraphs>248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Baskerville Old Face</vt:lpstr>
      <vt:lpstr>Calibri</vt:lpstr>
      <vt:lpstr>Corbel</vt:lpstr>
      <vt:lpstr>Courier</vt:lpstr>
      <vt:lpstr>Times New Roman</vt:lpstr>
      <vt:lpstr>Wingdings</vt:lpstr>
      <vt:lpstr>Twilight</vt:lpstr>
      <vt:lpstr>Document</vt:lpstr>
      <vt:lpstr>Writing New Courses – Effective Practices for a High Quality Integrated Course Outline</vt:lpstr>
      <vt:lpstr>DESCRIPTION</vt:lpstr>
      <vt:lpstr>Redefined Problem Statement</vt:lpstr>
      <vt:lpstr>Academic Rigor is Multi-Faceted</vt:lpstr>
      <vt:lpstr>Academic Rigor and the COR</vt:lpstr>
      <vt:lpstr>Course Outline of Record (COR)</vt:lpstr>
      <vt:lpstr>Elements of the COR</vt:lpstr>
      <vt:lpstr>§55002 Standards &amp; Criteria for Courses</vt:lpstr>
      <vt:lpstr>Where Do I Begin?</vt:lpstr>
      <vt:lpstr>What Do I Want Students to Learn?</vt:lpstr>
      <vt:lpstr>SLOs vs. Objectives: What’s the Difference?</vt:lpstr>
      <vt:lpstr>Objectives &amp; SLOs</vt:lpstr>
      <vt:lpstr>Objectives</vt:lpstr>
      <vt:lpstr>        Bloom’s Taxonomy</vt:lpstr>
      <vt:lpstr>Writing Objectives -With Rigor</vt:lpstr>
      <vt:lpstr>Course Content </vt:lpstr>
      <vt:lpstr>Content is Aligned With Objectives</vt:lpstr>
      <vt:lpstr>Example of Alignment</vt:lpstr>
      <vt:lpstr>Instructional Methods </vt:lpstr>
      <vt:lpstr>Example</vt:lpstr>
      <vt:lpstr>Methods of Assessment</vt:lpstr>
      <vt:lpstr>Integrated Examples</vt:lpstr>
      <vt:lpstr>Class Assignments</vt:lpstr>
      <vt:lpstr>Class Assignments</vt:lpstr>
      <vt:lpstr>Assignments: Examples</vt:lpstr>
      <vt:lpstr>Textbooks</vt:lpstr>
      <vt:lpstr>Putting It All Together</vt:lpstr>
      <vt:lpstr>An example of Integration</vt:lpstr>
      <vt:lpstr>Resources</vt:lpstr>
      <vt:lpstr>Useful Resources!</vt:lpstr>
      <vt:lpstr>Resources</vt:lpstr>
      <vt:lpstr>Questions??</vt:lpstr>
    </vt:vector>
  </TitlesOfParts>
  <Company>Santiago Canyon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Rutan</dc:creator>
  <cp:lastModifiedBy>Carol Kimbrough</cp:lastModifiedBy>
  <cp:revision>112</cp:revision>
  <dcterms:created xsi:type="dcterms:W3CDTF">2014-05-24T20:15:15Z</dcterms:created>
  <dcterms:modified xsi:type="dcterms:W3CDTF">2016-07-12T18:29:51Z</dcterms:modified>
</cp:coreProperties>
</file>