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6" r:id="rId5"/>
    <p:sldId id="275" r:id="rId6"/>
    <p:sldId id="258" r:id="rId7"/>
    <p:sldId id="259" r:id="rId8"/>
    <p:sldId id="260" r:id="rId9"/>
    <p:sldId id="261" r:id="rId10"/>
    <p:sldId id="262" r:id="rId11"/>
    <p:sldId id="287" r:id="rId12"/>
    <p:sldId id="266" r:id="rId13"/>
    <p:sldId id="277" r:id="rId14"/>
    <p:sldId id="279" r:id="rId15"/>
    <p:sldId id="267" r:id="rId16"/>
    <p:sldId id="278" r:id="rId17"/>
    <p:sldId id="280" r:id="rId18"/>
    <p:sldId id="281" r:id="rId19"/>
    <p:sldId id="268" r:id="rId20"/>
    <p:sldId id="282" r:id="rId21"/>
    <p:sldId id="271" r:id="rId22"/>
    <p:sldId id="272" r:id="rId23"/>
    <p:sldId id="274" r:id="rId24"/>
    <p:sldId id="273" r:id="rId25"/>
    <p:sldId id="284" r:id="rId26"/>
    <p:sldId id="285" r:id="rId27"/>
    <p:sldId id="264" r:id="rId28"/>
    <p:sldId id="28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92" d="100"/>
          <a:sy n="92" d="100"/>
        </p:scale>
        <p:origin x="102"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mb, Jeffrey" userId="6fd9c3a2-8a0c-476d-a73b-424f61aed616" providerId="ADAL" clId="{7E92E0D7-3511-498C-BE27-392D8534F5C9}"/>
    <pc:docChg chg="custSel modSld">
      <pc:chgData name="Lamb, Jeffrey" userId="6fd9c3a2-8a0c-476d-a73b-424f61aed616" providerId="ADAL" clId="{7E92E0D7-3511-498C-BE27-392D8534F5C9}" dt="2022-02-26T16:44:10.554" v="18" actId="27636"/>
      <pc:docMkLst>
        <pc:docMk/>
      </pc:docMkLst>
      <pc:sldChg chg="modSp">
        <pc:chgData name="Lamb, Jeffrey" userId="6fd9c3a2-8a0c-476d-a73b-424f61aed616" providerId="ADAL" clId="{7E92E0D7-3511-498C-BE27-392D8534F5C9}" dt="2022-02-26T16:44:10.554" v="18" actId="27636"/>
        <pc:sldMkLst>
          <pc:docMk/>
          <pc:sldMk cId="920138228" sldId="276"/>
        </pc:sldMkLst>
        <pc:spChg chg="mod">
          <ac:chgData name="Lamb, Jeffrey" userId="6fd9c3a2-8a0c-476d-a73b-424f61aed616" providerId="ADAL" clId="{7E92E0D7-3511-498C-BE27-392D8534F5C9}" dt="2022-02-26T16:44:10.554" v="18" actId="27636"/>
          <ac:spMkLst>
            <pc:docMk/>
            <pc:sldMk cId="920138228" sldId="276"/>
            <ac:spMk id="3" creationId="{5D8D9E0B-AC79-4720-AC97-61740B4347F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BE3094-A702-42BB-99F6-DA9A2D9451F4}"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4AAF61E8-1062-4F71-917A-8CBD8A389773}">
      <dgm:prSet/>
      <dgm:spPr/>
      <dgm:t>
        <a:bodyPr/>
        <a:lstStyle/>
        <a:p>
          <a:r>
            <a:rPr lang="en-US"/>
            <a:t>When writing to the Standards remember that team members are reading hundreds of pages of materials</a:t>
          </a:r>
        </a:p>
      </dgm:t>
    </dgm:pt>
    <dgm:pt modelId="{6212C314-D130-44C7-BD95-4F56C69E52A4}" type="parTrans" cxnId="{4D4510FF-CA2B-475D-A26F-B5F62F4090B8}">
      <dgm:prSet/>
      <dgm:spPr/>
      <dgm:t>
        <a:bodyPr/>
        <a:lstStyle/>
        <a:p>
          <a:endParaRPr lang="en-US"/>
        </a:p>
      </dgm:t>
    </dgm:pt>
    <dgm:pt modelId="{C0415C25-9181-4522-822E-C827FF45B74D}" type="sibTrans" cxnId="{4D4510FF-CA2B-475D-A26F-B5F62F4090B8}">
      <dgm:prSet/>
      <dgm:spPr/>
      <dgm:t>
        <a:bodyPr/>
        <a:lstStyle/>
        <a:p>
          <a:endParaRPr lang="en-US"/>
        </a:p>
      </dgm:t>
    </dgm:pt>
    <dgm:pt modelId="{CA21D9DC-D255-4EDA-A611-41567F927DBE}">
      <dgm:prSet/>
      <dgm:spPr/>
      <dgm:t>
        <a:bodyPr/>
        <a:lstStyle/>
        <a:p>
          <a:r>
            <a:rPr lang="en-US"/>
            <a:t>Important to make responses to the Standards as explicit and as easy to read as possible</a:t>
          </a:r>
        </a:p>
      </dgm:t>
    </dgm:pt>
    <dgm:pt modelId="{73EAD77B-12D1-4A99-B063-8735448D351B}" type="parTrans" cxnId="{84EC118D-BE69-47A1-ABFC-D4521A1187CC}">
      <dgm:prSet/>
      <dgm:spPr/>
      <dgm:t>
        <a:bodyPr/>
        <a:lstStyle/>
        <a:p>
          <a:endParaRPr lang="en-US"/>
        </a:p>
      </dgm:t>
    </dgm:pt>
    <dgm:pt modelId="{E7C7D7BF-8417-4DE7-BB2D-95641D415109}" type="sibTrans" cxnId="{84EC118D-BE69-47A1-ABFC-D4521A1187CC}">
      <dgm:prSet/>
      <dgm:spPr/>
      <dgm:t>
        <a:bodyPr/>
        <a:lstStyle/>
        <a:p>
          <a:endParaRPr lang="en-US"/>
        </a:p>
      </dgm:t>
    </dgm:pt>
    <dgm:pt modelId="{5D176572-F0C5-4BEF-8A2D-0BBB607C3012}">
      <dgm:prSet/>
      <dgm:spPr/>
      <dgm:t>
        <a:bodyPr/>
        <a:lstStyle/>
        <a:p>
          <a:r>
            <a:rPr lang="en-US" dirty="0"/>
            <a:t>Reminder that the Standards are the ‘bare minimum’ of acceptable practices.  </a:t>
          </a:r>
        </a:p>
      </dgm:t>
    </dgm:pt>
    <dgm:pt modelId="{E449655B-26EB-4A98-987E-302D33548FBB}" type="parTrans" cxnId="{A10D3EF7-1551-4397-9CB4-81198B2B9FF5}">
      <dgm:prSet/>
      <dgm:spPr/>
      <dgm:t>
        <a:bodyPr/>
        <a:lstStyle/>
        <a:p>
          <a:endParaRPr lang="en-US"/>
        </a:p>
      </dgm:t>
    </dgm:pt>
    <dgm:pt modelId="{3AC25904-17DA-4C13-93BB-F62FAA50C1F8}" type="sibTrans" cxnId="{A10D3EF7-1551-4397-9CB4-81198B2B9FF5}">
      <dgm:prSet/>
      <dgm:spPr/>
      <dgm:t>
        <a:bodyPr/>
        <a:lstStyle/>
        <a:p>
          <a:endParaRPr lang="en-US"/>
        </a:p>
      </dgm:t>
    </dgm:pt>
    <dgm:pt modelId="{C14BEE3F-B162-421E-89CD-2E19A17E4D9F}" type="pres">
      <dgm:prSet presAssocID="{45BE3094-A702-42BB-99F6-DA9A2D9451F4}" presName="vert0" presStyleCnt="0">
        <dgm:presLayoutVars>
          <dgm:dir/>
          <dgm:animOne val="branch"/>
          <dgm:animLvl val="lvl"/>
        </dgm:presLayoutVars>
      </dgm:prSet>
      <dgm:spPr/>
    </dgm:pt>
    <dgm:pt modelId="{57E7EA73-B2BA-4D8C-BDBB-49D2058EEFBE}" type="pres">
      <dgm:prSet presAssocID="{4AAF61E8-1062-4F71-917A-8CBD8A389773}" presName="thickLine" presStyleLbl="alignNode1" presStyleIdx="0" presStyleCnt="3"/>
      <dgm:spPr/>
    </dgm:pt>
    <dgm:pt modelId="{6B896D76-ACC4-44E9-8786-65FD9FE6D322}" type="pres">
      <dgm:prSet presAssocID="{4AAF61E8-1062-4F71-917A-8CBD8A389773}" presName="horz1" presStyleCnt="0"/>
      <dgm:spPr/>
    </dgm:pt>
    <dgm:pt modelId="{1B0E5A59-8832-4F10-A98F-1E01FCC7481E}" type="pres">
      <dgm:prSet presAssocID="{4AAF61E8-1062-4F71-917A-8CBD8A389773}" presName="tx1" presStyleLbl="revTx" presStyleIdx="0" presStyleCnt="3"/>
      <dgm:spPr/>
    </dgm:pt>
    <dgm:pt modelId="{D82E986D-FC74-4D8C-BD2F-0FC9BC715B86}" type="pres">
      <dgm:prSet presAssocID="{4AAF61E8-1062-4F71-917A-8CBD8A389773}" presName="vert1" presStyleCnt="0"/>
      <dgm:spPr/>
    </dgm:pt>
    <dgm:pt modelId="{790E5654-4F95-4CF8-BAAC-7C2E7C2859A4}" type="pres">
      <dgm:prSet presAssocID="{CA21D9DC-D255-4EDA-A611-41567F927DBE}" presName="thickLine" presStyleLbl="alignNode1" presStyleIdx="1" presStyleCnt="3"/>
      <dgm:spPr/>
    </dgm:pt>
    <dgm:pt modelId="{BD9A2550-777D-4103-8115-51B3FAF363C8}" type="pres">
      <dgm:prSet presAssocID="{CA21D9DC-D255-4EDA-A611-41567F927DBE}" presName="horz1" presStyleCnt="0"/>
      <dgm:spPr/>
    </dgm:pt>
    <dgm:pt modelId="{8B43B690-C18D-434A-9D0F-D14FB715BE0D}" type="pres">
      <dgm:prSet presAssocID="{CA21D9DC-D255-4EDA-A611-41567F927DBE}" presName="tx1" presStyleLbl="revTx" presStyleIdx="1" presStyleCnt="3"/>
      <dgm:spPr/>
    </dgm:pt>
    <dgm:pt modelId="{923AC21D-E5AD-4CCC-8BBF-F40CCEB0E184}" type="pres">
      <dgm:prSet presAssocID="{CA21D9DC-D255-4EDA-A611-41567F927DBE}" presName="vert1" presStyleCnt="0"/>
      <dgm:spPr/>
    </dgm:pt>
    <dgm:pt modelId="{8DD14198-824E-489D-87B8-441498CB446F}" type="pres">
      <dgm:prSet presAssocID="{5D176572-F0C5-4BEF-8A2D-0BBB607C3012}" presName="thickLine" presStyleLbl="alignNode1" presStyleIdx="2" presStyleCnt="3"/>
      <dgm:spPr/>
    </dgm:pt>
    <dgm:pt modelId="{576D6C2E-E17B-44A4-8829-FE35CABEC4C9}" type="pres">
      <dgm:prSet presAssocID="{5D176572-F0C5-4BEF-8A2D-0BBB607C3012}" presName="horz1" presStyleCnt="0"/>
      <dgm:spPr/>
    </dgm:pt>
    <dgm:pt modelId="{DE16F091-FD5E-4BB8-9432-E57F9D21E2A3}" type="pres">
      <dgm:prSet presAssocID="{5D176572-F0C5-4BEF-8A2D-0BBB607C3012}" presName="tx1" presStyleLbl="revTx" presStyleIdx="2" presStyleCnt="3"/>
      <dgm:spPr/>
    </dgm:pt>
    <dgm:pt modelId="{89B0ADE5-08B5-4721-BCD7-0093564A25FA}" type="pres">
      <dgm:prSet presAssocID="{5D176572-F0C5-4BEF-8A2D-0BBB607C3012}" presName="vert1" presStyleCnt="0"/>
      <dgm:spPr/>
    </dgm:pt>
  </dgm:ptLst>
  <dgm:cxnLst>
    <dgm:cxn modelId="{07520F7B-3149-456E-8EA3-1C62E357BD60}" type="presOf" srcId="{CA21D9DC-D255-4EDA-A611-41567F927DBE}" destId="{8B43B690-C18D-434A-9D0F-D14FB715BE0D}" srcOrd="0" destOrd="0" presId="urn:microsoft.com/office/officeart/2008/layout/LinedList"/>
    <dgm:cxn modelId="{7F942C83-B7F5-4C08-A098-72AC9A3B34D5}" type="presOf" srcId="{45BE3094-A702-42BB-99F6-DA9A2D9451F4}" destId="{C14BEE3F-B162-421E-89CD-2E19A17E4D9F}" srcOrd="0" destOrd="0" presId="urn:microsoft.com/office/officeart/2008/layout/LinedList"/>
    <dgm:cxn modelId="{3F4A0E87-CE18-43DC-B088-DFAA88E51E46}" type="presOf" srcId="{4AAF61E8-1062-4F71-917A-8CBD8A389773}" destId="{1B0E5A59-8832-4F10-A98F-1E01FCC7481E}" srcOrd="0" destOrd="0" presId="urn:microsoft.com/office/officeart/2008/layout/LinedList"/>
    <dgm:cxn modelId="{84EC118D-BE69-47A1-ABFC-D4521A1187CC}" srcId="{45BE3094-A702-42BB-99F6-DA9A2D9451F4}" destId="{CA21D9DC-D255-4EDA-A611-41567F927DBE}" srcOrd="1" destOrd="0" parTransId="{73EAD77B-12D1-4A99-B063-8735448D351B}" sibTransId="{E7C7D7BF-8417-4DE7-BB2D-95641D415109}"/>
    <dgm:cxn modelId="{92B93AB3-0C85-4021-A951-62E2974C5101}" type="presOf" srcId="{5D176572-F0C5-4BEF-8A2D-0BBB607C3012}" destId="{DE16F091-FD5E-4BB8-9432-E57F9D21E2A3}" srcOrd="0" destOrd="0" presId="urn:microsoft.com/office/officeart/2008/layout/LinedList"/>
    <dgm:cxn modelId="{A10D3EF7-1551-4397-9CB4-81198B2B9FF5}" srcId="{45BE3094-A702-42BB-99F6-DA9A2D9451F4}" destId="{5D176572-F0C5-4BEF-8A2D-0BBB607C3012}" srcOrd="2" destOrd="0" parTransId="{E449655B-26EB-4A98-987E-302D33548FBB}" sibTransId="{3AC25904-17DA-4C13-93BB-F62FAA50C1F8}"/>
    <dgm:cxn modelId="{4D4510FF-CA2B-475D-A26F-B5F62F4090B8}" srcId="{45BE3094-A702-42BB-99F6-DA9A2D9451F4}" destId="{4AAF61E8-1062-4F71-917A-8CBD8A389773}" srcOrd="0" destOrd="0" parTransId="{6212C314-D130-44C7-BD95-4F56C69E52A4}" sibTransId="{C0415C25-9181-4522-822E-C827FF45B74D}"/>
    <dgm:cxn modelId="{0D230F52-A832-442A-9931-CD74D21C4EA6}" type="presParOf" srcId="{C14BEE3F-B162-421E-89CD-2E19A17E4D9F}" destId="{57E7EA73-B2BA-4D8C-BDBB-49D2058EEFBE}" srcOrd="0" destOrd="0" presId="urn:microsoft.com/office/officeart/2008/layout/LinedList"/>
    <dgm:cxn modelId="{F8AF7AEB-59D5-4E04-9D6C-E204D3E0848F}" type="presParOf" srcId="{C14BEE3F-B162-421E-89CD-2E19A17E4D9F}" destId="{6B896D76-ACC4-44E9-8786-65FD9FE6D322}" srcOrd="1" destOrd="0" presId="urn:microsoft.com/office/officeart/2008/layout/LinedList"/>
    <dgm:cxn modelId="{347DEC95-5C0E-4C77-903E-9850D560E467}" type="presParOf" srcId="{6B896D76-ACC4-44E9-8786-65FD9FE6D322}" destId="{1B0E5A59-8832-4F10-A98F-1E01FCC7481E}" srcOrd="0" destOrd="0" presId="urn:microsoft.com/office/officeart/2008/layout/LinedList"/>
    <dgm:cxn modelId="{3F2AA87E-67BA-41BF-AF56-7A8FEF576483}" type="presParOf" srcId="{6B896D76-ACC4-44E9-8786-65FD9FE6D322}" destId="{D82E986D-FC74-4D8C-BD2F-0FC9BC715B86}" srcOrd="1" destOrd="0" presId="urn:microsoft.com/office/officeart/2008/layout/LinedList"/>
    <dgm:cxn modelId="{F5C8A98E-B278-43D2-87A4-B597F47A5E70}" type="presParOf" srcId="{C14BEE3F-B162-421E-89CD-2E19A17E4D9F}" destId="{790E5654-4F95-4CF8-BAAC-7C2E7C2859A4}" srcOrd="2" destOrd="0" presId="urn:microsoft.com/office/officeart/2008/layout/LinedList"/>
    <dgm:cxn modelId="{9EB1BF3C-E140-48F3-AC1B-F3DF2EEC2E10}" type="presParOf" srcId="{C14BEE3F-B162-421E-89CD-2E19A17E4D9F}" destId="{BD9A2550-777D-4103-8115-51B3FAF363C8}" srcOrd="3" destOrd="0" presId="urn:microsoft.com/office/officeart/2008/layout/LinedList"/>
    <dgm:cxn modelId="{72CF2495-80E6-48C4-ABE6-E474FDC232DD}" type="presParOf" srcId="{BD9A2550-777D-4103-8115-51B3FAF363C8}" destId="{8B43B690-C18D-434A-9D0F-D14FB715BE0D}" srcOrd="0" destOrd="0" presId="urn:microsoft.com/office/officeart/2008/layout/LinedList"/>
    <dgm:cxn modelId="{2089A9A5-C87F-41CC-A2FE-EE8C945B3DC6}" type="presParOf" srcId="{BD9A2550-777D-4103-8115-51B3FAF363C8}" destId="{923AC21D-E5AD-4CCC-8BBF-F40CCEB0E184}" srcOrd="1" destOrd="0" presId="urn:microsoft.com/office/officeart/2008/layout/LinedList"/>
    <dgm:cxn modelId="{69EE0A32-7CDE-4FC5-AED7-960DE64E8D01}" type="presParOf" srcId="{C14BEE3F-B162-421E-89CD-2E19A17E4D9F}" destId="{8DD14198-824E-489D-87B8-441498CB446F}" srcOrd="4" destOrd="0" presId="urn:microsoft.com/office/officeart/2008/layout/LinedList"/>
    <dgm:cxn modelId="{FA53A787-2A47-4148-BE65-7E1287831593}" type="presParOf" srcId="{C14BEE3F-B162-421E-89CD-2E19A17E4D9F}" destId="{576D6C2E-E17B-44A4-8829-FE35CABEC4C9}" srcOrd="5" destOrd="0" presId="urn:microsoft.com/office/officeart/2008/layout/LinedList"/>
    <dgm:cxn modelId="{3CD3E5E9-A473-439E-8E9A-93ACA21895D5}" type="presParOf" srcId="{576D6C2E-E17B-44A4-8829-FE35CABEC4C9}" destId="{DE16F091-FD5E-4BB8-9432-E57F9D21E2A3}" srcOrd="0" destOrd="0" presId="urn:microsoft.com/office/officeart/2008/layout/LinedList"/>
    <dgm:cxn modelId="{19DA478C-FCCE-4197-AD20-01DD14F01E58}" type="presParOf" srcId="{576D6C2E-E17B-44A4-8829-FE35CABEC4C9}" destId="{89B0ADE5-08B5-4721-BCD7-0093564A25F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A26BAF-28E1-443F-B799-777F751D74C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B7B140C-33DB-4F62-AE3B-FAE1EE289835}">
      <dgm:prSet/>
      <dgm:spPr/>
      <dgm:t>
        <a:bodyPr/>
        <a:lstStyle/>
        <a:p>
          <a:r>
            <a:rPr lang="en-US"/>
            <a:t>To make it clear that SAC meets the Standards, use the language of the Standard to identify how the Standard is being met. Using the accreditation language makes it easy to identify the Standard is being met and shows that accreditation language is part of your everyday institutional culture. </a:t>
          </a:r>
        </a:p>
      </dgm:t>
    </dgm:pt>
    <dgm:pt modelId="{E6412100-C6BC-4AF9-AF28-98EE0851427F}" type="parTrans" cxnId="{63371772-E24F-4FF9-B217-672D731A4E07}">
      <dgm:prSet/>
      <dgm:spPr/>
      <dgm:t>
        <a:bodyPr/>
        <a:lstStyle/>
        <a:p>
          <a:endParaRPr lang="en-US"/>
        </a:p>
      </dgm:t>
    </dgm:pt>
    <dgm:pt modelId="{0577F9EF-0E45-44AF-A078-38D414DB15B8}" type="sibTrans" cxnId="{63371772-E24F-4FF9-B217-672D731A4E07}">
      <dgm:prSet/>
      <dgm:spPr/>
      <dgm:t>
        <a:bodyPr/>
        <a:lstStyle/>
        <a:p>
          <a:endParaRPr lang="en-US"/>
        </a:p>
      </dgm:t>
    </dgm:pt>
    <dgm:pt modelId="{BC7415C3-84CA-4C88-8BFC-106A9C787E32}">
      <dgm:prSet/>
      <dgm:spPr/>
      <dgm:t>
        <a:bodyPr/>
        <a:lstStyle/>
        <a:p>
          <a:r>
            <a:rPr lang="en-US"/>
            <a:t>Use common phrases like; “regardless of location or means of delivery,” “identifies and regularly assesses learning outcomes,” “continuous improvement of student learning and achievement,” and “regularly evaluates and improves” in your answers. </a:t>
          </a:r>
        </a:p>
      </dgm:t>
    </dgm:pt>
    <dgm:pt modelId="{C2CDD5EB-A615-40AC-A3F3-87FD14CA9719}" type="parTrans" cxnId="{D63A2507-5D66-47B2-8ED4-FC8509873F14}">
      <dgm:prSet/>
      <dgm:spPr/>
      <dgm:t>
        <a:bodyPr/>
        <a:lstStyle/>
        <a:p>
          <a:endParaRPr lang="en-US"/>
        </a:p>
      </dgm:t>
    </dgm:pt>
    <dgm:pt modelId="{BA32F364-F445-40CF-8DB5-512865D0B5CF}" type="sibTrans" cxnId="{D63A2507-5D66-47B2-8ED4-FC8509873F14}">
      <dgm:prSet/>
      <dgm:spPr/>
      <dgm:t>
        <a:bodyPr/>
        <a:lstStyle/>
        <a:p>
          <a:endParaRPr lang="en-US"/>
        </a:p>
      </dgm:t>
    </dgm:pt>
    <dgm:pt modelId="{AF2413C7-E51A-4C2C-AA8E-079407943C5B}" type="pres">
      <dgm:prSet presAssocID="{02A26BAF-28E1-443F-B799-777F751D74CB}" presName="linear" presStyleCnt="0">
        <dgm:presLayoutVars>
          <dgm:animLvl val="lvl"/>
          <dgm:resizeHandles val="exact"/>
        </dgm:presLayoutVars>
      </dgm:prSet>
      <dgm:spPr/>
    </dgm:pt>
    <dgm:pt modelId="{3430BE34-01C9-4204-888A-5A284E80B3FE}" type="pres">
      <dgm:prSet presAssocID="{CB7B140C-33DB-4F62-AE3B-FAE1EE289835}" presName="parentText" presStyleLbl="node1" presStyleIdx="0" presStyleCnt="2">
        <dgm:presLayoutVars>
          <dgm:chMax val="0"/>
          <dgm:bulletEnabled val="1"/>
        </dgm:presLayoutVars>
      </dgm:prSet>
      <dgm:spPr/>
    </dgm:pt>
    <dgm:pt modelId="{134A01D6-EB31-458E-928E-235CC60AD7F0}" type="pres">
      <dgm:prSet presAssocID="{0577F9EF-0E45-44AF-A078-38D414DB15B8}" presName="spacer" presStyleCnt="0"/>
      <dgm:spPr/>
    </dgm:pt>
    <dgm:pt modelId="{7B3A8920-AE5B-4A27-AD4A-8EA9B08244F3}" type="pres">
      <dgm:prSet presAssocID="{BC7415C3-84CA-4C88-8BFC-106A9C787E32}" presName="parentText" presStyleLbl="node1" presStyleIdx="1" presStyleCnt="2">
        <dgm:presLayoutVars>
          <dgm:chMax val="0"/>
          <dgm:bulletEnabled val="1"/>
        </dgm:presLayoutVars>
      </dgm:prSet>
      <dgm:spPr/>
    </dgm:pt>
  </dgm:ptLst>
  <dgm:cxnLst>
    <dgm:cxn modelId="{D63A2507-5D66-47B2-8ED4-FC8509873F14}" srcId="{02A26BAF-28E1-443F-B799-777F751D74CB}" destId="{BC7415C3-84CA-4C88-8BFC-106A9C787E32}" srcOrd="1" destOrd="0" parTransId="{C2CDD5EB-A615-40AC-A3F3-87FD14CA9719}" sibTransId="{BA32F364-F445-40CF-8DB5-512865D0B5CF}"/>
    <dgm:cxn modelId="{D616346A-32D1-410F-B424-EFFA192077B5}" type="presOf" srcId="{CB7B140C-33DB-4F62-AE3B-FAE1EE289835}" destId="{3430BE34-01C9-4204-888A-5A284E80B3FE}" srcOrd="0" destOrd="0" presId="urn:microsoft.com/office/officeart/2005/8/layout/vList2"/>
    <dgm:cxn modelId="{63371772-E24F-4FF9-B217-672D731A4E07}" srcId="{02A26BAF-28E1-443F-B799-777F751D74CB}" destId="{CB7B140C-33DB-4F62-AE3B-FAE1EE289835}" srcOrd="0" destOrd="0" parTransId="{E6412100-C6BC-4AF9-AF28-98EE0851427F}" sibTransId="{0577F9EF-0E45-44AF-A078-38D414DB15B8}"/>
    <dgm:cxn modelId="{52D91755-49DC-46DA-B9E5-F13CBBB98559}" type="presOf" srcId="{02A26BAF-28E1-443F-B799-777F751D74CB}" destId="{AF2413C7-E51A-4C2C-AA8E-079407943C5B}" srcOrd="0" destOrd="0" presId="urn:microsoft.com/office/officeart/2005/8/layout/vList2"/>
    <dgm:cxn modelId="{64F7F376-421C-41CD-9536-325A9EA2FFEF}" type="presOf" srcId="{BC7415C3-84CA-4C88-8BFC-106A9C787E32}" destId="{7B3A8920-AE5B-4A27-AD4A-8EA9B08244F3}" srcOrd="0" destOrd="0" presId="urn:microsoft.com/office/officeart/2005/8/layout/vList2"/>
    <dgm:cxn modelId="{DC5DDCE0-858A-4CBD-8A4E-3377C1A1D0D6}" type="presParOf" srcId="{AF2413C7-E51A-4C2C-AA8E-079407943C5B}" destId="{3430BE34-01C9-4204-888A-5A284E80B3FE}" srcOrd="0" destOrd="0" presId="urn:microsoft.com/office/officeart/2005/8/layout/vList2"/>
    <dgm:cxn modelId="{466FE8D5-4F3E-492C-A9DF-2796864E1D14}" type="presParOf" srcId="{AF2413C7-E51A-4C2C-AA8E-079407943C5B}" destId="{134A01D6-EB31-458E-928E-235CC60AD7F0}" srcOrd="1" destOrd="0" presId="urn:microsoft.com/office/officeart/2005/8/layout/vList2"/>
    <dgm:cxn modelId="{F0471851-183D-4177-9015-322BCB21B628}" type="presParOf" srcId="{AF2413C7-E51A-4C2C-AA8E-079407943C5B}" destId="{7B3A8920-AE5B-4A27-AD4A-8EA9B08244F3}"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D0728B-700E-4C28-97CE-5CDD28B8CA22}"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22CD4188-CE6E-465C-8312-3E3DE33E81D1}">
      <dgm:prSet/>
      <dgm:spPr/>
      <dgm:t>
        <a:bodyPr/>
        <a:lstStyle/>
        <a:p>
          <a:r>
            <a:rPr lang="en-US" dirty="0"/>
            <a:t>One major complaint of self-evaluations is that they are repetitive. However, repetition in answers can show how well the institution integrates its policies, procedures and planning. Repetition, however, should be within the context of each individual standard. </a:t>
          </a:r>
        </a:p>
      </dgm:t>
    </dgm:pt>
    <dgm:pt modelId="{4E6A290F-83DA-43D2-AD3D-4F3AB5C09F1F}" type="parTrans" cxnId="{43725A42-1B3F-4786-BA0F-D6FF582CB8C7}">
      <dgm:prSet/>
      <dgm:spPr/>
      <dgm:t>
        <a:bodyPr/>
        <a:lstStyle/>
        <a:p>
          <a:endParaRPr lang="en-US"/>
        </a:p>
      </dgm:t>
    </dgm:pt>
    <dgm:pt modelId="{27E15F3D-460A-4173-BED7-A30AD7788E7A}" type="sibTrans" cxnId="{43725A42-1B3F-4786-BA0F-D6FF582CB8C7}">
      <dgm:prSet/>
      <dgm:spPr/>
      <dgm:t>
        <a:bodyPr/>
        <a:lstStyle/>
        <a:p>
          <a:endParaRPr lang="en-US"/>
        </a:p>
      </dgm:t>
    </dgm:pt>
    <dgm:pt modelId="{F8868E89-4226-4384-9F59-4A8779EB985B}">
      <dgm:prSet/>
      <dgm:spPr/>
      <dgm:t>
        <a:bodyPr/>
        <a:lstStyle/>
        <a:p>
          <a:r>
            <a:rPr lang="en-US" dirty="0"/>
            <a:t>For example, if the college uses program reviews for planning, assessment, and resource allocation, referencing the process to answer multiple Standards shows how fundamental the process is to the institution.</a:t>
          </a:r>
        </a:p>
      </dgm:t>
    </dgm:pt>
    <dgm:pt modelId="{9E7D3A57-7658-4CAE-94C1-55B7CE91E275}" type="parTrans" cxnId="{0E49564C-E261-4FCE-BDEF-4BE0DA3B3D5B}">
      <dgm:prSet/>
      <dgm:spPr/>
      <dgm:t>
        <a:bodyPr/>
        <a:lstStyle/>
        <a:p>
          <a:endParaRPr lang="en-US"/>
        </a:p>
      </dgm:t>
    </dgm:pt>
    <dgm:pt modelId="{F5E07724-9D7A-4D7B-9BA0-F7589F415448}" type="sibTrans" cxnId="{0E49564C-E261-4FCE-BDEF-4BE0DA3B3D5B}">
      <dgm:prSet/>
      <dgm:spPr/>
      <dgm:t>
        <a:bodyPr/>
        <a:lstStyle/>
        <a:p>
          <a:endParaRPr lang="en-US"/>
        </a:p>
      </dgm:t>
    </dgm:pt>
    <dgm:pt modelId="{7D30E072-5BCE-4A08-A6B7-5DC95C676622}">
      <dgm:prSet/>
      <dgm:spPr/>
      <dgm:t>
        <a:bodyPr/>
        <a:lstStyle/>
        <a:p>
          <a:r>
            <a:rPr lang="en-US" dirty="0"/>
            <a:t>Although team members read the entire document, they typically will concentrate on one or two sections. Being repetitive in the Standards makes sure that each team member gets the necessary information so they can validate that the college meets the Standards.</a:t>
          </a:r>
        </a:p>
      </dgm:t>
    </dgm:pt>
    <dgm:pt modelId="{E55015B7-5394-40B8-9545-E734D0992ABE}" type="parTrans" cxnId="{ECCC44D2-FB5E-44A1-ADB4-380C7BF4DBEC}">
      <dgm:prSet/>
      <dgm:spPr/>
      <dgm:t>
        <a:bodyPr/>
        <a:lstStyle/>
        <a:p>
          <a:endParaRPr lang="en-US"/>
        </a:p>
      </dgm:t>
    </dgm:pt>
    <dgm:pt modelId="{22691383-52D3-4094-81D7-4B1CC8A94922}" type="sibTrans" cxnId="{ECCC44D2-FB5E-44A1-ADB4-380C7BF4DBEC}">
      <dgm:prSet/>
      <dgm:spPr/>
      <dgm:t>
        <a:bodyPr/>
        <a:lstStyle/>
        <a:p>
          <a:endParaRPr lang="en-US"/>
        </a:p>
      </dgm:t>
    </dgm:pt>
    <dgm:pt modelId="{3EBBDD80-0353-474E-85AD-114AF88AF8A5}" type="pres">
      <dgm:prSet presAssocID="{97D0728B-700E-4C28-97CE-5CDD28B8CA22}" presName="diagram" presStyleCnt="0">
        <dgm:presLayoutVars>
          <dgm:dir/>
          <dgm:resizeHandles val="exact"/>
        </dgm:presLayoutVars>
      </dgm:prSet>
      <dgm:spPr/>
    </dgm:pt>
    <dgm:pt modelId="{25F4CE74-1946-4167-BFF1-3723C15B2198}" type="pres">
      <dgm:prSet presAssocID="{22CD4188-CE6E-465C-8312-3E3DE33E81D1}" presName="node" presStyleLbl="node1" presStyleIdx="0" presStyleCnt="3" custScaleX="168384">
        <dgm:presLayoutVars>
          <dgm:bulletEnabled val="1"/>
        </dgm:presLayoutVars>
      </dgm:prSet>
      <dgm:spPr/>
    </dgm:pt>
    <dgm:pt modelId="{EC8DC254-8524-4AE3-A4D6-BDF1991946BE}" type="pres">
      <dgm:prSet presAssocID="{27E15F3D-460A-4173-BED7-A30AD7788E7A}" presName="sibTrans" presStyleCnt="0"/>
      <dgm:spPr/>
    </dgm:pt>
    <dgm:pt modelId="{1BC8A1A8-C8F1-4A1F-9640-CD8829A8ECB5}" type="pres">
      <dgm:prSet presAssocID="{F8868E89-4226-4384-9F59-4A8779EB985B}" presName="node" presStyleLbl="node1" presStyleIdx="1" presStyleCnt="3" custScaleX="168161">
        <dgm:presLayoutVars>
          <dgm:bulletEnabled val="1"/>
        </dgm:presLayoutVars>
      </dgm:prSet>
      <dgm:spPr/>
    </dgm:pt>
    <dgm:pt modelId="{39E90796-1133-4505-8BD7-914220AEA057}" type="pres">
      <dgm:prSet presAssocID="{F5E07724-9D7A-4D7B-9BA0-F7589F415448}" presName="sibTrans" presStyleCnt="0"/>
      <dgm:spPr/>
    </dgm:pt>
    <dgm:pt modelId="{EF69225B-7D5B-4AC9-BB52-4A1AAC5DED04}" type="pres">
      <dgm:prSet presAssocID="{7D30E072-5BCE-4A08-A6B7-5DC95C676622}" presName="node" presStyleLbl="node1" presStyleIdx="2" presStyleCnt="3" custScaleX="170787">
        <dgm:presLayoutVars>
          <dgm:bulletEnabled val="1"/>
        </dgm:presLayoutVars>
      </dgm:prSet>
      <dgm:spPr/>
    </dgm:pt>
  </dgm:ptLst>
  <dgm:cxnLst>
    <dgm:cxn modelId="{43725A42-1B3F-4786-BA0F-D6FF582CB8C7}" srcId="{97D0728B-700E-4C28-97CE-5CDD28B8CA22}" destId="{22CD4188-CE6E-465C-8312-3E3DE33E81D1}" srcOrd="0" destOrd="0" parTransId="{4E6A290F-83DA-43D2-AD3D-4F3AB5C09F1F}" sibTransId="{27E15F3D-460A-4173-BED7-A30AD7788E7A}"/>
    <dgm:cxn modelId="{0E49564C-E261-4FCE-BDEF-4BE0DA3B3D5B}" srcId="{97D0728B-700E-4C28-97CE-5CDD28B8CA22}" destId="{F8868E89-4226-4384-9F59-4A8779EB985B}" srcOrd="1" destOrd="0" parTransId="{9E7D3A57-7658-4CAE-94C1-55B7CE91E275}" sibTransId="{F5E07724-9D7A-4D7B-9BA0-F7589F415448}"/>
    <dgm:cxn modelId="{2249294F-374A-4EB8-B071-43C813585C17}" type="presOf" srcId="{97D0728B-700E-4C28-97CE-5CDD28B8CA22}" destId="{3EBBDD80-0353-474E-85AD-114AF88AF8A5}" srcOrd="0" destOrd="0" presId="urn:microsoft.com/office/officeart/2005/8/layout/default"/>
    <dgm:cxn modelId="{34459470-7637-4C99-B925-EA6B127F2E27}" type="presOf" srcId="{22CD4188-CE6E-465C-8312-3E3DE33E81D1}" destId="{25F4CE74-1946-4167-BFF1-3723C15B2198}" srcOrd="0" destOrd="0" presId="urn:microsoft.com/office/officeart/2005/8/layout/default"/>
    <dgm:cxn modelId="{31316094-6246-4B41-A267-9E74A505F7DE}" type="presOf" srcId="{7D30E072-5BCE-4A08-A6B7-5DC95C676622}" destId="{EF69225B-7D5B-4AC9-BB52-4A1AAC5DED04}" srcOrd="0" destOrd="0" presId="urn:microsoft.com/office/officeart/2005/8/layout/default"/>
    <dgm:cxn modelId="{B67B14A0-4835-48B4-B3C6-8415C78167E9}" type="presOf" srcId="{F8868E89-4226-4384-9F59-4A8779EB985B}" destId="{1BC8A1A8-C8F1-4A1F-9640-CD8829A8ECB5}" srcOrd="0" destOrd="0" presId="urn:microsoft.com/office/officeart/2005/8/layout/default"/>
    <dgm:cxn modelId="{ECCC44D2-FB5E-44A1-ADB4-380C7BF4DBEC}" srcId="{97D0728B-700E-4C28-97CE-5CDD28B8CA22}" destId="{7D30E072-5BCE-4A08-A6B7-5DC95C676622}" srcOrd="2" destOrd="0" parTransId="{E55015B7-5394-40B8-9545-E734D0992ABE}" sibTransId="{22691383-52D3-4094-81D7-4B1CC8A94922}"/>
    <dgm:cxn modelId="{A0D6FEE2-8402-4EAB-B3B8-1A3A39EA61DB}" type="presParOf" srcId="{3EBBDD80-0353-474E-85AD-114AF88AF8A5}" destId="{25F4CE74-1946-4167-BFF1-3723C15B2198}" srcOrd="0" destOrd="0" presId="urn:microsoft.com/office/officeart/2005/8/layout/default"/>
    <dgm:cxn modelId="{F91E0761-B472-4D4B-B71F-20223883A0BA}" type="presParOf" srcId="{3EBBDD80-0353-474E-85AD-114AF88AF8A5}" destId="{EC8DC254-8524-4AE3-A4D6-BDF1991946BE}" srcOrd="1" destOrd="0" presId="urn:microsoft.com/office/officeart/2005/8/layout/default"/>
    <dgm:cxn modelId="{23D5CAFC-0307-442D-9726-DBBC5DA71034}" type="presParOf" srcId="{3EBBDD80-0353-474E-85AD-114AF88AF8A5}" destId="{1BC8A1A8-C8F1-4A1F-9640-CD8829A8ECB5}" srcOrd="2" destOrd="0" presId="urn:microsoft.com/office/officeart/2005/8/layout/default"/>
    <dgm:cxn modelId="{12C85F8B-F3CE-4CBD-BC9A-33101F98D19A}" type="presParOf" srcId="{3EBBDD80-0353-474E-85AD-114AF88AF8A5}" destId="{39E90796-1133-4505-8BD7-914220AEA057}" srcOrd="3" destOrd="0" presId="urn:microsoft.com/office/officeart/2005/8/layout/default"/>
    <dgm:cxn modelId="{911F99B8-4929-4D69-9C5F-6DECEE33E130}" type="presParOf" srcId="{3EBBDD80-0353-474E-85AD-114AF88AF8A5}" destId="{EF69225B-7D5B-4AC9-BB52-4A1AAC5DED04}"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62CE39-91B7-4C60-BAA2-66F8EAB27D4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0F941A3-B377-45AE-8817-A6D99A3CD1D8}">
      <dgm:prSet/>
      <dgm:spPr/>
      <dgm:t>
        <a:bodyPr/>
        <a:lstStyle/>
        <a:p>
          <a:r>
            <a:rPr lang="en-US" dirty="0"/>
            <a:t>Does the mission describe the institutions broad educational purposes? </a:t>
          </a:r>
        </a:p>
      </dgm:t>
    </dgm:pt>
    <dgm:pt modelId="{3F96C366-DD80-40DE-B68C-34FD0CDC5B54}" type="parTrans" cxnId="{433C470C-0BCE-49A2-B6CC-B36E53909692}">
      <dgm:prSet/>
      <dgm:spPr/>
      <dgm:t>
        <a:bodyPr/>
        <a:lstStyle/>
        <a:p>
          <a:endParaRPr lang="en-US"/>
        </a:p>
      </dgm:t>
    </dgm:pt>
    <dgm:pt modelId="{842F8A3C-DF2A-45DC-8124-079AA131BAB5}" type="sibTrans" cxnId="{433C470C-0BCE-49A2-B6CC-B36E53909692}">
      <dgm:prSet/>
      <dgm:spPr/>
      <dgm:t>
        <a:bodyPr/>
        <a:lstStyle/>
        <a:p>
          <a:endParaRPr lang="en-US"/>
        </a:p>
      </dgm:t>
    </dgm:pt>
    <dgm:pt modelId="{9D18A4B5-96D6-4FC2-BE05-4FAF92AD7C9F}">
      <dgm:prSet/>
      <dgm:spPr/>
      <dgm:t>
        <a:bodyPr/>
        <a:lstStyle/>
        <a:p>
          <a:endParaRPr lang="en-US" dirty="0"/>
        </a:p>
      </dgm:t>
    </dgm:pt>
    <dgm:pt modelId="{FE6BCC83-C2EC-430C-9AEA-E49ADFD8FD5D}" type="parTrans" cxnId="{84027D8C-09D6-406A-91FA-7B521C19A18E}">
      <dgm:prSet/>
      <dgm:spPr/>
      <dgm:t>
        <a:bodyPr/>
        <a:lstStyle/>
        <a:p>
          <a:endParaRPr lang="en-US"/>
        </a:p>
      </dgm:t>
    </dgm:pt>
    <dgm:pt modelId="{609E538A-0D52-4E58-B494-431A755B814A}" type="sibTrans" cxnId="{84027D8C-09D6-406A-91FA-7B521C19A18E}">
      <dgm:prSet/>
      <dgm:spPr/>
      <dgm:t>
        <a:bodyPr/>
        <a:lstStyle/>
        <a:p>
          <a:endParaRPr lang="en-US"/>
        </a:p>
      </dgm:t>
    </dgm:pt>
    <dgm:pt modelId="{88DB569E-D924-4EA5-B9B3-AD5CA356C190}">
      <dgm:prSet/>
      <dgm:spPr/>
      <dgm:t>
        <a:bodyPr/>
        <a:lstStyle/>
        <a:p>
          <a:r>
            <a:rPr lang="en-US" dirty="0"/>
            <a:t>Yes or No?  How do you know? </a:t>
          </a:r>
          <a:r>
            <a:rPr lang="en-US" b="1" i="1" dirty="0"/>
            <a:t>Based on what evidence?</a:t>
          </a:r>
        </a:p>
      </dgm:t>
    </dgm:pt>
    <dgm:pt modelId="{4F8455FB-B422-4CCC-9F90-4FC47A5FD3B1}" type="parTrans" cxnId="{E8C2C45D-C76A-442F-AF5B-219E8AC89C7C}">
      <dgm:prSet/>
      <dgm:spPr/>
      <dgm:t>
        <a:bodyPr/>
        <a:lstStyle/>
        <a:p>
          <a:endParaRPr lang="en-US"/>
        </a:p>
      </dgm:t>
    </dgm:pt>
    <dgm:pt modelId="{08FEBAE6-8ABC-4881-BAF2-2576DA57005B}" type="sibTrans" cxnId="{E8C2C45D-C76A-442F-AF5B-219E8AC89C7C}">
      <dgm:prSet/>
      <dgm:spPr/>
      <dgm:t>
        <a:bodyPr/>
        <a:lstStyle/>
        <a:p>
          <a:endParaRPr lang="en-US"/>
        </a:p>
      </dgm:t>
    </dgm:pt>
    <dgm:pt modelId="{7FC13E90-DD8F-4923-AA66-A1F5524C70E2}">
      <dgm:prSet/>
      <dgm:spPr/>
      <dgm:t>
        <a:bodyPr/>
        <a:lstStyle/>
        <a:p>
          <a:r>
            <a:rPr lang="en-US"/>
            <a:t>Does the mission describe the Intended student population? </a:t>
          </a:r>
        </a:p>
      </dgm:t>
    </dgm:pt>
    <dgm:pt modelId="{BD3A780B-3FD4-4846-8BCC-FEF10719AB9C}" type="parTrans" cxnId="{E542E04D-BBA3-4E59-B60A-B76A913107D1}">
      <dgm:prSet/>
      <dgm:spPr/>
      <dgm:t>
        <a:bodyPr/>
        <a:lstStyle/>
        <a:p>
          <a:endParaRPr lang="en-US"/>
        </a:p>
      </dgm:t>
    </dgm:pt>
    <dgm:pt modelId="{81F91457-915B-4756-99A7-4B0CCA9B1E03}" type="sibTrans" cxnId="{E542E04D-BBA3-4E59-B60A-B76A913107D1}">
      <dgm:prSet/>
      <dgm:spPr/>
      <dgm:t>
        <a:bodyPr/>
        <a:lstStyle/>
        <a:p>
          <a:endParaRPr lang="en-US"/>
        </a:p>
      </dgm:t>
    </dgm:pt>
    <dgm:pt modelId="{21C4A906-C71C-4299-8E82-3589E98E39C5}">
      <dgm:prSet/>
      <dgm:spPr/>
      <dgm:t>
        <a:bodyPr/>
        <a:lstStyle/>
        <a:p>
          <a:r>
            <a:rPr lang="en-US" dirty="0"/>
            <a:t>Yes or No?  How do you know? </a:t>
          </a:r>
          <a:r>
            <a:rPr lang="en-US" b="1" i="1" dirty="0"/>
            <a:t>Based on what evidence?</a:t>
          </a:r>
        </a:p>
      </dgm:t>
    </dgm:pt>
    <dgm:pt modelId="{AEF0B99F-670C-479D-AC27-EC55D7EE62F6}" type="parTrans" cxnId="{1804A6AC-EA68-416A-8649-0A5C16157CEA}">
      <dgm:prSet/>
      <dgm:spPr/>
      <dgm:t>
        <a:bodyPr/>
        <a:lstStyle/>
        <a:p>
          <a:endParaRPr lang="en-US"/>
        </a:p>
      </dgm:t>
    </dgm:pt>
    <dgm:pt modelId="{DF14F8B5-9AC7-43B4-805E-7F288CE61366}" type="sibTrans" cxnId="{1804A6AC-EA68-416A-8649-0A5C16157CEA}">
      <dgm:prSet/>
      <dgm:spPr/>
      <dgm:t>
        <a:bodyPr/>
        <a:lstStyle/>
        <a:p>
          <a:endParaRPr lang="en-US"/>
        </a:p>
      </dgm:t>
    </dgm:pt>
    <dgm:pt modelId="{18B514DD-509E-475E-BCBF-FDB9CA4F9167}">
      <dgm:prSet/>
      <dgm:spPr/>
      <dgm:t>
        <a:bodyPr/>
        <a:lstStyle/>
        <a:p>
          <a:r>
            <a:rPr lang="en-US" dirty="0"/>
            <a:t>Does the mission describe the types of degrees and credentials the institution offers?</a:t>
          </a:r>
        </a:p>
      </dgm:t>
    </dgm:pt>
    <dgm:pt modelId="{0466BE1A-5C7B-42CB-9FBE-8E28338A1BD1}" type="parTrans" cxnId="{6622BB7D-88BF-4C81-8D82-1A753D752DDC}">
      <dgm:prSet/>
      <dgm:spPr/>
      <dgm:t>
        <a:bodyPr/>
        <a:lstStyle/>
        <a:p>
          <a:endParaRPr lang="en-US"/>
        </a:p>
      </dgm:t>
    </dgm:pt>
    <dgm:pt modelId="{A46409BA-DF03-4B2E-A565-8730F323E071}" type="sibTrans" cxnId="{6622BB7D-88BF-4C81-8D82-1A753D752DDC}">
      <dgm:prSet/>
      <dgm:spPr/>
      <dgm:t>
        <a:bodyPr/>
        <a:lstStyle/>
        <a:p>
          <a:endParaRPr lang="en-US"/>
        </a:p>
      </dgm:t>
    </dgm:pt>
    <dgm:pt modelId="{0405AAD3-B15C-4B6A-B37A-8388A2329531}">
      <dgm:prSet/>
      <dgm:spPr/>
      <dgm:t>
        <a:bodyPr/>
        <a:lstStyle/>
        <a:p>
          <a:r>
            <a:rPr lang="en-US" dirty="0"/>
            <a:t>Yes or No?  How do you know? </a:t>
          </a:r>
          <a:r>
            <a:rPr lang="en-US" b="1" i="1" dirty="0"/>
            <a:t>Based on what evidence? </a:t>
          </a:r>
        </a:p>
      </dgm:t>
    </dgm:pt>
    <dgm:pt modelId="{2047E233-71CD-49F5-9F67-C547E89F6330}" type="parTrans" cxnId="{548787DB-729E-4EA9-9E0D-93951A1AD4EB}">
      <dgm:prSet/>
      <dgm:spPr/>
      <dgm:t>
        <a:bodyPr/>
        <a:lstStyle/>
        <a:p>
          <a:endParaRPr lang="en-US"/>
        </a:p>
      </dgm:t>
    </dgm:pt>
    <dgm:pt modelId="{A6070A05-DD40-4E34-9FEA-C6CE045B6CF5}" type="sibTrans" cxnId="{548787DB-729E-4EA9-9E0D-93951A1AD4EB}">
      <dgm:prSet/>
      <dgm:spPr/>
      <dgm:t>
        <a:bodyPr/>
        <a:lstStyle/>
        <a:p>
          <a:endParaRPr lang="en-US"/>
        </a:p>
      </dgm:t>
    </dgm:pt>
    <dgm:pt modelId="{CE35865E-B0E1-4FB5-A9D9-72C6A67ABD00}" type="pres">
      <dgm:prSet presAssocID="{2B62CE39-91B7-4C60-BAA2-66F8EAB27D43}" presName="Name0" presStyleCnt="0">
        <dgm:presLayoutVars>
          <dgm:dir/>
          <dgm:animLvl val="lvl"/>
          <dgm:resizeHandles val="exact"/>
        </dgm:presLayoutVars>
      </dgm:prSet>
      <dgm:spPr/>
    </dgm:pt>
    <dgm:pt modelId="{D6F341B7-444E-4DE5-BFFD-9C4047E5F688}" type="pres">
      <dgm:prSet presAssocID="{D0F941A3-B377-45AE-8817-A6D99A3CD1D8}" presName="linNode" presStyleCnt="0"/>
      <dgm:spPr/>
    </dgm:pt>
    <dgm:pt modelId="{12DEA963-5A9F-4D24-9A0C-575157D49BA4}" type="pres">
      <dgm:prSet presAssocID="{D0F941A3-B377-45AE-8817-A6D99A3CD1D8}" presName="parentText" presStyleLbl="node1" presStyleIdx="0" presStyleCnt="3">
        <dgm:presLayoutVars>
          <dgm:chMax val="1"/>
          <dgm:bulletEnabled val="1"/>
        </dgm:presLayoutVars>
      </dgm:prSet>
      <dgm:spPr/>
    </dgm:pt>
    <dgm:pt modelId="{F55FA3AF-A119-44C7-B258-D123CD59998D}" type="pres">
      <dgm:prSet presAssocID="{D0F941A3-B377-45AE-8817-A6D99A3CD1D8}" presName="descendantText" presStyleLbl="alignAccFollowNode1" presStyleIdx="0" presStyleCnt="3">
        <dgm:presLayoutVars>
          <dgm:bulletEnabled val="1"/>
        </dgm:presLayoutVars>
      </dgm:prSet>
      <dgm:spPr/>
    </dgm:pt>
    <dgm:pt modelId="{308DC688-F9C4-438F-85B7-904E51AD5380}" type="pres">
      <dgm:prSet presAssocID="{842F8A3C-DF2A-45DC-8124-079AA131BAB5}" presName="sp" presStyleCnt="0"/>
      <dgm:spPr/>
    </dgm:pt>
    <dgm:pt modelId="{6E07A10C-5FFE-4728-BBB7-39390AFFAC21}" type="pres">
      <dgm:prSet presAssocID="{7FC13E90-DD8F-4923-AA66-A1F5524C70E2}" presName="linNode" presStyleCnt="0"/>
      <dgm:spPr/>
    </dgm:pt>
    <dgm:pt modelId="{55C231A7-D23A-4D6A-B902-7DFDB51006B2}" type="pres">
      <dgm:prSet presAssocID="{7FC13E90-DD8F-4923-AA66-A1F5524C70E2}" presName="parentText" presStyleLbl="node1" presStyleIdx="1" presStyleCnt="3">
        <dgm:presLayoutVars>
          <dgm:chMax val="1"/>
          <dgm:bulletEnabled val="1"/>
        </dgm:presLayoutVars>
      </dgm:prSet>
      <dgm:spPr/>
    </dgm:pt>
    <dgm:pt modelId="{F71B4F69-8F05-4950-93BD-4F9E68FA6671}" type="pres">
      <dgm:prSet presAssocID="{7FC13E90-DD8F-4923-AA66-A1F5524C70E2}" presName="descendantText" presStyleLbl="alignAccFollowNode1" presStyleIdx="1" presStyleCnt="3">
        <dgm:presLayoutVars>
          <dgm:bulletEnabled val="1"/>
        </dgm:presLayoutVars>
      </dgm:prSet>
      <dgm:spPr/>
    </dgm:pt>
    <dgm:pt modelId="{C1A4A726-E713-4FF1-B07C-E7A081D141BF}" type="pres">
      <dgm:prSet presAssocID="{81F91457-915B-4756-99A7-4B0CCA9B1E03}" presName="sp" presStyleCnt="0"/>
      <dgm:spPr/>
    </dgm:pt>
    <dgm:pt modelId="{D55258F1-71CB-4F3A-8F5E-9EE2FD5943F2}" type="pres">
      <dgm:prSet presAssocID="{18B514DD-509E-475E-BCBF-FDB9CA4F9167}" presName="linNode" presStyleCnt="0"/>
      <dgm:spPr/>
    </dgm:pt>
    <dgm:pt modelId="{0CAE8792-3DBA-479E-A1F2-D5450B9F6067}" type="pres">
      <dgm:prSet presAssocID="{18B514DD-509E-475E-BCBF-FDB9CA4F9167}" presName="parentText" presStyleLbl="node1" presStyleIdx="2" presStyleCnt="3">
        <dgm:presLayoutVars>
          <dgm:chMax val="1"/>
          <dgm:bulletEnabled val="1"/>
        </dgm:presLayoutVars>
      </dgm:prSet>
      <dgm:spPr/>
    </dgm:pt>
    <dgm:pt modelId="{F2C481BE-F3D6-45C5-8696-CD7D1B03247F}" type="pres">
      <dgm:prSet presAssocID="{18B514DD-509E-475E-BCBF-FDB9CA4F9167}" presName="descendantText" presStyleLbl="alignAccFollowNode1" presStyleIdx="2" presStyleCnt="3">
        <dgm:presLayoutVars>
          <dgm:bulletEnabled val="1"/>
        </dgm:presLayoutVars>
      </dgm:prSet>
      <dgm:spPr/>
    </dgm:pt>
  </dgm:ptLst>
  <dgm:cxnLst>
    <dgm:cxn modelId="{88F2A407-1952-4DA4-A396-653C03931BC1}" type="presOf" srcId="{21C4A906-C71C-4299-8E82-3589E98E39C5}" destId="{F71B4F69-8F05-4950-93BD-4F9E68FA6671}" srcOrd="0" destOrd="0" presId="urn:microsoft.com/office/officeart/2005/8/layout/vList5"/>
    <dgm:cxn modelId="{433C470C-0BCE-49A2-B6CC-B36E53909692}" srcId="{2B62CE39-91B7-4C60-BAA2-66F8EAB27D43}" destId="{D0F941A3-B377-45AE-8817-A6D99A3CD1D8}" srcOrd="0" destOrd="0" parTransId="{3F96C366-DD80-40DE-B68C-34FD0CDC5B54}" sibTransId="{842F8A3C-DF2A-45DC-8124-079AA131BAB5}"/>
    <dgm:cxn modelId="{E8C2C45D-C76A-442F-AF5B-219E8AC89C7C}" srcId="{9D18A4B5-96D6-4FC2-BE05-4FAF92AD7C9F}" destId="{88DB569E-D924-4EA5-B9B3-AD5CA356C190}" srcOrd="0" destOrd="0" parTransId="{4F8455FB-B422-4CCC-9F90-4FC47A5FD3B1}" sibTransId="{08FEBAE6-8ABC-4881-BAF2-2576DA57005B}"/>
    <dgm:cxn modelId="{AAAC2946-36DE-4A86-AA2F-F8753DDEB0EE}" type="presOf" srcId="{88DB569E-D924-4EA5-B9B3-AD5CA356C190}" destId="{F55FA3AF-A119-44C7-B258-D123CD59998D}" srcOrd="0" destOrd="1" presId="urn:microsoft.com/office/officeart/2005/8/layout/vList5"/>
    <dgm:cxn modelId="{10FC2A47-37C4-48D6-A017-AFB8183A6461}" type="presOf" srcId="{0405AAD3-B15C-4B6A-B37A-8388A2329531}" destId="{F2C481BE-F3D6-45C5-8696-CD7D1B03247F}" srcOrd="0" destOrd="0" presId="urn:microsoft.com/office/officeart/2005/8/layout/vList5"/>
    <dgm:cxn modelId="{E542E04D-BBA3-4E59-B60A-B76A913107D1}" srcId="{2B62CE39-91B7-4C60-BAA2-66F8EAB27D43}" destId="{7FC13E90-DD8F-4923-AA66-A1F5524C70E2}" srcOrd="1" destOrd="0" parTransId="{BD3A780B-3FD4-4846-8BCC-FEF10719AB9C}" sibTransId="{81F91457-915B-4756-99A7-4B0CCA9B1E03}"/>
    <dgm:cxn modelId="{8E6F6F71-835E-42E5-8001-F765B2CB5FD1}" type="presOf" srcId="{18B514DD-509E-475E-BCBF-FDB9CA4F9167}" destId="{0CAE8792-3DBA-479E-A1F2-D5450B9F6067}" srcOrd="0" destOrd="0" presId="urn:microsoft.com/office/officeart/2005/8/layout/vList5"/>
    <dgm:cxn modelId="{6622BB7D-88BF-4C81-8D82-1A753D752DDC}" srcId="{2B62CE39-91B7-4C60-BAA2-66F8EAB27D43}" destId="{18B514DD-509E-475E-BCBF-FDB9CA4F9167}" srcOrd="2" destOrd="0" parTransId="{0466BE1A-5C7B-42CB-9FBE-8E28338A1BD1}" sibTransId="{A46409BA-DF03-4B2E-A565-8730F323E071}"/>
    <dgm:cxn modelId="{84027D8C-09D6-406A-91FA-7B521C19A18E}" srcId="{D0F941A3-B377-45AE-8817-A6D99A3CD1D8}" destId="{9D18A4B5-96D6-4FC2-BE05-4FAF92AD7C9F}" srcOrd="0" destOrd="0" parTransId="{FE6BCC83-C2EC-430C-9AEA-E49ADFD8FD5D}" sibTransId="{609E538A-0D52-4E58-B494-431A755B814A}"/>
    <dgm:cxn modelId="{1804A6AC-EA68-416A-8649-0A5C16157CEA}" srcId="{7FC13E90-DD8F-4923-AA66-A1F5524C70E2}" destId="{21C4A906-C71C-4299-8E82-3589E98E39C5}" srcOrd="0" destOrd="0" parTransId="{AEF0B99F-670C-479D-AC27-EC55D7EE62F6}" sibTransId="{DF14F8B5-9AC7-43B4-805E-7F288CE61366}"/>
    <dgm:cxn modelId="{BB49F7AC-F5BF-4D08-A549-696FAC8273E5}" type="presOf" srcId="{2B62CE39-91B7-4C60-BAA2-66F8EAB27D43}" destId="{CE35865E-B0E1-4FB5-A9D9-72C6A67ABD00}" srcOrd="0" destOrd="0" presId="urn:microsoft.com/office/officeart/2005/8/layout/vList5"/>
    <dgm:cxn modelId="{9501CAC4-409E-4D20-8BDF-89D95E958014}" type="presOf" srcId="{D0F941A3-B377-45AE-8817-A6D99A3CD1D8}" destId="{12DEA963-5A9F-4D24-9A0C-575157D49BA4}" srcOrd="0" destOrd="0" presId="urn:microsoft.com/office/officeart/2005/8/layout/vList5"/>
    <dgm:cxn modelId="{351283D9-A90B-4E3F-AC02-FCABB9675975}" type="presOf" srcId="{7FC13E90-DD8F-4923-AA66-A1F5524C70E2}" destId="{55C231A7-D23A-4D6A-B902-7DFDB51006B2}" srcOrd="0" destOrd="0" presId="urn:microsoft.com/office/officeart/2005/8/layout/vList5"/>
    <dgm:cxn modelId="{548787DB-729E-4EA9-9E0D-93951A1AD4EB}" srcId="{18B514DD-509E-475E-BCBF-FDB9CA4F9167}" destId="{0405AAD3-B15C-4B6A-B37A-8388A2329531}" srcOrd="0" destOrd="0" parTransId="{2047E233-71CD-49F5-9F67-C547E89F6330}" sibTransId="{A6070A05-DD40-4E34-9FEA-C6CE045B6CF5}"/>
    <dgm:cxn modelId="{063E25F9-1E69-4145-85FA-DCDAF17C6AB8}" type="presOf" srcId="{9D18A4B5-96D6-4FC2-BE05-4FAF92AD7C9F}" destId="{F55FA3AF-A119-44C7-B258-D123CD59998D}" srcOrd="0" destOrd="0" presId="urn:microsoft.com/office/officeart/2005/8/layout/vList5"/>
    <dgm:cxn modelId="{A447C23A-394D-46C6-99C3-9825788AB763}" type="presParOf" srcId="{CE35865E-B0E1-4FB5-A9D9-72C6A67ABD00}" destId="{D6F341B7-444E-4DE5-BFFD-9C4047E5F688}" srcOrd="0" destOrd="0" presId="urn:microsoft.com/office/officeart/2005/8/layout/vList5"/>
    <dgm:cxn modelId="{4A33943D-8A8F-4D73-AC18-015D42092A38}" type="presParOf" srcId="{D6F341B7-444E-4DE5-BFFD-9C4047E5F688}" destId="{12DEA963-5A9F-4D24-9A0C-575157D49BA4}" srcOrd="0" destOrd="0" presId="urn:microsoft.com/office/officeart/2005/8/layout/vList5"/>
    <dgm:cxn modelId="{CF63148E-5B77-4B51-9850-53248E8A4AFA}" type="presParOf" srcId="{D6F341B7-444E-4DE5-BFFD-9C4047E5F688}" destId="{F55FA3AF-A119-44C7-B258-D123CD59998D}" srcOrd="1" destOrd="0" presId="urn:microsoft.com/office/officeart/2005/8/layout/vList5"/>
    <dgm:cxn modelId="{755188CD-7DC0-4B01-9E09-45413597BBBD}" type="presParOf" srcId="{CE35865E-B0E1-4FB5-A9D9-72C6A67ABD00}" destId="{308DC688-F9C4-438F-85B7-904E51AD5380}" srcOrd="1" destOrd="0" presId="urn:microsoft.com/office/officeart/2005/8/layout/vList5"/>
    <dgm:cxn modelId="{B9A13C81-325F-4B8C-8831-4955E543AA7E}" type="presParOf" srcId="{CE35865E-B0E1-4FB5-A9D9-72C6A67ABD00}" destId="{6E07A10C-5FFE-4728-BBB7-39390AFFAC21}" srcOrd="2" destOrd="0" presId="urn:microsoft.com/office/officeart/2005/8/layout/vList5"/>
    <dgm:cxn modelId="{CBE956F7-220B-474B-B891-5D5FD1BBB5CD}" type="presParOf" srcId="{6E07A10C-5FFE-4728-BBB7-39390AFFAC21}" destId="{55C231A7-D23A-4D6A-B902-7DFDB51006B2}" srcOrd="0" destOrd="0" presId="urn:microsoft.com/office/officeart/2005/8/layout/vList5"/>
    <dgm:cxn modelId="{AAF21F8A-F7F2-48B5-B1D8-8C70F2E894F4}" type="presParOf" srcId="{6E07A10C-5FFE-4728-BBB7-39390AFFAC21}" destId="{F71B4F69-8F05-4950-93BD-4F9E68FA6671}" srcOrd="1" destOrd="0" presId="urn:microsoft.com/office/officeart/2005/8/layout/vList5"/>
    <dgm:cxn modelId="{47955F37-41E6-46BC-A66A-A4036ED50D5F}" type="presParOf" srcId="{CE35865E-B0E1-4FB5-A9D9-72C6A67ABD00}" destId="{C1A4A726-E713-4FF1-B07C-E7A081D141BF}" srcOrd="3" destOrd="0" presId="urn:microsoft.com/office/officeart/2005/8/layout/vList5"/>
    <dgm:cxn modelId="{6D1D3C32-78C6-4B52-841D-38258ED58680}" type="presParOf" srcId="{CE35865E-B0E1-4FB5-A9D9-72C6A67ABD00}" destId="{D55258F1-71CB-4F3A-8F5E-9EE2FD5943F2}" srcOrd="4" destOrd="0" presId="urn:microsoft.com/office/officeart/2005/8/layout/vList5"/>
    <dgm:cxn modelId="{EF8C7725-131F-4CEB-8681-E39E3FB980D2}" type="presParOf" srcId="{D55258F1-71CB-4F3A-8F5E-9EE2FD5943F2}" destId="{0CAE8792-3DBA-479E-A1F2-D5450B9F6067}" srcOrd="0" destOrd="0" presId="urn:microsoft.com/office/officeart/2005/8/layout/vList5"/>
    <dgm:cxn modelId="{0E593D33-89B6-41F8-856A-0DD9BFCF48B2}" type="presParOf" srcId="{D55258F1-71CB-4F3A-8F5E-9EE2FD5943F2}" destId="{F2C481BE-F3D6-45C5-8696-CD7D1B03247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7D1F22-81E9-4469-9CE1-348E377D605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59468B3-17FC-4C77-B73E-1DD46A807920}">
      <dgm:prSet/>
      <dgm:spPr/>
      <dgm:t>
        <a:bodyPr/>
        <a:lstStyle/>
        <a:p>
          <a:r>
            <a:rPr lang="en-US" dirty="0"/>
            <a:t>Evidence of Meeting the Standards </a:t>
          </a:r>
        </a:p>
      </dgm:t>
    </dgm:pt>
    <dgm:pt modelId="{F7E76F5F-0AFE-436E-AC3E-73547BF7356C}" type="parTrans" cxnId="{DFF59D1A-180F-4417-887A-69DF79EA5B55}">
      <dgm:prSet/>
      <dgm:spPr/>
      <dgm:t>
        <a:bodyPr/>
        <a:lstStyle/>
        <a:p>
          <a:endParaRPr lang="en-US"/>
        </a:p>
      </dgm:t>
    </dgm:pt>
    <dgm:pt modelId="{B218536C-D9DE-4366-B0C6-24070C1A8FED}" type="sibTrans" cxnId="{DFF59D1A-180F-4417-887A-69DF79EA5B55}">
      <dgm:prSet/>
      <dgm:spPr/>
      <dgm:t>
        <a:bodyPr/>
        <a:lstStyle/>
        <a:p>
          <a:endParaRPr lang="en-US"/>
        </a:p>
      </dgm:t>
    </dgm:pt>
    <dgm:pt modelId="{463D12A8-338D-4BB3-96B4-90ABD638B0AC}">
      <dgm:prSet/>
      <dgm:spPr/>
      <dgm:t>
        <a:bodyPr/>
        <a:lstStyle/>
        <a:p>
          <a:r>
            <a:rPr lang="en-US" dirty="0"/>
            <a:t>Analysis &amp; Evaluation </a:t>
          </a:r>
        </a:p>
      </dgm:t>
    </dgm:pt>
    <dgm:pt modelId="{176F8A2D-7292-4D7A-AD4E-CEDDC57FDD28}" type="parTrans" cxnId="{0C86D6B2-7F36-4325-BF3A-2000CA91730C}">
      <dgm:prSet/>
      <dgm:spPr/>
      <dgm:t>
        <a:bodyPr/>
        <a:lstStyle/>
        <a:p>
          <a:endParaRPr lang="en-US"/>
        </a:p>
      </dgm:t>
    </dgm:pt>
    <dgm:pt modelId="{2E70ED41-66FB-41E8-BAFC-DCA1E4C51D33}" type="sibTrans" cxnId="{0C86D6B2-7F36-4325-BF3A-2000CA91730C}">
      <dgm:prSet/>
      <dgm:spPr/>
      <dgm:t>
        <a:bodyPr/>
        <a:lstStyle/>
        <a:p>
          <a:endParaRPr lang="en-US"/>
        </a:p>
      </dgm:t>
    </dgm:pt>
    <dgm:pt modelId="{C25074E6-FC9E-49F8-AB12-EB00DEC48A9D}">
      <dgm:prSet/>
      <dgm:spPr/>
      <dgm:t>
        <a:bodyPr/>
        <a:lstStyle/>
        <a:p>
          <a:r>
            <a:rPr lang="en-US" dirty="0"/>
            <a:t>Conclusion (&amp; improvement Plan, if necessary)</a:t>
          </a:r>
        </a:p>
      </dgm:t>
    </dgm:pt>
    <dgm:pt modelId="{A24959BB-3BF7-4318-8AB4-0D9D6046D848}" type="parTrans" cxnId="{08D35E45-C6B6-49FC-983E-8E812ADF1994}">
      <dgm:prSet/>
      <dgm:spPr/>
      <dgm:t>
        <a:bodyPr/>
        <a:lstStyle/>
        <a:p>
          <a:endParaRPr lang="en-US"/>
        </a:p>
      </dgm:t>
    </dgm:pt>
    <dgm:pt modelId="{06443339-E85E-434A-873E-AB0CF4B63074}" type="sibTrans" cxnId="{08D35E45-C6B6-49FC-983E-8E812ADF1994}">
      <dgm:prSet/>
      <dgm:spPr/>
      <dgm:t>
        <a:bodyPr/>
        <a:lstStyle/>
        <a:p>
          <a:endParaRPr lang="en-US"/>
        </a:p>
      </dgm:t>
    </dgm:pt>
    <dgm:pt modelId="{96DF2364-0571-4F83-8D1F-7E37A3FB6D6E}" type="pres">
      <dgm:prSet presAssocID="{177D1F22-81E9-4469-9CE1-348E377D6056}" presName="linear" presStyleCnt="0">
        <dgm:presLayoutVars>
          <dgm:animLvl val="lvl"/>
          <dgm:resizeHandles val="exact"/>
        </dgm:presLayoutVars>
      </dgm:prSet>
      <dgm:spPr/>
    </dgm:pt>
    <dgm:pt modelId="{E5A44CA7-A169-4BCD-9644-4DDFF340E89F}" type="pres">
      <dgm:prSet presAssocID="{159468B3-17FC-4C77-B73E-1DD46A807920}" presName="parentText" presStyleLbl="node1" presStyleIdx="0" presStyleCnt="3">
        <dgm:presLayoutVars>
          <dgm:chMax val="0"/>
          <dgm:bulletEnabled val="1"/>
        </dgm:presLayoutVars>
      </dgm:prSet>
      <dgm:spPr/>
    </dgm:pt>
    <dgm:pt modelId="{86BB380C-C509-4AB1-B2AF-FB111AD19C1C}" type="pres">
      <dgm:prSet presAssocID="{B218536C-D9DE-4366-B0C6-24070C1A8FED}" presName="spacer" presStyleCnt="0"/>
      <dgm:spPr/>
    </dgm:pt>
    <dgm:pt modelId="{EB81F35C-ACBF-4407-832D-D06032864DC2}" type="pres">
      <dgm:prSet presAssocID="{463D12A8-338D-4BB3-96B4-90ABD638B0AC}" presName="parentText" presStyleLbl="node1" presStyleIdx="1" presStyleCnt="3">
        <dgm:presLayoutVars>
          <dgm:chMax val="0"/>
          <dgm:bulletEnabled val="1"/>
        </dgm:presLayoutVars>
      </dgm:prSet>
      <dgm:spPr/>
    </dgm:pt>
    <dgm:pt modelId="{9633AB5F-DDCA-481E-B7B1-59B984AA5A5B}" type="pres">
      <dgm:prSet presAssocID="{2E70ED41-66FB-41E8-BAFC-DCA1E4C51D33}" presName="spacer" presStyleCnt="0"/>
      <dgm:spPr/>
    </dgm:pt>
    <dgm:pt modelId="{A6ED7F67-3C18-407F-A661-3DF39BD571D9}" type="pres">
      <dgm:prSet presAssocID="{C25074E6-FC9E-49F8-AB12-EB00DEC48A9D}" presName="parentText" presStyleLbl="node1" presStyleIdx="2" presStyleCnt="3">
        <dgm:presLayoutVars>
          <dgm:chMax val="0"/>
          <dgm:bulletEnabled val="1"/>
        </dgm:presLayoutVars>
      </dgm:prSet>
      <dgm:spPr/>
    </dgm:pt>
  </dgm:ptLst>
  <dgm:cxnLst>
    <dgm:cxn modelId="{43E49614-3AA7-4634-98C4-8DF4FF76F648}" type="presOf" srcId="{159468B3-17FC-4C77-B73E-1DD46A807920}" destId="{E5A44CA7-A169-4BCD-9644-4DDFF340E89F}" srcOrd="0" destOrd="0" presId="urn:microsoft.com/office/officeart/2005/8/layout/vList2"/>
    <dgm:cxn modelId="{DFF59D1A-180F-4417-887A-69DF79EA5B55}" srcId="{177D1F22-81E9-4469-9CE1-348E377D6056}" destId="{159468B3-17FC-4C77-B73E-1DD46A807920}" srcOrd="0" destOrd="0" parTransId="{F7E76F5F-0AFE-436E-AC3E-73547BF7356C}" sibTransId="{B218536C-D9DE-4366-B0C6-24070C1A8FED}"/>
    <dgm:cxn modelId="{48F06E2E-A97E-4068-943B-0132B6B71C11}" type="presOf" srcId="{177D1F22-81E9-4469-9CE1-348E377D6056}" destId="{96DF2364-0571-4F83-8D1F-7E37A3FB6D6E}" srcOrd="0" destOrd="0" presId="urn:microsoft.com/office/officeart/2005/8/layout/vList2"/>
    <dgm:cxn modelId="{A028645B-3C3B-4C95-A2E7-6A10B1127877}" type="presOf" srcId="{463D12A8-338D-4BB3-96B4-90ABD638B0AC}" destId="{EB81F35C-ACBF-4407-832D-D06032864DC2}" srcOrd="0" destOrd="0" presId="urn:microsoft.com/office/officeart/2005/8/layout/vList2"/>
    <dgm:cxn modelId="{08D35E45-C6B6-49FC-983E-8E812ADF1994}" srcId="{177D1F22-81E9-4469-9CE1-348E377D6056}" destId="{C25074E6-FC9E-49F8-AB12-EB00DEC48A9D}" srcOrd="2" destOrd="0" parTransId="{A24959BB-3BF7-4318-8AB4-0D9D6046D848}" sibTransId="{06443339-E85E-434A-873E-AB0CF4B63074}"/>
    <dgm:cxn modelId="{F628F871-7BF3-449F-B138-A3844C477D5D}" type="presOf" srcId="{C25074E6-FC9E-49F8-AB12-EB00DEC48A9D}" destId="{A6ED7F67-3C18-407F-A661-3DF39BD571D9}" srcOrd="0" destOrd="0" presId="urn:microsoft.com/office/officeart/2005/8/layout/vList2"/>
    <dgm:cxn modelId="{0C86D6B2-7F36-4325-BF3A-2000CA91730C}" srcId="{177D1F22-81E9-4469-9CE1-348E377D6056}" destId="{463D12A8-338D-4BB3-96B4-90ABD638B0AC}" srcOrd="1" destOrd="0" parTransId="{176F8A2D-7292-4D7A-AD4E-CEDDC57FDD28}" sibTransId="{2E70ED41-66FB-41E8-BAFC-DCA1E4C51D33}"/>
    <dgm:cxn modelId="{226256BF-EE38-4D77-A8AB-7167CADDB779}" type="presParOf" srcId="{96DF2364-0571-4F83-8D1F-7E37A3FB6D6E}" destId="{E5A44CA7-A169-4BCD-9644-4DDFF340E89F}" srcOrd="0" destOrd="0" presId="urn:microsoft.com/office/officeart/2005/8/layout/vList2"/>
    <dgm:cxn modelId="{C7C43D17-21ED-4340-A448-1F2993835184}" type="presParOf" srcId="{96DF2364-0571-4F83-8D1F-7E37A3FB6D6E}" destId="{86BB380C-C509-4AB1-B2AF-FB111AD19C1C}" srcOrd="1" destOrd="0" presId="urn:microsoft.com/office/officeart/2005/8/layout/vList2"/>
    <dgm:cxn modelId="{A1013965-8D6E-4671-B322-9FBB16A9F7E9}" type="presParOf" srcId="{96DF2364-0571-4F83-8D1F-7E37A3FB6D6E}" destId="{EB81F35C-ACBF-4407-832D-D06032864DC2}" srcOrd="2" destOrd="0" presId="urn:microsoft.com/office/officeart/2005/8/layout/vList2"/>
    <dgm:cxn modelId="{7888FAE3-3CE9-492E-8D50-0956623EC178}" type="presParOf" srcId="{96DF2364-0571-4F83-8D1F-7E37A3FB6D6E}" destId="{9633AB5F-DDCA-481E-B7B1-59B984AA5A5B}" srcOrd="3" destOrd="0" presId="urn:microsoft.com/office/officeart/2005/8/layout/vList2"/>
    <dgm:cxn modelId="{424518ED-9018-43DE-A34E-BD9BE1A3B46A}" type="presParOf" srcId="{96DF2364-0571-4F83-8D1F-7E37A3FB6D6E}" destId="{A6ED7F67-3C18-407F-A661-3DF39BD571D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E7EA73-B2BA-4D8C-BDBB-49D2058EEFBE}">
      <dsp:nvSpPr>
        <dsp:cNvPr id="0" name=""/>
        <dsp:cNvSpPr/>
      </dsp:nvSpPr>
      <dsp:spPr>
        <a:xfrm>
          <a:off x="0" y="2492"/>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0E5A59-8832-4F10-A98F-1E01FCC7481E}">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When writing to the Standards remember that team members are reading hundreds of pages of materials</a:t>
          </a:r>
        </a:p>
      </dsp:txBody>
      <dsp:txXfrm>
        <a:off x="0" y="2492"/>
        <a:ext cx="6492875" cy="1700138"/>
      </dsp:txXfrm>
    </dsp:sp>
    <dsp:sp modelId="{790E5654-4F95-4CF8-BAAC-7C2E7C2859A4}">
      <dsp:nvSpPr>
        <dsp:cNvPr id="0" name=""/>
        <dsp:cNvSpPr/>
      </dsp:nvSpPr>
      <dsp:spPr>
        <a:xfrm>
          <a:off x="0" y="170263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43B690-C18D-434A-9D0F-D14FB715BE0D}">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Important to make responses to the Standards as explicit and as easy to read as possible</a:t>
          </a:r>
        </a:p>
      </dsp:txBody>
      <dsp:txXfrm>
        <a:off x="0" y="1702630"/>
        <a:ext cx="6492875" cy="1700138"/>
      </dsp:txXfrm>
    </dsp:sp>
    <dsp:sp modelId="{8DD14198-824E-489D-87B8-441498CB446F}">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16F091-FD5E-4BB8-9432-E57F9D21E2A3}">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a:t>Reminder that the Standards are the ‘bare minimum’ of acceptable practices.  </a:t>
          </a:r>
        </a:p>
      </dsp:txBody>
      <dsp:txXfrm>
        <a:off x="0" y="3402769"/>
        <a:ext cx="6492875" cy="1700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0BE34-01C9-4204-888A-5A284E80B3FE}">
      <dsp:nvSpPr>
        <dsp:cNvPr id="0" name=""/>
        <dsp:cNvSpPr/>
      </dsp:nvSpPr>
      <dsp:spPr>
        <a:xfrm>
          <a:off x="0" y="105108"/>
          <a:ext cx="5115491" cy="23400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To make it clear that SAC meets the Standards, use the language of the Standard to identify how the Standard is being met. Using the accreditation language makes it easy to identify the Standard is being met and shows that accreditation language is part of your everyday institutional culture. </a:t>
          </a:r>
        </a:p>
      </dsp:txBody>
      <dsp:txXfrm>
        <a:off x="114229" y="219337"/>
        <a:ext cx="4887033" cy="2111542"/>
      </dsp:txXfrm>
    </dsp:sp>
    <dsp:sp modelId="{7B3A8920-AE5B-4A27-AD4A-8EA9B08244F3}">
      <dsp:nvSpPr>
        <dsp:cNvPr id="0" name=""/>
        <dsp:cNvSpPr/>
      </dsp:nvSpPr>
      <dsp:spPr>
        <a:xfrm>
          <a:off x="0" y="2502709"/>
          <a:ext cx="5115491" cy="23400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Use common phrases like; “regardless of location or means of delivery,” “identifies and regularly assesses learning outcomes,” “continuous improvement of student learning and achievement,” and “regularly evaluates and improves” in your answers. </a:t>
          </a:r>
        </a:p>
      </dsp:txBody>
      <dsp:txXfrm>
        <a:off x="114229" y="2616938"/>
        <a:ext cx="4887033" cy="21115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4CE74-1946-4167-BFF1-3723C15B2198}">
      <dsp:nvSpPr>
        <dsp:cNvPr id="0" name=""/>
        <dsp:cNvSpPr/>
      </dsp:nvSpPr>
      <dsp:spPr>
        <a:xfrm>
          <a:off x="370338" y="5271"/>
          <a:ext cx="5098922" cy="181689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One major complaint of self-evaluations is that they are repetitive. However, repetition in answers can show how well the institution integrates its policies, procedures and planning. Repetition, however, should be within the context of each individual standard. </a:t>
          </a:r>
        </a:p>
      </dsp:txBody>
      <dsp:txXfrm>
        <a:off x="370338" y="5271"/>
        <a:ext cx="5098922" cy="1816890"/>
      </dsp:txXfrm>
    </dsp:sp>
    <dsp:sp modelId="{1BC8A1A8-C8F1-4A1F-9640-CD8829A8ECB5}">
      <dsp:nvSpPr>
        <dsp:cNvPr id="0" name=""/>
        <dsp:cNvSpPr/>
      </dsp:nvSpPr>
      <dsp:spPr>
        <a:xfrm>
          <a:off x="373714" y="2124977"/>
          <a:ext cx="5092169" cy="1816890"/>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For example, if the college uses program reviews for planning, assessment, and resource allocation, referencing the process to answer multiple Standards shows how fundamental the process is to the institution.</a:t>
          </a:r>
        </a:p>
      </dsp:txBody>
      <dsp:txXfrm>
        <a:off x="373714" y="2124977"/>
        <a:ext cx="5092169" cy="1816890"/>
      </dsp:txXfrm>
    </dsp:sp>
    <dsp:sp modelId="{EF69225B-7D5B-4AC9-BB52-4A1AAC5DED04}">
      <dsp:nvSpPr>
        <dsp:cNvPr id="0" name=""/>
        <dsp:cNvSpPr/>
      </dsp:nvSpPr>
      <dsp:spPr>
        <a:xfrm>
          <a:off x="333955" y="4244683"/>
          <a:ext cx="5171688" cy="1816890"/>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Although team members read the entire document, they typically will concentrate on one or two sections. Being repetitive in the Standards makes sure that each team member gets the necessary information so they can validate that the college meets the Standards.</a:t>
          </a:r>
        </a:p>
      </dsp:txBody>
      <dsp:txXfrm>
        <a:off x="333955" y="4244683"/>
        <a:ext cx="5171688" cy="18168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FA3AF-A119-44C7-B258-D123CD59998D}">
      <dsp:nvSpPr>
        <dsp:cNvPr id="0" name=""/>
        <dsp:cNvSpPr/>
      </dsp:nvSpPr>
      <dsp:spPr>
        <a:xfrm rot="5400000">
          <a:off x="2782051" y="-809672"/>
          <a:ext cx="1275609" cy="32186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endParaRPr lang="en-US" sz="1800" kern="1200" dirty="0"/>
        </a:p>
        <a:p>
          <a:pPr marL="342900" lvl="2" indent="-171450" algn="l" defTabSz="800100">
            <a:lnSpc>
              <a:spcPct val="90000"/>
            </a:lnSpc>
            <a:spcBef>
              <a:spcPct val="0"/>
            </a:spcBef>
            <a:spcAft>
              <a:spcPct val="15000"/>
            </a:spcAft>
            <a:buChar char="•"/>
          </a:pPr>
          <a:r>
            <a:rPr lang="en-US" sz="1800" kern="1200" dirty="0"/>
            <a:t>Yes or No?  How do you know? </a:t>
          </a:r>
          <a:r>
            <a:rPr lang="en-US" sz="1800" b="1" i="1" kern="1200" dirty="0"/>
            <a:t>Based on what evidence?</a:t>
          </a:r>
        </a:p>
      </dsp:txBody>
      <dsp:txXfrm rot="-5400000">
        <a:off x="1810512" y="224137"/>
        <a:ext cx="3156418" cy="1151069"/>
      </dsp:txXfrm>
    </dsp:sp>
    <dsp:sp modelId="{12DEA963-5A9F-4D24-9A0C-575157D49BA4}">
      <dsp:nvSpPr>
        <dsp:cNvPr id="0" name=""/>
        <dsp:cNvSpPr/>
      </dsp:nvSpPr>
      <dsp:spPr>
        <a:xfrm>
          <a:off x="0" y="2415"/>
          <a:ext cx="1810512" cy="15945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dirty="0"/>
            <a:t>Does the mission describe the institutions broad educational purposes? </a:t>
          </a:r>
        </a:p>
      </dsp:txBody>
      <dsp:txXfrm>
        <a:off x="77838" y="80253"/>
        <a:ext cx="1654836" cy="1438835"/>
      </dsp:txXfrm>
    </dsp:sp>
    <dsp:sp modelId="{F71B4F69-8F05-4950-93BD-4F9E68FA6671}">
      <dsp:nvSpPr>
        <dsp:cNvPr id="0" name=""/>
        <dsp:cNvSpPr/>
      </dsp:nvSpPr>
      <dsp:spPr>
        <a:xfrm rot="5400000">
          <a:off x="2782051" y="864564"/>
          <a:ext cx="1275609" cy="32186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Yes or No?  How do you know? </a:t>
          </a:r>
          <a:r>
            <a:rPr lang="en-US" sz="1800" b="1" i="1" kern="1200" dirty="0"/>
            <a:t>Based on what evidence?</a:t>
          </a:r>
        </a:p>
      </dsp:txBody>
      <dsp:txXfrm rot="-5400000">
        <a:off x="1810512" y="1898373"/>
        <a:ext cx="3156418" cy="1151069"/>
      </dsp:txXfrm>
    </dsp:sp>
    <dsp:sp modelId="{55C231A7-D23A-4D6A-B902-7DFDB51006B2}">
      <dsp:nvSpPr>
        <dsp:cNvPr id="0" name=""/>
        <dsp:cNvSpPr/>
      </dsp:nvSpPr>
      <dsp:spPr>
        <a:xfrm>
          <a:off x="0" y="1676653"/>
          <a:ext cx="1810512" cy="15945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a:t>Does the mission describe the Intended student population? </a:t>
          </a:r>
        </a:p>
      </dsp:txBody>
      <dsp:txXfrm>
        <a:off x="77838" y="1754491"/>
        <a:ext cx="1654836" cy="1438835"/>
      </dsp:txXfrm>
    </dsp:sp>
    <dsp:sp modelId="{F2C481BE-F3D6-45C5-8696-CD7D1B03247F}">
      <dsp:nvSpPr>
        <dsp:cNvPr id="0" name=""/>
        <dsp:cNvSpPr/>
      </dsp:nvSpPr>
      <dsp:spPr>
        <a:xfrm rot="5400000">
          <a:off x="2782051" y="2538802"/>
          <a:ext cx="1275609" cy="32186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Yes or No?  How do you know? </a:t>
          </a:r>
          <a:r>
            <a:rPr lang="en-US" sz="1800" b="1" i="1" kern="1200" dirty="0"/>
            <a:t>Based on what evidence? </a:t>
          </a:r>
        </a:p>
      </dsp:txBody>
      <dsp:txXfrm rot="-5400000">
        <a:off x="1810512" y="3572611"/>
        <a:ext cx="3156418" cy="1151069"/>
      </dsp:txXfrm>
    </dsp:sp>
    <dsp:sp modelId="{0CAE8792-3DBA-479E-A1F2-D5450B9F6067}">
      <dsp:nvSpPr>
        <dsp:cNvPr id="0" name=""/>
        <dsp:cNvSpPr/>
      </dsp:nvSpPr>
      <dsp:spPr>
        <a:xfrm>
          <a:off x="0" y="3350890"/>
          <a:ext cx="1810512" cy="15945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dirty="0"/>
            <a:t>Does the mission describe the types of degrees and credentials the institution offers?</a:t>
          </a:r>
        </a:p>
      </dsp:txBody>
      <dsp:txXfrm>
        <a:off x="77838" y="3428728"/>
        <a:ext cx="1654836" cy="14388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A44CA7-A169-4BCD-9644-4DDFF340E89F}">
      <dsp:nvSpPr>
        <dsp:cNvPr id="0" name=""/>
        <dsp:cNvSpPr/>
      </dsp:nvSpPr>
      <dsp:spPr>
        <a:xfrm>
          <a:off x="0" y="83206"/>
          <a:ext cx="5115491" cy="18460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Evidence of Meeting the Standards </a:t>
          </a:r>
        </a:p>
      </dsp:txBody>
      <dsp:txXfrm>
        <a:off x="90116" y="173322"/>
        <a:ext cx="4935259" cy="1665808"/>
      </dsp:txXfrm>
    </dsp:sp>
    <dsp:sp modelId="{EB81F35C-ACBF-4407-832D-D06032864DC2}">
      <dsp:nvSpPr>
        <dsp:cNvPr id="0" name=""/>
        <dsp:cNvSpPr/>
      </dsp:nvSpPr>
      <dsp:spPr>
        <a:xfrm>
          <a:off x="0" y="2024287"/>
          <a:ext cx="5115491" cy="184604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Analysis &amp; Evaluation </a:t>
          </a:r>
        </a:p>
      </dsp:txBody>
      <dsp:txXfrm>
        <a:off x="90116" y="2114403"/>
        <a:ext cx="4935259" cy="1665808"/>
      </dsp:txXfrm>
    </dsp:sp>
    <dsp:sp modelId="{A6ED7F67-3C18-407F-A661-3DF39BD571D9}">
      <dsp:nvSpPr>
        <dsp:cNvPr id="0" name=""/>
        <dsp:cNvSpPr/>
      </dsp:nvSpPr>
      <dsp:spPr>
        <a:xfrm>
          <a:off x="0" y="3965367"/>
          <a:ext cx="5115491" cy="18460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Conclusion (&amp; improvement Plan, if necessary)</a:t>
          </a:r>
        </a:p>
      </dsp:txBody>
      <dsp:txXfrm>
        <a:off x="90116" y="4055483"/>
        <a:ext cx="4935259" cy="166580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8040A-3C9B-4EC1-9712-AA9CDC5B5C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D5999B-AFA8-41A7-9E5A-926E4931BC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1C7469-43D9-4134-86A2-8F27C070787C}"/>
              </a:ext>
            </a:extLst>
          </p:cNvPr>
          <p:cNvSpPr>
            <a:spLocks noGrp="1"/>
          </p:cNvSpPr>
          <p:nvPr>
            <p:ph type="dt" sz="half" idx="10"/>
          </p:nvPr>
        </p:nvSpPr>
        <p:spPr/>
        <p:txBody>
          <a:bodyPr/>
          <a:lstStyle/>
          <a:p>
            <a:fld id="{13D992E6-61C9-4E63-A167-FF4F93F3FEDF}" type="datetimeFigureOut">
              <a:rPr lang="en-US" smtClean="0"/>
              <a:t>2/26/2022</a:t>
            </a:fld>
            <a:endParaRPr lang="en-US"/>
          </a:p>
        </p:txBody>
      </p:sp>
      <p:sp>
        <p:nvSpPr>
          <p:cNvPr id="5" name="Footer Placeholder 4">
            <a:extLst>
              <a:ext uri="{FF2B5EF4-FFF2-40B4-BE49-F238E27FC236}">
                <a16:creationId xmlns:a16="http://schemas.microsoft.com/office/drawing/2014/main" id="{8F04F36E-D64A-446C-8D02-A4EAB2AF8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FB2EB-F961-430B-9A60-66CEEDF247CD}"/>
              </a:ext>
            </a:extLst>
          </p:cNvPr>
          <p:cNvSpPr>
            <a:spLocks noGrp="1"/>
          </p:cNvSpPr>
          <p:nvPr>
            <p:ph type="sldNum" sz="quarter" idx="12"/>
          </p:nvPr>
        </p:nvSpPr>
        <p:spPr/>
        <p:txBody>
          <a:bodyPr/>
          <a:lstStyle/>
          <a:p>
            <a:fld id="{D2DFE4DF-FD21-4B44-B97B-92792764C061}" type="slidenum">
              <a:rPr lang="en-US" smtClean="0"/>
              <a:t>‹#›</a:t>
            </a:fld>
            <a:endParaRPr lang="en-US"/>
          </a:p>
        </p:txBody>
      </p:sp>
    </p:spTree>
    <p:extLst>
      <p:ext uri="{BB962C8B-B14F-4D97-AF65-F5344CB8AC3E}">
        <p14:creationId xmlns:p14="http://schemas.microsoft.com/office/powerpoint/2010/main" val="3864023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E530D-9307-4550-8F3E-BD7F3F1B95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F2A4C9-61E1-407D-BF4E-0A41702A93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6B1C1A-81EA-4BB7-A968-546B4CAA6EF3}"/>
              </a:ext>
            </a:extLst>
          </p:cNvPr>
          <p:cNvSpPr>
            <a:spLocks noGrp="1"/>
          </p:cNvSpPr>
          <p:nvPr>
            <p:ph type="dt" sz="half" idx="10"/>
          </p:nvPr>
        </p:nvSpPr>
        <p:spPr/>
        <p:txBody>
          <a:bodyPr/>
          <a:lstStyle/>
          <a:p>
            <a:fld id="{13D992E6-61C9-4E63-A167-FF4F93F3FEDF}" type="datetimeFigureOut">
              <a:rPr lang="en-US" smtClean="0"/>
              <a:t>2/26/2022</a:t>
            </a:fld>
            <a:endParaRPr lang="en-US"/>
          </a:p>
        </p:txBody>
      </p:sp>
      <p:sp>
        <p:nvSpPr>
          <p:cNvPr id="5" name="Footer Placeholder 4">
            <a:extLst>
              <a:ext uri="{FF2B5EF4-FFF2-40B4-BE49-F238E27FC236}">
                <a16:creationId xmlns:a16="http://schemas.microsoft.com/office/drawing/2014/main" id="{722EA453-8112-4D92-8C6B-6F0B04348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C4036-1DB4-42F8-B3A2-D921197B3B12}"/>
              </a:ext>
            </a:extLst>
          </p:cNvPr>
          <p:cNvSpPr>
            <a:spLocks noGrp="1"/>
          </p:cNvSpPr>
          <p:nvPr>
            <p:ph type="sldNum" sz="quarter" idx="12"/>
          </p:nvPr>
        </p:nvSpPr>
        <p:spPr/>
        <p:txBody>
          <a:bodyPr/>
          <a:lstStyle/>
          <a:p>
            <a:fld id="{D2DFE4DF-FD21-4B44-B97B-92792764C061}" type="slidenum">
              <a:rPr lang="en-US" smtClean="0"/>
              <a:t>‹#›</a:t>
            </a:fld>
            <a:endParaRPr lang="en-US"/>
          </a:p>
        </p:txBody>
      </p:sp>
    </p:spTree>
    <p:extLst>
      <p:ext uri="{BB962C8B-B14F-4D97-AF65-F5344CB8AC3E}">
        <p14:creationId xmlns:p14="http://schemas.microsoft.com/office/powerpoint/2010/main" val="888337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E973CD-D600-4D7F-85C9-FB8EC6C671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7EFAB5-F672-4625-96EC-145C3C552D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8195B5-D710-4D96-9BFB-A3AC14C1DB7D}"/>
              </a:ext>
            </a:extLst>
          </p:cNvPr>
          <p:cNvSpPr>
            <a:spLocks noGrp="1"/>
          </p:cNvSpPr>
          <p:nvPr>
            <p:ph type="dt" sz="half" idx="10"/>
          </p:nvPr>
        </p:nvSpPr>
        <p:spPr/>
        <p:txBody>
          <a:bodyPr/>
          <a:lstStyle/>
          <a:p>
            <a:fld id="{13D992E6-61C9-4E63-A167-FF4F93F3FEDF}" type="datetimeFigureOut">
              <a:rPr lang="en-US" smtClean="0"/>
              <a:t>2/26/2022</a:t>
            </a:fld>
            <a:endParaRPr lang="en-US"/>
          </a:p>
        </p:txBody>
      </p:sp>
      <p:sp>
        <p:nvSpPr>
          <p:cNvPr id="5" name="Footer Placeholder 4">
            <a:extLst>
              <a:ext uri="{FF2B5EF4-FFF2-40B4-BE49-F238E27FC236}">
                <a16:creationId xmlns:a16="http://schemas.microsoft.com/office/drawing/2014/main" id="{351946D2-8133-4183-A3BB-94027916D5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70717-5910-4C11-9853-2FB057DBCE8F}"/>
              </a:ext>
            </a:extLst>
          </p:cNvPr>
          <p:cNvSpPr>
            <a:spLocks noGrp="1"/>
          </p:cNvSpPr>
          <p:nvPr>
            <p:ph type="sldNum" sz="quarter" idx="12"/>
          </p:nvPr>
        </p:nvSpPr>
        <p:spPr/>
        <p:txBody>
          <a:bodyPr/>
          <a:lstStyle/>
          <a:p>
            <a:fld id="{D2DFE4DF-FD21-4B44-B97B-92792764C061}" type="slidenum">
              <a:rPr lang="en-US" smtClean="0"/>
              <a:t>‹#›</a:t>
            </a:fld>
            <a:endParaRPr lang="en-US"/>
          </a:p>
        </p:txBody>
      </p:sp>
    </p:spTree>
    <p:extLst>
      <p:ext uri="{BB962C8B-B14F-4D97-AF65-F5344CB8AC3E}">
        <p14:creationId xmlns:p14="http://schemas.microsoft.com/office/powerpoint/2010/main" val="3433287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ABB74-6787-4D6F-A1F4-B189F28549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9E2AC6-D120-4194-A717-F4DD9B73F8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E5D0F7-67EE-4784-8D37-64392A4105F4}"/>
              </a:ext>
            </a:extLst>
          </p:cNvPr>
          <p:cNvSpPr>
            <a:spLocks noGrp="1"/>
          </p:cNvSpPr>
          <p:nvPr>
            <p:ph type="dt" sz="half" idx="10"/>
          </p:nvPr>
        </p:nvSpPr>
        <p:spPr/>
        <p:txBody>
          <a:bodyPr/>
          <a:lstStyle/>
          <a:p>
            <a:fld id="{13D992E6-61C9-4E63-A167-FF4F93F3FEDF}" type="datetimeFigureOut">
              <a:rPr lang="en-US" smtClean="0"/>
              <a:t>2/26/2022</a:t>
            </a:fld>
            <a:endParaRPr lang="en-US"/>
          </a:p>
        </p:txBody>
      </p:sp>
      <p:sp>
        <p:nvSpPr>
          <p:cNvPr id="5" name="Footer Placeholder 4">
            <a:extLst>
              <a:ext uri="{FF2B5EF4-FFF2-40B4-BE49-F238E27FC236}">
                <a16:creationId xmlns:a16="http://schemas.microsoft.com/office/drawing/2014/main" id="{F51FCBA0-0CE5-4DA0-BCE1-05E2A219A5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B7C033-1E49-4CB6-886B-27AE7FD06FD5}"/>
              </a:ext>
            </a:extLst>
          </p:cNvPr>
          <p:cNvSpPr>
            <a:spLocks noGrp="1"/>
          </p:cNvSpPr>
          <p:nvPr>
            <p:ph type="sldNum" sz="quarter" idx="12"/>
          </p:nvPr>
        </p:nvSpPr>
        <p:spPr/>
        <p:txBody>
          <a:bodyPr/>
          <a:lstStyle/>
          <a:p>
            <a:fld id="{D2DFE4DF-FD21-4B44-B97B-92792764C061}" type="slidenum">
              <a:rPr lang="en-US" smtClean="0"/>
              <a:t>‹#›</a:t>
            </a:fld>
            <a:endParaRPr lang="en-US"/>
          </a:p>
        </p:txBody>
      </p:sp>
    </p:spTree>
    <p:extLst>
      <p:ext uri="{BB962C8B-B14F-4D97-AF65-F5344CB8AC3E}">
        <p14:creationId xmlns:p14="http://schemas.microsoft.com/office/powerpoint/2010/main" val="2444522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2E835-9A4E-4012-96B2-23F6033A68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2D4D88-E20B-4341-B41F-5DE3DC22D4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56A8D3-C544-432D-8CF4-0B169A3BBE83}"/>
              </a:ext>
            </a:extLst>
          </p:cNvPr>
          <p:cNvSpPr>
            <a:spLocks noGrp="1"/>
          </p:cNvSpPr>
          <p:nvPr>
            <p:ph type="dt" sz="half" idx="10"/>
          </p:nvPr>
        </p:nvSpPr>
        <p:spPr/>
        <p:txBody>
          <a:bodyPr/>
          <a:lstStyle/>
          <a:p>
            <a:fld id="{13D992E6-61C9-4E63-A167-FF4F93F3FEDF}" type="datetimeFigureOut">
              <a:rPr lang="en-US" smtClean="0"/>
              <a:t>2/26/2022</a:t>
            </a:fld>
            <a:endParaRPr lang="en-US"/>
          </a:p>
        </p:txBody>
      </p:sp>
      <p:sp>
        <p:nvSpPr>
          <p:cNvPr id="5" name="Footer Placeholder 4">
            <a:extLst>
              <a:ext uri="{FF2B5EF4-FFF2-40B4-BE49-F238E27FC236}">
                <a16:creationId xmlns:a16="http://schemas.microsoft.com/office/drawing/2014/main" id="{2FFAB87F-6297-4652-A5E4-4B91978F48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316349-53C0-4446-9771-89FDC8FAF815}"/>
              </a:ext>
            </a:extLst>
          </p:cNvPr>
          <p:cNvSpPr>
            <a:spLocks noGrp="1"/>
          </p:cNvSpPr>
          <p:nvPr>
            <p:ph type="sldNum" sz="quarter" idx="12"/>
          </p:nvPr>
        </p:nvSpPr>
        <p:spPr/>
        <p:txBody>
          <a:bodyPr/>
          <a:lstStyle/>
          <a:p>
            <a:fld id="{D2DFE4DF-FD21-4B44-B97B-92792764C061}" type="slidenum">
              <a:rPr lang="en-US" smtClean="0"/>
              <a:t>‹#›</a:t>
            </a:fld>
            <a:endParaRPr lang="en-US"/>
          </a:p>
        </p:txBody>
      </p:sp>
    </p:spTree>
    <p:extLst>
      <p:ext uri="{BB962C8B-B14F-4D97-AF65-F5344CB8AC3E}">
        <p14:creationId xmlns:p14="http://schemas.microsoft.com/office/powerpoint/2010/main" val="4069023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38D8F-D5BB-4404-9E81-180584851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F6F9D9-1087-447F-87A0-FF3B1AA908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491A21-14D4-496D-BA92-D92FE58B4D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173D76-9D28-4583-AECC-6FA5D21BF4E8}"/>
              </a:ext>
            </a:extLst>
          </p:cNvPr>
          <p:cNvSpPr>
            <a:spLocks noGrp="1"/>
          </p:cNvSpPr>
          <p:nvPr>
            <p:ph type="dt" sz="half" idx="10"/>
          </p:nvPr>
        </p:nvSpPr>
        <p:spPr/>
        <p:txBody>
          <a:bodyPr/>
          <a:lstStyle/>
          <a:p>
            <a:fld id="{13D992E6-61C9-4E63-A167-FF4F93F3FEDF}" type="datetimeFigureOut">
              <a:rPr lang="en-US" smtClean="0"/>
              <a:t>2/26/2022</a:t>
            </a:fld>
            <a:endParaRPr lang="en-US"/>
          </a:p>
        </p:txBody>
      </p:sp>
      <p:sp>
        <p:nvSpPr>
          <p:cNvPr id="6" name="Footer Placeholder 5">
            <a:extLst>
              <a:ext uri="{FF2B5EF4-FFF2-40B4-BE49-F238E27FC236}">
                <a16:creationId xmlns:a16="http://schemas.microsoft.com/office/drawing/2014/main" id="{2AEAF0D5-8EDA-404F-BDE0-D4C762D9A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8DE6B6-6600-4898-BB56-A4DB2B047D5D}"/>
              </a:ext>
            </a:extLst>
          </p:cNvPr>
          <p:cNvSpPr>
            <a:spLocks noGrp="1"/>
          </p:cNvSpPr>
          <p:nvPr>
            <p:ph type="sldNum" sz="quarter" idx="12"/>
          </p:nvPr>
        </p:nvSpPr>
        <p:spPr/>
        <p:txBody>
          <a:bodyPr/>
          <a:lstStyle/>
          <a:p>
            <a:fld id="{D2DFE4DF-FD21-4B44-B97B-92792764C061}" type="slidenum">
              <a:rPr lang="en-US" smtClean="0"/>
              <a:t>‹#›</a:t>
            </a:fld>
            <a:endParaRPr lang="en-US"/>
          </a:p>
        </p:txBody>
      </p:sp>
    </p:spTree>
    <p:extLst>
      <p:ext uri="{BB962C8B-B14F-4D97-AF65-F5344CB8AC3E}">
        <p14:creationId xmlns:p14="http://schemas.microsoft.com/office/powerpoint/2010/main" val="234788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E8EA7-7349-463D-BF84-884396988A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3C6CDF-25FC-4FD0-B34F-08713CE31D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3760B5-5898-451F-84C5-D98047E254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F9506D-5CF6-4137-AAFA-42166B1C76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3534B3-1743-4B27-9359-51E8CD24A4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FCEAE6-A077-46D2-B4D5-B8668A9D4735}"/>
              </a:ext>
            </a:extLst>
          </p:cNvPr>
          <p:cNvSpPr>
            <a:spLocks noGrp="1"/>
          </p:cNvSpPr>
          <p:nvPr>
            <p:ph type="dt" sz="half" idx="10"/>
          </p:nvPr>
        </p:nvSpPr>
        <p:spPr/>
        <p:txBody>
          <a:bodyPr/>
          <a:lstStyle/>
          <a:p>
            <a:fld id="{13D992E6-61C9-4E63-A167-FF4F93F3FEDF}" type="datetimeFigureOut">
              <a:rPr lang="en-US" smtClean="0"/>
              <a:t>2/26/2022</a:t>
            </a:fld>
            <a:endParaRPr lang="en-US"/>
          </a:p>
        </p:txBody>
      </p:sp>
      <p:sp>
        <p:nvSpPr>
          <p:cNvPr id="8" name="Footer Placeholder 7">
            <a:extLst>
              <a:ext uri="{FF2B5EF4-FFF2-40B4-BE49-F238E27FC236}">
                <a16:creationId xmlns:a16="http://schemas.microsoft.com/office/drawing/2014/main" id="{48531EC1-03C6-4E67-9662-D896F8F083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E0A63E-56F5-4D0C-A444-E60AEACFA9B1}"/>
              </a:ext>
            </a:extLst>
          </p:cNvPr>
          <p:cNvSpPr>
            <a:spLocks noGrp="1"/>
          </p:cNvSpPr>
          <p:nvPr>
            <p:ph type="sldNum" sz="quarter" idx="12"/>
          </p:nvPr>
        </p:nvSpPr>
        <p:spPr/>
        <p:txBody>
          <a:bodyPr/>
          <a:lstStyle/>
          <a:p>
            <a:fld id="{D2DFE4DF-FD21-4B44-B97B-92792764C061}" type="slidenum">
              <a:rPr lang="en-US" smtClean="0"/>
              <a:t>‹#›</a:t>
            </a:fld>
            <a:endParaRPr lang="en-US"/>
          </a:p>
        </p:txBody>
      </p:sp>
    </p:spTree>
    <p:extLst>
      <p:ext uri="{BB962C8B-B14F-4D97-AF65-F5344CB8AC3E}">
        <p14:creationId xmlns:p14="http://schemas.microsoft.com/office/powerpoint/2010/main" val="1777431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2F785-E48F-4823-817B-18F8D26E3C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77C812-6D99-491F-AAF3-E85E963D5AB0}"/>
              </a:ext>
            </a:extLst>
          </p:cNvPr>
          <p:cNvSpPr>
            <a:spLocks noGrp="1"/>
          </p:cNvSpPr>
          <p:nvPr>
            <p:ph type="dt" sz="half" idx="10"/>
          </p:nvPr>
        </p:nvSpPr>
        <p:spPr/>
        <p:txBody>
          <a:bodyPr/>
          <a:lstStyle/>
          <a:p>
            <a:fld id="{13D992E6-61C9-4E63-A167-FF4F93F3FEDF}" type="datetimeFigureOut">
              <a:rPr lang="en-US" smtClean="0"/>
              <a:t>2/26/2022</a:t>
            </a:fld>
            <a:endParaRPr lang="en-US"/>
          </a:p>
        </p:txBody>
      </p:sp>
      <p:sp>
        <p:nvSpPr>
          <p:cNvPr id="4" name="Footer Placeholder 3">
            <a:extLst>
              <a:ext uri="{FF2B5EF4-FFF2-40B4-BE49-F238E27FC236}">
                <a16:creationId xmlns:a16="http://schemas.microsoft.com/office/drawing/2014/main" id="{1334FDAC-2462-4E08-8331-E962177C5B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6E3B58-871B-4C2C-8D9A-5C4FD706A774}"/>
              </a:ext>
            </a:extLst>
          </p:cNvPr>
          <p:cNvSpPr>
            <a:spLocks noGrp="1"/>
          </p:cNvSpPr>
          <p:nvPr>
            <p:ph type="sldNum" sz="quarter" idx="12"/>
          </p:nvPr>
        </p:nvSpPr>
        <p:spPr/>
        <p:txBody>
          <a:bodyPr/>
          <a:lstStyle/>
          <a:p>
            <a:fld id="{D2DFE4DF-FD21-4B44-B97B-92792764C061}" type="slidenum">
              <a:rPr lang="en-US" smtClean="0"/>
              <a:t>‹#›</a:t>
            </a:fld>
            <a:endParaRPr lang="en-US"/>
          </a:p>
        </p:txBody>
      </p:sp>
    </p:spTree>
    <p:extLst>
      <p:ext uri="{BB962C8B-B14F-4D97-AF65-F5344CB8AC3E}">
        <p14:creationId xmlns:p14="http://schemas.microsoft.com/office/powerpoint/2010/main" val="311397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872000-6506-4C96-BFF7-21A387A70472}"/>
              </a:ext>
            </a:extLst>
          </p:cNvPr>
          <p:cNvSpPr>
            <a:spLocks noGrp="1"/>
          </p:cNvSpPr>
          <p:nvPr>
            <p:ph type="dt" sz="half" idx="10"/>
          </p:nvPr>
        </p:nvSpPr>
        <p:spPr/>
        <p:txBody>
          <a:bodyPr/>
          <a:lstStyle/>
          <a:p>
            <a:fld id="{13D992E6-61C9-4E63-A167-FF4F93F3FEDF}" type="datetimeFigureOut">
              <a:rPr lang="en-US" smtClean="0"/>
              <a:t>2/26/2022</a:t>
            </a:fld>
            <a:endParaRPr lang="en-US"/>
          </a:p>
        </p:txBody>
      </p:sp>
      <p:sp>
        <p:nvSpPr>
          <p:cNvPr id="3" name="Footer Placeholder 2">
            <a:extLst>
              <a:ext uri="{FF2B5EF4-FFF2-40B4-BE49-F238E27FC236}">
                <a16:creationId xmlns:a16="http://schemas.microsoft.com/office/drawing/2014/main" id="{537E09B1-8A43-4A97-B6B2-F6CA97D62E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3D434F-C1A2-46A5-84AA-986B0BE34276}"/>
              </a:ext>
            </a:extLst>
          </p:cNvPr>
          <p:cNvSpPr>
            <a:spLocks noGrp="1"/>
          </p:cNvSpPr>
          <p:nvPr>
            <p:ph type="sldNum" sz="quarter" idx="12"/>
          </p:nvPr>
        </p:nvSpPr>
        <p:spPr/>
        <p:txBody>
          <a:bodyPr/>
          <a:lstStyle/>
          <a:p>
            <a:fld id="{D2DFE4DF-FD21-4B44-B97B-92792764C061}" type="slidenum">
              <a:rPr lang="en-US" smtClean="0"/>
              <a:t>‹#›</a:t>
            </a:fld>
            <a:endParaRPr lang="en-US"/>
          </a:p>
        </p:txBody>
      </p:sp>
    </p:spTree>
    <p:extLst>
      <p:ext uri="{BB962C8B-B14F-4D97-AF65-F5344CB8AC3E}">
        <p14:creationId xmlns:p14="http://schemas.microsoft.com/office/powerpoint/2010/main" val="2222731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32B28-B8AF-4803-8CDB-6A36956B54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C7F7F1-05F5-4104-8AB0-005EF6D3DD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1ECDEA-DFE7-4CAD-90B5-1A87729FE8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882C10-186A-4D2F-A2BC-5B36A27B9BF1}"/>
              </a:ext>
            </a:extLst>
          </p:cNvPr>
          <p:cNvSpPr>
            <a:spLocks noGrp="1"/>
          </p:cNvSpPr>
          <p:nvPr>
            <p:ph type="dt" sz="half" idx="10"/>
          </p:nvPr>
        </p:nvSpPr>
        <p:spPr/>
        <p:txBody>
          <a:bodyPr/>
          <a:lstStyle/>
          <a:p>
            <a:fld id="{13D992E6-61C9-4E63-A167-FF4F93F3FEDF}" type="datetimeFigureOut">
              <a:rPr lang="en-US" smtClean="0"/>
              <a:t>2/26/2022</a:t>
            </a:fld>
            <a:endParaRPr lang="en-US"/>
          </a:p>
        </p:txBody>
      </p:sp>
      <p:sp>
        <p:nvSpPr>
          <p:cNvPr id="6" name="Footer Placeholder 5">
            <a:extLst>
              <a:ext uri="{FF2B5EF4-FFF2-40B4-BE49-F238E27FC236}">
                <a16:creationId xmlns:a16="http://schemas.microsoft.com/office/drawing/2014/main" id="{3D638C67-512B-456E-B825-B5EDA5CBC1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4F134D-8145-4DF8-BDED-B38569F94C2C}"/>
              </a:ext>
            </a:extLst>
          </p:cNvPr>
          <p:cNvSpPr>
            <a:spLocks noGrp="1"/>
          </p:cNvSpPr>
          <p:nvPr>
            <p:ph type="sldNum" sz="quarter" idx="12"/>
          </p:nvPr>
        </p:nvSpPr>
        <p:spPr/>
        <p:txBody>
          <a:bodyPr/>
          <a:lstStyle/>
          <a:p>
            <a:fld id="{D2DFE4DF-FD21-4B44-B97B-92792764C061}" type="slidenum">
              <a:rPr lang="en-US" smtClean="0"/>
              <a:t>‹#›</a:t>
            </a:fld>
            <a:endParaRPr lang="en-US"/>
          </a:p>
        </p:txBody>
      </p:sp>
    </p:spTree>
    <p:extLst>
      <p:ext uri="{BB962C8B-B14F-4D97-AF65-F5344CB8AC3E}">
        <p14:creationId xmlns:p14="http://schemas.microsoft.com/office/powerpoint/2010/main" val="1366836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ACDB8-3C91-487D-8315-0450CA0BF8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CC698B-074F-4528-BB85-011D37A87A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2064FF-01DA-4EF5-B011-FA6BE04C6C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245D44-866A-47B0-9EED-F03A7327E780}"/>
              </a:ext>
            </a:extLst>
          </p:cNvPr>
          <p:cNvSpPr>
            <a:spLocks noGrp="1"/>
          </p:cNvSpPr>
          <p:nvPr>
            <p:ph type="dt" sz="half" idx="10"/>
          </p:nvPr>
        </p:nvSpPr>
        <p:spPr/>
        <p:txBody>
          <a:bodyPr/>
          <a:lstStyle/>
          <a:p>
            <a:fld id="{13D992E6-61C9-4E63-A167-FF4F93F3FEDF}" type="datetimeFigureOut">
              <a:rPr lang="en-US" smtClean="0"/>
              <a:t>2/26/2022</a:t>
            </a:fld>
            <a:endParaRPr lang="en-US"/>
          </a:p>
        </p:txBody>
      </p:sp>
      <p:sp>
        <p:nvSpPr>
          <p:cNvPr id="6" name="Footer Placeholder 5">
            <a:extLst>
              <a:ext uri="{FF2B5EF4-FFF2-40B4-BE49-F238E27FC236}">
                <a16:creationId xmlns:a16="http://schemas.microsoft.com/office/drawing/2014/main" id="{3C99209D-ABC7-4E1B-A7DB-EAC95A3C6D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9D5F66-C1ED-4877-8693-54C64AD5DF5F}"/>
              </a:ext>
            </a:extLst>
          </p:cNvPr>
          <p:cNvSpPr>
            <a:spLocks noGrp="1"/>
          </p:cNvSpPr>
          <p:nvPr>
            <p:ph type="sldNum" sz="quarter" idx="12"/>
          </p:nvPr>
        </p:nvSpPr>
        <p:spPr/>
        <p:txBody>
          <a:bodyPr/>
          <a:lstStyle/>
          <a:p>
            <a:fld id="{D2DFE4DF-FD21-4B44-B97B-92792764C061}" type="slidenum">
              <a:rPr lang="en-US" smtClean="0"/>
              <a:t>‹#›</a:t>
            </a:fld>
            <a:endParaRPr lang="en-US"/>
          </a:p>
        </p:txBody>
      </p:sp>
    </p:spTree>
    <p:extLst>
      <p:ext uri="{BB962C8B-B14F-4D97-AF65-F5344CB8AC3E}">
        <p14:creationId xmlns:p14="http://schemas.microsoft.com/office/powerpoint/2010/main" val="347346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158186-2CC9-40EC-8F08-4793D9AF04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58D80B-7258-4393-898E-086EA7C1AD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56D63E-4F87-40AE-A19A-42E0970CB8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992E6-61C9-4E63-A167-FF4F93F3FEDF}" type="datetimeFigureOut">
              <a:rPr lang="en-US" smtClean="0"/>
              <a:t>2/26/2022</a:t>
            </a:fld>
            <a:endParaRPr lang="en-US"/>
          </a:p>
        </p:txBody>
      </p:sp>
      <p:sp>
        <p:nvSpPr>
          <p:cNvPr id="5" name="Footer Placeholder 4">
            <a:extLst>
              <a:ext uri="{FF2B5EF4-FFF2-40B4-BE49-F238E27FC236}">
                <a16:creationId xmlns:a16="http://schemas.microsoft.com/office/drawing/2014/main" id="{AD17FA23-5B9A-4CA4-831F-23728056C1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448F4E-285F-43B5-9B5F-624208933C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FE4DF-FD21-4B44-B97B-92792764C061}" type="slidenum">
              <a:rPr lang="en-US" smtClean="0"/>
              <a:t>‹#›</a:t>
            </a:fld>
            <a:endParaRPr lang="en-US"/>
          </a:p>
        </p:txBody>
      </p:sp>
    </p:spTree>
    <p:extLst>
      <p:ext uri="{BB962C8B-B14F-4D97-AF65-F5344CB8AC3E}">
        <p14:creationId xmlns:p14="http://schemas.microsoft.com/office/powerpoint/2010/main" val="4102503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24.xml.rels><?xml version="1.0" encoding="UTF-8" standalone="yes"?>
<Relationships xmlns="http://schemas.openxmlformats.org/package/2006/relationships"><Relationship Id="rId3" Type="http://schemas.openxmlformats.org/officeDocument/2006/relationships/hyperlink" Target="https://www.sac.edu/Accreditation/Pages/default.aspx" TargetMode="External"/><Relationship Id="rId7" Type="http://schemas.openxmlformats.org/officeDocument/2006/relationships/hyperlink" Target="https://www.bakersfieldcollege.edu/accreditation/2018ISER"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asccc.org/sites/default/files/Accreditation_paper.pdf" TargetMode="External"/><Relationship Id="rId5" Type="http://schemas.openxmlformats.org/officeDocument/2006/relationships/hyperlink" Target="https://accjc.org/publications/" TargetMode="External"/><Relationship Id="rId4" Type="http://schemas.openxmlformats.org/officeDocument/2006/relationships/hyperlink" Target="http://www.accjc.org/"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ccjc.org/wp-content/uploads/Guide-to-Institutional-Self-Evaluation-Improvement-Peer-Review_Jan2020.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ADCAF8-8823-4E89-8612-21029831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8CA07B2-0819-4B62-9425-7A52BBDD70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2" name="Group 11">
            <a:extLst>
              <a:ext uri="{FF2B5EF4-FFF2-40B4-BE49-F238E27FC236}">
                <a16:creationId xmlns:a16="http://schemas.microsoft.com/office/drawing/2014/main" id="{DA02BEE4-A5D4-40AF-882D-49D34B086F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p:grpSpPr>
        <p:sp>
          <p:nvSpPr>
            <p:cNvPr id="20" name="Freeform: Shape 12">
              <a:extLst>
                <a:ext uri="{FF2B5EF4-FFF2-40B4-BE49-F238E27FC236}">
                  <a16:creationId xmlns:a16="http://schemas.microsoft.com/office/drawing/2014/main" id="{0F5843EB-154F-4459-8954-BB1DF64BB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75905135-55D9-431B-8D5A-4C5C92B1F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14">
              <a:extLst>
                <a:ext uri="{FF2B5EF4-FFF2-40B4-BE49-F238E27FC236}">
                  <a16:creationId xmlns:a16="http://schemas.microsoft.com/office/drawing/2014/main" id="{9B732812-A0BB-4324-B390-DFEF26C109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01FEC055-6F76-4E20-BC93-76C2F58EAF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D74CD21D-122E-4F3D-82AF-F4A37C278A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5A7FF51F-3820-41BE-8690-7E758ECFA7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gradFill>
              <a:gsLst>
                <a:gs pos="813">
                  <a:schemeClr val="bg1">
                    <a:alpha val="41000"/>
                  </a:schemeClr>
                </a:gs>
                <a:gs pos="20000">
                  <a:schemeClr val="accent5">
                    <a:lumMod val="85000"/>
                    <a:alpha val="56000"/>
                  </a:schemeClr>
                </a:gs>
                <a:gs pos="44000">
                  <a:schemeClr val="accent6">
                    <a:lumMod val="40000"/>
                    <a:lumOff val="60000"/>
                    <a:alpha val="57000"/>
                  </a:schemeClr>
                </a:gs>
                <a:gs pos="100000">
                  <a:schemeClr val="bg1">
                    <a:alpha val="59000"/>
                  </a:schemeClr>
                </a:gs>
                <a:gs pos="74000">
                  <a:schemeClr val="accent1">
                    <a:lumMod val="91000"/>
                    <a:lumOff val="9000"/>
                    <a:alpha val="34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85EAD889-EA4D-485F-BA9C-F6473A432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Title 1">
            <a:extLst>
              <a:ext uri="{FF2B5EF4-FFF2-40B4-BE49-F238E27FC236}">
                <a16:creationId xmlns:a16="http://schemas.microsoft.com/office/drawing/2014/main" id="{70232B07-1D6B-4BE8-9B9C-64F4C28ADC2A}"/>
              </a:ext>
            </a:extLst>
          </p:cNvPr>
          <p:cNvSpPr>
            <a:spLocks noGrp="1"/>
          </p:cNvSpPr>
          <p:nvPr>
            <p:ph type="ctrTitle"/>
          </p:nvPr>
        </p:nvSpPr>
        <p:spPr>
          <a:xfrm>
            <a:off x="3045368" y="2043663"/>
            <a:ext cx="6105194" cy="2031055"/>
          </a:xfrm>
        </p:spPr>
        <p:txBody>
          <a:bodyPr>
            <a:normAutofit/>
          </a:bodyPr>
          <a:lstStyle/>
          <a:p>
            <a:r>
              <a:rPr lang="en-US" sz="4800">
                <a:solidFill>
                  <a:schemeClr val="tx2"/>
                </a:solidFill>
              </a:rPr>
              <a:t>2020 SAC Accreditation Writing Summit </a:t>
            </a:r>
          </a:p>
        </p:txBody>
      </p:sp>
      <p:sp>
        <p:nvSpPr>
          <p:cNvPr id="3" name="Subtitle 2">
            <a:extLst>
              <a:ext uri="{FF2B5EF4-FFF2-40B4-BE49-F238E27FC236}">
                <a16:creationId xmlns:a16="http://schemas.microsoft.com/office/drawing/2014/main" id="{5D8D9E0B-AC79-4720-AC97-61740B4347F1}"/>
              </a:ext>
            </a:extLst>
          </p:cNvPr>
          <p:cNvSpPr>
            <a:spLocks noGrp="1"/>
          </p:cNvSpPr>
          <p:nvPr>
            <p:ph type="subTitle" idx="1"/>
          </p:nvPr>
        </p:nvSpPr>
        <p:spPr>
          <a:xfrm>
            <a:off x="3045368" y="4160126"/>
            <a:ext cx="6105194" cy="682079"/>
          </a:xfrm>
        </p:spPr>
        <p:txBody>
          <a:bodyPr>
            <a:normAutofit fontScale="70000" lnSpcReduction="20000"/>
          </a:bodyPr>
          <a:lstStyle/>
          <a:p>
            <a:r>
              <a:rPr lang="en-US" dirty="0">
                <a:solidFill>
                  <a:schemeClr val="tx2"/>
                </a:solidFill>
              </a:rPr>
              <a:t>July 14, 2020</a:t>
            </a:r>
          </a:p>
          <a:p>
            <a:r>
              <a:rPr lang="en-US" sz="3100" dirty="0">
                <a:solidFill>
                  <a:schemeClr val="tx2"/>
                </a:solidFill>
              </a:rPr>
              <a:t>Monica Zarske</a:t>
            </a:r>
          </a:p>
        </p:txBody>
      </p:sp>
    </p:spTree>
    <p:extLst>
      <p:ext uri="{BB962C8B-B14F-4D97-AF65-F5344CB8AC3E}">
        <p14:creationId xmlns:p14="http://schemas.microsoft.com/office/powerpoint/2010/main" val="920138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7"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9805BE-12AE-4374-97E0-2A46BC9141E9}"/>
              </a:ext>
            </a:extLst>
          </p:cNvPr>
          <p:cNvSpPr>
            <a:spLocks noGrp="1"/>
          </p:cNvSpPr>
          <p:nvPr>
            <p:ph type="ctrTitle"/>
          </p:nvPr>
        </p:nvSpPr>
        <p:spPr>
          <a:xfrm>
            <a:off x="3371787" y="1741337"/>
            <a:ext cx="5448730" cy="2387918"/>
          </a:xfrm>
        </p:spPr>
        <p:txBody>
          <a:bodyPr anchor="b">
            <a:normAutofit/>
          </a:bodyPr>
          <a:lstStyle/>
          <a:p>
            <a:r>
              <a:rPr lang="en-US" sz="5200">
                <a:solidFill>
                  <a:schemeClr val="tx2"/>
                </a:solidFill>
              </a:rPr>
              <a:t>Deconstruction</a:t>
            </a:r>
          </a:p>
        </p:txBody>
      </p:sp>
      <p:sp>
        <p:nvSpPr>
          <p:cNvPr id="3" name="Subtitle 2">
            <a:extLst>
              <a:ext uri="{FF2B5EF4-FFF2-40B4-BE49-F238E27FC236}">
                <a16:creationId xmlns:a16="http://schemas.microsoft.com/office/drawing/2014/main" id="{0ECD62C6-ADA6-44B3-B0FB-C11EA0C41FCD}"/>
              </a:ext>
            </a:extLst>
          </p:cNvPr>
          <p:cNvSpPr>
            <a:spLocks noGrp="1"/>
          </p:cNvSpPr>
          <p:nvPr>
            <p:ph type="subTitle" idx="1"/>
          </p:nvPr>
        </p:nvSpPr>
        <p:spPr>
          <a:xfrm>
            <a:off x="3371161" y="4200522"/>
            <a:ext cx="5449982" cy="828678"/>
          </a:xfrm>
        </p:spPr>
        <p:txBody>
          <a:bodyPr>
            <a:normAutofit lnSpcReduction="10000"/>
          </a:bodyPr>
          <a:lstStyle/>
          <a:p>
            <a:r>
              <a:rPr lang="en-US" dirty="0">
                <a:solidFill>
                  <a:schemeClr val="tx2"/>
                </a:solidFill>
              </a:rPr>
              <a:t> Group Activity</a:t>
            </a:r>
          </a:p>
          <a:p>
            <a:r>
              <a:rPr lang="en-US" dirty="0">
                <a:solidFill>
                  <a:schemeClr val="tx2"/>
                </a:solidFill>
              </a:rPr>
              <a:t>20 Minutes </a:t>
            </a:r>
          </a:p>
        </p:txBody>
      </p:sp>
      <p:grpSp>
        <p:nvGrpSpPr>
          <p:cNvPr id="28"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29"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33"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25471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5307A2A-E3C1-4C5C-A152-C0DF3809504A}"/>
              </a:ext>
            </a:extLst>
          </p:cNvPr>
          <p:cNvSpPr>
            <a:spLocks noGrp="1"/>
          </p:cNvSpPr>
          <p:nvPr>
            <p:ph type="ctrTitle"/>
          </p:nvPr>
        </p:nvSpPr>
        <p:spPr>
          <a:xfrm>
            <a:off x="6590662" y="4267832"/>
            <a:ext cx="4805996" cy="1297115"/>
          </a:xfrm>
        </p:spPr>
        <p:txBody>
          <a:bodyPr anchor="t">
            <a:normAutofit/>
          </a:bodyPr>
          <a:lstStyle/>
          <a:p>
            <a:pPr algn="l"/>
            <a:r>
              <a:rPr lang="en-US" sz="3400" dirty="0">
                <a:solidFill>
                  <a:srgbClr val="000000"/>
                </a:solidFill>
              </a:rPr>
              <a:t>DEBRIEF</a:t>
            </a:r>
          </a:p>
        </p:txBody>
      </p:sp>
      <p:sp>
        <p:nvSpPr>
          <p:cNvPr id="3" name="Subtitle 2">
            <a:extLst>
              <a:ext uri="{FF2B5EF4-FFF2-40B4-BE49-F238E27FC236}">
                <a16:creationId xmlns:a16="http://schemas.microsoft.com/office/drawing/2014/main" id="{2936604E-B013-43EA-A16B-2B24A719E9BF}"/>
              </a:ext>
            </a:extLst>
          </p:cNvPr>
          <p:cNvSpPr>
            <a:spLocks noGrp="1"/>
          </p:cNvSpPr>
          <p:nvPr>
            <p:ph type="subTitle" idx="1"/>
          </p:nvPr>
        </p:nvSpPr>
        <p:spPr>
          <a:xfrm>
            <a:off x="6590966" y="3428999"/>
            <a:ext cx="4805691" cy="838831"/>
          </a:xfrm>
        </p:spPr>
        <p:txBody>
          <a:bodyPr anchor="b">
            <a:normAutofit/>
          </a:bodyPr>
          <a:lstStyle/>
          <a:p>
            <a:pPr algn="l"/>
            <a:endParaRPr lang="en-US" sz="1800" dirty="0">
              <a:solidFill>
                <a:srgbClr val="000000"/>
              </a:solidFill>
            </a:endParaRP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Questions">
            <a:extLst>
              <a:ext uri="{FF2B5EF4-FFF2-40B4-BE49-F238E27FC236}">
                <a16:creationId xmlns:a16="http://schemas.microsoft.com/office/drawing/2014/main" id="{7BFC5906-0341-425F-8722-7D671791E1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1499509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57D4A72-F4F1-498A-B083-59E8C50B7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C7FF3303-6FC3-4637-A201-B4CCC1C992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220636" cy="6858000"/>
          </a:xfrm>
          <a:prstGeom prst="rect">
            <a:avLst/>
          </a:prstGeom>
        </p:spPr>
      </p:pic>
      <p:sp>
        <p:nvSpPr>
          <p:cNvPr id="2" name="Title 1">
            <a:extLst>
              <a:ext uri="{FF2B5EF4-FFF2-40B4-BE49-F238E27FC236}">
                <a16:creationId xmlns:a16="http://schemas.microsoft.com/office/drawing/2014/main" id="{1B8A3837-5589-48E0-BCE7-FA32C8F7EA66}"/>
              </a:ext>
            </a:extLst>
          </p:cNvPr>
          <p:cNvSpPr>
            <a:spLocks noGrp="1"/>
          </p:cNvSpPr>
          <p:nvPr>
            <p:ph type="title"/>
          </p:nvPr>
        </p:nvSpPr>
        <p:spPr>
          <a:xfrm>
            <a:off x="640079" y="2023236"/>
            <a:ext cx="3659777" cy="2820908"/>
          </a:xfrm>
        </p:spPr>
        <p:txBody>
          <a:bodyPr>
            <a:normAutofit fontScale="90000"/>
          </a:bodyPr>
          <a:lstStyle/>
          <a:p>
            <a:r>
              <a:rPr lang="en-US" sz="4000" dirty="0">
                <a:solidFill>
                  <a:srgbClr val="FFFFFF"/>
                </a:solidFill>
              </a:rPr>
              <a:t>From the deconstruction, the team now asks questions: Let’s start taking a look at Evidence </a:t>
            </a:r>
          </a:p>
        </p:txBody>
      </p:sp>
      <p:graphicFrame>
        <p:nvGraphicFramePr>
          <p:cNvPr id="14" name="Content Placeholder 2">
            <a:extLst>
              <a:ext uri="{FF2B5EF4-FFF2-40B4-BE49-F238E27FC236}">
                <a16:creationId xmlns:a16="http://schemas.microsoft.com/office/drawing/2014/main" id="{F1F5083D-EB7E-42FA-B749-AB4EDC325392}"/>
              </a:ext>
            </a:extLst>
          </p:cNvPr>
          <p:cNvGraphicFramePr>
            <a:graphicFrameLocks noGrp="1"/>
          </p:cNvGraphicFramePr>
          <p:nvPr>
            <p:ph idx="1"/>
            <p:extLst>
              <p:ext uri="{D42A27DB-BD31-4B8C-83A1-F6EECF244321}">
                <p14:modId xmlns:p14="http://schemas.microsoft.com/office/powerpoint/2010/main" val="2557693542"/>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7886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7"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9805BE-12AE-4374-97E0-2A46BC9141E9}"/>
              </a:ext>
            </a:extLst>
          </p:cNvPr>
          <p:cNvSpPr>
            <a:spLocks noGrp="1"/>
          </p:cNvSpPr>
          <p:nvPr>
            <p:ph type="ctrTitle"/>
          </p:nvPr>
        </p:nvSpPr>
        <p:spPr>
          <a:xfrm>
            <a:off x="3371787" y="1741337"/>
            <a:ext cx="5448730" cy="2387918"/>
          </a:xfrm>
        </p:spPr>
        <p:txBody>
          <a:bodyPr anchor="b">
            <a:normAutofit/>
          </a:bodyPr>
          <a:lstStyle/>
          <a:p>
            <a:r>
              <a:rPr lang="en-US" sz="5200" dirty="0">
                <a:solidFill>
                  <a:schemeClr val="tx2"/>
                </a:solidFill>
              </a:rPr>
              <a:t>Guiding Questions</a:t>
            </a:r>
          </a:p>
        </p:txBody>
      </p:sp>
      <p:sp>
        <p:nvSpPr>
          <p:cNvPr id="3" name="Subtitle 2">
            <a:extLst>
              <a:ext uri="{FF2B5EF4-FFF2-40B4-BE49-F238E27FC236}">
                <a16:creationId xmlns:a16="http://schemas.microsoft.com/office/drawing/2014/main" id="{0ECD62C6-ADA6-44B3-B0FB-C11EA0C41FCD}"/>
              </a:ext>
            </a:extLst>
          </p:cNvPr>
          <p:cNvSpPr>
            <a:spLocks noGrp="1"/>
          </p:cNvSpPr>
          <p:nvPr>
            <p:ph type="subTitle" idx="1"/>
          </p:nvPr>
        </p:nvSpPr>
        <p:spPr>
          <a:xfrm>
            <a:off x="3371161" y="4200522"/>
            <a:ext cx="5449982" cy="828678"/>
          </a:xfrm>
        </p:spPr>
        <p:txBody>
          <a:bodyPr>
            <a:normAutofit lnSpcReduction="10000"/>
          </a:bodyPr>
          <a:lstStyle/>
          <a:p>
            <a:r>
              <a:rPr lang="en-US" dirty="0">
                <a:solidFill>
                  <a:schemeClr val="tx2"/>
                </a:solidFill>
              </a:rPr>
              <a:t> Group Activity</a:t>
            </a:r>
          </a:p>
          <a:p>
            <a:r>
              <a:rPr lang="en-US" dirty="0">
                <a:solidFill>
                  <a:schemeClr val="tx2"/>
                </a:solidFill>
              </a:rPr>
              <a:t>20 Minutes </a:t>
            </a:r>
          </a:p>
        </p:txBody>
      </p:sp>
      <p:grpSp>
        <p:nvGrpSpPr>
          <p:cNvPr id="28"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29"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33"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813467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5307A2A-E3C1-4C5C-A152-C0DF3809504A}"/>
              </a:ext>
            </a:extLst>
          </p:cNvPr>
          <p:cNvSpPr>
            <a:spLocks noGrp="1"/>
          </p:cNvSpPr>
          <p:nvPr>
            <p:ph type="ctrTitle"/>
          </p:nvPr>
        </p:nvSpPr>
        <p:spPr>
          <a:xfrm>
            <a:off x="6590662" y="4267832"/>
            <a:ext cx="4805996" cy="1297115"/>
          </a:xfrm>
        </p:spPr>
        <p:txBody>
          <a:bodyPr anchor="t">
            <a:normAutofit/>
          </a:bodyPr>
          <a:lstStyle/>
          <a:p>
            <a:pPr algn="l"/>
            <a:r>
              <a:rPr lang="en-US" sz="3400" dirty="0">
                <a:solidFill>
                  <a:srgbClr val="000000"/>
                </a:solidFill>
              </a:rPr>
              <a:t>DEBRIEF</a:t>
            </a:r>
          </a:p>
        </p:txBody>
      </p:sp>
      <p:sp>
        <p:nvSpPr>
          <p:cNvPr id="3" name="Subtitle 2">
            <a:extLst>
              <a:ext uri="{FF2B5EF4-FFF2-40B4-BE49-F238E27FC236}">
                <a16:creationId xmlns:a16="http://schemas.microsoft.com/office/drawing/2014/main" id="{2936604E-B013-43EA-A16B-2B24A719E9BF}"/>
              </a:ext>
            </a:extLst>
          </p:cNvPr>
          <p:cNvSpPr>
            <a:spLocks noGrp="1"/>
          </p:cNvSpPr>
          <p:nvPr>
            <p:ph type="subTitle" idx="1"/>
          </p:nvPr>
        </p:nvSpPr>
        <p:spPr>
          <a:xfrm>
            <a:off x="6590966" y="3428999"/>
            <a:ext cx="4805691" cy="838831"/>
          </a:xfrm>
        </p:spPr>
        <p:txBody>
          <a:bodyPr anchor="b">
            <a:normAutofit/>
          </a:bodyPr>
          <a:lstStyle/>
          <a:p>
            <a:pPr algn="l"/>
            <a:endParaRPr lang="en-US" sz="1800">
              <a:solidFill>
                <a:srgbClr val="000000"/>
              </a:solidFill>
            </a:endParaRP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Questions">
            <a:extLst>
              <a:ext uri="{FF2B5EF4-FFF2-40B4-BE49-F238E27FC236}">
                <a16:creationId xmlns:a16="http://schemas.microsoft.com/office/drawing/2014/main" id="{7BFC5906-0341-425F-8722-7D671791E1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2404827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3DD1D2F-E999-47CA-B7AC-3A483633B39C}"/>
              </a:ext>
            </a:extLst>
          </p:cNvPr>
          <p:cNvSpPr>
            <a:spLocks noGrp="1"/>
          </p:cNvSpPr>
          <p:nvPr>
            <p:ph type="ctrTitle"/>
          </p:nvPr>
        </p:nvSpPr>
        <p:spPr>
          <a:xfrm>
            <a:off x="6590662" y="4267832"/>
            <a:ext cx="4805996" cy="1297115"/>
          </a:xfrm>
        </p:spPr>
        <p:txBody>
          <a:bodyPr anchor="t">
            <a:normAutofit/>
          </a:bodyPr>
          <a:lstStyle/>
          <a:p>
            <a:pPr algn="l"/>
            <a:r>
              <a:rPr lang="en-US" sz="4400" dirty="0">
                <a:solidFill>
                  <a:srgbClr val="000000"/>
                </a:solidFill>
              </a:rPr>
              <a:t>ISER TEMPLATE</a:t>
            </a:r>
          </a:p>
        </p:txBody>
      </p:sp>
      <p:sp>
        <p:nvSpPr>
          <p:cNvPr id="3" name="Subtitle 2">
            <a:extLst>
              <a:ext uri="{FF2B5EF4-FFF2-40B4-BE49-F238E27FC236}">
                <a16:creationId xmlns:a16="http://schemas.microsoft.com/office/drawing/2014/main" id="{0D2EF3A1-F45F-4191-A36A-A8C79E974AFE}"/>
              </a:ext>
            </a:extLst>
          </p:cNvPr>
          <p:cNvSpPr>
            <a:spLocks noGrp="1"/>
          </p:cNvSpPr>
          <p:nvPr>
            <p:ph type="subTitle" idx="1"/>
          </p:nvPr>
        </p:nvSpPr>
        <p:spPr>
          <a:xfrm>
            <a:off x="6590966" y="3428999"/>
            <a:ext cx="4805691" cy="838831"/>
          </a:xfrm>
        </p:spPr>
        <p:txBody>
          <a:bodyPr anchor="b">
            <a:normAutofit/>
          </a:bodyPr>
          <a:lstStyle/>
          <a:p>
            <a:pPr algn="l"/>
            <a:r>
              <a:rPr lang="en-US" sz="1800" dirty="0">
                <a:solidFill>
                  <a:srgbClr val="000000"/>
                </a:solidFill>
              </a:rPr>
              <a:t>LET’S START WRITING</a:t>
            </a: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Pencil">
            <a:extLst>
              <a:ext uri="{FF2B5EF4-FFF2-40B4-BE49-F238E27FC236}">
                <a16:creationId xmlns:a16="http://schemas.microsoft.com/office/drawing/2014/main" id="{78B744E7-AB29-48F4-A3DF-CD0278CC177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3630717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E44074D-7E97-4707-BD6C-5D1C7AEEFDF6}"/>
              </a:ext>
            </a:extLst>
          </p:cNvPr>
          <p:cNvSpPr>
            <a:spLocks noGrp="1"/>
          </p:cNvSpPr>
          <p:nvPr>
            <p:ph type="title"/>
          </p:nvPr>
        </p:nvSpPr>
        <p:spPr>
          <a:xfrm>
            <a:off x="640079" y="2023236"/>
            <a:ext cx="3659777" cy="2820908"/>
          </a:xfrm>
        </p:spPr>
        <p:txBody>
          <a:bodyPr>
            <a:normAutofit/>
          </a:bodyPr>
          <a:lstStyle/>
          <a:p>
            <a:r>
              <a:rPr lang="en-US" sz="4000">
                <a:solidFill>
                  <a:srgbClr val="FFFFFF"/>
                </a:solidFill>
              </a:rPr>
              <a:t>Structure of ISER</a:t>
            </a:r>
          </a:p>
        </p:txBody>
      </p:sp>
      <p:graphicFrame>
        <p:nvGraphicFramePr>
          <p:cNvPr id="5" name="Content Placeholder 2">
            <a:extLst>
              <a:ext uri="{FF2B5EF4-FFF2-40B4-BE49-F238E27FC236}">
                <a16:creationId xmlns:a16="http://schemas.microsoft.com/office/drawing/2014/main" id="{D7122A9B-5DDA-4A33-8415-B1E04233525E}"/>
              </a:ext>
            </a:extLst>
          </p:cNvPr>
          <p:cNvGraphicFramePr>
            <a:graphicFrameLocks noGrp="1"/>
          </p:cNvGraphicFramePr>
          <p:nvPr>
            <p:ph idx="1"/>
            <p:extLst>
              <p:ext uri="{D42A27DB-BD31-4B8C-83A1-F6EECF244321}">
                <p14:modId xmlns:p14="http://schemas.microsoft.com/office/powerpoint/2010/main" val="3686707027"/>
              </p:ext>
            </p:extLst>
          </p:nvPr>
        </p:nvGraphicFramePr>
        <p:xfrm>
          <a:off x="6091238" y="522514"/>
          <a:ext cx="5115491" cy="58946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120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8ADDA8F-9126-4592-81DB-E7B923A97BF5}"/>
              </a:ext>
            </a:extLst>
          </p:cNvPr>
          <p:cNvSpPr>
            <a:spLocks noGrp="1"/>
          </p:cNvSpPr>
          <p:nvPr>
            <p:ph type="ctrTitle"/>
          </p:nvPr>
        </p:nvSpPr>
        <p:spPr>
          <a:xfrm>
            <a:off x="1524003" y="1999615"/>
            <a:ext cx="9144000" cy="2764028"/>
          </a:xfrm>
        </p:spPr>
        <p:txBody>
          <a:bodyPr anchor="ctr">
            <a:normAutofit/>
          </a:bodyPr>
          <a:lstStyle/>
          <a:p>
            <a:r>
              <a:rPr lang="en-US" sz="7200"/>
              <a:t>SAMPLE WORSHEET</a:t>
            </a:r>
          </a:p>
        </p:txBody>
      </p:sp>
      <p:sp>
        <p:nvSpPr>
          <p:cNvPr id="3" name="Subtitle 2">
            <a:extLst>
              <a:ext uri="{FF2B5EF4-FFF2-40B4-BE49-F238E27FC236}">
                <a16:creationId xmlns:a16="http://schemas.microsoft.com/office/drawing/2014/main" id="{A7631D97-415B-48A2-9CF7-FE48D7EAC339}"/>
              </a:ext>
            </a:extLst>
          </p:cNvPr>
          <p:cNvSpPr>
            <a:spLocks noGrp="1"/>
          </p:cNvSpPr>
          <p:nvPr>
            <p:ph type="subTitle" idx="1"/>
          </p:nvPr>
        </p:nvSpPr>
        <p:spPr>
          <a:xfrm>
            <a:off x="1966912" y="5645150"/>
            <a:ext cx="8258176" cy="631825"/>
          </a:xfrm>
        </p:spPr>
        <p:txBody>
          <a:bodyPr anchor="ctr">
            <a:normAutofit/>
          </a:bodyPr>
          <a:lstStyle/>
          <a:p>
            <a:endParaRPr lang="en-US" sz="280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9803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2559ECF-D651-4B78-938C-4D2CB116FB86}"/>
              </a:ext>
            </a:extLst>
          </p:cNvPr>
          <p:cNvSpPr>
            <a:spLocks noGrp="1"/>
          </p:cNvSpPr>
          <p:nvPr>
            <p:ph type="title"/>
          </p:nvPr>
        </p:nvSpPr>
        <p:spPr>
          <a:xfrm>
            <a:off x="1179226" y="510988"/>
            <a:ext cx="9833548" cy="2068925"/>
          </a:xfrm>
        </p:spPr>
        <p:txBody>
          <a:bodyPr>
            <a:normAutofit/>
          </a:bodyPr>
          <a:lstStyle/>
          <a:p>
            <a:pPr algn="ctr"/>
            <a:br>
              <a:rPr lang="en-US" sz="4000" dirty="0">
                <a:solidFill>
                  <a:srgbClr val="FFFFFF"/>
                </a:solidFill>
              </a:rPr>
            </a:br>
            <a:r>
              <a:rPr lang="en-US" sz="4000" dirty="0">
                <a:solidFill>
                  <a:srgbClr val="FFFFFF"/>
                </a:solidFill>
              </a:rPr>
              <a:t>Evidence of Meeting the Standard</a:t>
            </a:r>
            <a:br>
              <a:rPr lang="en-US" sz="4000" dirty="0">
                <a:solidFill>
                  <a:srgbClr val="FFFFFF"/>
                </a:solidFill>
              </a:rPr>
            </a:br>
            <a:endParaRPr lang="en-US" sz="2700" dirty="0"/>
          </a:p>
        </p:txBody>
      </p:sp>
      <p:sp>
        <p:nvSpPr>
          <p:cNvPr id="3" name="Content Placeholder 2">
            <a:extLst>
              <a:ext uri="{FF2B5EF4-FFF2-40B4-BE49-F238E27FC236}">
                <a16:creationId xmlns:a16="http://schemas.microsoft.com/office/drawing/2014/main" id="{2248E13F-F719-4D5E-918C-AD69E7142F51}"/>
              </a:ext>
            </a:extLst>
          </p:cNvPr>
          <p:cNvSpPr>
            <a:spLocks noGrp="1"/>
          </p:cNvSpPr>
          <p:nvPr>
            <p:ph idx="1"/>
          </p:nvPr>
        </p:nvSpPr>
        <p:spPr>
          <a:xfrm>
            <a:off x="1179226" y="2579913"/>
            <a:ext cx="9833548" cy="4003767"/>
          </a:xfrm>
        </p:spPr>
        <p:txBody>
          <a:bodyPr>
            <a:normAutofit fontScale="92500" lnSpcReduction="10000"/>
          </a:bodyPr>
          <a:lstStyle/>
          <a:p>
            <a:r>
              <a:rPr lang="en-US" sz="2400" dirty="0">
                <a:solidFill>
                  <a:srgbClr val="000000"/>
                </a:solidFill>
              </a:rPr>
              <a:t>A </a:t>
            </a:r>
            <a:r>
              <a:rPr lang="en-US" sz="2400" b="1" u="sng" dirty="0">
                <a:solidFill>
                  <a:srgbClr val="000000"/>
                </a:solidFill>
              </a:rPr>
              <a:t>DESCRIPTIVE OVERVIEW </a:t>
            </a:r>
            <a:r>
              <a:rPr lang="en-US" sz="2400" dirty="0">
                <a:solidFill>
                  <a:srgbClr val="000000"/>
                </a:solidFill>
              </a:rPr>
              <a:t>OF WHAT A COLLEGE DOES BASED ON QUESTIONS FROM THE STANDARD</a:t>
            </a:r>
          </a:p>
          <a:p>
            <a:r>
              <a:rPr lang="en-US" sz="2400" dirty="0"/>
              <a:t>describe the factual conditions that demonstrates how an institutions policies or practices align with a standard</a:t>
            </a:r>
          </a:p>
          <a:p>
            <a:r>
              <a:rPr lang="en-US" sz="2400" dirty="0"/>
              <a:t>Link the references to evidentiary documents in support of the factual claims</a:t>
            </a:r>
          </a:p>
          <a:p>
            <a:r>
              <a:rPr lang="en-US" sz="2400" dirty="0"/>
              <a:t>Name the evidentiary document and state explicitly what it demonstrates regarding the standard</a:t>
            </a:r>
          </a:p>
          <a:p>
            <a:pPr lvl="1"/>
            <a:r>
              <a:rPr lang="en-US" dirty="0"/>
              <a:t>Example:  “Document X demonstrates that the College has a policy on Y</a:t>
            </a:r>
          </a:p>
          <a:p>
            <a:pPr lvl="1"/>
            <a:endParaRPr lang="en-US" dirty="0"/>
          </a:p>
          <a:p>
            <a:pPr lvl="1"/>
            <a:endParaRPr lang="en-US" sz="1600" dirty="0"/>
          </a:p>
          <a:p>
            <a:pPr marL="457200" lvl="1" indent="0">
              <a:buNone/>
            </a:pPr>
            <a:r>
              <a:rPr lang="en-US" sz="1600" dirty="0"/>
              <a:t>(taken from Guide to Institutional Self-Evaluation) </a:t>
            </a:r>
            <a:br>
              <a:rPr lang="en-US" sz="1600" dirty="0"/>
            </a:br>
            <a:endParaRPr lang="en-US" sz="1600" dirty="0">
              <a:solidFill>
                <a:srgbClr val="000000"/>
              </a:solidFill>
            </a:endParaRPr>
          </a:p>
        </p:txBody>
      </p:sp>
    </p:spTree>
    <p:extLst>
      <p:ext uri="{BB962C8B-B14F-4D97-AF65-F5344CB8AC3E}">
        <p14:creationId xmlns:p14="http://schemas.microsoft.com/office/powerpoint/2010/main" val="2483346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8D52E40-08AB-4C70-826A-D7240D5944DB}"/>
              </a:ext>
            </a:extLst>
          </p:cNvPr>
          <p:cNvSpPr>
            <a:spLocks noGrp="1"/>
          </p:cNvSpPr>
          <p:nvPr>
            <p:ph type="title"/>
          </p:nvPr>
        </p:nvSpPr>
        <p:spPr>
          <a:xfrm>
            <a:off x="1179226" y="914400"/>
            <a:ext cx="9833548" cy="1532481"/>
          </a:xfrm>
        </p:spPr>
        <p:txBody>
          <a:bodyPr>
            <a:normAutofit/>
          </a:bodyPr>
          <a:lstStyle/>
          <a:p>
            <a:pPr algn="ctr"/>
            <a:r>
              <a:rPr lang="en-US" sz="4000" dirty="0">
                <a:solidFill>
                  <a:srgbClr val="FFFFFF"/>
                </a:solidFill>
              </a:rPr>
              <a:t>Analysis &amp; Evaluation </a:t>
            </a:r>
            <a:br>
              <a:rPr lang="en-US" sz="4000" dirty="0">
                <a:solidFill>
                  <a:srgbClr val="FFFFFF"/>
                </a:solidFill>
              </a:rPr>
            </a:br>
            <a:br>
              <a:rPr lang="en-US" sz="2700" dirty="0">
                <a:solidFill>
                  <a:srgbClr val="FFFFFF"/>
                </a:solidFill>
              </a:rPr>
            </a:br>
            <a:endParaRPr lang="en-US" sz="2000" dirty="0">
              <a:solidFill>
                <a:schemeClr val="bg1"/>
              </a:solidFill>
            </a:endParaRPr>
          </a:p>
        </p:txBody>
      </p:sp>
      <p:sp>
        <p:nvSpPr>
          <p:cNvPr id="3" name="Content Placeholder 2">
            <a:extLst>
              <a:ext uri="{FF2B5EF4-FFF2-40B4-BE49-F238E27FC236}">
                <a16:creationId xmlns:a16="http://schemas.microsoft.com/office/drawing/2014/main" id="{57734AF8-DCF3-474D-8491-E6BB25FCF8CF}"/>
              </a:ext>
            </a:extLst>
          </p:cNvPr>
          <p:cNvSpPr>
            <a:spLocks noGrp="1"/>
          </p:cNvSpPr>
          <p:nvPr>
            <p:ph idx="1"/>
          </p:nvPr>
        </p:nvSpPr>
        <p:spPr>
          <a:xfrm>
            <a:off x="589935" y="2497394"/>
            <a:ext cx="10894142" cy="3886782"/>
          </a:xfrm>
        </p:spPr>
        <p:txBody>
          <a:bodyPr>
            <a:noAutofit/>
          </a:bodyPr>
          <a:lstStyle/>
          <a:p>
            <a:r>
              <a:rPr lang="en-US" sz="2400" dirty="0"/>
              <a:t>based on evidence, analyze and systematically evaluate the institutions performance- How well does the institutions policies and practices align with the standard?</a:t>
            </a:r>
            <a:br>
              <a:rPr lang="en-US" sz="2400" dirty="0"/>
            </a:br>
            <a:endParaRPr lang="en-US" sz="2400" dirty="0"/>
          </a:p>
          <a:p>
            <a:r>
              <a:rPr lang="en-US" sz="2400" dirty="0"/>
              <a:t>Usually developed through discussion with individual team to decide to what degree the College meets the standard</a:t>
            </a:r>
            <a:br>
              <a:rPr lang="en-US" sz="2400" dirty="0"/>
            </a:br>
            <a:endParaRPr lang="en-US" sz="2400" dirty="0"/>
          </a:p>
          <a:p>
            <a:r>
              <a:rPr lang="en-US" sz="2400" dirty="0">
                <a:solidFill>
                  <a:srgbClr val="000000"/>
                </a:solidFill>
              </a:rPr>
              <a:t>The analysis should result in evaluative appraisals about educational quality, institutional effectiveness, and decisions for improvement</a:t>
            </a:r>
          </a:p>
        </p:txBody>
      </p:sp>
    </p:spTree>
    <p:extLst>
      <p:ext uri="{BB962C8B-B14F-4D97-AF65-F5344CB8AC3E}">
        <p14:creationId xmlns:p14="http://schemas.microsoft.com/office/powerpoint/2010/main" val="1685078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A135756-29B7-404E-9981-2FAABE7EDF0C}"/>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Effective Practices for Writing to Standard</a:t>
            </a:r>
          </a:p>
        </p:txBody>
      </p:sp>
      <p:graphicFrame>
        <p:nvGraphicFramePr>
          <p:cNvPr id="5" name="Content Placeholder 2">
            <a:extLst>
              <a:ext uri="{FF2B5EF4-FFF2-40B4-BE49-F238E27FC236}">
                <a16:creationId xmlns:a16="http://schemas.microsoft.com/office/drawing/2014/main" id="{CDD3F5DD-841C-4CC9-B89F-B98539DE91E7}"/>
              </a:ext>
            </a:extLst>
          </p:cNvPr>
          <p:cNvGraphicFramePr>
            <a:graphicFrameLocks noGrp="1"/>
          </p:cNvGraphicFramePr>
          <p:nvPr>
            <p:ph idx="1"/>
            <p:extLst>
              <p:ext uri="{D42A27DB-BD31-4B8C-83A1-F6EECF244321}">
                <p14:modId xmlns:p14="http://schemas.microsoft.com/office/powerpoint/2010/main" val="295223660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9762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1018641-50C5-4733-BDBC-E2EACC2A5699}"/>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CONCLUSION (and improvement Plan, if necessary)  </a:t>
            </a:r>
          </a:p>
        </p:txBody>
      </p:sp>
      <p:sp>
        <p:nvSpPr>
          <p:cNvPr id="3" name="Content Placeholder 2">
            <a:extLst>
              <a:ext uri="{FF2B5EF4-FFF2-40B4-BE49-F238E27FC236}">
                <a16:creationId xmlns:a16="http://schemas.microsoft.com/office/drawing/2014/main" id="{B8EBDDF5-8C6E-4B04-B304-CD0BD5A5742E}"/>
              </a:ext>
            </a:extLst>
          </p:cNvPr>
          <p:cNvSpPr>
            <a:spLocks noGrp="1"/>
          </p:cNvSpPr>
          <p:nvPr>
            <p:ph idx="1"/>
          </p:nvPr>
        </p:nvSpPr>
        <p:spPr>
          <a:xfrm>
            <a:off x="1179226" y="3092970"/>
            <a:ext cx="9833548" cy="2693976"/>
          </a:xfrm>
        </p:spPr>
        <p:txBody>
          <a:bodyPr>
            <a:normAutofit/>
          </a:bodyPr>
          <a:lstStyle/>
          <a:p>
            <a:r>
              <a:rPr lang="en-US" sz="2000" dirty="0">
                <a:solidFill>
                  <a:srgbClr val="000000"/>
                </a:solidFill>
              </a:rPr>
              <a:t>At the end of section, a broader, overarching conclusion regarding the institutions’ performance should be reached</a:t>
            </a:r>
          </a:p>
          <a:p>
            <a:r>
              <a:rPr lang="en-US" sz="2000" dirty="0">
                <a:solidFill>
                  <a:srgbClr val="000000"/>
                </a:solidFill>
              </a:rPr>
              <a:t>Team members should work together to come to conclusion </a:t>
            </a:r>
          </a:p>
        </p:txBody>
      </p:sp>
    </p:spTree>
    <p:extLst>
      <p:ext uri="{BB962C8B-B14F-4D97-AF65-F5344CB8AC3E}">
        <p14:creationId xmlns:p14="http://schemas.microsoft.com/office/powerpoint/2010/main" val="2856698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64D969-46F1-44FC-B488-3FA68C677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707"/>
            <a:ext cx="12188952" cy="665629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3003D4E-E9FF-4669-90E7-7CED081587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7101"/>
          <a:stretch/>
        </p:blipFill>
        <p:spPr>
          <a:xfrm flipV="1">
            <a:off x="2" y="1"/>
            <a:ext cx="12191999" cy="1878950"/>
          </a:xfrm>
          <a:custGeom>
            <a:avLst/>
            <a:gdLst>
              <a:gd name="connsiteX0" fmla="*/ 0 w 12191999"/>
              <a:gd name="connsiteY0" fmla="*/ 1878950 h 1878950"/>
              <a:gd name="connsiteX1" fmla="*/ 12191999 w 12191999"/>
              <a:gd name="connsiteY1" fmla="*/ 1878950 h 1878950"/>
              <a:gd name="connsiteX2" fmla="*/ 12191999 w 12191999"/>
              <a:gd name="connsiteY2" fmla="*/ 0 h 1878950"/>
              <a:gd name="connsiteX3" fmla="*/ 0 w 12191999"/>
              <a:gd name="connsiteY3" fmla="*/ 0 h 1878950"/>
            </a:gdLst>
            <a:ahLst/>
            <a:cxnLst>
              <a:cxn ang="0">
                <a:pos x="connsiteX0" y="connsiteY0"/>
              </a:cxn>
              <a:cxn ang="0">
                <a:pos x="connsiteX1" y="connsiteY1"/>
              </a:cxn>
              <a:cxn ang="0">
                <a:pos x="connsiteX2" y="connsiteY2"/>
              </a:cxn>
              <a:cxn ang="0">
                <a:pos x="connsiteX3" y="connsiteY3"/>
              </a:cxn>
            </a:cxnLst>
            <a:rect l="l" t="t" r="r" b="b"/>
            <a:pathLst>
              <a:path w="12191999" h="1878950">
                <a:moveTo>
                  <a:pt x="0" y="1878950"/>
                </a:moveTo>
                <a:lnTo>
                  <a:pt x="12191999" y="1878950"/>
                </a:lnTo>
                <a:lnTo>
                  <a:pt x="12191999" y="0"/>
                </a:lnTo>
                <a:lnTo>
                  <a:pt x="0" y="0"/>
                </a:lnTo>
                <a:close/>
              </a:path>
            </a:pathLst>
          </a:custGeom>
        </p:spPr>
      </p:pic>
      <p:pic>
        <p:nvPicPr>
          <p:cNvPr id="12" name="Picture 11">
            <a:extLst>
              <a:ext uri="{FF2B5EF4-FFF2-40B4-BE49-F238E27FC236}">
                <a16:creationId xmlns:a16="http://schemas.microsoft.com/office/drawing/2014/main" id="{A7D98261-3895-4FB5-B9CE-26FAF63573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914024"/>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3" name="TextBox 2">
            <a:extLst>
              <a:ext uri="{FF2B5EF4-FFF2-40B4-BE49-F238E27FC236}">
                <a16:creationId xmlns:a16="http://schemas.microsoft.com/office/drawing/2014/main" id="{C6BCFFFD-746E-45FC-B864-1C77F8FA8274}"/>
              </a:ext>
            </a:extLst>
          </p:cNvPr>
          <p:cNvSpPr txBox="1"/>
          <p:nvPr/>
        </p:nvSpPr>
        <p:spPr>
          <a:xfrm>
            <a:off x="805661" y="1101213"/>
            <a:ext cx="3510845" cy="4203653"/>
          </a:xfrm>
          <a:prstGeom prst="rect">
            <a:avLst/>
          </a:prstGeom>
        </p:spPr>
        <p:txBody>
          <a:bodyPr vert="horz" lIns="91440" tIns="45720" rIns="91440" bIns="45720" rtlCol="0" anchor="ctr">
            <a:normAutofit fontScale="85000" lnSpcReduction="20000"/>
          </a:bodyPr>
          <a:lstStyle/>
          <a:p>
            <a:pPr>
              <a:lnSpc>
                <a:spcPct val="90000"/>
              </a:lnSpc>
              <a:spcBef>
                <a:spcPct val="0"/>
              </a:spcBef>
              <a:spcAft>
                <a:spcPts val="600"/>
              </a:spcAft>
            </a:pPr>
            <a:r>
              <a:rPr lang="en-US" sz="2800" b="1" kern="1200" dirty="0">
                <a:solidFill>
                  <a:srgbClr val="FFFFFF"/>
                </a:solidFill>
                <a:latin typeface="+mj-lt"/>
                <a:ea typeface="+mj-ea"/>
                <a:cs typeface="+mj-cs"/>
              </a:rPr>
              <a:t>Example from ISER template: Located in Microsoft Teams (for each standard) under “Narrative” folder</a:t>
            </a:r>
          </a:p>
          <a:p>
            <a:pPr>
              <a:lnSpc>
                <a:spcPct val="90000"/>
              </a:lnSpc>
              <a:spcBef>
                <a:spcPct val="0"/>
              </a:spcBef>
              <a:spcAft>
                <a:spcPts val="600"/>
              </a:spcAft>
            </a:pPr>
            <a:endParaRPr lang="en-US" sz="2800" b="1" dirty="0">
              <a:solidFill>
                <a:srgbClr val="FFFFFF"/>
              </a:solidFill>
              <a:latin typeface="+mj-lt"/>
              <a:ea typeface="+mj-ea"/>
              <a:cs typeface="+mj-cs"/>
            </a:endParaRPr>
          </a:p>
          <a:p>
            <a:pPr>
              <a:lnSpc>
                <a:spcPct val="90000"/>
              </a:lnSpc>
              <a:spcBef>
                <a:spcPct val="0"/>
              </a:spcBef>
              <a:spcAft>
                <a:spcPts val="600"/>
              </a:spcAft>
            </a:pPr>
            <a:r>
              <a:rPr lang="en-US" sz="2800" b="1" kern="1200" dirty="0">
                <a:solidFill>
                  <a:srgbClr val="FFFFFF"/>
                </a:solidFill>
                <a:latin typeface="+mj-lt"/>
                <a:ea typeface="+mj-ea"/>
                <a:cs typeface="+mj-cs"/>
              </a:rPr>
              <a:t>Teams can put information directly into the fillable </a:t>
            </a:r>
            <a:r>
              <a:rPr lang="en-US" sz="2800" b="1" dirty="0">
                <a:solidFill>
                  <a:srgbClr val="FFFFFF"/>
                </a:solidFill>
                <a:latin typeface="+mj-lt"/>
                <a:ea typeface="+mj-ea"/>
                <a:cs typeface="+mj-cs"/>
              </a:rPr>
              <a:t>template (located </a:t>
            </a:r>
            <a:r>
              <a:rPr lang="en-US" sz="2800" b="1">
                <a:solidFill>
                  <a:srgbClr val="FFFFFF"/>
                </a:solidFill>
                <a:latin typeface="+mj-lt"/>
                <a:ea typeface="+mj-ea"/>
                <a:cs typeface="+mj-cs"/>
              </a:rPr>
              <a:t>on teams)</a:t>
            </a:r>
            <a:r>
              <a:rPr lang="en-US" sz="2800" b="1" kern="1200">
                <a:solidFill>
                  <a:srgbClr val="FFFFFF"/>
                </a:solidFill>
                <a:latin typeface="+mj-lt"/>
                <a:ea typeface="+mj-ea"/>
                <a:cs typeface="+mj-cs"/>
              </a:rPr>
              <a:t>, </a:t>
            </a:r>
            <a:r>
              <a:rPr lang="en-US" sz="2800" b="1" kern="1200" dirty="0">
                <a:solidFill>
                  <a:srgbClr val="FFFFFF"/>
                </a:solidFill>
                <a:latin typeface="+mj-lt"/>
                <a:ea typeface="+mj-ea"/>
                <a:cs typeface="+mj-cs"/>
              </a:rPr>
              <a:t>however</a:t>
            </a:r>
            <a:r>
              <a:rPr lang="en-US" sz="2800" b="1" dirty="0">
                <a:solidFill>
                  <a:srgbClr val="FFFFFF"/>
                </a:solidFill>
                <a:latin typeface="+mj-lt"/>
                <a:ea typeface="+mj-ea"/>
                <a:cs typeface="+mj-cs"/>
              </a:rPr>
              <a:t>, don’t worry about style.  Just get the information across.  Please be open to feedback and the potential for rewrite.  </a:t>
            </a:r>
            <a:endParaRPr lang="en-US" sz="2800" b="1" kern="1200" dirty="0">
              <a:solidFill>
                <a:srgbClr val="FFFFFF"/>
              </a:solidFill>
              <a:latin typeface="+mj-lt"/>
              <a:ea typeface="+mj-ea"/>
              <a:cs typeface="+mj-cs"/>
            </a:endParaRPr>
          </a:p>
          <a:p>
            <a:pPr>
              <a:lnSpc>
                <a:spcPct val="90000"/>
              </a:lnSpc>
              <a:spcBef>
                <a:spcPct val="0"/>
              </a:spcBef>
              <a:spcAft>
                <a:spcPts val="600"/>
              </a:spcAft>
            </a:pPr>
            <a:endParaRPr lang="en-US" sz="3700" kern="1200" dirty="0">
              <a:solidFill>
                <a:srgbClr val="FFFFFF"/>
              </a:solidFill>
              <a:latin typeface="+mj-lt"/>
              <a:ea typeface="+mj-ea"/>
              <a:cs typeface="+mj-cs"/>
            </a:endParaRPr>
          </a:p>
        </p:txBody>
      </p:sp>
      <p:sp>
        <p:nvSpPr>
          <p:cNvPr id="2" name="TextBox 1">
            <a:extLst>
              <a:ext uri="{FF2B5EF4-FFF2-40B4-BE49-F238E27FC236}">
                <a16:creationId xmlns:a16="http://schemas.microsoft.com/office/drawing/2014/main" id="{F0C88E9D-77AD-4D2E-B865-B4F42629776A}"/>
              </a:ext>
            </a:extLst>
          </p:cNvPr>
          <p:cNvSpPr txBox="1"/>
          <p:nvPr/>
        </p:nvSpPr>
        <p:spPr>
          <a:xfrm>
            <a:off x="4441371" y="904568"/>
            <a:ext cx="7592785" cy="4810883"/>
          </a:xfrm>
          <a:prstGeom prst="rect">
            <a:avLst/>
          </a:prstGeom>
        </p:spPr>
        <p:txBody>
          <a:bodyPr vert="horz" lIns="91440" tIns="45720" rIns="91440" bIns="45720" rtlCol="0" anchor="ctr">
            <a:normAutofit fontScale="85000" lnSpcReduction="20000"/>
          </a:bodyPr>
          <a:lstStyle/>
          <a:p>
            <a:pPr indent="-228600">
              <a:lnSpc>
                <a:spcPct val="90000"/>
              </a:lnSpc>
              <a:spcAft>
                <a:spcPts val="600"/>
              </a:spcAft>
              <a:buFont typeface="Arial" panose="020B0604020202020204" pitchFamily="34" charset="0"/>
              <a:buChar char="•"/>
            </a:pPr>
            <a:endParaRPr lang="en-US" sz="1000" dirty="0">
              <a:solidFill>
                <a:srgbClr val="FFFFFF"/>
              </a:solidFill>
            </a:endParaRPr>
          </a:p>
          <a:p>
            <a:pPr indent="-228600">
              <a:lnSpc>
                <a:spcPct val="90000"/>
              </a:lnSpc>
              <a:spcAft>
                <a:spcPts val="600"/>
              </a:spcAft>
              <a:buFont typeface="Arial" panose="020B0604020202020204" pitchFamily="34" charset="0"/>
              <a:buChar char="•"/>
            </a:pPr>
            <a:endParaRPr lang="en-US" sz="1000" dirty="0">
              <a:solidFill>
                <a:srgbClr val="FFFFFF"/>
              </a:solidFill>
            </a:endParaRPr>
          </a:p>
          <a:p>
            <a:pPr indent="-228600">
              <a:lnSpc>
                <a:spcPct val="90000"/>
              </a:lnSpc>
              <a:spcAft>
                <a:spcPts val="600"/>
              </a:spcAft>
              <a:buFont typeface="Arial" panose="020B0604020202020204" pitchFamily="34" charset="0"/>
              <a:buChar char="•"/>
            </a:pPr>
            <a:endParaRPr lang="en-US" sz="1400" dirty="0">
              <a:solidFill>
                <a:srgbClr val="FFFFFF"/>
              </a:solidFill>
            </a:endParaRPr>
          </a:p>
          <a:p>
            <a:pPr indent="-228600">
              <a:lnSpc>
                <a:spcPct val="90000"/>
              </a:lnSpc>
              <a:spcAft>
                <a:spcPts val="600"/>
              </a:spcAft>
              <a:buFont typeface="Arial" panose="020B0604020202020204" pitchFamily="34" charset="0"/>
              <a:buChar char="•"/>
            </a:pPr>
            <a:endParaRPr lang="en-US" sz="1400" dirty="0">
              <a:solidFill>
                <a:srgbClr val="FFFFFF"/>
              </a:solidFill>
            </a:endParaRPr>
          </a:p>
          <a:p>
            <a:pPr>
              <a:lnSpc>
                <a:spcPct val="90000"/>
              </a:lnSpc>
              <a:spcAft>
                <a:spcPts val="600"/>
              </a:spcAft>
            </a:pPr>
            <a:r>
              <a:rPr lang="en-US" sz="1700" dirty="0">
                <a:solidFill>
                  <a:srgbClr val="FFFFFF"/>
                </a:solidFill>
              </a:rPr>
              <a:t>Standard I: Mission, Academic Quality and Institutional Effectiveness, and Integrity</a:t>
            </a:r>
          </a:p>
          <a:p>
            <a:pPr indent="-228600">
              <a:lnSpc>
                <a:spcPct val="90000"/>
              </a:lnSpc>
              <a:spcAft>
                <a:spcPts val="600"/>
              </a:spcAft>
              <a:buFont typeface="Arial" panose="020B0604020202020204" pitchFamily="34" charset="0"/>
              <a:buChar char="•"/>
            </a:pPr>
            <a:r>
              <a:rPr lang="en-US" sz="1700" dirty="0">
                <a:solidFill>
                  <a:srgbClr val="FFFFFF"/>
                </a:solidFill>
              </a:rPr>
              <a:t>The institution demonstrates strong commitment to a mission that emphasizes student learning and student achievement. Using analysis of quantitative and qualitative data, the institution continuously and systematically evaluates, plans, implements, and improves the quality of its educational programs and services. The institution demonstrates integrity in all policies, actions, and communication. The administration, faculty, staff, and governing board members act honestly, ethically, and fairly in the performance of their duties.</a:t>
            </a:r>
          </a:p>
          <a:p>
            <a:pPr indent="-228600">
              <a:lnSpc>
                <a:spcPct val="90000"/>
              </a:lnSpc>
              <a:spcAft>
                <a:spcPts val="600"/>
              </a:spcAft>
              <a:buFont typeface="Arial" panose="020B0604020202020204" pitchFamily="34" charset="0"/>
              <a:buChar char="•"/>
            </a:pPr>
            <a:endParaRPr lang="en-US" sz="1700" dirty="0">
              <a:solidFill>
                <a:srgbClr val="FFFFFF"/>
              </a:solidFill>
            </a:endParaRPr>
          </a:p>
          <a:p>
            <a:pPr>
              <a:lnSpc>
                <a:spcPct val="90000"/>
              </a:lnSpc>
              <a:spcAft>
                <a:spcPts val="600"/>
              </a:spcAft>
            </a:pPr>
            <a:r>
              <a:rPr lang="en-US" sz="1700" dirty="0">
                <a:solidFill>
                  <a:srgbClr val="FFFFFF"/>
                </a:solidFill>
              </a:rPr>
              <a:t>A. Mission</a:t>
            </a:r>
          </a:p>
          <a:p>
            <a:pPr>
              <a:lnSpc>
                <a:spcPct val="90000"/>
              </a:lnSpc>
              <a:spcAft>
                <a:spcPts val="600"/>
              </a:spcAft>
            </a:pPr>
            <a:r>
              <a:rPr lang="en-US" sz="1700" dirty="0">
                <a:solidFill>
                  <a:srgbClr val="FFFFFF"/>
                </a:solidFill>
              </a:rPr>
              <a:t>The mission describes the institution’s broad educational purposes, its intended student population, the types of degrees and other credentials it offers, and its commitment to student learning and student achievement. (ER 6)</a:t>
            </a:r>
          </a:p>
          <a:p>
            <a:pPr marL="342900" indent="-228600">
              <a:lnSpc>
                <a:spcPct val="90000"/>
              </a:lnSpc>
              <a:spcAft>
                <a:spcPts val="600"/>
              </a:spcAft>
              <a:buFont typeface="Arial" panose="020B0604020202020204" pitchFamily="34" charset="0"/>
              <a:buChar char="•"/>
            </a:pPr>
            <a:endParaRPr lang="en-US" sz="1700" dirty="0">
              <a:solidFill>
                <a:srgbClr val="FFFFFF"/>
              </a:solidFill>
            </a:endParaRPr>
          </a:p>
          <a:p>
            <a:pPr indent="-228600">
              <a:lnSpc>
                <a:spcPct val="90000"/>
              </a:lnSpc>
              <a:spcAft>
                <a:spcPts val="600"/>
              </a:spcAft>
              <a:buFont typeface="Arial" panose="020B0604020202020204" pitchFamily="34" charset="0"/>
              <a:buChar char="•"/>
            </a:pPr>
            <a:r>
              <a:rPr lang="en-US" sz="1700" dirty="0">
                <a:solidFill>
                  <a:srgbClr val="FFFFFF"/>
                </a:solidFill>
              </a:rPr>
              <a:t>Evidence of Meeting the Standard</a:t>
            </a:r>
          </a:p>
          <a:p>
            <a:pPr indent="-228600">
              <a:lnSpc>
                <a:spcPct val="90000"/>
              </a:lnSpc>
              <a:spcAft>
                <a:spcPts val="600"/>
              </a:spcAft>
              <a:buFont typeface="Arial" panose="020B0604020202020204" pitchFamily="34" charset="0"/>
              <a:buChar char="•"/>
            </a:pPr>
            <a:r>
              <a:rPr lang="en-US" sz="1700" b="1" dirty="0">
                <a:solidFill>
                  <a:srgbClr val="FFFFFF"/>
                </a:solidFill>
              </a:rPr>
              <a:t>[insert response]</a:t>
            </a:r>
          </a:p>
          <a:p>
            <a:pPr indent="-228600">
              <a:lnSpc>
                <a:spcPct val="90000"/>
              </a:lnSpc>
              <a:spcAft>
                <a:spcPts val="600"/>
              </a:spcAft>
              <a:buFont typeface="Arial" panose="020B0604020202020204" pitchFamily="34" charset="0"/>
              <a:buChar char="•"/>
            </a:pPr>
            <a:endParaRPr lang="en-US" sz="1700" dirty="0">
              <a:solidFill>
                <a:srgbClr val="FFFFFF"/>
              </a:solidFill>
            </a:endParaRPr>
          </a:p>
          <a:p>
            <a:pPr indent="-228600">
              <a:lnSpc>
                <a:spcPct val="90000"/>
              </a:lnSpc>
              <a:spcAft>
                <a:spcPts val="600"/>
              </a:spcAft>
              <a:buFont typeface="Arial" panose="020B0604020202020204" pitchFamily="34" charset="0"/>
              <a:buChar char="•"/>
            </a:pPr>
            <a:r>
              <a:rPr lang="en-US" sz="1700" dirty="0">
                <a:solidFill>
                  <a:srgbClr val="FFFFFF"/>
                </a:solidFill>
              </a:rPr>
              <a:t>Analysis and Evaluation</a:t>
            </a:r>
          </a:p>
          <a:p>
            <a:pPr indent="-228600">
              <a:lnSpc>
                <a:spcPct val="90000"/>
              </a:lnSpc>
              <a:spcAft>
                <a:spcPts val="600"/>
              </a:spcAft>
              <a:buFont typeface="Arial" panose="020B0604020202020204" pitchFamily="34" charset="0"/>
              <a:buChar char="•"/>
            </a:pPr>
            <a:r>
              <a:rPr lang="en-US" sz="1700" b="1" dirty="0">
                <a:solidFill>
                  <a:srgbClr val="FFFFFF"/>
                </a:solidFill>
              </a:rPr>
              <a:t>[insert response]</a:t>
            </a:r>
          </a:p>
          <a:p>
            <a:pPr indent="-228600">
              <a:lnSpc>
                <a:spcPct val="90000"/>
              </a:lnSpc>
              <a:spcAft>
                <a:spcPts val="600"/>
              </a:spcAft>
              <a:buFont typeface="Arial" panose="020B0604020202020204" pitchFamily="34" charset="0"/>
              <a:buChar char="•"/>
            </a:pPr>
            <a:endParaRPr lang="en-US" sz="1400" dirty="0">
              <a:solidFill>
                <a:srgbClr val="FFFFFF"/>
              </a:solidFill>
            </a:endParaRPr>
          </a:p>
          <a:p>
            <a:pPr indent="-228600">
              <a:lnSpc>
                <a:spcPct val="90000"/>
              </a:lnSpc>
              <a:spcAft>
                <a:spcPts val="600"/>
              </a:spcAft>
              <a:buFont typeface="Arial" panose="020B0604020202020204" pitchFamily="34" charset="0"/>
              <a:buChar char="•"/>
            </a:pPr>
            <a:endParaRPr lang="en-US" sz="1000" dirty="0">
              <a:solidFill>
                <a:srgbClr val="FFFFFF"/>
              </a:solidFill>
            </a:endParaRPr>
          </a:p>
          <a:p>
            <a:pPr indent="-228600">
              <a:lnSpc>
                <a:spcPct val="90000"/>
              </a:lnSpc>
              <a:spcAft>
                <a:spcPts val="600"/>
              </a:spcAft>
              <a:buFont typeface="Arial" panose="020B0604020202020204" pitchFamily="34" charset="0"/>
              <a:buChar char="•"/>
            </a:pPr>
            <a:endParaRPr lang="en-US" sz="1000" dirty="0">
              <a:solidFill>
                <a:srgbClr val="FFFFFF"/>
              </a:solidFill>
            </a:endParaRPr>
          </a:p>
          <a:p>
            <a:pPr indent="-228600">
              <a:lnSpc>
                <a:spcPct val="90000"/>
              </a:lnSpc>
              <a:spcAft>
                <a:spcPts val="600"/>
              </a:spcAft>
              <a:buFont typeface="Arial" panose="020B0604020202020204" pitchFamily="34" charset="0"/>
              <a:buChar char="•"/>
            </a:pPr>
            <a:endParaRPr lang="en-US" sz="1000" dirty="0">
              <a:solidFill>
                <a:srgbClr val="FFFFFF"/>
              </a:solidFill>
            </a:endParaRPr>
          </a:p>
          <a:p>
            <a:pPr indent="-228600">
              <a:lnSpc>
                <a:spcPct val="90000"/>
              </a:lnSpc>
              <a:spcAft>
                <a:spcPts val="600"/>
              </a:spcAft>
              <a:buFont typeface="Arial" panose="020B0604020202020204" pitchFamily="34" charset="0"/>
              <a:buChar char="•"/>
            </a:pPr>
            <a:endParaRPr lang="en-US" sz="1000" dirty="0">
              <a:solidFill>
                <a:srgbClr val="FFFFFF"/>
              </a:solidFill>
            </a:endParaRPr>
          </a:p>
          <a:p>
            <a:pPr indent="-228600">
              <a:lnSpc>
                <a:spcPct val="90000"/>
              </a:lnSpc>
              <a:spcAft>
                <a:spcPts val="600"/>
              </a:spcAft>
              <a:buFont typeface="Arial" panose="020B0604020202020204" pitchFamily="34" charset="0"/>
              <a:buChar char="•"/>
            </a:pPr>
            <a:endParaRPr lang="en-US" sz="1000" dirty="0">
              <a:solidFill>
                <a:srgbClr val="FFFFFF"/>
              </a:solidFill>
            </a:endParaRPr>
          </a:p>
          <a:p>
            <a:pPr indent="-228600">
              <a:lnSpc>
                <a:spcPct val="90000"/>
              </a:lnSpc>
              <a:spcAft>
                <a:spcPts val="600"/>
              </a:spcAft>
              <a:buFont typeface="Arial" panose="020B0604020202020204" pitchFamily="34" charset="0"/>
              <a:buChar char="•"/>
            </a:pPr>
            <a:endParaRPr lang="en-US" sz="1000" dirty="0">
              <a:solidFill>
                <a:srgbClr val="FFFFFF"/>
              </a:solidFill>
            </a:endParaRPr>
          </a:p>
        </p:txBody>
      </p:sp>
      <p:sp>
        <p:nvSpPr>
          <p:cNvPr id="14" name="Rectangle 13">
            <a:extLst>
              <a:ext uri="{FF2B5EF4-FFF2-40B4-BE49-F238E27FC236}">
                <a16:creationId xmlns:a16="http://schemas.microsoft.com/office/drawing/2014/main" id="{9E0A01E6-95B9-424D-93AE-19F4928D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44454"/>
            <a:ext cx="12188952" cy="8135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6116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7"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9805BE-12AE-4374-97E0-2A46BC9141E9}"/>
              </a:ext>
            </a:extLst>
          </p:cNvPr>
          <p:cNvSpPr>
            <a:spLocks noGrp="1"/>
          </p:cNvSpPr>
          <p:nvPr>
            <p:ph type="ctrTitle"/>
          </p:nvPr>
        </p:nvSpPr>
        <p:spPr>
          <a:xfrm>
            <a:off x="3371787" y="1741337"/>
            <a:ext cx="6065176" cy="2387918"/>
          </a:xfrm>
        </p:spPr>
        <p:txBody>
          <a:bodyPr anchor="b">
            <a:normAutofit/>
          </a:bodyPr>
          <a:lstStyle/>
          <a:p>
            <a:r>
              <a:rPr lang="en-US" sz="5200" dirty="0">
                <a:solidFill>
                  <a:schemeClr val="tx2"/>
                </a:solidFill>
              </a:rPr>
              <a:t>NARRATIVE ACTIVITY</a:t>
            </a:r>
          </a:p>
        </p:txBody>
      </p:sp>
      <p:sp>
        <p:nvSpPr>
          <p:cNvPr id="3" name="Subtitle 2">
            <a:extLst>
              <a:ext uri="{FF2B5EF4-FFF2-40B4-BE49-F238E27FC236}">
                <a16:creationId xmlns:a16="http://schemas.microsoft.com/office/drawing/2014/main" id="{0ECD62C6-ADA6-44B3-B0FB-C11EA0C41FCD}"/>
              </a:ext>
            </a:extLst>
          </p:cNvPr>
          <p:cNvSpPr>
            <a:spLocks noGrp="1"/>
          </p:cNvSpPr>
          <p:nvPr>
            <p:ph type="subTitle" idx="1"/>
          </p:nvPr>
        </p:nvSpPr>
        <p:spPr>
          <a:xfrm>
            <a:off x="3371161" y="4200522"/>
            <a:ext cx="5449982" cy="828678"/>
          </a:xfrm>
        </p:spPr>
        <p:txBody>
          <a:bodyPr>
            <a:normAutofit lnSpcReduction="10000"/>
          </a:bodyPr>
          <a:lstStyle/>
          <a:p>
            <a:r>
              <a:rPr lang="en-US" dirty="0">
                <a:solidFill>
                  <a:schemeClr val="tx2"/>
                </a:solidFill>
              </a:rPr>
              <a:t> Group Activity</a:t>
            </a:r>
          </a:p>
          <a:p>
            <a:r>
              <a:rPr lang="en-US" dirty="0">
                <a:solidFill>
                  <a:schemeClr val="tx2"/>
                </a:solidFill>
              </a:rPr>
              <a:t>30 Minutes </a:t>
            </a:r>
          </a:p>
        </p:txBody>
      </p:sp>
      <p:grpSp>
        <p:nvGrpSpPr>
          <p:cNvPr id="28"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29"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33"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915401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5307A2A-E3C1-4C5C-A152-C0DF3809504A}"/>
              </a:ext>
            </a:extLst>
          </p:cNvPr>
          <p:cNvSpPr>
            <a:spLocks noGrp="1"/>
          </p:cNvSpPr>
          <p:nvPr>
            <p:ph type="ctrTitle"/>
          </p:nvPr>
        </p:nvSpPr>
        <p:spPr>
          <a:xfrm>
            <a:off x="6590662" y="4267832"/>
            <a:ext cx="4805996" cy="1297115"/>
          </a:xfrm>
        </p:spPr>
        <p:txBody>
          <a:bodyPr anchor="t">
            <a:normAutofit/>
          </a:bodyPr>
          <a:lstStyle/>
          <a:p>
            <a:pPr algn="l"/>
            <a:r>
              <a:rPr lang="en-US" sz="3400" dirty="0">
                <a:solidFill>
                  <a:srgbClr val="000000"/>
                </a:solidFill>
              </a:rPr>
              <a:t>DEBRIEF</a:t>
            </a:r>
          </a:p>
        </p:txBody>
      </p:sp>
      <p:sp>
        <p:nvSpPr>
          <p:cNvPr id="3" name="Subtitle 2">
            <a:extLst>
              <a:ext uri="{FF2B5EF4-FFF2-40B4-BE49-F238E27FC236}">
                <a16:creationId xmlns:a16="http://schemas.microsoft.com/office/drawing/2014/main" id="{2936604E-B013-43EA-A16B-2B24A719E9BF}"/>
              </a:ext>
            </a:extLst>
          </p:cNvPr>
          <p:cNvSpPr>
            <a:spLocks noGrp="1"/>
          </p:cNvSpPr>
          <p:nvPr>
            <p:ph type="subTitle" idx="1"/>
          </p:nvPr>
        </p:nvSpPr>
        <p:spPr>
          <a:xfrm>
            <a:off x="6590966" y="3428999"/>
            <a:ext cx="4805691" cy="838831"/>
          </a:xfrm>
        </p:spPr>
        <p:txBody>
          <a:bodyPr anchor="b">
            <a:normAutofit/>
          </a:bodyPr>
          <a:lstStyle/>
          <a:p>
            <a:pPr algn="l"/>
            <a:endParaRPr lang="en-US" sz="1800">
              <a:solidFill>
                <a:srgbClr val="000000"/>
              </a:solidFill>
            </a:endParaRP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Questions">
            <a:extLst>
              <a:ext uri="{FF2B5EF4-FFF2-40B4-BE49-F238E27FC236}">
                <a16:creationId xmlns:a16="http://schemas.microsoft.com/office/drawing/2014/main" id="{7BFC5906-0341-425F-8722-7D671791E1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93816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31ECC3C-CB9C-4FF7-957C-DEADD9971BE7}"/>
              </a:ext>
            </a:extLst>
          </p:cNvPr>
          <p:cNvSpPr>
            <a:spLocks noGrp="1"/>
          </p:cNvSpPr>
          <p:nvPr>
            <p:ph type="title"/>
          </p:nvPr>
        </p:nvSpPr>
        <p:spPr>
          <a:xfrm>
            <a:off x="640079" y="2053641"/>
            <a:ext cx="3669161" cy="2760098"/>
          </a:xfrm>
        </p:spPr>
        <p:txBody>
          <a:bodyPr>
            <a:normAutofit/>
          </a:bodyPr>
          <a:lstStyle/>
          <a:p>
            <a:r>
              <a:rPr lang="en-US">
                <a:solidFill>
                  <a:srgbClr val="FFFFFF"/>
                </a:solidFill>
              </a:rPr>
              <a:t>Resources and Information </a:t>
            </a:r>
          </a:p>
        </p:txBody>
      </p:sp>
      <p:sp>
        <p:nvSpPr>
          <p:cNvPr id="3" name="Content Placeholder 2">
            <a:extLst>
              <a:ext uri="{FF2B5EF4-FFF2-40B4-BE49-F238E27FC236}">
                <a16:creationId xmlns:a16="http://schemas.microsoft.com/office/drawing/2014/main" id="{92C1F5EB-D7DB-4C09-9C60-6EF1682D842A}"/>
              </a:ext>
            </a:extLst>
          </p:cNvPr>
          <p:cNvSpPr>
            <a:spLocks noGrp="1"/>
          </p:cNvSpPr>
          <p:nvPr>
            <p:ph idx="1"/>
          </p:nvPr>
        </p:nvSpPr>
        <p:spPr>
          <a:xfrm>
            <a:off x="5314548" y="587828"/>
            <a:ext cx="6082110" cy="5927271"/>
          </a:xfrm>
        </p:spPr>
        <p:txBody>
          <a:bodyPr anchor="ctr">
            <a:normAutofit fontScale="92500" lnSpcReduction="20000"/>
          </a:bodyPr>
          <a:lstStyle/>
          <a:p>
            <a:endParaRPr lang="en-US" sz="2400" dirty="0">
              <a:solidFill>
                <a:srgbClr val="000000"/>
              </a:solidFill>
            </a:endParaRPr>
          </a:p>
          <a:p>
            <a:r>
              <a:rPr lang="en-US" sz="2400" dirty="0">
                <a:solidFill>
                  <a:srgbClr val="000000"/>
                </a:solidFill>
                <a:hlinkClick r:id="rId3"/>
              </a:rPr>
              <a:t>SAC Accreditation Website</a:t>
            </a:r>
            <a:br>
              <a:rPr lang="en-US" sz="2400" dirty="0">
                <a:solidFill>
                  <a:srgbClr val="000000"/>
                </a:solidFill>
              </a:rPr>
            </a:br>
            <a:endParaRPr lang="en-US" sz="2400" dirty="0">
              <a:solidFill>
                <a:srgbClr val="000000"/>
              </a:solidFill>
            </a:endParaRPr>
          </a:p>
          <a:p>
            <a:r>
              <a:rPr lang="en-US" sz="2400" dirty="0">
                <a:solidFill>
                  <a:srgbClr val="000000"/>
                </a:solidFill>
              </a:rPr>
              <a:t>ACCJC Publications @ </a:t>
            </a:r>
            <a:r>
              <a:rPr lang="en-US" sz="2400" dirty="0">
                <a:solidFill>
                  <a:srgbClr val="000000"/>
                </a:solidFill>
                <a:hlinkClick r:id="rId4"/>
              </a:rPr>
              <a:t>http://www.accjc.org</a:t>
            </a:r>
            <a:r>
              <a:rPr lang="en-US" sz="2400" dirty="0">
                <a:solidFill>
                  <a:srgbClr val="000000"/>
                </a:solidFill>
              </a:rPr>
              <a:t> or ACCJC Resources on SAC Accreditation homepage or resource folder on Microsoft Teams</a:t>
            </a:r>
          </a:p>
          <a:p>
            <a:endParaRPr lang="en-US" sz="2400" dirty="0">
              <a:solidFill>
                <a:srgbClr val="000000"/>
              </a:solidFill>
            </a:endParaRPr>
          </a:p>
          <a:p>
            <a:r>
              <a:rPr lang="en-US" sz="2400" u="sng" dirty="0">
                <a:hlinkClick r:id="rId5"/>
              </a:rPr>
              <a:t>GUIDE TO INSTITUTIONAL SELF-EVALUATION, IMPROVEMENT, AND PEER REVIEW: https://accjc.org/publications/</a:t>
            </a:r>
            <a:r>
              <a:rPr lang="en-US" sz="2400" u="sng" dirty="0"/>
              <a:t>  (pages 24-25)</a:t>
            </a:r>
          </a:p>
          <a:p>
            <a:pPr marL="0" indent="0">
              <a:buNone/>
            </a:pPr>
            <a:endParaRPr lang="en-US" sz="2400" u="sng" dirty="0"/>
          </a:p>
          <a:p>
            <a:r>
              <a:rPr lang="en-US" sz="2400" u="sng" dirty="0">
                <a:hlinkClick r:id="rId6"/>
              </a:rPr>
              <a:t>EFFECTIVE PRACTICES IN ACCREDITATION: A GUIDE FOR FACULTY</a:t>
            </a:r>
          </a:p>
          <a:p>
            <a:endParaRPr lang="en-US" sz="2400" u="sng" dirty="0">
              <a:hlinkClick r:id="rId7"/>
            </a:endParaRPr>
          </a:p>
          <a:p>
            <a:r>
              <a:rPr lang="en-US" sz="2400" u="sng" dirty="0">
                <a:hlinkClick r:id="rId7"/>
              </a:rPr>
              <a:t>BAKERSFIELD COLLEGE ISER, 2018</a:t>
            </a:r>
            <a:endParaRPr lang="en-US" sz="2400" u="sng" dirty="0"/>
          </a:p>
          <a:p>
            <a:pPr marL="0" indent="0">
              <a:buNone/>
            </a:pPr>
            <a:endParaRPr lang="en-US" sz="2400" u="sng" dirty="0"/>
          </a:p>
          <a:p>
            <a:r>
              <a:rPr lang="en-US" sz="2400" dirty="0">
                <a:solidFill>
                  <a:srgbClr val="000000"/>
                </a:solidFill>
              </a:rPr>
              <a:t>If you are part of a team, resources and information will also be located on Microsoft Teams</a:t>
            </a:r>
          </a:p>
          <a:p>
            <a:endParaRPr lang="en-US" sz="2400" dirty="0">
              <a:solidFill>
                <a:srgbClr val="000000"/>
              </a:solidFill>
            </a:endParaRPr>
          </a:p>
          <a:p>
            <a:endParaRPr lang="en-US" sz="2400" dirty="0">
              <a:solidFill>
                <a:srgbClr val="000000"/>
              </a:solidFill>
            </a:endParaRPr>
          </a:p>
        </p:txBody>
      </p:sp>
    </p:spTree>
    <p:extLst>
      <p:ext uri="{BB962C8B-B14F-4D97-AF65-F5344CB8AC3E}">
        <p14:creationId xmlns:p14="http://schemas.microsoft.com/office/powerpoint/2010/main" val="1557121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9264FF-5F1A-4FA2-91C4-2364F4BE52FE}"/>
              </a:ext>
            </a:extLst>
          </p:cNvPr>
          <p:cNvSpPr>
            <a:spLocks noGrp="1"/>
          </p:cNvSpPr>
          <p:nvPr>
            <p:ph type="ctrTitle"/>
          </p:nvPr>
        </p:nvSpPr>
        <p:spPr>
          <a:xfrm>
            <a:off x="6096000" y="4267832"/>
            <a:ext cx="5755530" cy="1297115"/>
          </a:xfrm>
        </p:spPr>
        <p:txBody>
          <a:bodyPr anchor="t">
            <a:normAutofit/>
          </a:bodyPr>
          <a:lstStyle/>
          <a:p>
            <a:pPr algn="l"/>
            <a:r>
              <a:rPr lang="en-US" sz="4100" dirty="0">
                <a:solidFill>
                  <a:srgbClr val="000000"/>
                </a:solidFill>
              </a:rPr>
              <a:t>THANKS FOR JOINING US</a:t>
            </a:r>
          </a:p>
        </p:txBody>
      </p:sp>
      <p:sp>
        <p:nvSpPr>
          <p:cNvPr id="3" name="Subtitle 2">
            <a:extLst>
              <a:ext uri="{FF2B5EF4-FFF2-40B4-BE49-F238E27FC236}">
                <a16:creationId xmlns:a16="http://schemas.microsoft.com/office/drawing/2014/main" id="{34AA6D4E-A37D-427A-86A6-1F859ECF4D3B}"/>
              </a:ext>
            </a:extLst>
          </p:cNvPr>
          <p:cNvSpPr>
            <a:spLocks noGrp="1"/>
          </p:cNvSpPr>
          <p:nvPr>
            <p:ph type="subTitle" idx="1"/>
          </p:nvPr>
        </p:nvSpPr>
        <p:spPr>
          <a:xfrm>
            <a:off x="6590966" y="3428999"/>
            <a:ext cx="4805691" cy="838831"/>
          </a:xfrm>
        </p:spPr>
        <p:txBody>
          <a:bodyPr anchor="b">
            <a:normAutofit/>
          </a:bodyPr>
          <a:lstStyle/>
          <a:p>
            <a:pPr algn="l"/>
            <a:endParaRPr lang="en-US" sz="1800">
              <a:solidFill>
                <a:srgbClr val="000000"/>
              </a:solidFill>
            </a:endParaRP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Smiling Face with No Fill">
            <a:extLst>
              <a:ext uri="{FF2B5EF4-FFF2-40B4-BE49-F238E27FC236}">
                <a16:creationId xmlns:a16="http://schemas.microsoft.com/office/drawing/2014/main" id="{9EBD6890-D2D4-47A6-97A5-83BE947879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3407852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FAA0776-B720-4B4B-A71D-29F1C81439AA}"/>
              </a:ext>
            </a:extLst>
          </p:cNvPr>
          <p:cNvSpPr>
            <a:spLocks noGrp="1"/>
          </p:cNvSpPr>
          <p:nvPr>
            <p:ph type="title"/>
          </p:nvPr>
        </p:nvSpPr>
        <p:spPr>
          <a:xfrm>
            <a:off x="640079" y="2023236"/>
            <a:ext cx="3659777" cy="2820908"/>
          </a:xfrm>
        </p:spPr>
        <p:txBody>
          <a:bodyPr>
            <a:normAutofit/>
          </a:bodyPr>
          <a:lstStyle/>
          <a:p>
            <a:br>
              <a:rPr lang="en-US" sz="2800">
                <a:solidFill>
                  <a:srgbClr val="FFFFFF"/>
                </a:solidFill>
              </a:rPr>
            </a:br>
            <a:br>
              <a:rPr lang="en-US" sz="2800">
                <a:solidFill>
                  <a:srgbClr val="FFFFFF"/>
                </a:solidFill>
              </a:rPr>
            </a:br>
            <a:r>
              <a:rPr lang="en-US" sz="2800">
                <a:solidFill>
                  <a:srgbClr val="FFFFFF"/>
                </a:solidFill>
              </a:rPr>
              <a:t>1. Use the Language in the Standard as Part of Your Answer </a:t>
            </a:r>
            <a:br>
              <a:rPr lang="en-US" sz="2800">
                <a:solidFill>
                  <a:srgbClr val="FFFFFF"/>
                </a:solidFill>
              </a:rPr>
            </a:br>
            <a:r>
              <a:rPr lang="en-US" sz="2800">
                <a:solidFill>
                  <a:srgbClr val="FFFFFF"/>
                </a:solidFill>
              </a:rPr>
              <a:t> </a:t>
            </a:r>
            <a:br>
              <a:rPr lang="en-US" sz="2800">
                <a:solidFill>
                  <a:srgbClr val="FFFFFF"/>
                </a:solidFill>
              </a:rPr>
            </a:br>
            <a:endParaRPr lang="en-US" sz="2800">
              <a:solidFill>
                <a:srgbClr val="FFFFFF"/>
              </a:solidFill>
            </a:endParaRPr>
          </a:p>
        </p:txBody>
      </p:sp>
      <p:graphicFrame>
        <p:nvGraphicFramePr>
          <p:cNvPr id="14" name="Content Placeholder 2">
            <a:extLst>
              <a:ext uri="{FF2B5EF4-FFF2-40B4-BE49-F238E27FC236}">
                <a16:creationId xmlns:a16="http://schemas.microsoft.com/office/drawing/2014/main" id="{0B113EDF-DE2F-4C8F-BD6B-0DCEB8BD629F}"/>
              </a:ext>
            </a:extLst>
          </p:cNvPr>
          <p:cNvGraphicFramePr>
            <a:graphicFrameLocks noGrp="1"/>
          </p:cNvGraphicFramePr>
          <p:nvPr>
            <p:ph idx="1"/>
            <p:extLst>
              <p:ext uri="{D42A27DB-BD31-4B8C-83A1-F6EECF244321}">
                <p14:modId xmlns:p14="http://schemas.microsoft.com/office/powerpoint/2010/main" val="1489566720"/>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84670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6EB258C-0ACD-40CD-935E-FFAC1EBA61C7}"/>
              </a:ext>
            </a:extLst>
          </p:cNvPr>
          <p:cNvSpPr>
            <a:spLocks noGrp="1"/>
          </p:cNvSpPr>
          <p:nvPr>
            <p:ph type="title"/>
          </p:nvPr>
        </p:nvSpPr>
        <p:spPr>
          <a:xfrm>
            <a:off x="640079" y="2053641"/>
            <a:ext cx="3669161" cy="2760098"/>
          </a:xfrm>
        </p:spPr>
        <p:txBody>
          <a:bodyPr>
            <a:normAutofit/>
          </a:bodyPr>
          <a:lstStyle/>
          <a:p>
            <a:r>
              <a:rPr lang="en-US" sz="4100">
                <a:solidFill>
                  <a:srgbClr val="FFFFFF"/>
                </a:solidFill>
              </a:rPr>
              <a:t>2. Make Sure That You Answer Every Part of the Standard </a:t>
            </a:r>
          </a:p>
        </p:txBody>
      </p:sp>
      <p:sp>
        <p:nvSpPr>
          <p:cNvPr id="3" name="Content Placeholder 2">
            <a:extLst>
              <a:ext uri="{FF2B5EF4-FFF2-40B4-BE49-F238E27FC236}">
                <a16:creationId xmlns:a16="http://schemas.microsoft.com/office/drawing/2014/main" id="{EBA57D8C-8554-4900-8571-9DF5E80F5DE3}"/>
              </a:ext>
            </a:extLst>
          </p:cNvPr>
          <p:cNvSpPr>
            <a:spLocks noGrp="1"/>
          </p:cNvSpPr>
          <p:nvPr>
            <p:ph idx="1"/>
          </p:nvPr>
        </p:nvSpPr>
        <p:spPr>
          <a:xfrm>
            <a:off x="5614219" y="801866"/>
            <a:ext cx="5782439" cy="5230634"/>
          </a:xfrm>
        </p:spPr>
        <p:txBody>
          <a:bodyPr anchor="ctr">
            <a:normAutofit/>
          </a:bodyPr>
          <a:lstStyle/>
          <a:p>
            <a:r>
              <a:rPr lang="en-US" sz="1700" dirty="0">
                <a:solidFill>
                  <a:srgbClr val="000000"/>
                </a:solidFill>
              </a:rPr>
              <a:t>Many Standards include multiple elements.  </a:t>
            </a:r>
          </a:p>
          <a:p>
            <a:r>
              <a:rPr lang="en-US" sz="1700" dirty="0">
                <a:solidFill>
                  <a:srgbClr val="000000"/>
                </a:solidFill>
              </a:rPr>
              <a:t>In demonstrating that SAC meets the Standard it is important that every part of the Standard is addressed. No partials, SAC either meets the entire standard or it doesn’t </a:t>
            </a:r>
          </a:p>
          <a:p>
            <a:endParaRPr lang="en-US" sz="1700" dirty="0">
              <a:solidFill>
                <a:srgbClr val="000000"/>
              </a:solidFill>
            </a:endParaRPr>
          </a:p>
          <a:p>
            <a:pPr lvl="1"/>
            <a:r>
              <a:rPr lang="en-US" sz="1700" dirty="0">
                <a:solidFill>
                  <a:srgbClr val="000000"/>
                </a:solidFill>
              </a:rPr>
              <a:t>For example, Standard I.B.3 states, “The institution establishes Institution Set Standards for student achievement appropriate to its mission, assesses how well it is achieving them in pursuit of continuous improvement, and publishes this information.” In answering each part:   (a) make sure you address how the college established these Institution Set Standards, (b) show that the standards are appropriate to the mission, (c) show how they were assessed, and (d) demonstrate that the assessment results were published. </a:t>
            </a:r>
          </a:p>
        </p:txBody>
      </p:sp>
    </p:spTree>
    <p:extLst>
      <p:ext uri="{BB962C8B-B14F-4D97-AF65-F5344CB8AC3E}">
        <p14:creationId xmlns:p14="http://schemas.microsoft.com/office/powerpoint/2010/main" val="1182418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 name="Rectangle 30">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2">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78EBC9D-2D2E-4B0F-B88B-700F9539AAF5}"/>
              </a:ext>
            </a:extLst>
          </p:cNvPr>
          <p:cNvSpPr>
            <a:spLocks noGrp="1"/>
          </p:cNvSpPr>
          <p:nvPr>
            <p:ph type="title"/>
          </p:nvPr>
        </p:nvSpPr>
        <p:spPr>
          <a:xfrm>
            <a:off x="640079" y="2023236"/>
            <a:ext cx="3659777" cy="2820908"/>
          </a:xfrm>
        </p:spPr>
        <p:txBody>
          <a:bodyPr>
            <a:normAutofit/>
          </a:bodyPr>
          <a:lstStyle/>
          <a:p>
            <a:r>
              <a:rPr lang="en-US" sz="4000">
                <a:solidFill>
                  <a:srgbClr val="FFFFFF"/>
                </a:solidFill>
              </a:rPr>
              <a:t>3. Repetition Is Not Necessarily a Bad Thing </a:t>
            </a:r>
          </a:p>
        </p:txBody>
      </p:sp>
      <p:graphicFrame>
        <p:nvGraphicFramePr>
          <p:cNvPr id="5" name="Content Placeholder 2">
            <a:extLst>
              <a:ext uri="{FF2B5EF4-FFF2-40B4-BE49-F238E27FC236}">
                <a16:creationId xmlns:a16="http://schemas.microsoft.com/office/drawing/2014/main" id="{33494317-FC11-454B-8795-A8275F06DADB}"/>
              </a:ext>
            </a:extLst>
          </p:cNvPr>
          <p:cNvGraphicFramePr>
            <a:graphicFrameLocks noGrp="1"/>
          </p:cNvGraphicFramePr>
          <p:nvPr>
            <p:ph idx="1"/>
            <p:extLst>
              <p:ext uri="{D42A27DB-BD31-4B8C-83A1-F6EECF244321}">
                <p14:modId xmlns:p14="http://schemas.microsoft.com/office/powerpoint/2010/main" val="1197668686"/>
              </p:ext>
            </p:extLst>
          </p:nvPr>
        </p:nvGraphicFramePr>
        <p:xfrm>
          <a:off x="5367130" y="389614"/>
          <a:ext cx="5839599" cy="6066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3862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A543CF5-B94A-42FE-94EE-7F75E3EC1697}"/>
              </a:ext>
            </a:extLst>
          </p:cNvPr>
          <p:cNvSpPr>
            <a:spLocks noGrp="1"/>
          </p:cNvSpPr>
          <p:nvPr>
            <p:ph type="title"/>
          </p:nvPr>
        </p:nvSpPr>
        <p:spPr>
          <a:xfrm>
            <a:off x="640079" y="2053641"/>
            <a:ext cx="3669161" cy="2760098"/>
          </a:xfrm>
        </p:spPr>
        <p:txBody>
          <a:bodyPr>
            <a:normAutofit/>
          </a:bodyPr>
          <a:lstStyle/>
          <a:p>
            <a:br>
              <a:rPr lang="en-US" sz="3700">
                <a:solidFill>
                  <a:srgbClr val="FFFFFF"/>
                </a:solidFill>
              </a:rPr>
            </a:br>
            <a:r>
              <a:rPr lang="en-US" sz="3700">
                <a:solidFill>
                  <a:srgbClr val="FFFFFF"/>
                </a:solidFill>
              </a:rPr>
              <a:t>4. Link to Relevant Evidence </a:t>
            </a:r>
            <a:br>
              <a:rPr lang="en-US" sz="3700">
                <a:solidFill>
                  <a:srgbClr val="FFFFFF"/>
                </a:solidFill>
              </a:rPr>
            </a:br>
            <a:r>
              <a:rPr lang="en-US" sz="3700">
                <a:solidFill>
                  <a:srgbClr val="FFFFFF"/>
                </a:solidFill>
              </a:rPr>
              <a:t> </a:t>
            </a:r>
          </a:p>
        </p:txBody>
      </p:sp>
      <p:sp>
        <p:nvSpPr>
          <p:cNvPr id="3" name="Content Placeholder 2">
            <a:extLst>
              <a:ext uri="{FF2B5EF4-FFF2-40B4-BE49-F238E27FC236}">
                <a16:creationId xmlns:a16="http://schemas.microsoft.com/office/drawing/2014/main" id="{037853B2-CFD4-4965-B231-1A20000BF6EB}"/>
              </a:ext>
            </a:extLst>
          </p:cNvPr>
          <p:cNvSpPr>
            <a:spLocks noGrp="1"/>
          </p:cNvSpPr>
          <p:nvPr>
            <p:ph idx="1"/>
          </p:nvPr>
        </p:nvSpPr>
        <p:spPr>
          <a:xfrm>
            <a:off x="6090574" y="801866"/>
            <a:ext cx="5306084" cy="5230634"/>
          </a:xfrm>
        </p:spPr>
        <p:txBody>
          <a:bodyPr anchor="ctr">
            <a:normAutofit/>
          </a:bodyPr>
          <a:lstStyle/>
          <a:p>
            <a:r>
              <a:rPr lang="en-US" sz="1900" dirty="0">
                <a:solidFill>
                  <a:srgbClr val="000000"/>
                </a:solidFill>
              </a:rPr>
              <a:t>A temptation might be to include everything a college has accomplished  connected to a specific Standard, hoping that something will satisfy the Standard. </a:t>
            </a:r>
          </a:p>
          <a:p>
            <a:r>
              <a:rPr lang="en-US" sz="1900" dirty="0">
                <a:solidFill>
                  <a:srgbClr val="000000"/>
                </a:solidFill>
              </a:rPr>
              <a:t>Make sure to cite only relevant evidence when describing how SAC meets a Standard. </a:t>
            </a:r>
          </a:p>
          <a:p>
            <a:pPr lvl="1"/>
            <a:r>
              <a:rPr lang="en-US" sz="1900" dirty="0">
                <a:solidFill>
                  <a:srgbClr val="000000"/>
                </a:solidFill>
              </a:rPr>
              <a:t>Sometimes an entire document might be relevant but sometimes it might only be a section. </a:t>
            </a:r>
          </a:p>
          <a:p>
            <a:pPr lvl="1"/>
            <a:r>
              <a:rPr lang="en-US" sz="1900" dirty="0">
                <a:solidFill>
                  <a:srgbClr val="000000"/>
                </a:solidFill>
              </a:rPr>
              <a:t>It would be helpful if not just the evidence document was referenced, but also the paragraph, page, or section of the evidence that is relevant to a specific Standard. </a:t>
            </a:r>
          </a:p>
          <a:p>
            <a:pPr lvl="1"/>
            <a:r>
              <a:rPr lang="en-US" sz="1900" dirty="0">
                <a:solidFill>
                  <a:srgbClr val="000000"/>
                </a:solidFill>
              </a:rPr>
              <a:t>Again, using one piece of evidence for multiple Standards can show integration; however make sure you let the reader know what area of the item is relevant for each Standard. </a:t>
            </a:r>
          </a:p>
        </p:txBody>
      </p:sp>
    </p:spTree>
    <p:extLst>
      <p:ext uri="{BB962C8B-B14F-4D97-AF65-F5344CB8AC3E}">
        <p14:creationId xmlns:p14="http://schemas.microsoft.com/office/powerpoint/2010/main" val="833771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D89B902-D34F-4F2B-8BB5-F4388BA1D3CE}"/>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5. Write It Like It Is </a:t>
            </a:r>
            <a:endParaRPr lang="en-US" dirty="0">
              <a:solidFill>
                <a:srgbClr val="FFFFFF"/>
              </a:solidFill>
              <a:highlight>
                <a:srgbClr val="FFFF00"/>
              </a:highlight>
            </a:endParaRPr>
          </a:p>
        </p:txBody>
      </p:sp>
      <p:sp>
        <p:nvSpPr>
          <p:cNvPr id="3" name="Content Placeholder 2">
            <a:extLst>
              <a:ext uri="{FF2B5EF4-FFF2-40B4-BE49-F238E27FC236}">
                <a16:creationId xmlns:a16="http://schemas.microsoft.com/office/drawing/2014/main" id="{13929B2E-2FA4-469D-BE94-4EF558253137}"/>
              </a:ext>
            </a:extLst>
          </p:cNvPr>
          <p:cNvSpPr>
            <a:spLocks noGrp="1"/>
          </p:cNvSpPr>
          <p:nvPr>
            <p:ph idx="1"/>
          </p:nvPr>
        </p:nvSpPr>
        <p:spPr>
          <a:xfrm>
            <a:off x="5143500" y="424543"/>
            <a:ext cx="6792685" cy="6188527"/>
          </a:xfrm>
        </p:spPr>
        <p:txBody>
          <a:bodyPr anchor="ctr">
            <a:normAutofit/>
          </a:bodyPr>
          <a:lstStyle/>
          <a:p>
            <a:pPr marL="0" indent="0">
              <a:buNone/>
            </a:pPr>
            <a:r>
              <a:rPr lang="en-US" sz="2400" b="1" dirty="0">
                <a:solidFill>
                  <a:srgbClr val="000000"/>
                </a:solidFill>
              </a:rPr>
              <a:t>A few rules of thumb for writing: </a:t>
            </a:r>
          </a:p>
          <a:p>
            <a:pPr marL="0" indent="0">
              <a:buNone/>
            </a:pPr>
            <a:r>
              <a:rPr lang="en-US" sz="2400" dirty="0">
                <a:solidFill>
                  <a:srgbClr val="000000"/>
                </a:solidFill>
              </a:rPr>
              <a:t>1. Report the facts</a:t>
            </a:r>
          </a:p>
          <a:p>
            <a:pPr marL="0" indent="0">
              <a:buNone/>
            </a:pPr>
            <a:r>
              <a:rPr lang="en-US" sz="2400" dirty="0">
                <a:solidFill>
                  <a:srgbClr val="000000"/>
                </a:solidFill>
              </a:rPr>
              <a:t>2. Be concise. Avoid Jargon.</a:t>
            </a:r>
          </a:p>
          <a:p>
            <a:pPr marL="0" indent="0">
              <a:buNone/>
            </a:pPr>
            <a:r>
              <a:rPr lang="en-US" sz="2400" dirty="0">
                <a:solidFill>
                  <a:srgbClr val="000000"/>
                </a:solidFill>
              </a:rPr>
              <a:t>3. Be specific, definite, clear &amp; concrete.</a:t>
            </a:r>
          </a:p>
          <a:p>
            <a:pPr marL="0" indent="0">
              <a:buNone/>
            </a:pPr>
            <a:r>
              <a:rPr lang="en-US" sz="2400" dirty="0">
                <a:solidFill>
                  <a:srgbClr val="000000"/>
                </a:solidFill>
              </a:rPr>
              <a:t>4. Limit describing future plans to your actionable improvement plans or quality focus essay </a:t>
            </a:r>
          </a:p>
          <a:p>
            <a:pPr marL="0" indent="0">
              <a:buNone/>
            </a:pPr>
            <a:r>
              <a:rPr lang="en-US" sz="2400" dirty="0">
                <a:solidFill>
                  <a:srgbClr val="000000"/>
                </a:solidFill>
              </a:rPr>
              <a:t>5. Use third person (</a:t>
            </a:r>
            <a:r>
              <a:rPr lang="en-US" sz="2400" i="1" dirty="0">
                <a:solidFill>
                  <a:srgbClr val="000000"/>
                </a:solidFill>
              </a:rPr>
              <a:t>the college), </a:t>
            </a:r>
            <a:r>
              <a:rPr lang="en-US" sz="2400" b="1" dirty="0">
                <a:solidFill>
                  <a:srgbClr val="000000"/>
                </a:solidFill>
              </a:rPr>
              <a:t>NOT</a:t>
            </a:r>
            <a:r>
              <a:rPr lang="en-US" sz="2400" i="1" dirty="0">
                <a:solidFill>
                  <a:srgbClr val="000000"/>
                </a:solidFill>
              </a:rPr>
              <a:t> We or Us</a:t>
            </a:r>
          </a:p>
          <a:p>
            <a:pPr marL="0" indent="0">
              <a:buNone/>
            </a:pPr>
            <a:r>
              <a:rPr lang="en-US" sz="2400" dirty="0">
                <a:solidFill>
                  <a:srgbClr val="000000"/>
                </a:solidFill>
              </a:rPr>
              <a:t>6. Refer to people by position and not name</a:t>
            </a:r>
          </a:p>
          <a:p>
            <a:pPr marL="0" indent="0">
              <a:buNone/>
            </a:pPr>
            <a:r>
              <a:rPr lang="en-US" sz="2400" dirty="0">
                <a:solidFill>
                  <a:srgbClr val="000000"/>
                </a:solidFill>
              </a:rPr>
              <a:t>7. Remember that we are writing about the overall institution, not just individual departments/areas</a:t>
            </a:r>
          </a:p>
          <a:p>
            <a:pPr marL="0" indent="0">
              <a:buNone/>
            </a:pPr>
            <a:r>
              <a:rPr lang="en-US" sz="2400" dirty="0">
                <a:solidFill>
                  <a:srgbClr val="000000"/>
                </a:solidFill>
              </a:rPr>
              <a:t>8. Questions?  Refer to the </a:t>
            </a:r>
            <a:r>
              <a:rPr lang="en-US" sz="2400" dirty="0">
                <a:solidFill>
                  <a:srgbClr val="000000"/>
                </a:solidFill>
                <a:hlinkClick r:id="rId3"/>
              </a:rPr>
              <a:t>ACCJC Self-Evaluation, Improvement, and Peer Review</a:t>
            </a:r>
            <a:r>
              <a:rPr lang="en-US" sz="2400" dirty="0">
                <a:solidFill>
                  <a:srgbClr val="000000"/>
                </a:solidFill>
              </a:rPr>
              <a:t> document</a:t>
            </a:r>
          </a:p>
        </p:txBody>
      </p:sp>
    </p:spTree>
    <p:extLst>
      <p:ext uri="{BB962C8B-B14F-4D97-AF65-F5344CB8AC3E}">
        <p14:creationId xmlns:p14="http://schemas.microsoft.com/office/powerpoint/2010/main" val="1849700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ADCAF8-8823-4E89-8612-21029831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8CA07B2-0819-4B62-9425-7A52BBDD70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2" name="Group 11">
            <a:extLst>
              <a:ext uri="{FF2B5EF4-FFF2-40B4-BE49-F238E27FC236}">
                <a16:creationId xmlns:a16="http://schemas.microsoft.com/office/drawing/2014/main" id="{DA02BEE4-A5D4-40AF-882D-49D34B086F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p:grpSpPr>
        <p:sp>
          <p:nvSpPr>
            <p:cNvPr id="13" name="Freeform: Shape 12">
              <a:extLst>
                <a:ext uri="{FF2B5EF4-FFF2-40B4-BE49-F238E27FC236}">
                  <a16:creationId xmlns:a16="http://schemas.microsoft.com/office/drawing/2014/main" id="{0F5843EB-154F-4459-8954-BB1DF64BB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75905135-55D9-431B-8D5A-4C5C92B1F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B732812-A0BB-4324-B390-DFEF26C109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01FEC055-6F76-4E20-BC93-76C2F58EAF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D74CD21D-122E-4F3D-82AF-F4A37C278A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5A7FF51F-3820-41BE-8690-7E758ECFA7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gradFill>
              <a:gsLst>
                <a:gs pos="813">
                  <a:schemeClr val="bg1">
                    <a:alpha val="41000"/>
                  </a:schemeClr>
                </a:gs>
                <a:gs pos="20000">
                  <a:schemeClr val="accent5">
                    <a:lumMod val="85000"/>
                    <a:alpha val="56000"/>
                  </a:schemeClr>
                </a:gs>
                <a:gs pos="44000">
                  <a:schemeClr val="accent6">
                    <a:lumMod val="40000"/>
                    <a:lumOff val="60000"/>
                    <a:alpha val="57000"/>
                  </a:schemeClr>
                </a:gs>
                <a:gs pos="100000">
                  <a:schemeClr val="bg1">
                    <a:alpha val="59000"/>
                  </a:schemeClr>
                </a:gs>
                <a:gs pos="74000">
                  <a:schemeClr val="accent1">
                    <a:lumMod val="91000"/>
                    <a:lumOff val="9000"/>
                    <a:alpha val="34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85EAD889-EA4D-485F-BA9C-F6473A432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Title 1">
            <a:extLst>
              <a:ext uri="{FF2B5EF4-FFF2-40B4-BE49-F238E27FC236}">
                <a16:creationId xmlns:a16="http://schemas.microsoft.com/office/drawing/2014/main" id="{D51F62FE-BA51-434F-8625-F71E5CD32864}"/>
              </a:ext>
            </a:extLst>
          </p:cNvPr>
          <p:cNvSpPr>
            <a:spLocks noGrp="1"/>
          </p:cNvSpPr>
          <p:nvPr>
            <p:ph type="ctrTitle"/>
          </p:nvPr>
        </p:nvSpPr>
        <p:spPr>
          <a:xfrm>
            <a:off x="3045368" y="2043663"/>
            <a:ext cx="6105194" cy="2031055"/>
          </a:xfrm>
        </p:spPr>
        <p:txBody>
          <a:bodyPr>
            <a:normAutofit/>
          </a:bodyPr>
          <a:lstStyle/>
          <a:p>
            <a:r>
              <a:rPr lang="en-US" sz="5200" dirty="0">
                <a:solidFill>
                  <a:schemeClr val="tx2"/>
                </a:solidFill>
              </a:rPr>
              <a:t>WRITING TOOLS</a:t>
            </a:r>
          </a:p>
        </p:txBody>
      </p:sp>
      <p:sp>
        <p:nvSpPr>
          <p:cNvPr id="3" name="Subtitle 2">
            <a:extLst>
              <a:ext uri="{FF2B5EF4-FFF2-40B4-BE49-F238E27FC236}">
                <a16:creationId xmlns:a16="http://schemas.microsoft.com/office/drawing/2014/main" id="{4F639FF0-F86C-4ECC-A5BA-4B1F138A1A3F}"/>
              </a:ext>
            </a:extLst>
          </p:cNvPr>
          <p:cNvSpPr>
            <a:spLocks noGrp="1"/>
          </p:cNvSpPr>
          <p:nvPr>
            <p:ph type="subTitle" idx="1"/>
          </p:nvPr>
        </p:nvSpPr>
        <p:spPr>
          <a:xfrm>
            <a:off x="3045368" y="4160126"/>
            <a:ext cx="6105194" cy="682079"/>
          </a:xfrm>
        </p:spPr>
        <p:txBody>
          <a:bodyPr>
            <a:normAutofit/>
          </a:bodyPr>
          <a:lstStyle/>
          <a:p>
            <a:endParaRPr lang="en-US">
              <a:solidFill>
                <a:schemeClr val="tx2"/>
              </a:solidFill>
            </a:endParaRPr>
          </a:p>
        </p:txBody>
      </p:sp>
    </p:spTree>
    <p:extLst>
      <p:ext uri="{BB962C8B-B14F-4D97-AF65-F5344CB8AC3E}">
        <p14:creationId xmlns:p14="http://schemas.microsoft.com/office/powerpoint/2010/main" val="4051317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F7D788E-2C1B-4EF4-8719-12613771F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452"/>
          </a:xfrm>
          <a:prstGeom prst="rect">
            <a:avLst/>
          </a:prstGeom>
          <a:solidFill>
            <a:srgbClr val="4040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FD8D9C-DE19-431F-8635-7ADEFAA93F1D}"/>
              </a:ext>
            </a:extLst>
          </p:cNvPr>
          <p:cNvSpPr>
            <a:spLocks noGrp="1"/>
          </p:cNvSpPr>
          <p:nvPr>
            <p:ph type="title"/>
          </p:nvPr>
        </p:nvSpPr>
        <p:spPr>
          <a:xfrm>
            <a:off x="764949" y="3499076"/>
            <a:ext cx="6053558" cy="2424774"/>
          </a:xfrm>
        </p:spPr>
        <p:txBody>
          <a:bodyPr>
            <a:normAutofit/>
          </a:bodyPr>
          <a:lstStyle/>
          <a:p>
            <a:br>
              <a:rPr lang="en-US" sz="3400" dirty="0">
                <a:solidFill>
                  <a:srgbClr val="FFFFFF"/>
                </a:solidFill>
              </a:rPr>
            </a:br>
            <a:r>
              <a:rPr lang="en-US" sz="3400" dirty="0">
                <a:solidFill>
                  <a:srgbClr val="FFFFFF"/>
                </a:solidFill>
              </a:rPr>
              <a:t>Preparing for writing:</a:t>
            </a:r>
            <a:br>
              <a:rPr lang="en-US" sz="3400" dirty="0">
                <a:solidFill>
                  <a:srgbClr val="FFFFFF"/>
                </a:solidFill>
              </a:rPr>
            </a:br>
            <a:r>
              <a:rPr lang="en-US" sz="3400" dirty="0">
                <a:solidFill>
                  <a:srgbClr val="FFFFFF"/>
                </a:solidFill>
              </a:rPr>
              <a:t>Break the standard down</a:t>
            </a:r>
          </a:p>
        </p:txBody>
      </p:sp>
      <p:sp>
        <p:nvSpPr>
          <p:cNvPr id="18" name="Freeform: Shape 17">
            <a:extLst>
              <a:ext uri="{FF2B5EF4-FFF2-40B4-BE49-F238E27FC236}">
                <a16:creationId xmlns:a16="http://schemas.microsoft.com/office/drawing/2014/main" id="{7C54E824-C0F4-480B-BC88-689F50C45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6199" y="548"/>
            <a:ext cx="4349752" cy="3142889"/>
          </a:xfrm>
          <a:custGeom>
            <a:avLst/>
            <a:gdLst>
              <a:gd name="connsiteX0" fmla="*/ 229420 w 4349752"/>
              <a:gd name="connsiteY0" fmla="*/ 0 h 3142889"/>
              <a:gd name="connsiteX1" fmla="*/ 4120333 w 4349752"/>
              <a:gd name="connsiteY1" fmla="*/ 0 h 3142889"/>
              <a:gd name="connsiteX2" fmla="*/ 4178840 w 4349752"/>
              <a:gd name="connsiteY2" fmla="*/ 121453 h 3142889"/>
              <a:gd name="connsiteX3" fmla="*/ 4349752 w 4349752"/>
              <a:gd name="connsiteY3" fmla="*/ 968013 h 3142889"/>
              <a:gd name="connsiteX4" fmla="*/ 2174876 w 4349752"/>
              <a:gd name="connsiteY4" fmla="*/ 3142889 h 3142889"/>
              <a:gd name="connsiteX5" fmla="*/ 0 w 4349752"/>
              <a:gd name="connsiteY5" fmla="*/ 968013 h 3142889"/>
              <a:gd name="connsiteX6" fmla="*/ 170913 w 4349752"/>
              <a:gd name="connsiteY6" fmla="*/ 121453 h 3142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9752" h="3142889">
                <a:moveTo>
                  <a:pt x="229420" y="0"/>
                </a:moveTo>
                <a:lnTo>
                  <a:pt x="4120333" y="0"/>
                </a:lnTo>
                <a:lnTo>
                  <a:pt x="4178840" y="121453"/>
                </a:lnTo>
                <a:cubicBezTo>
                  <a:pt x="4288894" y="381652"/>
                  <a:pt x="4349752" y="667725"/>
                  <a:pt x="4349752" y="968013"/>
                </a:cubicBezTo>
                <a:cubicBezTo>
                  <a:pt x="4349752" y="2169164"/>
                  <a:pt x="3376027" y="3142889"/>
                  <a:pt x="2174876" y="3142889"/>
                </a:cubicBezTo>
                <a:cubicBezTo>
                  <a:pt x="973725" y="3142889"/>
                  <a:pt x="0" y="2169164"/>
                  <a:pt x="0" y="968013"/>
                </a:cubicBezTo>
                <a:cubicBezTo>
                  <a:pt x="0" y="667725"/>
                  <a:pt x="60858" y="381652"/>
                  <a:pt x="170913" y="12145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58DEA6A1-FC5C-4E6E-BBBF-7E472949B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3759" y="1421356"/>
            <a:ext cx="4538241" cy="5436644"/>
          </a:xfrm>
          <a:custGeom>
            <a:avLst/>
            <a:gdLst>
              <a:gd name="connsiteX0" fmla="*/ 3084645 w 4538241"/>
              <a:gd name="connsiteY0" fmla="*/ 0 h 5436644"/>
              <a:gd name="connsiteX1" fmla="*/ 4285328 w 4538241"/>
              <a:gd name="connsiteY1" fmla="*/ 242407 h 5436644"/>
              <a:gd name="connsiteX2" fmla="*/ 4538241 w 4538241"/>
              <a:gd name="connsiteY2" fmla="*/ 364242 h 5436644"/>
              <a:gd name="connsiteX3" fmla="*/ 4538241 w 4538241"/>
              <a:gd name="connsiteY3" fmla="*/ 5436644 h 5436644"/>
              <a:gd name="connsiteX4" fmla="*/ 1091428 w 4538241"/>
              <a:gd name="connsiteY4" fmla="*/ 5436644 h 5436644"/>
              <a:gd name="connsiteX5" fmla="*/ 903472 w 4538241"/>
              <a:gd name="connsiteY5" fmla="*/ 5265818 h 5436644"/>
              <a:gd name="connsiteX6" fmla="*/ 0 w 4538241"/>
              <a:gd name="connsiteY6" fmla="*/ 3084645 h 5436644"/>
              <a:gd name="connsiteX7" fmla="*/ 3084645 w 4538241"/>
              <a:gd name="connsiteY7" fmla="*/ 0 h 543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38241" h="5436644">
                <a:moveTo>
                  <a:pt x="3084645" y="0"/>
                </a:moveTo>
                <a:cubicBezTo>
                  <a:pt x="3510546" y="0"/>
                  <a:pt x="3916286" y="86315"/>
                  <a:pt x="4285328" y="242407"/>
                </a:cubicBezTo>
                <a:lnTo>
                  <a:pt x="4538241" y="364242"/>
                </a:lnTo>
                <a:lnTo>
                  <a:pt x="4538241" y="5436644"/>
                </a:lnTo>
                <a:lnTo>
                  <a:pt x="1091428" y="5436644"/>
                </a:lnTo>
                <a:lnTo>
                  <a:pt x="903472" y="5265818"/>
                </a:lnTo>
                <a:cubicBezTo>
                  <a:pt x="345261" y="4707608"/>
                  <a:pt x="0" y="3936446"/>
                  <a:pt x="0" y="3084645"/>
                </a:cubicBezTo>
                <a:cubicBezTo>
                  <a:pt x="0" y="1381043"/>
                  <a:pt x="1381043" y="0"/>
                  <a:pt x="3084645"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96AAAC3B-1954-46B7-BBAC-27DFF5B529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9395" y="0"/>
            <a:ext cx="4023360" cy="2980240"/>
          </a:xfrm>
          <a:custGeom>
            <a:avLst/>
            <a:gdLst>
              <a:gd name="connsiteX0" fmla="*/ 248676 w 4023360"/>
              <a:gd name="connsiteY0" fmla="*/ 0 h 2980240"/>
              <a:gd name="connsiteX1" fmla="*/ 3774684 w 4023360"/>
              <a:gd name="connsiteY1" fmla="*/ 0 h 2980240"/>
              <a:gd name="connsiteX2" fmla="*/ 3780561 w 4023360"/>
              <a:gd name="connsiteY2" fmla="*/ 9674 h 2980240"/>
              <a:gd name="connsiteX3" fmla="*/ 4023360 w 4023360"/>
              <a:gd name="connsiteY3" fmla="*/ 968560 h 2980240"/>
              <a:gd name="connsiteX4" fmla="*/ 2011680 w 4023360"/>
              <a:gd name="connsiteY4" fmla="*/ 2980240 h 2980240"/>
              <a:gd name="connsiteX5" fmla="*/ 0 w 4023360"/>
              <a:gd name="connsiteY5" fmla="*/ 968560 h 2980240"/>
              <a:gd name="connsiteX6" fmla="*/ 242799 w 4023360"/>
              <a:gd name="connsiteY6" fmla="*/ 9674 h 298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3360" h="2980240">
                <a:moveTo>
                  <a:pt x="248676" y="0"/>
                </a:moveTo>
                <a:lnTo>
                  <a:pt x="3774684" y="0"/>
                </a:lnTo>
                <a:lnTo>
                  <a:pt x="3780561" y="9674"/>
                </a:lnTo>
                <a:cubicBezTo>
                  <a:pt x="3935405" y="294716"/>
                  <a:pt x="4023360" y="621366"/>
                  <a:pt x="4023360" y="968560"/>
                </a:cubicBezTo>
                <a:cubicBezTo>
                  <a:pt x="4023360" y="2079580"/>
                  <a:pt x="3122700" y="2980240"/>
                  <a:pt x="2011680" y="2980240"/>
                </a:cubicBezTo>
                <a:cubicBezTo>
                  <a:pt x="900660" y="2980240"/>
                  <a:pt x="0" y="2079580"/>
                  <a:pt x="0" y="968560"/>
                </a:cubicBezTo>
                <a:cubicBezTo>
                  <a:pt x="0" y="621366"/>
                  <a:pt x="87955" y="294716"/>
                  <a:pt x="242799" y="967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697EF58-676B-4546-B82E-FFCA2B126C0A}"/>
              </a:ext>
            </a:extLst>
          </p:cNvPr>
          <p:cNvSpPr>
            <a:spLocks noGrp="1"/>
          </p:cNvSpPr>
          <p:nvPr>
            <p:ph sz="half" idx="1"/>
          </p:nvPr>
        </p:nvSpPr>
        <p:spPr>
          <a:xfrm>
            <a:off x="4215161" y="356187"/>
            <a:ext cx="2878409" cy="1792281"/>
          </a:xfrm>
        </p:spPr>
        <p:txBody>
          <a:bodyPr anchor="ctr">
            <a:normAutofit/>
          </a:bodyPr>
          <a:lstStyle/>
          <a:p>
            <a:pPr marL="0" indent="0">
              <a:buNone/>
            </a:pPr>
            <a:r>
              <a:rPr lang="en-US" sz="1300" i="1"/>
              <a:t>Example: </a:t>
            </a:r>
          </a:p>
          <a:p>
            <a:pPr marL="0" indent="0">
              <a:buNone/>
            </a:pPr>
            <a:r>
              <a:rPr lang="en-US" sz="1300" i="1"/>
              <a:t>Standard1.A.1.(Mission):</a:t>
            </a:r>
            <a:endParaRPr lang="en-US" sz="1300"/>
          </a:p>
          <a:p>
            <a:pPr marL="0" indent="0">
              <a:buNone/>
            </a:pPr>
            <a:r>
              <a:rPr lang="en-US" sz="1300"/>
              <a:t>The mission describes the institution’s broad educational purposes, its intended student population, the types of degrees and other credentials it offers, and its commitment to student learning and student achievement.</a:t>
            </a:r>
          </a:p>
          <a:p>
            <a:pPr marL="0" indent="0">
              <a:buNone/>
            </a:pPr>
            <a:endParaRPr lang="en-US" sz="1300"/>
          </a:p>
        </p:txBody>
      </p:sp>
      <p:sp>
        <p:nvSpPr>
          <p:cNvPr id="24" name="Freeform: Shape 23">
            <a:extLst>
              <a:ext uri="{FF2B5EF4-FFF2-40B4-BE49-F238E27FC236}">
                <a16:creationId xmlns:a16="http://schemas.microsoft.com/office/drawing/2014/main" id="{A5AD6500-BB62-4AAC-9D2F-C10DDC90C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6897" y="1584494"/>
            <a:ext cx="4375105" cy="5273507"/>
          </a:xfrm>
          <a:custGeom>
            <a:avLst/>
            <a:gdLst>
              <a:gd name="connsiteX0" fmla="*/ 2921508 w 4375105"/>
              <a:gd name="connsiteY0" fmla="*/ 0 h 5273507"/>
              <a:gd name="connsiteX1" fmla="*/ 4314072 w 4375105"/>
              <a:gd name="connsiteY1" fmla="*/ 352611 h 5273507"/>
              <a:gd name="connsiteX2" fmla="*/ 4375105 w 4375105"/>
              <a:gd name="connsiteY2" fmla="*/ 389689 h 5273507"/>
              <a:gd name="connsiteX3" fmla="*/ 4375105 w 4375105"/>
              <a:gd name="connsiteY3" fmla="*/ 5273507 h 5273507"/>
              <a:gd name="connsiteX4" fmla="*/ 1193705 w 4375105"/>
              <a:gd name="connsiteY4" fmla="*/ 5273507 h 5273507"/>
              <a:gd name="connsiteX5" fmla="*/ 1063158 w 4375105"/>
              <a:gd name="connsiteY5" fmla="*/ 5175886 h 5273507"/>
              <a:gd name="connsiteX6" fmla="*/ 0 w 4375105"/>
              <a:gd name="connsiteY6" fmla="*/ 2921508 h 5273507"/>
              <a:gd name="connsiteX7" fmla="*/ 2921508 w 4375105"/>
              <a:gd name="connsiteY7" fmla="*/ 0 h 5273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5105" h="5273507">
                <a:moveTo>
                  <a:pt x="2921508" y="0"/>
                </a:moveTo>
                <a:cubicBezTo>
                  <a:pt x="3425728" y="0"/>
                  <a:pt x="3900114" y="127735"/>
                  <a:pt x="4314072" y="352611"/>
                </a:cubicBezTo>
                <a:lnTo>
                  <a:pt x="4375105" y="389689"/>
                </a:lnTo>
                <a:lnTo>
                  <a:pt x="4375105" y="5273507"/>
                </a:lnTo>
                <a:lnTo>
                  <a:pt x="1193705" y="5273507"/>
                </a:lnTo>
                <a:lnTo>
                  <a:pt x="1063158" y="5175886"/>
                </a:lnTo>
                <a:cubicBezTo>
                  <a:pt x="413861" y="4640038"/>
                  <a:pt x="0" y="3829104"/>
                  <a:pt x="0" y="2921508"/>
                </a:cubicBezTo>
                <a:cubicBezTo>
                  <a:pt x="0" y="1308004"/>
                  <a:pt x="1308004" y="0"/>
                  <a:pt x="292150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E1FF476E-1789-4237-A901-2855482D6C61}"/>
              </a:ext>
            </a:extLst>
          </p:cNvPr>
          <p:cNvSpPr>
            <a:spLocks noGrp="1"/>
          </p:cNvSpPr>
          <p:nvPr>
            <p:ph sz="half" idx="2"/>
          </p:nvPr>
        </p:nvSpPr>
        <p:spPr>
          <a:xfrm>
            <a:off x="8386139" y="3143438"/>
            <a:ext cx="3474621" cy="2780412"/>
          </a:xfrm>
        </p:spPr>
        <p:txBody>
          <a:bodyPr anchor="ctr">
            <a:normAutofit/>
          </a:bodyPr>
          <a:lstStyle/>
          <a:p>
            <a:pPr marL="0" indent="0">
              <a:buNone/>
            </a:pPr>
            <a:r>
              <a:rPr lang="en-US" sz="1300"/>
              <a:t>DECONSTRUCTION </a:t>
            </a:r>
          </a:p>
          <a:p>
            <a:pPr marL="514350" indent="-514350">
              <a:buAutoNum type="arabicPeriod"/>
            </a:pPr>
            <a:r>
              <a:rPr lang="en-US" sz="1300"/>
              <a:t>The mission describes:</a:t>
            </a:r>
          </a:p>
          <a:p>
            <a:pPr marL="914400" lvl="1" indent="-457200">
              <a:buAutoNum type="alphaLcPeriod"/>
            </a:pPr>
            <a:r>
              <a:rPr lang="en-US" sz="1300"/>
              <a:t>the institutions broad educational purposes</a:t>
            </a:r>
          </a:p>
          <a:p>
            <a:pPr marL="914400" lvl="1" indent="-457200">
              <a:buAutoNum type="alphaLcPeriod"/>
            </a:pPr>
            <a:r>
              <a:rPr lang="en-US" sz="1300"/>
              <a:t>Intended student population</a:t>
            </a:r>
          </a:p>
          <a:p>
            <a:pPr marL="914400" lvl="1" indent="-457200">
              <a:buAutoNum type="alphaLcPeriod"/>
            </a:pPr>
            <a:r>
              <a:rPr lang="en-US" sz="1300"/>
              <a:t>Types of degrees and credentials the institution offers</a:t>
            </a:r>
          </a:p>
          <a:p>
            <a:pPr marL="914400" lvl="1" indent="-457200">
              <a:buAutoNum type="alphaLcPeriod"/>
            </a:pPr>
            <a:r>
              <a:rPr lang="en-US" sz="1300"/>
              <a:t>Describes institutions commitment to student learning </a:t>
            </a:r>
          </a:p>
          <a:p>
            <a:pPr marL="914400" lvl="1" indent="-457200">
              <a:buFont typeface="Arial" panose="020B0604020202020204" pitchFamily="34" charset="0"/>
              <a:buAutoNum type="alphaLcPeriod"/>
            </a:pPr>
            <a:r>
              <a:rPr lang="en-US" sz="1300"/>
              <a:t>Describes institutions commitment to student achievement  </a:t>
            </a:r>
          </a:p>
          <a:p>
            <a:pPr marL="914400" lvl="1" indent="-457200">
              <a:buAutoNum type="alphaLcPeriod"/>
            </a:pPr>
            <a:endParaRPr lang="en-US" sz="1300"/>
          </a:p>
          <a:p>
            <a:pPr marL="914400" lvl="1" indent="-457200">
              <a:buAutoNum type="alphaLcPeriod"/>
            </a:pPr>
            <a:endParaRPr lang="en-US" sz="1300"/>
          </a:p>
          <a:p>
            <a:pPr marL="914400" lvl="1" indent="-457200">
              <a:buAutoNum type="alphaLcPeriod"/>
            </a:pPr>
            <a:endParaRPr lang="en-US" sz="1300"/>
          </a:p>
        </p:txBody>
      </p:sp>
    </p:spTree>
    <p:extLst>
      <p:ext uri="{BB962C8B-B14F-4D97-AF65-F5344CB8AC3E}">
        <p14:creationId xmlns:p14="http://schemas.microsoft.com/office/powerpoint/2010/main" val="959594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921722E5BB73D41BC7A4B66B6227941" ma:contentTypeVersion="9" ma:contentTypeDescription="Create a new document." ma:contentTypeScope="" ma:versionID="6fadf77409c6d01b8a06a8427b1b2f4b">
  <xsd:schema xmlns:xsd="http://www.w3.org/2001/XMLSchema" xmlns:xs="http://www.w3.org/2001/XMLSchema" xmlns:p="http://schemas.microsoft.com/office/2006/metadata/properties" xmlns:ns2="0b2496e4-3bea-4e8e-92e5-99a7d7c44376" targetNamespace="http://schemas.microsoft.com/office/2006/metadata/properties" ma:root="true" ma:fieldsID="0ccb8f5f1ce425504c215bebeb8e6b41" ns2:_="">
    <xsd:import namespace="0b2496e4-3bea-4e8e-92e5-99a7d7c443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2496e4-3bea-4e8e-92e5-99a7d7c443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78A30D-3978-4B20-9987-12952DB696BE}">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0b2496e4-3bea-4e8e-92e5-99a7d7c44376"/>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6B234DB6-5B3B-495A-B7DE-8A1032EFC908}">
  <ds:schemaRefs>
    <ds:schemaRef ds:uri="http://schemas.microsoft.com/sharepoint/v3/contenttype/forms"/>
  </ds:schemaRefs>
</ds:datastoreItem>
</file>

<file path=customXml/itemProps3.xml><?xml version="1.0" encoding="utf-8"?>
<ds:datastoreItem xmlns:ds="http://schemas.openxmlformats.org/officeDocument/2006/customXml" ds:itemID="{AA68E94D-72F7-407F-B361-114B8F79A8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2496e4-3bea-4e8e-92e5-99a7d7c443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160</TotalTime>
  <Words>1415</Words>
  <Application>Microsoft Office PowerPoint</Application>
  <PresentationFormat>Widescreen</PresentationFormat>
  <Paragraphs>126</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2020 SAC Accreditation Writing Summit </vt:lpstr>
      <vt:lpstr>Effective Practices for Writing to Standard</vt:lpstr>
      <vt:lpstr>  1. Use the Language in the Standard as Part of Your Answer    </vt:lpstr>
      <vt:lpstr>2. Make Sure That You Answer Every Part of the Standard </vt:lpstr>
      <vt:lpstr>3. Repetition Is Not Necessarily a Bad Thing </vt:lpstr>
      <vt:lpstr> 4. Link to Relevant Evidence   </vt:lpstr>
      <vt:lpstr>5. Write It Like It Is </vt:lpstr>
      <vt:lpstr>WRITING TOOLS</vt:lpstr>
      <vt:lpstr> Preparing for writing: Break the standard down</vt:lpstr>
      <vt:lpstr>Deconstruction</vt:lpstr>
      <vt:lpstr>DEBRIEF</vt:lpstr>
      <vt:lpstr>From the deconstruction, the team now asks questions: Let’s start taking a look at Evidence </vt:lpstr>
      <vt:lpstr>Guiding Questions</vt:lpstr>
      <vt:lpstr>DEBRIEF</vt:lpstr>
      <vt:lpstr>ISER TEMPLATE</vt:lpstr>
      <vt:lpstr>Structure of ISER</vt:lpstr>
      <vt:lpstr>SAMPLE WORSHEET</vt:lpstr>
      <vt:lpstr> Evidence of Meeting the Standard </vt:lpstr>
      <vt:lpstr>Analysis &amp; Evaluation   </vt:lpstr>
      <vt:lpstr>CONCLUSION (and improvement Plan, if necessary)  </vt:lpstr>
      <vt:lpstr>PowerPoint Presentation</vt:lpstr>
      <vt:lpstr>NARRATIVE ACTIVITY</vt:lpstr>
      <vt:lpstr>DEBRIEF</vt:lpstr>
      <vt:lpstr>Resources and Information </vt:lpstr>
      <vt:lpstr>THANKS FOR JOINING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SAC Accreditation Writing Summit</dc:title>
  <dc:creator>Zarske, Monica</dc:creator>
  <cp:lastModifiedBy>Lamb, Jeffrey</cp:lastModifiedBy>
  <cp:revision>4</cp:revision>
  <dcterms:created xsi:type="dcterms:W3CDTF">2020-07-13T17:22:12Z</dcterms:created>
  <dcterms:modified xsi:type="dcterms:W3CDTF">2022-02-26T16:44:18Z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0x0101009921722E5BB73D41BC7A4B66B6227941</vt:lpwstr>
  </property>
</Properties>
</file>