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63" r:id="rId2"/>
  </p:sldMasterIdLst>
  <p:notesMasterIdLst>
    <p:notesMasterId r:id="rId24"/>
  </p:notesMasterIdLst>
  <p:sldIdLst>
    <p:sldId id="272" r:id="rId3"/>
    <p:sldId id="273" r:id="rId4"/>
    <p:sldId id="274" r:id="rId5"/>
    <p:sldId id="275" r:id="rId6"/>
    <p:sldId id="280" r:id="rId7"/>
    <p:sldId id="281" r:id="rId8"/>
    <p:sldId id="286" r:id="rId9"/>
    <p:sldId id="287" r:id="rId10"/>
    <p:sldId id="291" r:id="rId11"/>
    <p:sldId id="292" r:id="rId12"/>
    <p:sldId id="288" r:id="rId13"/>
    <p:sldId id="284" r:id="rId14"/>
    <p:sldId id="277" r:id="rId15"/>
    <p:sldId id="285" r:id="rId16"/>
    <p:sldId id="293" r:id="rId17"/>
    <p:sldId id="294" r:id="rId18"/>
    <p:sldId id="278" r:id="rId19"/>
    <p:sldId id="279" r:id="rId20"/>
    <p:sldId id="289" r:id="rId21"/>
    <p:sldId id="283" r:id="rId22"/>
    <p:sldId id="29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1" d="100"/>
          <a:sy n="81" d="100"/>
        </p:scale>
        <p:origin x="120" y="82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10/4/2016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dirty="0"/>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dirty="0"/>
          </a:p>
        </p:txBody>
      </p:sp>
    </p:spTree>
    <p:extLst>
      <p:ext uri="{BB962C8B-B14F-4D97-AF65-F5344CB8AC3E}">
        <p14:creationId xmlns:p14="http://schemas.microsoft.com/office/powerpoint/2010/main" val="14951338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21A1D30-C0A0-4124-A783-34D9F15FA0FE}" type="datetime1">
              <a:rPr lang="en-US" smtClean="0"/>
              <a:t>10/4/2016</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01CF334-2D5C-4859-84A6-CA7E6E43FAEB}" type="slidenum">
              <a:rPr lang="en-US" smtClean="0"/>
              <a:t>‹#›</a:t>
            </a:fld>
            <a:endParaRPr lang="en-US" dirty="0"/>
          </a:p>
        </p:txBody>
      </p:sp>
      <p:cxnSp>
        <p:nvCxnSpPr>
          <p:cNvPr id="13" name="Straight Connector 12"/>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5724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146459-E3C3-4969-9224-5ED50B492D17}" type="datetime1">
              <a:rPr lang="en-US" smtClean="0"/>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49496808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146459-E3C3-4969-9224-5ED50B492D17}" type="datetime1">
              <a:rPr lang="en-US" smtClean="0"/>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179168008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146459-E3C3-4969-9224-5ED50B492D17}" type="datetime1">
              <a:rPr lang="en-US" smtClean="0"/>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143261451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146459-E3C3-4969-9224-5ED50B492D17}" type="datetime1">
              <a:rPr lang="en-US" smtClean="0"/>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300531124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1146459-E3C3-4969-9224-5ED50B492D17}" type="datetime1">
              <a:rPr lang="en-US" smtClean="0"/>
              <a:t>10/4/2016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9438716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1146459-E3C3-4969-9224-5ED50B492D17}" type="datetime1">
              <a:rPr lang="en-US" smtClean="0"/>
              <a:t>10/4/2016</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165672402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D2D5871-AB0F-4B3D-8861-97E78CB7B47E}" type="datetime1">
              <a:rPr lang="en-US" smtClean="0"/>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71363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4418406-4C3F-4F3E-80BD-A22568EA37EB}" type="datetime1">
              <a:rPr lang="en-US" smtClean="0"/>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4069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F28077-7188-48C5-8679-2287FAC952E9}" type="datetime1">
              <a:rPr lang="en-US" smtClean="0"/>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53241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97527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F6BD99-6FFD-46C5-B5E2-43A34BDA2566}" type="datetime1">
              <a:rPr lang="en-US" smtClean="0"/>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41613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22678E-214C-4CF8-97C7-95015FB02960}" type="datetime1">
              <a:rPr lang="en-US" smtClean="0"/>
              <a:t>10/4/2016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81522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55660E0-FA77-4473-A859-74127B089143}" type="datetime1">
              <a:rPr lang="en-US" smtClean="0"/>
              <a:t>10/4/2016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83769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10/4/2016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68051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50133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68301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61146459-E3C3-4969-9224-5ED50B492D17}" type="datetime1">
              <a:rPr lang="en-US" smtClean="0"/>
              <a:t>10/4/2016</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1652853434"/>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 id="2147483977" r:id="rId14"/>
    <p:sldLayoutId id="2147483978" r:id="rId15"/>
    <p:sldLayoutId id="2147483979" r:id="rId16"/>
    <p:sldLayoutId id="2147483980"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assist.org/web-assist/prompt.do?ia=IRVINE&amp;ay=16-17"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ciac.csusb.edu/documents/IGETC%20Standards%20version%201.7%20Final.pdf" TargetMode="External"/><Relationship Id="rId3" Type="http://schemas.openxmlformats.org/officeDocument/2006/relationships/hyperlink" Target="http://www.calstate.edu/app/documents/baccalaureatecoursessenatemay97.pdf" TargetMode="External"/><Relationship Id="rId7" Type="http://schemas.openxmlformats.org/officeDocument/2006/relationships/hyperlink" Target="Curriculum%20Downloads/IGETC%20Standards%20version%201.7%20Final.pdf" TargetMode="External"/><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hyperlink" Target="http://www.calstate.edu/EO/EO-1100.html" TargetMode="External"/><Relationship Id="rId5" Type="http://schemas.openxmlformats.org/officeDocument/2006/relationships/hyperlink" Target="Curriculum%20Downloads/CSU%20GE%20Breadth%20Requirements%20-EO-1100-2.16.2015.pdf" TargetMode="External"/><Relationship Id="rId10" Type="http://schemas.openxmlformats.org/officeDocument/2006/relationships/hyperlink" Target="http://ccctransfer.org/" TargetMode="External"/><Relationship Id="rId4" Type="http://schemas.openxmlformats.org/officeDocument/2006/relationships/hyperlink" Target="http://www.ucop.edu/transfer-articulation/transferable-course-agreements/index.html" TargetMode="External"/><Relationship Id="rId9" Type="http://schemas.openxmlformats.org/officeDocument/2006/relationships/hyperlink" Target="http://www.assist.org/web-assist/welcome.do"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admission.universityofcalifornia.edu/counselors/transfer/profiles%20/index.html" TargetMode="External"/><Relationship Id="rId2" Type="http://schemas.openxmlformats.org/officeDocument/2006/relationships/hyperlink" Target="http://calstate.edu/as/index.shtml" TargetMode="External"/><Relationship Id="rId1" Type="http://schemas.openxmlformats.org/officeDocument/2006/relationships/slideLayout" Target="../slideLayouts/slideLayout2.xml"/><Relationship Id="rId4" Type="http://schemas.openxmlformats.org/officeDocument/2006/relationships/hyperlink" Target="http://ciac.csusb.edu/index.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Curriculum%20Downloads/CSU-What%20Constitutes%20a%20Baccalaureate%20Level%20Course.pdf" TargetMode="External"/><Relationship Id="rId2" Type="http://schemas.openxmlformats.org/officeDocument/2006/relationships/hyperlink" Target="http://www.calstate.edu/eo/EO-167.pdf" TargetMode="Externa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hyperlink" Target="http://www.ucop.edu/transfer-articulation/transferable-course-agreements/index.html" TargetMode="External"/><Relationship Id="rId4" Type="http://schemas.openxmlformats.org/officeDocument/2006/relationships/hyperlink" Target="http://www.calstate.edu/app/documents/baccalaureatecoursessenatemay97.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alstate.edu/App/GEAC/documents/GE-Reviewers-Guiding-Notes.pdf"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ciac.csusb.edu/documents/IGETC%20Standards%20version%201.7%20Final.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78410" y="888179"/>
            <a:ext cx="10794669" cy="1828800"/>
          </a:xfrm>
        </p:spPr>
        <p:txBody>
          <a:bodyPr>
            <a:normAutofit/>
          </a:bodyPr>
          <a:lstStyle/>
          <a:p>
            <a:pPr algn="ctr"/>
            <a:r>
              <a:rPr lang="en-US" sz="3400" b="1" dirty="0" smtClean="0">
                <a:latin typeface="Cambria" panose="02040503050406030204" pitchFamily="18" charset="0"/>
              </a:rPr>
              <a:t>Your Articulation Officer: </a:t>
            </a:r>
            <a:br>
              <a:rPr lang="en-US" sz="3400" b="1" dirty="0" smtClean="0">
                <a:latin typeface="Cambria" panose="02040503050406030204" pitchFamily="18" charset="0"/>
              </a:rPr>
            </a:br>
            <a:r>
              <a:rPr lang="en-US" sz="3400" b="1" dirty="0" smtClean="0">
                <a:latin typeface="Cambria" panose="02040503050406030204" pitchFamily="18" charset="0"/>
              </a:rPr>
              <a:t>Getting Out of the Office and into the Classroom </a:t>
            </a:r>
            <a:endParaRPr lang="en-US" sz="3400" b="1" dirty="0">
              <a:latin typeface="Cambria" panose="02040503050406030204" pitchFamily="18" charset="0"/>
            </a:endParaRPr>
          </a:p>
        </p:txBody>
      </p:sp>
      <p:sp>
        <p:nvSpPr>
          <p:cNvPr id="5" name="Subtitle 4"/>
          <p:cNvSpPr>
            <a:spLocks noGrp="1"/>
          </p:cNvSpPr>
          <p:nvPr>
            <p:ph type="subTitle" idx="1"/>
          </p:nvPr>
        </p:nvSpPr>
        <p:spPr>
          <a:xfrm>
            <a:off x="2890432" y="3667615"/>
            <a:ext cx="6836195" cy="2271939"/>
          </a:xfrm>
        </p:spPr>
        <p:txBody>
          <a:bodyPr>
            <a:noAutofit/>
          </a:bodyPr>
          <a:lstStyle/>
          <a:p>
            <a:r>
              <a:rPr lang="en-US" sz="1600" b="1" cap="none" dirty="0" smtClean="0">
                <a:solidFill>
                  <a:schemeClr val="accent6">
                    <a:lumMod val="20000"/>
                    <a:lumOff val="80000"/>
                  </a:schemeClr>
                </a:solidFill>
                <a:latin typeface="Cambria" panose="02040503050406030204" pitchFamily="18" charset="0"/>
              </a:rPr>
              <a:t>Corinna Evett</a:t>
            </a:r>
          </a:p>
          <a:p>
            <a:r>
              <a:rPr lang="en-US" sz="1600" b="1" cap="none" dirty="0" smtClean="0">
                <a:solidFill>
                  <a:schemeClr val="accent6">
                    <a:lumMod val="20000"/>
                    <a:lumOff val="80000"/>
                  </a:schemeClr>
                </a:solidFill>
                <a:latin typeface="Cambria" panose="02040503050406030204" pitchFamily="18" charset="0"/>
              </a:rPr>
              <a:t>   </a:t>
            </a:r>
            <a:r>
              <a:rPr lang="en-US" sz="1600" i="1" cap="none" dirty="0" smtClean="0">
                <a:solidFill>
                  <a:schemeClr val="accent6">
                    <a:lumMod val="20000"/>
                    <a:lumOff val="80000"/>
                  </a:schemeClr>
                </a:solidFill>
                <a:latin typeface="Cambria" panose="02040503050406030204" pitchFamily="18" charset="0"/>
              </a:rPr>
              <a:t>Transfer, Articulation, and Student Services Committee Member, Facilitator</a:t>
            </a:r>
          </a:p>
          <a:p>
            <a:r>
              <a:rPr lang="en-US" sz="1600" b="1" cap="none" dirty="0" smtClean="0">
                <a:solidFill>
                  <a:schemeClr val="accent6">
                    <a:lumMod val="20000"/>
                    <a:lumOff val="80000"/>
                  </a:schemeClr>
                </a:solidFill>
                <a:latin typeface="Cambria" panose="02040503050406030204" pitchFamily="18" charset="0"/>
              </a:rPr>
              <a:t>Leonor Aguilera </a:t>
            </a:r>
          </a:p>
          <a:p>
            <a:r>
              <a:rPr lang="en-US" sz="1600" i="1" cap="none" dirty="0" smtClean="0">
                <a:solidFill>
                  <a:schemeClr val="accent6">
                    <a:lumMod val="20000"/>
                    <a:lumOff val="80000"/>
                  </a:schemeClr>
                </a:solidFill>
                <a:latin typeface="Cambria" panose="02040503050406030204" pitchFamily="18" charset="0"/>
              </a:rPr>
              <a:t>   Santiago Canyon College, Articulation Officer/Counseling Faculty</a:t>
            </a:r>
          </a:p>
          <a:p>
            <a:r>
              <a:rPr lang="en-US" sz="1600" b="1" cap="none" dirty="0">
                <a:solidFill>
                  <a:schemeClr val="accent6">
                    <a:lumMod val="20000"/>
                    <a:lumOff val="80000"/>
                  </a:schemeClr>
                </a:solidFill>
                <a:latin typeface="Cambria" panose="02040503050406030204" pitchFamily="18" charset="0"/>
              </a:rPr>
              <a:t>Tiffany Tran</a:t>
            </a:r>
          </a:p>
          <a:p>
            <a:r>
              <a:rPr lang="en-US" sz="1600" i="1" cap="none" dirty="0">
                <a:solidFill>
                  <a:schemeClr val="accent6">
                    <a:lumMod val="20000"/>
                    <a:lumOff val="80000"/>
                  </a:schemeClr>
                </a:solidFill>
                <a:latin typeface="Cambria" panose="02040503050406030204" pitchFamily="18" charset="0"/>
              </a:rPr>
              <a:t>  </a:t>
            </a:r>
            <a:r>
              <a:rPr lang="en-US" sz="1600" i="1" cap="none" dirty="0" smtClean="0">
                <a:solidFill>
                  <a:schemeClr val="accent6">
                    <a:lumMod val="20000"/>
                    <a:lumOff val="80000"/>
                  </a:schemeClr>
                </a:solidFill>
                <a:latin typeface="Cambria" panose="02040503050406030204" pitchFamily="18" charset="0"/>
              </a:rPr>
              <a:t> Irvine </a:t>
            </a:r>
            <a:r>
              <a:rPr lang="en-US" sz="1600" i="1" cap="none" dirty="0">
                <a:solidFill>
                  <a:schemeClr val="accent6">
                    <a:lumMod val="20000"/>
                    <a:lumOff val="80000"/>
                  </a:schemeClr>
                </a:solidFill>
                <a:latin typeface="Cambria" panose="02040503050406030204" pitchFamily="18" charset="0"/>
              </a:rPr>
              <a:t>Valley College, Articulation Officer/Counseling Faculty</a:t>
            </a:r>
            <a:endParaRPr lang="en-US" sz="1600" i="1" cap="none" dirty="0" smtClean="0">
              <a:solidFill>
                <a:schemeClr val="accent6">
                  <a:lumMod val="20000"/>
                  <a:lumOff val="80000"/>
                </a:schemeClr>
              </a:solidFill>
              <a:latin typeface="Cambria" panose="02040503050406030204" pitchFamily="18" charset="0"/>
            </a:endParaRPr>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panose="02040503050406030204" pitchFamily="18" charset="0"/>
              </a:rPr>
              <a:t>IGETC – 37 units of general education</a:t>
            </a:r>
            <a:endParaRPr lang="en-US" b="1" dirty="0">
              <a:latin typeface="Cambria" panose="02040503050406030204" pitchFamily="18" charset="0"/>
            </a:endParaRPr>
          </a:p>
        </p:txBody>
      </p:sp>
      <p:sp>
        <p:nvSpPr>
          <p:cNvPr id="3" name="Content Placeholder 2"/>
          <p:cNvSpPr>
            <a:spLocks noGrp="1"/>
          </p:cNvSpPr>
          <p:nvPr>
            <p:ph idx="1"/>
          </p:nvPr>
        </p:nvSpPr>
        <p:spPr>
          <a:xfrm>
            <a:off x="593233" y="2627776"/>
            <a:ext cx="11194741" cy="3416300"/>
          </a:xfrm>
        </p:spPr>
        <p:txBody>
          <a:bodyPr>
            <a:noAutofit/>
          </a:bodyPr>
          <a:lstStyle/>
          <a:p>
            <a:pPr marL="0" indent="0">
              <a:buNone/>
            </a:pPr>
            <a:r>
              <a:rPr lang="en-US" sz="2800" b="1" dirty="0" smtClean="0">
                <a:latin typeface="Cambria" panose="02040503050406030204" pitchFamily="18" charset="0"/>
              </a:rPr>
              <a:t>Area 1: English Communication </a:t>
            </a:r>
          </a:p>
          <a:p>
            <a:pPr marL="0" indent="0">
              <a:buNone/>
            </a:pPr>
            <a:r>
              <a:rPr lang="en-US" sz="2800" b="1" dirty="0" smtClean="0">
                <a:latin typeface="Cambria" panose="02040503050406030204" pitchFamily="18" charset="0"/>
              </a:rPr>
              <a:t>Area 2: Mathematical Concepts and Quantitative Reasoning</a:t>
            </a:r>
          </a:p>
          <a:p>
            <a:pPr marL="0" indent="0">
              <a:buNone/>
            </a:pPr>
            <a:r>
              <a:rPr lang="en-US" sz="2800" b="1" dirty="0" smtClean="0">
                <a:latin typeface="Cambria" panose="02040503050406030204" pitchFamily="18" charset="0"/>
              </a:rPr>
              <a:t>Area 3: Arts and Humanities</a:t>
            </a:r>
          </a:p>
          <a:p>
            <a:pPr marL="0" indent="0">
              <a:buNone/>
            </a:pPr>
            <a:r>
              <a:rPr lang="en-US" sz="2800" b="1" dirty="0" smtClean="0">
                <a:latin typeface="Cambria" panose="02040503050406030204" pitchFamily="18" charset="0"/>
              </a:rPr>
              <a:t>Area 4: Social and Behavioral Sciences</a:t>
            </a:r>
          </a:p>
          <a:p>
            <a:pPr marL="0" indent="0">
              <a:buNone/>
            </a:pPr>
            <a:r>
              <a:rPr lang="en-US" sz="2800" b="1" dirty="0" smtClean="0">
                <a:latin typeface="Cambria" panose="02040503050406030204" pitchFamily="18" charset="0"/>
              </a:rPr>
              <a:t>Area 5: Physical and Biological Sciences</a:t>
            </a:r>
          </a:p>
          <a:p>
            <a:pPr marL="0" indent="0">
              <a:buNone/>
            </a:pPr>
            <a:r>
              <a:rPr lang="en-US" sz="2800" b="1" dirty="0" smtClean="0">
                <a:latin typeface="Cambria" panose="02040503050406030204" pitchFamily="18" charset="0"/>
              </a:rPr>
              <a:t>Area 6: Language Other than English – UC requirement only</a:t>
            </a:r>
            <a:endParaRPr lang="en-US" sz="2800" b="1" dirty="0">
              <a:latin typeface="Cambria" panose="02040503050406030204" pitchFamily="18" charset="0"/>
            </a:endParaRPr>
          </a:p>
        </p:txBody>
      </p:sp>
    </p:spTree>
    <p:extLst>
      <p:ext uri="{BB962C8B-B14F-4D97-AF65-F5344CB8AC3E}">
        <p14:creationId xmlns:p14="http://schemas.microsoft.com/office/powerpoint/2010/main" val="173561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916" y="2099891"/>
            <a:ext cx="2606781" cy="4711050"/>
          </a:xfrm>
          <a:prstGeom prst="rect">
            <a:avLst/>
          </a:prstGeom>
        </p:spPr>
      </p:pic>
      <p:sp>
        <p:nvSpPr>
          <p:cNvPr id="3" name="Title 2"/>
          <p:cNvSpPr>
            <a:spLocks noGrp="1"/>
          </p:cNvSpPr>
          <p:nvPr>
            <p:ph type="title"/>
          </p:nvPr>
        </p:nvSpPr>
        <p:spPr>
          <a:xfrm>
            <a:off x="596814" y="829882"/>
            <a:ext cx="10625368" cy="940449"/>
          </a:xfrm>
        </p:spPr>
        <p:txBody>
          <a:bodyPr/>
          <a:lstStyle/>
          <a:p>
            <a:pPr algn="ctr"/>
            <a:r>
              <a:rPr lang="en-US" sz="3200" b="1" dirty="0" smtClean="0">
                <a:latin typeface="Cambria" panose="02040503050406030204" pitchFamily="18" charset="0"/>
              </a:rPr>
              <a:t>Lower-Division Major Prep. Articulation</a:t>
            </a:r>
            <a:endParaRPr lang="en-US" sz="3200" b="1" dirty="0">
              <a:latin typeface="Cambria" panose="02040503050406030204" pitchFamily="18" charset="0"/>
            </a:endParaRPr>
          </a:p>
        </p:txBody>
      </p:sp>
      <p:sp>
        <p:nvSpPr>
          <p:cNvPr id="2" name="Content Placeholder 1"/>
          <p:cNvSpPr>
            <a:spLocks noGrp="1"/>
          </p:cNvSpPr>
          <p:nvPr>
            <p:ph idx="1"/>
          </p:nvPr>
        </p:nvSpPr>
        <p:spPr>
          <a:xfrm>
            <a:off x="3270929" y="3151419"/>
            <a:ext cx="8682754" cy="2700187"/>
          </a:xfrm>
        </p:spPr>
        <p:txBody>
          <a:bodyPr>
            <a:normAutofit/>
          </a:bodyPr>
          <a:lstStyle/>
          <a:p>
            <a:r>
              <a:rPr lang="en-US" sz="2400" b="1" dirty="0" smtClean="0">
                <a:solidFill>
                  <a:schemeClr val="tx1"/>
                </a:solidFill>
                <a:latin typeface="Cambria" panose="02040503050406030204" pitchFamily="18" charset="0"/>
              </a:rPr>
              <a:t>Major Requirements</a:t>
            </a:r>
          </a:p>
          <a:p>
            <a:pPr lvl="1"/>
            <a:r>
              <a:rPr lang="en-US" sz="2200" b="1" dirty="0" smtClean="0">
                <a:solidFill>
                  <a:schemeClr val="tx1"/>
                </a:solidFill>
                <a:latin typeface="Cambria" panose="02040503050406030204" pitchFamily="18" charset="0"/>
              </a:rPr>
              <a:t>Research on </a:t>
            </a:r>
            <a:r>
              <a:rPr lang="en-US" sz="2200" b="1" dirty="0" smtClean="0">
                <a:solidFill>
                  <a:schemeClr val="tx1"/>
                </a:solidFill>
                <a:latin typeface="Cambria" panose="02040503050406030204" pitchFamily="18" charset="0"/>
                <a:hlinkClick r:id="rId3"/>
              </a:rPr>
              <a:t>ASSIST.ORG</a:t>
            </a:r>
            <a:endParaRPr lang="en-US" sz="2200" b="1" dirty="0">
              <a:solidFill>
                <a:schemeClr val="tx1"/>
              </a:solidFill>
              <a:latin typeface="Cambria" panose="02040503050406030204" pitchFamily="18" charset="0"/>
            </a:endParaRPr>
          </a:p>
          <a:p>
            <a:pPr lvl="1"/>
            <a:r>
              <a:rPr lang="en-US" sz="2200" b="1" dirty="0" smtClean="0">
                <a:solidFill>
                  <a:schemeClr val="tx1"/>
                </a:solidFill>
                <a:latin typeface="Cambria" panose="02040503050406030204" pitchFamily="18" charset="0"/>
              </a:rPr>
              <a:t>Obtain course syllabus from the four-year college/university</a:t>
            </a:r>
          </a:p>
          <a:p>
            <a:pPr lvl="1"/>
            <a:r>
              <a:rPr lang="en-US" sz="2200" b="1" dirty="0" smtClean="0">
                <a:solidFill>
                  <a:schemeClr val="tx1"/>
                </a:solidFill>
                <a:latin typeface="Cambria" panose="02040503050406030204" pitchFamily="18" charset="0"/>
              </a:rPr>
              <a:t>Review university’s website and catalog </a:t>
            </a:r>
          </a:p>
        </p:txBody>
      </p:sp>
    </p:spTree>
    <p:extLst>
      <p:ext uri="{BB962C8B-B14F-4D97-AF65-F5344CB8AC3E}">
        <p14:creationId xmlns:p14="http://schemas.microsoft.com/office/powerpoint/2010/main" val="322690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8543" y="5517310"/>
            <a:ext cx="1274915" cy="1274915"/>
          </a:xfrm>
          <a:prstGeom prst="rect">
            <a:avLst/>
          </a:prstGeom>
        </p:spPr>
      </p:pic>
      <p:sp>
        <p:nvSpPr>
          <p:cNvPr id="3" name="Title 2"/>
          <p:cNvSpPr>
            <a:spLocks noGrp="1"/>
          </p:cNvSpPr>
          <p:nvPr>
            <p:ph type="title"/>
          </p:nvPr>
        </p:nvSpPr>
        <p:spPr/>
        <p:txBody>
          <a:bodyPr/>
          <a:lstStyle/>
          <a:p>
            <a:pPr algn="ctr"/>
            <a:r>
              <a:rPr lang="en-US" b="1" dirty="0" smtClean="0">
                <a:latin typeface="Cambria" panose="02040503050406030204" pitchFamily="18" charset="0"/>
              </a:rPr>
              <a:t>Articulation Activity</a:t>
            </a:r>
            <a:br>
              <a:rPr lang="en-US" b="1" dirty="0" smtClean="0">
                <a:latin typeface="Cambria" panose="02040503050406030204" pitchFamily="18" charset="0"/>
              </a:rPr>
            </a:br>
            <a:r>
              <a:rPr lang="en-US" b="1" dirty="0" smtClean="0">
                <a:latin typeface="Cambria" panose="02040503050406030204" pitchFamily="18" charset="0"/>
              </a:rPr>
              <a:t>Where does this course apply</a:t>
            </a:r>
            <a:endParaRPr lang="en-US" b="1" dirty="0">
              <a:latin typeface="Cambria" panose="02040503050406030204" pitchFamily="18" charset="0"/>
            </a:endParaRPr>
          </a:p>
        </p:txBody>
      </p:sp>
      <p:sp>
        <p:nvSpPr>
          <p:cNvPr id="5" name="Content Placeholder 1"/>
          <p:cNvSpPr txBox="1">
            <a:spLocks/>
          </p:cNvSpPr>
          <p:nvPr/>
        </p:nvSpPr>
        <p:spPr>
          <a:xfrm>
            <a:off x="541911" y="2497053"/>
            <a:ext cx="7979002" cy="10229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sz="2000" b="1" dirty="0" smtClean="0">
                <a:latin typeface="Cambria" panose="02040503050406030204" pitchFamily="18" charset="0"/>
              </a:rPr>
              <a:t>HIST 20,  </a:t>
            </a:r>
            <a:r>
              <a:rPr lang="en-US" sz="2000" b="1" cap="all" dirty="0" smtClean="0">
                <a:latin typeface="Cambria" panose="02040503050406030204" pitchFamily="18" charset="0"/>
              </a:rPr>
              <a:t>American History Through the Civil War </a:t>
            </a:r>
          </a:p>
          <a:p>
            <a:pPr lvl="1"/>
            <a:r>
              <a:rPr lang="en-US" sz="2000" i="1" dirty="0" smtClean="0">
                <a:latin typeface="Cambria" panose="02040503050406030204" pitchFamily="18" charset="0"/>
              </a:rPr>
              <a:t>3 Units: 3 hours lecture</a:t>
            </a:r>
            <a:endParaRPr lang="en-US" sz="2000" i="1" dirty="0">
              <a:latin typeface="Cambria" panose="02040503050406030204" pitchFamily="18" charset="0"/>
            </a:endParaRPr>
          </a:p>
        </p:txBody>
      </p:sp>
      <p:sp>
        <p:nvSpPr>
          <p:cNvPr id="9" name="Rectangle 8"/>
          <p:cNvSpPr/>
          <p:nvPr/>
        </p:nvSpPr>
        <p:spPr>
          <a:xfrm>
            <a:off x="983204" y="3425689"/>
            <a:ext cx="7100739" cy="2862322"/>
          </a:xfrm>
          <a:prstGeom prst="rect">
            <a:avLst/>
          </a:prstGeom>
        </p:spPr>
        <p:txBody>
          <a:bodyPr wrap="square">
            <a:spAutoFit/>
          </a:bodyPr>
          <a:lstStyle/>
          <a:p>
            <a:r>
              <a:rPr lang="en-US" dirty="0"/>
              <a:t>This course is a study of the history of the United States from its colonial origins through the Reconstruction period. The survey will focus on the major themes, ideas, attitudes, institutions, and elements that are part of the American national development through the mid-19th century. Special emphasis is given to the European antecedents; the forging of an American culture within the colonial context; the political, social, and economic development within the framework of a national experience and identity; and the problems of cultural expansion and divergent growth reflected in the Civil War. </a:t>
            </a:r>
          </a:p>
        </p:txBody>
      </p:sp>
      <p:sp>
        <p:nvSpPr>
          <p:cNvPr id="7" name="TextBox 6"/>
          <p:cNvSpPr txBox="1"/>
          <p:nvPr/>
        </p:nvSpPr>
        <p:spPr>
          <a:xfrm>
            <a:off x="8585185" y="2346823"/>
            <a:ext cx="3458273" cy="1323439"/>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solidFill>
                  <a:srgbClr val="FF0000"/>
                </a:solidFill>
              </a:rPr>
              <a:t>Major Requirement?</a:t>
            </a:r>
          </a:p>
          <a:p>
            <a:pPr marL="342900" indent="-342900">
              <a:buFont typeface="Arial" panose="020B0604020202020204" pitchFamily="34" charset="0"/>
              <a:buChar char="•"/>
            </a:pPr>
            <a:r>
              <a:rPr lang="en-US" sz="2000" b="1" dirty="0" smtClean="0">
                <a:solidFill>
                  <a:srgbClr val="FF0000"/>
                </a:solidFill>
              </a:rPr>
              <a:t>General Education?</a:t>
            </a:r>
          </a:p>
          <a:p>
            <a:pPr marL="342900" indent="-342900">
              <a:buFont typeface="Arial" panose="020B0604020202020204" pitchFamily="34" charset="0"/>
              <a:buChar char="•"/>
            </a:pPr>
            <a:r>
              <a:rPr lang="en-US" sz="2000" b="1" dirty="0" smtClean="0">
                <a:solidFill>
                  <a:srgbClr val="FF0000"/>
                </a:solidFill>
              </a:rPr>
              <a:t>Humanities or Social Science in GE pattern? </a:t>
            </a:r>
          </a:p>
        </p:txBody>
      </p:sp>
    </p:spTree>
    <p:extLst>
      <p:ext uri="{BB962C8B-B14F-4D97-AF65-F5344CB8AC3E}">
        <p14:creationId xmlns:p14="http://schemas.microsoft.com/office/powerpoint/2010/main" val="36195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6799" y="5281916"/>
            <a:ext cx="1458192" cy="1458192"/>
          </a:xfrm>
          <a:prstGeom prst="rect">
            <a:avLst/>
          </a:prstGeom>
        </p:spPr>
      </p:pic>
      <p:sp>
        <p:nvSpPr>
          <p:cNvPr id="3" name="Title 2"/>
          <p:cNvSpPr>
            <a:spLocks noGrp="1"/>
          </p:cNvSpPr>
          <p:nvPr>
            <p:ph type="title"/>
          </p:nvPr>
        </p:nvSpPr>
        <p:spPr/>
        <p:txBody>
          <a:bodyPr/>
          <a:lstStyle/>
          <a:p>
            <a:pPr algn="ctr"/>
            <a:r>
              <a:rPr lang="en-US" b="1" dirty="0" smtClean="0">
                <a:latin typeface="Cambria" panose="02040503050406030204" pitchFamily="18" charset="0"/>
              </a:rPr>
              <a:t>Articulation Activity</a:t>
            </a:r>
            <a:br>
              <a:rPr lang="en-US" b="1" dirty="0" smtClean="0">
                <a:latin typeface="Cambria" panose="02040503050406030204" pitchFamily="18" charset="0"/>
              </a:rPr>
            </a:br>
            <a:r>
              <a:rPr lang="en-US" b="1" dirty="0" smtClean="0">
                <a:latin typeface="Cambria" panose="02040503050406030204" pitchFamily="18" charset="0"/>
              </a:rPr>
              <a:t>Where does this course Apply</a:t>
            </a:r>
            <a:endParaRPr lang="en-US" b="1" dirty="0">
              <a:latin typeface="Cambria" panose="02040503050406030204" pitchFamily="18" charset="0"/>
            </a:endParaRPr>
          </a:p>
        </p:txBody>
      </p:sp>
      <p:sp>
        <p:nvSpPr>
          <p:cNvPr id="5" name="Content Placeholder 1"/>
          <p:cNvSpPr txBox="1">
            <a:spLocks/>
          </p:cNvSpPr>
          <p:nvPr/>
        </p:nvSpPr>
        <p:spPr>
          <a:xfrm>
            <a:off x="541912" y="2434515"/>
            <a:ext cx="7889990" cy="108950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sz="2000" b="1" dirty="0" smtClean="0">
                <a:latin typeface="Cambria" panose="02040503050406030204" pitchFamily="18" charset="0"/>
              </a:rPr>
              <a:t>AJ  2, INTRODUCTION TO ADMINISTRATION OF JUSTICE </a:t>
            </a:r>
          </a:p>
          <a:p>
            <a:pPr lvl="1"/>
            <a:r>
              <a:rPr lang="en-US" sz="2000" i="1" dirty="0" smtClean="0">
                <a:latin typeface="Cambria" panose="02040503050406030204" pitchFamily="18" charset="0"/>
              </a:rPr>
              <a:t>3 Units: 3 hours lecture</a:t>
            </a:r>
            <a:endParaRPr lang="en-US" sz="2000" i="1" dirty="0">
              <a:latin typeface="Cambria" panose="02040503050406030204" pitchFamily="18" charset="0"/>
            </a:endParaRPr>
          </a:p>
        </p:txBody>
      </p:sp>
      <p:sp>
        <p:nvSpPr>
          <p:cNvPr id="9" name="Rectangle 8"/>
          <p:cNvSpPr/>
          <p:nvPr/>
        </p:nvSpPr>
        <p:spPr>
          <a:xfrm>
            <a:off x="1056940" y="3702687"/>
            <a:ext cx="7124107" cy="2585323"/>
          </a:xfrm>
          <a:prstGeom prst="rect">
            <a:avLst/>
          </a:prstGeom>
        </p:spPr>
        <p:txBody>
          <a:bodyPr wrap="square">
            <a:spAutoFit/>
          </a:bodyPr>
          <a:lstStyle/>
          <a:p>
            <a:r>
              <a:rPr lang="en-US" dirty="0"/>
              <a:t>This course offers an introduction to the history and philosophy of the administration of justice system as it has evolved over time. The course studies in-depth the American system of criminal justice and its various subsystems; the roles and role expectations of criminal justice agents; theories and concepts of crime, crime causation, punishment, rehabilitation, victimization, and disparity in treatment of offenders; local and federal court systems; and ethics, education, and training for professionalism in the criminal justice system. </a:t>
            </a:r>
          </a:p>
        </p:txBody>
      </p:sp>
      <p:sp>
        <p:nvSpPr>
          <p:cNvPr id="7" name="TextBox 6"/>
          <p:cNvSpPr txBox="1"/>
          <p:nvPr/>
        </p:nvSpPr>
        <p:spPr>
          <a:xfrm>
            <a:off x="8261504" y="2379248"/>
            <a:ext cx="3671551" cy="1323439"/>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solidFill>
                  <a:srgbClr val="FF0000"/>
                </a:solidFill>
              </a:rPr>
              <a:t>Major Requirement?</a:t>
            </a:r>
          </a:p>
          <a:p>
            <a:pPr marL="342900" indent="-342900">
              <a:buFont typeface="Arial" panose="020B0604020202020204" pitchFamily="34" charset="0"/>
              <a:buChar char="•"/>
            </a:pPr>
            <a:r>
              <a:rPr lang="en-US" sz="2000" b="1" dirty="0" smtClean="0">
                <a:solidFill>
                  <a:srgbClr val="FF0000"/>
                </a:solidFill>
              </a:rPr>
              <a:t>General Education?</a:t>
            </a:r>
          </a:p>
          <a:p>
            <a:pPr marL="342900" indent="-342900">
              <a:buFont typeface="Arial" panose="020B0604020202020204" pitchFamily="34" charset="0"/>
              <a:buChar char="•"/>
            </a:pPr>
            <a:r>
              <a:rPr lang="en-US" sz="2000" b="1" dirty="0" smtClean="0">
                <a:solidFill>
                  <a:srgbClr val="FF0000"/>
                </a:solidFill>
              </a:rPr>
              <a:t>Humanities or Social Science in GE pattern? </a:t>
            </a:r>
          </a:p>
        </p:txBody>
      </p:sp>
    </p:spTree>
    <p:extLst>
      <p:ext uri="{BB962C8B-B14F-4D97-AF65-F5344CB8AC3E}">
        <p14:creationId xmlns:p14="http://schemas.microsoft.com/office/powerpoint/2010/main" val="141945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1928" y="5583988"/>
            <a:ext cx="1258034" cy="1258034"/>
          </a:xfrm>
          <a:prstGeom prst="rect">
            <a:avLst/>
          </a:prstGeom>
        </p:spPr>
      </p:pic>
      <p:sp>
        <p:nvSpPr>
          <p:cNvPr id="3" name="Title 2"/>
          <p:cNvSpPr>
            <a:spLocks noGrp="1"/>
          </p:cNvSpPr>
          <p:nvPr>
            <p:ph type="title"/>
          </p:nvPr>
        </p:nvSpPr>
        <p:spPr/>
        <p:txBody>
          <a:bodyPr/>
          <a:lstStyle/>
          <a:p>
            <a:pPr algn="ctr"/>
            <a:r>
              <a:rPr lang="en-US" b="1" dirty="0" smtClean="0">
                <a:latin typeface="Cambria" panose="02040503050406030204" pitchFamily="18" charset="0"/>
              </a:rPr>
              <a:t>Articulation Activity</a:t>
            </a:r>
            <a:br>
              <a:rPr lang="en-US" b="1" dirty="0" smtClean="0">
                <a:latin typeface="Cambria" panose="02040503050406030204" pitchFamily="18" charset="0"/>
              </a:rPr>
            </a:br>
            <a:r>
              <a:rPr lang="en-US" b="1" dirty="0" smtClean="0">
                <a:latin typeface="Cambria" panose="02040503050406030204" pitchFamily="18" charset="0"/>
              </a:rPr>
              <a:t>Where does this course apply</a:t>
            </a:r>
            <a:endParaRPr lang="en-US" b="1" dirty="0">
              <a:latin typeface="Cambria" panose="02040503050406030204" pitchFamily="18" charset="0"/>
            </a:endParaRPr>
          </a:p>
        </p:txBody>
      </p:sp>
      <p:sp>
        <p:nvSpPr>
          <p:cNvPr id="5" name="Content Placeholder 1"/>
          <p:cNvSpPr txBox="1">
            <a:spLocks/>
          </p:cNvSpPr>
          <p:nvPr/>
        </p:nvSpPr>
        <p:spPr>
          <a:xfrm>
            <a:off x="647108" y="2458297"/>
            <a:ext cx="9374456" cy="120690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sz="2000" b="1" dirty="0" smtClean="0">
                <a:latin typeface="Cambria" panose="02040503050406030204" pitchFamily="18" charset="0"/>
              </a:rPr>
              <a:t>Bio 55, INTRODUCTION TO ECOLOGY: THEORY AND APPLICATION</a:t>
            </a:r>
          </a:p>
          <a:p>
            <a:pPr lvl="1"/>
            <a:r>
              <a:rPr lang="en-US" sz="2000" i="1" dirty="0" smtClean="0">
                <a:latin typeface="Cambria" panose="02040503050406030204" pitchFamily="18" charset="0"/>
              </a:rPr>
              <a:t>3 Units: 3 hours of lecture</a:t>
            </a:r>
            <a:endParaRPr lang="en-US" sz="2000" i="1" cap="small" dirty="0" smtClean="0">
              <a:latin typeface="Cambria" panose="02040503050406030204" pitchFamily="18" charset="0"/>
            </a:endParaRPr>
          </a:p>
        </p:txBody>
      </p:sp>
      <p:sp>
        <p:nvSpPr>
          <p:cNvPr id="9" name="Rectangle 8"/>
          <p:cNvSpPr/>
          <p:nvPr/>
        </p:nvSpPr>
        <p:spPr>
          <a:xfrm>
            <a:off x="1154955" y="3483895"/>
            <a:ext cx="7066554" cy="2585323"/>
          </a:xfrm>
          <a:prstGeom prst="rect">
            <a:avLst/>
          </a:prstGeom>
        </p:spPr>
        <p:txBody>
          <a:bodyPr wrap="square">
            <a:spAutoFit/>
          </a:bodyPr>
          <a:lstStyle/>
          <a:p>
            <a:r>
              <a:rPr lang="en-US" dirty="0"/>
              <a:t>This course offers an introduction to the history and philosophy of the administration of justice system as it has evolved over time. The course studies in-depth the American system of criminal justice and its various subsystems; the roles and role expectations of criminal justice agents; theories and concepts of crime, crime causation, punishment, rehabilitation, victimization, and disparity in treatment of offenders; local and federal court systems; and ethics, education, and training for professionalism in the criminal justice system. </a:t>
            </a:r>
          </a:p>
        </p:txBody>
      </p:sp>
      <p:sp>
        <p:nvSpPr>
          <p:cNvPr id="7" name="TextBox 6"/>
          <p:cNvSpPr txBox="1"/>
          <p:nvPr/>
        </p:nvSpPr>
        <p:spPr>
          <a:xfrm>
            <a:off x="8464270" y="2458297"/>
            <a:ext cx="3575194" cy="1323439"/>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solidFill>
                  <a:srgbClr val="FF0000"/>
                </a:solidFill>
              </a:rPr>
              <a:t>Major Requirement?</a:t>
            </a:r>
          </a:p>
          <a:p>
            <a:pPr marL="342900" indent="-342900">
              <a:buFont typeface="Arial" panose="020B0604020202020204" pitchFamily="34" charset="0"/>
              <a:buChar char="•"/>
            </a:pPr>
            <a:r>
              <a:rPr lang="en-US" sz="2000" b="1" dirty="0" smtClean="0">
                <a:solidFill>
                  <a:srgbClr val="FF0000"/>
                </a:solidFill>
              </a:rPr>
              <a:t>General Education?</a:t>
            </a:r>
          </a:p>
          <a:p>
            <a:pPr marL="342900" indent="-342900">
              <a:buFont typeface="Arial" panose="020B0604020202020204" pitchFamily="34" charset="0"/>
              <a:buChar char="•"/>
            </a:pPr>
            <a:r>
              <a:rPr lang="en-US" sz="2000" b="1" dirty="0" smtClean="0">
                <a:solidFill>
                  <a:srgbClr val="FF0000"/>
                </a:solidFill>
              </a:rPr>
              <a:t>Physical or Life Science in </a:t>
            </a:r>
            <a:r>
              <a:rPr lang="en-US" sz="2000" b="1" dirty="0" smtClean="0">
                <a:solidFill>
                  <a:srgbClr val="FF0000"/>
                </a:solidFill>
              </a:rPr>
              <a:t>GE pattern? </a:t>
            </a:r>
          </a:p>
        </p:txBody>
      </p:sp>
    </p:spTree>
    <p:extLst>
      <p:ext uri="{BB962C8B-B14F-4D97-AF65-F5344CB8AC3E}">
        <p14:creationId xmlns:p14="http://schemas.microsoft.com/office/powerpoint/2010/main" val="73439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panose="02040503050406030204" pitchFamily="18" charset="0"/>
              </a:rPr>
              <a:t>Criminal Justice Example </a:t>
            </a:r>
            <a:endParaRPr lang="en-US" b="1" dirty="0">
              <a:latin typeface="Cambria" panose="020405030504060302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267" y="1776019"/>
            <a:ext cx="6277937" cy="4119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2540" y="1776019"/>
            <a:ext cx="4429957" cy="4881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235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Cambria" panose="02040503050406030204" pitchFamily="18" charset="0"/>
              </a:rPr>
              <a:t>Statistics Example</a:t>
            </a:r>
            <a:endParaRPr lang="en-US" sz="4000" b="1" dirty="0">
              <a:latin typeface="Cambria" panose="020405030504060302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396" y="1802168"/>
            <a:ext cx="5284525" cy="4311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6733" y="1813387"/>
            <a:ext cx="4493954" cy="4540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516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smtClean="0">
                <a:latin typeface="Cambria" panose="02040503050406030204" pitchFamily="18" charset="0"/>
              </a:rPr>
              <a:t>Articulation Strategies</a:t>
            </a:r>
            <a:endParaRPr lang="en-US" b="1" dirty="0">
              <a:latin typeface="Cambria" panose="020405030504060302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396" y="2221187"/>
            <a:ext cx="4207206" cy="2804804"/>
          </a:xfrm>
          <a:prstGeom prst="rect">
            <a:avLst/>
          </a:prstGeom>
        </p:spPr>
      </p:pic>
      <p:sp>
        <p:nvSpPr>
          <p:cNvPr id="2" name="Content Placeholder 1"/>
          <p:cNvSpPr>
            <a:spLocks noGrp="1"/>
          </p:cNvSpPr>
          <p:nvPr>
            <p:ph idx="1"/>
          </p:nvPr>
        </p:nvSpPr>
        <p:spPr>
          <a:xfrm>
            <a:off x="4254413" y="2366774"/>
            <a:ext cx="7666037" cy="4433037"/>
          </a:xfrm>
        </p:spPr>
        <p:txBody>
          <a:bodyPr>
            <a:normAutofit lnSpcReduction="10000"/>
          </a:bodyPr>
          <a:lstStyle/>
          <a:p>
            <a:r>
              <a:rPr lang="en-US" sz="2400" b="1" dirty="0" smtClean="0">
                <a:solidFill>
                  <a:schemeClr val="tx1"/>
                </a:solidFill>
                <a:latin typeface="Cambria" panose="02040503050406030204" pitchFamily="18" charset="0"/>
              </a:rPr>
              <a:t>Update course outline on a regular basis</a:t>
            </a:r>
          </a:p>
          <a:p>
            <a:pPr lvl="1"/>
            <a:r>
              <a:rPr lang="en-US" sz="2200" b="1" i="1" dirty="0" smtClean="0">
                <a:solidFill>
                  <a:schemeClr val="tx1"/>
                </a:solidFill>
                <a:latin typeface="Cambria" panose="02040503050406030204" pitchFamily="18" charset="0"/>
              </a:rPr>
              <a:t>Update textbook</a:t>
            </a:r>
            <a:endParaRPr lang="en-US" sz="2200" b="1" i="1" dirty="0">
              <a:solidFill>
                <a:schemeClr val="tx1"/>
              </a:solidFill>
              <a:latin typeface="Cambria" panose="02040503050406030204" pitchFamily="18" charset="0"/>
            </a:endParaRPr>
          </a:p>
          <a:p>
            <a:r>
              <a:rPr lang="en-US" sz="2400" b="1" dirty="0">
                <a:solidFill>
                  <a:schemeClr val="tx1"/>
                </a:solidFill>
                <a:latin typeface="Cambria" panose="02040503050406030204" pitchFamily="18" charset="0"/>
              </a:rPr>
              <a:t>Submit for C-ID approval</a:t>
            </a:r>
          </a:p>
          <a:p>
            <a:r>
              <a:rPr lang="en-US" sz="2400" b="1" dirty="0" smtClean="0">
                <a:solidFill>
                  <a:schemeClr val="tx1"/>
                </a:solidFill>
                <a:latin typeface="Cambria" panose="02040503050406030204" pitchFamily="18" charset="0"/>
              </a:rPr>
              <a:t>Research comparable transfer courses</a:t>
            </a:r>
          </a:p>
          <a:p>
            <a:pPr lvl="1"/>
            <a:r>
              <a:rPr lang="en-US" sz="2000" b="1" i="1" dirty="0" smtClean="0">
                <a:solidFill>
                  <a:schemeClr val="tx1"/>
                </a:solidFill>
                <a:latin typeface="Cambria" panose="02040503050406030204" pitchFamily="18" charset="0"/>
              </a:rPr>
              <a:t>CSU/UC</a:t>
            </a:r>
          </a:p>
          <a:p>
            <a:pPr lvl="1"/>
            <a:r>
              <a:rPr lang="en-US" sz="2000" b="1" i="1" dirty="0" smtClean="0">
                <a:solidFill>
                  <a:schemeClr val="tx1"/>
                </a:solidFill>
                <a:latin typeface="Cambria" panose="02040503050406030204" pitchFamily="18" charset="0"/>
              </a:rPr>
              <a:t>Community Colleges </a:t>
            </a:r>
            <a:endParaRPr lang="en-US" sz="2000" b="1" i="1" dirty="0">
              <a:solidFill>
                <a:schemeClr val="tx1"/>
              </a:solidFill>
              <a:latin typeface="Cambria" panose="02040503050406030204" pitchFamily="18" charset="0"/>
            </a:endParaRPr>
          </a:p>
          <a:p>
            <a:r>
              <a:rPr lang="en-US" sz="2400" b="1" dirty="0" smtClean="0">
                <a:solidFill>
                  <a:schemeClr val="tx1"/>
                </a:solidFill>
                <a:latin typeface="Cambria" panose="02040503050406030204" pitchFamily="18" charset="0"/>
              </a:rPr>
              <a:t>Interact with discipline experts at UC/CSU/feeder transfer schools</a:t>
            </a:r>
          </a:p>
          <a:p>
            <a:r>
              <a:rPr lang="en-US" sz="2400" b="1" dirty="0" smtClean="0">
                <a:solidFill>
                  <a:schemeClr val="tx1"/>
                </a:solidFill>
                <a:latin typeface="Cambria" panose="02040503050406030204" pitchFamily="18" charset="0"/>
              </a:rPr>
              <a:t>Know your Articulation Officer – support your articulation officer</a:t>
            </a:r>
            <a:endParaRPr lang="en-US" sz="2400" b="1" dirty="0">
              <a:solidFill>
                <a:schemeClr val="tx1"/>
              </a:solidFill>
              <a:latin typeface="Cambria" panose="02040503050406030204" pitchFamily="18" charset="0"/>
            </a:endParaRPr>
          </a:p>
        </p:txBody>
      </p:sp>
    </p:spTree>
    <p:extLst>
      <p:ext uri="{BB962C8B-B14F-4D97-AF65-F5344CB8AC3E}">
        <p14:creationId xmlns:p14="http://schemas.microsoft.com/office/powerpoint/2010/main" val="205488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1116" y="1680632"/>
            <a:ext cx="3747325" cy="2306046"/>
          </a:xfrm>
          <a:prstGeom prst="rect">
            <a:avLst/>
          </a:prstGeom>
        </p:spPr>
      </p:pic>
      <p:sp>
        <p:nvSpPr>
          <p:cNvPr id="3" name="Title 2"/>
          <p:cNvSpPr>
            <a:spLocks noGrp="1"/>
          </p:cNvSpPr>
          <p:nvPr>
            <p:ph type="title"/>
          </p:nvPr>
        </p:nvSpPr>
        <p:spPr/>
        <p:txBody>
          <a:bodyPr/>
          <a:lstStyle/>
          <a:p>
            <a:pPr algn="ctr"/>
            <a:r>
              <a:rPr lang="en-US" sz="4000" b="1" dirty="0" smtClean="0">
                <a:latin typeface="Cambria" panose="02040503050406030204" pitchFamily="18" charset="0"/>
              </a:rPr>
              <a:t>Articulation Resources </a:t>
            </a:r>
            <a:endParaRPr lang="en-US" sz="4000" b="1" dirty="0">
              <a:latin typeface="Cambria" panose="02040503050406030204" pitchFamily="18" charset="0"/>
            </a:endParaRPr>
          </a:p>
        </p:txBody>
      </p:sp>
      <p:sp>
        <p:nvSpPr>
          <p:cNvPr id="2" name="Content Placeholder 1"/>
          <p:cNvSpPr>
            <a:spLocks noGrp="1"/>
          </p:cNvSpPr>
          <p:nvPr>
            <p:ph idx="1"/>
          </p:nvPr>
        </p:nvSpPr>
        <p:spPr>
          <a:xfrm>
            <a:off x="855022" y="2734125"/>
            <a:ext cx="10616541" cy="3547919"/>
          </a:xfrm>
        </p:spPr>
        <p:txBody>
          <a:bodyPr>
            <a:normAutofit/>
          </a:bodyPr>
          <a:lstStyle/>
          <a:p>
            <a:r>
              <a:rPr lang="en-US" sz="2800" b="1" dirty="0" smtClean="0">
                <a:solidFill>
                  <a:schemeClr val="tx1"/>
                </a:solidFill>
                <a:latin typeface="Cambria" panose="02040503050406030204" pitchFamily="18" charset="0"/>
                <a:hlinkClick r:id="rId3"/>
              </a:rPr>
              <a:t>CSU Baccalaureate Level </a:t>
            </a:r>
            <a:r>
              <a:rPr lang="en-US" sz="2800" b="1" dirty="0" smtClean="0">
                <a:solidFill>
                  <a:schemeClr val="tx1"/>
                </a:solidFill>
                <a:latin typeface="Cambria" panose="02040503050406030204" pitchFamily="18" charset="0"/>
                <a:hlinkClick r:id="rId3"/>
              </a:rPr>
              <a:t>Document</a:t>
            </a:r>
            <a:endParaRPr lang="en-US" sz="1100" b="1" dirty="0">
              <a:solidFill>
                <a:schemeClr val="tx1"/>
              </a:solidFill>
              <a:latin typeface="Cambria" panose="02040503050406030204" pitchFamily="18" charset="0"/>
              <a:hlinkClick r:id="rId4"/>
            </a:endParaRPr>
          </a:p>
          <a:p>
            <a:r>
              <a:rPr lang="en-US" sz="2800" b="1" dirty="0" smtClean="0">
                <a:solidFill>
                  <a:schemeClr val="tx1"/>
                </a:solidFill>
                <a:latin typeface="Cambria" panose="02040503050406030204" pitchFamily="18" charset="0"/>
                <a:hlinkClick r:id="rId4"/>
              </a:rPr>
              <a:t>UC Transfer Course </a:t>
            </a:r>
            <a:r>
              <a:rPr lang="en-US" sz="2800" b="1" dirty="0" smtClean="0">
                <a:solidFill>
                  <a:schemeClr val="tx1"/>
                </a:solidFill>
                <a:latin typeface="Cambria" panose="02040503050406030204" pitchFamily="18" charset="0"/>
                <a:hlinkClick r:id="rId4"/>
              </a:rPr>
              <a:t>Agreement</a:t>
            </a:r>
            <a:endParaRPr lang="en-US" sz="1100" b="1" dirty="0" smtClean="0">
              <a:solidFill>
                <a:schemeClr val="tx1"/>
              </a:solidFill>
              <a:latin typeface="Cambria" panose="02040503050406030204" pitchFamily="18" charset="0"/>
              <a:hlinkClick r:id="rId5" action="ppaction://hlinkfile"/>
            </a:endParaRPr>
          </a:p>
          <a:p>
            <a:r>
              <a:rPr lang="en-US" sz="2800" b="1" dirty="0" smtClean="0">
                <a:solidFill>
                  <a:schemeClr val="tx1"/>
                </a:solidFill>
                <a:latin typeface="Cambria" panose="02040503050406030204" pitchFamily="18" charset="0"/>
                <a:hlinkClick r:id="rId6"/>
              </a:rPr>
              <a:t>CSU GE Breadth Requirements – E.O. 1100 (Feb., 16, 2015</a:t>
            </a:r>
            <a:r>
              <a:rPr lang="en-US" sz="2800" b="1" dirty="0" smtClean="0">
                <a:solidFill>
                  <a:schemeClr val="tx1"/>
                </a:solidFill>
                <a:latin typeface="Cambria" panose="02040503050406030204" pitchFamily="18" charset="0"/>
                <a:hlinkClick r:id="rId6"/>
              </a:rPr>
              <a:t>)</a:t>
            </a:r>
            <a:endParaRPr lang="en-US" sz="1100" b="1" dirty="0" smtClean="0">
              <a:solidFill>
                <a:schemeClr val="tx1"/>
              </a:solidFill>
              <a:latin typeface="Cambria" panose="02040503050406030204" pitchFamily="18" charset="0"/>
              <a:hlinkClick r:id="rId7" action="ppaction://hlinkfile"/>
            </a:endParaRPr>
          </a:p>
          <a:p>
            <a:r>
              <a:rPr lang="en-US" sz="2800" b="1" dirty="0" smtClean="0">
                <a:solidFill>
                  <a:schemeClr val="tx1"/>
                </a:solidFill>
                <a:latin typeface="Cambria" panose="02040503050406030204" pitchFamily="18" charset="0"/>
                <a:hlinkClick r:id="rId8"/>
              </a:rPr>
              <a:t>IGETC Standards-Version 1.7 (June 2, 2016) </a:t>
            </a:r>
            <a:endParaRPr lang="en-US" sz="2800" b="1" dirty="0" smtClean="0">
              <a:solidFill>
                <a:schemeClr val="tx1"/>
              </a:solidFill>
              <a:latin typeface="Cambria" panose="02040503050406030204" pitchFamily="18" charset="0"/>
            </a:endParaRPr>
          </a:p>
          <a:p>
            <a:r>
              <a:rPr lang="en-US" sz="2800" b="1" dirty="0" smtClean="0">
                <a:solidFill>
                  <a:schemeClr val="tx1"/>
                </a:solidFill>
                <a:latin typeface="Cambria" panose="02040503050406030204" pitchFamily="18" charset="0"/>
                <a:hlinkClick r:id="rId9"/>
              </a:rPr>
              <a:t>ASSIST.ORG</a:t>
            </a:r>
            <a:endParaRPr lang="en-US" sz="2800" b="1" dirty="0" smtClean="0">
              <a:solidFill>
                <a:schemeClr val="tx1"/>
              </a:solidFill>
              <a:latin typeface="Cambria" panose="02040503050406030204" pitchFamily="18" charset="0"/>
            </a:endParaRPr>
          </a:p>
          <a:p>
            <a:r>
              <a:rPr lang="en-US" sz="2800" b="1" dirty="0" smtClean="0">
                <a:solidFill>
                  <a:schemeClr val="tx1"/>
                </a:solidFill>
                <a:latin typeface="Cambria" panose="02040503050406030204" pitchFamily="18" charset="0"/>
                <a:hlinkClick r:id="rId10"/>
              </a:rPr>
              <a:t>CCC Transfer Counselor Website</a:t>
            </a:r>
            <a:endParaRPr lang="en-US" sz="2800" b="1" dirty="0">
              <a:solidFill>
                <a:schemeClr val="tx1"/>
              </a:solidFill>
              <a:latin typeface="Cambria" panose="02040503050406030204" pitchFamily="18" charset="0"/>
            </a:endParaRPr>
          </a:p>
        </p:txBody>
      </p:sp>
    </p:spTree>
    <p:extLst>
      <p:ext uri="{BB962C8B-B14F-4D97-AF65-F5344CB8AC3E}">
        <p14:creationId xmlns:p14="http://schemas.microsoft.com/office/powerpoint/2010/main" val="1126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Cambria" panose="02040503050406030204" pitchFamily="18" charset="0"/>
              </a:rPr>
              <a:t>Sources</a:t>
            </a:r>
            <a:endParaRPr lang="en-US" b="1" dirty="0">
              <a:latin typeface="Cambria" panose="02040503050406030204" pitchFamily="18" charset="0"/>
            </a:endParaRPr>
          </a:p>
        </p:txBody>
      </p:sp>
      <p:sp>
        <p:nvSpPr>
          <p:cNvPr id="3" name="Rectangle 2"/>
          <p:cNvSpPr/>
          <p:nvPr/>
        </p:nvSpPr>
        <p:spPr>
          <a:xfrm>
            <a:off x="369456" y="2244485"/>
            <a:ext cx="11665528" cy="3662541"/>
          </a:xfrm>
          <a:prstGeom prst="rect">
            <a:avLst/>
          </a:prstGeom>
        </p:spPr>
        <p:txBody>
          <a:bodyPr wrap="square">
            <a:spAutoFit/>
          </a:bodyPr>
          <a:lstStyle/>
          <a:p>
            <a:r>
              <a:rPr lang="en-US" sz="2400" b="1" dirty="0">
                <a:latin typeface="Cambria" panose="02040503050406030204" pitchFamily="18" charset="0"/>
              </a:rPr>
              <a:t>CSU </a:t>
            </a:r>
            <a:r>
              <a:rPr lang="en-US" sz="2400" b="1" dirty="0" smtClean="0">
                <a:latin typeface="Cambria" panose="02040503050406030204" pitchFamily="18" charset="0"/>
              </a:rPr>
              <a:t>Data</a:t>
            </a:r>
          </a:p>
          <a:p>
            <a:endParaRPr lang="en-US" sz="1000" b="1" dirty="0">
              <a:latin typeface="Cambria" panose="02040503050406030204" pitchFamily="18" charset="0"/>
              <a:hlinkClick r:id="rId2"/>
            </a:endParaRPr>
          </a:p>
          <a:p>
            <a:r>
              <a:rPr lang="en-US" sz="2000" b="1" dirty="0" smtClean="0">
                <a:hlinkClick r:id="rId2"/>
              </a:rPr>
              <a:t>http://calstate.edu/as/index.shtml</a:t>
            </a:r>
            <a:endParaRPr lang="en-US" sz="2000" b="1" dirty="0" smtClean="0"/>
          </a:p>
          <a:p>
            <a:pPr marL="400050" lvl="1" indent="0">
              <a:buNone/>
            </a:pPr>
            <a:endParaRPr lang="en-US" sz="2400" dirty="0"/>
          </a:p>
          <a:p>
            <a:r>
              <a:rPr lang="en-US" sz="2400" b="1" dirty="0">
                <a:latin typeface="Cambria" panose="02040503050406030204" pitchFamily="18" charset="0"/>
              </a:rPr>
              <a:t>UC Data </a:t>
            </a:r>
            <a:r>
              <a:rPr lang="en-US" sz="2400" b="1" dirty="0" smtClean="0">
                <a:latin typeface="Cambria" panose="02040503050406030204" pitchFamily="18" charset="0"/>
              </a:rPr>
              <a:t>                          </a:t>
            </a:r>
          </a:p>
          <a:p>
            <a:endParaRPr lang="en-US" sz="1000" b="1" dirty="0">
              <a:latin typeface="Cambria" panose="02040503050406030204" pitchFamily="18" charset="0"/>
              <a:hlinkClick r:id="rId3"/>
            </a:endParaRPr>
          </a:p>
          <a:p>
            <a:r>
              <a:rPr lang="en-US" sz="2000" b="1" dirty="0" smtClean="0">
                <a:hlinkClick r:id="rId3"/>
              </a:rPr>
              <a:t>http</a:t>
            </a:r>
            <a:r>
              <a:rPr lang="en-US" sz="2000" b="1" dirty="0">
                <a:hlinkClick r:id="rId3"/>
              </a:rPr>
              <a:t>://</a:t>
            </a:r>
            <a:r>
              <a:rPr lang="en-US" sz="2000" b="1" dirty="0" smtClean="0">
                <a:hlinkClick r:id="rId3"/>
              </a:rPr>
              <a:t>admission.universityofcalifornia.edu/counselors/transfer/profiles%20/index.html</a:t>
            </a:r>
            <a:endParaRPr lang="en-US" sz="2000" b="1" dirty="0" smtClean="0"/>
          </a:p>
          <a:p>
            <a:endParaRPr lang="en-US" sz="2000" b="1" dirty="0"/>
          </a:p>
          <a:p>
            <a:r>
              <a:rPr lang="en-US" sz="2000" b="1" dirty="0" smtClean="0">
                <a:latin typeface="Cambria" panose="02040503050406030204" pitchFamily="18" charset="0"/>
              </a:rPr>
              <a:t>California Intersegmental Articulation Council (CIAC) Access to UC, CSU and CCC catalogs and CCC course outlines</a:t>
            </a:r>
            <a:endParaRPr lang="en-US" sz="2000" dirty="0" smtClean="0">
              <a:hlinkClick r:id="rId4"/>
            </a:endParaRPr>
          </a:p>
          <a:p>
            <a:r>
              <a:rPr lang="en-US" sz="2000" b="1" dirty="0" smtClean="0">
                <a:hlinkClick r:id="rId4"/>
              </a:rPr>
              <a:t>http://ciac.csusb.edu/index.html</a:t>
            </a:r>
            <a:endParaRPr lang="en-US" sz="2000" b="1" dirty="0" smtClean="0"/>
          </a:p>
          <a:p>
            <a:endParaRPr lang="en-US" sz="2000" b="1" dirty="0"/>
          </a:p>
        </p:txBody>
      </p:sp>
    </p:spTree>
    <p:extLst>
      <p:ext uri="{BB962C8B-B14F-4D97-AF65-F5344CB8AC3E}">
        <p14:creationId xmlns:p14="http://schemas.microsoft.com/office/powerpoint/2010/main" val="161652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smtClean="0">
                <a:latin typeface="Cambria" panose="02040503050406030204" pitchFamily="18" charset="0"/>
              </a:rPr>
              <a:t>Overview</a:t>
            </a:r>
            <a:endParaRPr lang="en-US" b="1" dirty="0"/>
          </a:p>
        </p:txBody>
      </p:sp>
      <p:sp>
        <p:nvSpPr>
          <p:cNvPr id="2" name="Content Placeholder 1"/>
          <p:cNvSpPr>
            <a:spLocks noGrp="1"/>
          </p:cNvSpPr>
          <p:nvPr>
            <p:ph idx="1"/>
          </p:nvPr>
        </p:nvSpPr>
        <p:spPr/>
        <p:txBody>
          <a:bodyPr>
            <a:normAutofit fontScale="92500" lnSpcReduction="20000"/>
          </a:bodyPr>
          <a:lstStyle/>
          <a:p>
            <a:r>
              <a:rPr lang="en-US" sz="3200" dirty="0" smtClean="0">
                <a:solidFill>
                  <a:schemeClr val="tx1"/>
                </a:solidFill>
                <a:latin typeface="Cambria" panose="02040503050406030204" pitchFamily="18" charset="0"/>
              </a:rPr>
              <a:t>Transfer student </a:t>
            </a:r>
            <a:r>
              <a:rPr lang="en-US" sz="3200" dirty="0">
                <a:solidFill>
                  <a:schemeClr val="tx1"/>
                </a:solidFill>
                <a:latin typeface="Cambria" panose="02040503050406030204" pitchFamily="18" charset="0"/>
              </a:rPr>
              <a:t>d</a:t>
            </a:r>
            <a:r>
              <a:rPr lang="en-US" sz="3200" dirty="0" smtClean="0">
                <a:solidFill>
                  <a:schemeClr val="tx1"/>
                </a:solidFill>
                <a:latin typeface="Cambria" panose="02040503050406030204" pitchFamily="18" charset="0"/>
              </a:rPr>
              <a:t>ata	</a:t>
            </a:r>
            <a:endParaRPr lang="en-US" sz="3200" dirty="0">
              <a:solidFill>
                <a:schemeClr val="tx1"/>
              </a:solidFill>
              <a:latin typeface="Cambria" panose="02040503050406030204" pitchFamily="18" charset="0"/>
            </a:endParaRPr>
          </a:p>
          <a:p>
            <a:r>
              <a:rPr lang="en-US" sz="3200" dirty="0" smtClean="0">
                <a:solidFill>
                  <a:schemeClr val="tx1"/>
                </a:solidFill>
                <a:latin typeface="Cambria" panose="02040503050406030204" pitchFamily="18" charset="0"/>
              </a:rPr>
              <a:t>What are transfer requirements for CSU/UC?</a:t>
            </a:r>
            <a:endParaRPr lang="en-US" sz="3200" dirty="0">
              <a:solidFill>
                <a:schemeClr val="tx1"/>
              </a:solidFill>
              <a:latin typeface="Cambria" panose="02040503050406030204" pitchFamily="18" charset="0"/>
            </a:endParaRPr>
          </a:p>
          <a:p>
            <a:r>
              <a:rPr lang="en-US" sz="3200" dirty="0" smtClean="0">
                <a:solidFill>
                  <a:schemeClr val="tx1"/>
                </a:solidFill>
                <a:latin typeface="Cambria" panose="02040503050406030204" pitchFamily="18" charset="0"/>
              </a:rPr>
              <a:t>Articulation activity</a:t>
            </a:r>
            <a:endParaRPr lang="en-US" sz="3200" dirty="0">
              <a:solidFill>
                <a:schemeClr val="tx1"/>
              </a:solidFill>
              <a:latin typeface="Cambria" panose="02040503050406030204" pitchFamily="18" charset="0"/>
            </a:endParaRPr>
          </a:p>
          <a:p>
            <a:r>
              <a:rPr lang="en-US" sz="3200" dirty="0" smtClean="0">
                <a:solidFill>
                  <a:schemeClr val="tx1"/>
                </a:solidFill>
                <a:latin typeface="Cambria" panose="02040503050406030204" pitchFamily="18" charset="0"/>
              </a:rPr>
              <a:t>Strategies to improve your course articulation</a:t>
            </a:r>
          </a:p>
          <a:p>
            <a:pPr marL="937260" lvl="1" indent="-571500"/>
            <a:r>
              <a:rPr lang="en-US" sz="2800" dirty="0" smtClean="0">
                <a:solidFill>
                  <a:schemeClr val="tx1"/>
                </a:solidFill>
                <a:latin typeface="Cambria" panose="02040503050406030204" pitchFamily="18" charset="0"/>
              </a:rPr>
              <a:t>Articulation resources	</a:t>
            </a:r>
            <a:endParaRPr lang="en-US" sz="2800" dirty="0">
              <a:solidFill>
                <a:schemeClr val="tx1"/>
              </a:solidFill>
              <a:latin typeface="Cambria" panose="02040503050406030204" pitchFamily="18" charset="0"/>
            </a:endParaRPr>
          </a:p>
          <a:p>
            <a:r>
              <a:rPr lang="en-US" sz="3200" dirty="0" smtClean="0">
                <a:solidFill>
                  <a:schemeClr val="tx1"/>
                </a:solidFill>
                <a:latin typeface="Cambria" panose="02040503050406030204" pitchFamily="18" charset="0"/>
              </a:rPr>
              <a:t>Timeline to articulate courses</a:t>
            </a:r>
            <a:endParaRPr lang="en-US" sz="3200" dirty="0">
              <a:solidFill>
                <a:schemeClr val="tx1"/>
              </a:solidFill>
              <a:latin typeface="Cambria" panose="02040503050406030204" pitchFamily="18" charset="0"/>
            </a:endParaRPr>
          </a:p>
          <a:p>
            <a:r>
              <a:rPr lang="en-US" sz="3200" dirty="0" smtClean="0">
                <a:solidFill>
                  <a:schemeClr val="tx1"/>
                </a:solidFill>
                <a:latin typeface="Cambria" panose="02040503050406030204" pitchFamily="18" charset="0"/>
              </a:rPr>
              <a:t>Q &amp; A</a:t>
            </a:r>
            <a:endParaRPr lang="en-US" sz="3200" dirty="0">
              <a:solidFill>
                <a:schemeClr val="tx1"/>
              </a:solidFill>
              <a:latin typeface="Cambria" panose="02040503050406030204" pitchFamily="18" charset="0"/>
            </a:endParaRPr>
          </a:p>
          <a:p>
            <a:endParaRPr lang="en-US" dirty="0"/>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Cambria" panose="02040503050406030204" pitchFamily="18" charset="0"/>
              </a:rPr>
              <a:t>Questions &amp; Answers </a:t>
            </a:r>
            <a:endParaRPr lang="en-US" b="1" dirty="0">
              <a:latin typeface="Cambria" panose="020405030504060302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308" y="2523423"/>
            <a:ext cx="5874499" cy="3901127"/>
          </a:xfrm>
          <a:prstGeom prst="rect">
            <a:avLst/>
          </a:prstGeom>
        </p:spPr>
      </p:pic>
    </p:spTree>
    <p:extLst>
      <p:ext uri="{BB962C8B-B14F-4D97-AF65-F5344CB8AC3E}">
        <p14:creationId xmlns:p14="http://schemas.microsoft.com/office/powerpoint/2010/main" val="118735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5957" y="882487"/>
            <a:ext cx="5203421" cy="3479120"/>
          </a:xfrm>
          <a:prstGeom prst="rect">
            <a:avLst/>
          </a:prstGeom>
        </p:spPr>
      </p:pic>
      <p:sp>
        <p:nvSpPr>
          <p:cNvPr id="7" name="Rectangle 6"/>
          <p:cNvSpPr/>
          <p:nvPr/>
        </p:nvSpPr>
        <p:spPr>
          <a:xfrm>
            <a:off x="273133" y="4684314"/>
            <a:ext cx="11709070" cy="2092881"/>
          </a:xfrm>
          <a:prstGeom prst="rect">
            <a:avLst/>
          </a:prstGeom>
        </p:spPr>
        <p:txBody>
          <a:bodyPr wrap="square">
            <a:spAutoFit/>
          </a:bodyPr>
          <a:lstStyle/>
          <a:p>
            <a:r>
              <a:rPr lang="en-US" b="1" dirty="0">
                <a:solidFill>
                  <a:srgbClr val="002060"/>
                </a:solidFill>
                <a:latin typeface="Cambria" panose="02040503050406030204" pitchFamily="18" charset="0"/>
              </a:rPr>
              <a:t>Corinna Evett</a:t>
            </a:r>
          </a:p>
          <a:p>
            <a:r>
              <a:rPr lang="en-US" i="1" dirty="0" smtClean="0">
                <a:solidFill>
                  <a:srgbClr val="002060"/>
                </a:solidFill>
                <a:latin typeface="Cambria" panose="02040503050406030204" pitchFamily="18" charset="0"/>
              </a:rPr>
              <a:t>Transfer</a:t>
            </a:r>
            <a:r>
              <a:rPr lang="en-US" i="1" dirty="0">
                <a:solidFill>
                  <a:srgbClr val="002060"/>
                </a:solidFill>
                <a:latin typeface="Cambria" panose="02040503050406030204" pitchFamily="18" charset="0"/>
              </a:rPr>
              <a:t>, Articulation, and Student Services Committee Member, </a:t>
            </a:r>
            <a:r>
              <a:rPr lang="en-US" i="1" dirty="0" smtClean="0">
                <a:solidFill>
                  <a:srgbClr val="002060"/>
                </a:solidFill>
                <a:latin typeface="Cambria" panose="02040503050406030204" pitchFamily="18" charset="0"/>
              </a:rPr>
              <a:t>Facilitator</a:t>
            </a:r>
          </a:p>
          <a:p>
            <a:endParaRPr lang="en-US" sz="1000" i="1" dirty="0">
              <a:solidFill>
                <a:srgbClr val="002060"/>
              </a:solidFill>
              <a:latin typeface="Cambria" panose="02040503050406030204" pitchFamily="18" charset="0"/>
            </a:endParaRPr>
          </a:p>
          <a:p>
            <a:r>
              <a:rPr lang="en-US" b="1" dirty="0" smtClean="0">
                <a:solidFill>
                  <a:srgbClr val="002060"/>
                </a:solidFill>
                <a:latin typeface="Cambria" panose="02040503050406030204" pitchFamily="18" charset="0"/>
              </a:rPr>
              <a:t>			Leonor </a:t>
            </a:r>
            <a:r>
              <a:rPr lang="en-US" b="1" dirty="0">
                <a:solidFill>
                  <a:srgbClr val="002060"/>
                </a:solidFill>
                <a:latin typeface="Cambria" panose="02040503050406030204" pitchFamily="18" charset="0"/>
              </a:rPr>
              <a:t>Aguilera </a:t>
            </a:r>
          </a:p>
          <a:p>
            <a:r>
              <a:rPr lang="en-US" i="1" dirty="0">
                <a:solidFill>
                  <a:srgbClr val="002060"/>
                </a:solidFill>
                <a:latin typeface="Cambria" panose="02040503050406030204" pitchFamily="18" charset="0"/>
              </a:rPr>
              <a:t>  </a:t>
            </a:r>
            <a:r>
              <a:rPr lang="en-US" i="1" dirty="0" smtClean="0">
                <a:solidFill>
                  <a:srgbClr val="002060"/>
                </a:solidFill>
                <a:latin typeface="Cambria" panose="02040503050406030204" pitchFamily="18" charset="0"/>
              </a:rPr>
              <a:t>			Santiago </a:t>
            </a:r>
            <a:r>
              <a:rPr lang="en-US" i="1" dirty="0">
                <a:solidFill>
                  <a:srgbClr val="002060"/>
                </a:solidFill>
                <a:latin typeface="Cambria" panose="02040503050406030204" pitchFamily="18" charset="0"/>
              </a:rPr>
              <a:t>Canyon College, Articulation Officer/Counseling </a:t>
            </a:r>
            <a:r>
              <a:rPr lang="en-US" i="1" dirty="0" smtClean="0">
                <a:solidFill>
                  <a:srgbClr val="002060"/>
                </a:solidFill>
                <a:latin typeface="Cambria" panose="02040503050406030204" pitchFamily="18" charset="0"/>
              </a:rPr>
              <a:t>Faculty</a:t>
            </a:r>
          </a:p>
          <a:p>
            <a:endParaRPr lang="en-US" sz="1050" i="1" dirty="0">
              <a:solidFill>
                <a:srgbClr val="002060"/>
              </a:solidFill>
              <a:latin typeface="Cambria" panose="02040503050406030204" pitchFamily="18" charset="0"/>
            </a:endParaRPr>
          </a:p>
          <a:p>
            <a:r>
              <a:rPr lang="en-US" b="1" dirty="0" smtClean="0">
                <a:solidFill>
                  <a:srgbClr val="002060"/>
                </a:solidFill>
                <a:latin typeface="Cambria" panose="02040503050406030204" pitchFamily="18" charset="0"/>
              </a:rPr>
              <a:t>						Tiffany </a:t>
            </a:r>
            <a:r>
              <a:rPr lang="en-US" b="1" dirty="0">
                <a:solidFill>
                  <a:srgbClr val="002060"/>
                </a:solidFill>
                <a:latin typeface="Cambria" panose="02040503050406030204" pitchFamily="18" charset="0"/>
              </a:rPr>
              <a:t>Tran</a:t>
            </a:r>
          </a:p>
          <a:p>
            <a:r>
              <a:rPr lang="en-US" i="1" dirty="0">
                <a:solidFill>
                  <a:srgbClr val="002060"/>
                </a:solidFill>
                <a:latin typeface="Cambria" panose="02040503050406030204" pitchFamily="18" charset="0"/>
              </a:rPr>
              <a:t>  </a:t>
            </a:r>
            <a:r>
              <a:rPr lang="en-US" i="1" dirty="0" smtClean="0">
                <a:solidFill>
                  <a:srgbClr val="002060"/>
                </a:solidFill>
                <a:latin typeface="Cambria" panose="02040503050406030204" pitchFamily="18" charset="0"/>
              </a:rPr>
              <a:t>						Irvine </a:t>
            </a:r>
            <a:r>
              <a:rPr lang="en-US" i="1" dirty="0">
                <a:solidFill>
                  <a:srgbClr val="002060"/>
                </a:solidFill>
                <a:latin typeface="Cambria" panose="02040503050406030204" pitchFamily="18" charset="0"/>
              </a:rPr>
              <a:t>Valley College, Articulation Officer/Counseling Faculty</a:t>
            </a:r>
          </a:p>
        </p:txBody>
      </p:sp>
    </p:spTree>
    <p:extLst>
      <p:ext uri="{BB962C8B-B14F-4D97-AF65-F5344CB8AC3E}">
        <p14:creationId xmlns:p14="http://schemas.microsoft.com/office/powerpoint/2010/main" val="67539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smtClean="0">
                <a:latin typeface="Cambria" panose="02040503050406030204" pitchFamily="18" charset="0"/>
              </a:rPr>
              <a:t>Transfer Data</a:t>
            </a:r>
            <a:endParaRPr lang="en-US" b="1" dirty="0">
              <a:latin typeface="Cambria" panose="02040503050406030204" pitchFamily="18" charset="0"/>
            </a:endParaRPr>
          </a:p>
        </p:txBody>
      </p:sp>
      <p:sp>
        <p:nvSpPr>
          <p:cNvPr id="2" name="Content Placeholder 1"/>
          <p:cNvSpPr>
            <a:spLocks noGrp="1"/>
          </p:cNvSpPr>
          <p:nvPr>
            <p:ph idx="1"/>
          </p:nvPr>
        </p:nvSpPr>
        <p:spPr>
          <a:xfrm>
            <a:off x="234460" y="2668247"/>
            <a:ext cx="5950663" cy="1861622"/>
          </a:xfrm>
        </p:spPr>
        <p:txBody>
          <a:bodyPr>
            <a:normAutofit fontScale="92500"/>
          </a:bodyPr>
          <a:lstStyle/>
          <a:p>
            <a:r>
              <a:rPr lang="en-US" sz="2000" b="1" dirty="0" smtClean="0">
                <a:latin typeface="Cambria" panose="02040503050406030204" pitchFamily="18" charset="0"/>
              </a:rPr>
              <a:t>CSU 2015-2016 –CCC Transfers (unduplicated)</a:t>
            </a:r>
            <a:r>
              <a:rPr lang="en-US" sz="2400" b="1" dirty="0" smtClean="0">
                <a:latin typeface="Cambria" panose="02040503050406030204" pitchFamily="18" charset="0"/>
              </a:rPr>
              <a:t>	</a:t>
            </a:r>
          </a:p>
          <a:p>
            <a:pPr lvl="1"/>
            <a:r>
              <a:rPr lang="en-US" sz="2000" dirty="0" smtClean="0">
                <a:latin typeface="Cambria" panose="02040503050406030204" pitchFamily="18" charset="0"/>
              </a:rPr>
              <a:t>Applications Received 110,197</a:t>
            </a:r>
          </a:p>
          <a:p>
            <a:pPr lvl="1"/>
            <a:r>
              <a:rPr lang="en-US" sz="2000" dirty="0" smtClean="0">
                <a:latin typeface="Cambria" panose="02040503050406030204" pitchFamily="18" charset="0"/>
              </a:rPr>
              <a:t>Admitted 82,215</a:t>
            </a:r>
          </a:p>
          <a:p>
            <a:pPr lvl="1"/>
            <a:r>
              <a:rPr lang="en-US" sz="2000" dirty="0" smtClean="0">
                <a:solidFill>
                  <a:srgbClr val="FF0000"/>
                </a:solidFill>
                <a:latin typeface="Cambria" panose="02040503050406030204" pitchFamily="18" charset="0"/>
              </a:rPr>
              <a:t>Denied 27,982</a:t>
            </a:r>
            <a:endParaRPr lang="en-US" sz="2000" dirty="0">
              <a:solidFill>
                <a:srgbClr val="FF0000"/>
              </a:solidFill>
              <a:latin typeface="Cambria" panose="02040503050406030204" pitchFamily="18" charset="0"/>
            </a:endParaRPr>
          </a:p>
        </p:txBody>
      </p:sp>
      <p:sp>
        <p:nvSpPr>
          <p:cNvPr id="4" name="Content Placeholder 1"/>
          <p:cNvSpPr txBox="1">
            <a:spLocks/>
          </p:cNvSpPr>
          <p:nvPr/>
        </p:nvSpPr>
        <p:spPr>
          <a:xfrm>
            <a:off x="6263236" y="2550390"/>
            <a:ext cx="5697423" cy="188817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000" b="1" dirty="0" smtClean="0">
                <a:latin typeface="Cambria" panose="02040503050406030204" pitchFamily="18" charset="0"/>
              </a:rPr>
              <a:t>UC Fall 2015- CCC transfers (unduplicated)</a:t>
            </a:r>
            <a:r>
              <a:rPr lang="en-US" sz="2400" b="1" dirty="0" smtClean="0">
                <a:latin typeface="Cambria" panose="02040503050406030204" pitchFamily="18" charset="0"/>
              </a:rPr>
              <a:t>	</a:t>
            </a:r>
          </a:p>
          <a:p>
            <a:pPr lvl="1"/>
            <a:r>
              <a:rPr lang="en-US" sz="2000" dirty="0" smtClean="0">
                <a:latin typeface="Cambria" panose="02040503050406030204" pitchFamily="18" charset="0"/>
              </a:rPr>
              <a:t>Applications Received 29,821</a:t>
            </a:r>
          </a:p>
          <a:p>
            <a:pPr lvl="1"/>
            <a:r>
              <a:rPr lang="en-US" sz="2000" dirty="0" smtClean="0">
                <a:latin typeface="Cambria" panose="02040503050406030204" pitchFamily="18" charset="0"/>
              </a:rPr>
              <a:t>Admitted 20,921</a:t>
            </a:r>
          </a:p>
          <a:p>
            <a:pPr lvl="1"/>
            <a:r>
              <a:rPr lang="en-US" sz="2000" dirty="0" smtClean="0">
                <a:solidFill>
                  <a:srgbClr val="FF0000"/>
                </a:solidFill>
                <a:latin typeface="Cambria" panose="02040503050406030204" pitchFamily="18" charset="0"/>
              </a:rPr>
              <a:t>Denied 8,900</a:t>
            </a:r>
            <a:endParaRPr lang="en-US" sz="2000" dirty="0">
              <a:solidFill>
                <a:srgbClr val="FF0000"/>
              </a:solidFill>
              <a:latin typeface="Cambria" panose="02040503050406030204" pitchFamily="18" charset="0"/>
            </a:endParaRPr>
          </a:p>
        </p:txBody>
      </p:sp>
      <p:sp>
        <p:nvSpPr>
          <p:cNvPr id="5" name="Content Placeholder 1"/>
          <p:cNvSpPr txBox="1">
            <a:spLocks/>
          </p:cNvSpPr>
          <p:nvPr/>
        </p:nvSpPr>
        <p:spPr>
          <a:xfrm>
            <a:off x="1771846" y="4853540"/>
            <a:ext cx="7753063" cy="771896"/>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en-US" sz="4100" b="1" dirty="0" smtClean="0">
                <a:latin typeface="Cambria" panose="02040503050406030204" pitchFamily="18" charset="0"/>
              </a:rPr>
              <a:t>Why are students being denied?</a:t>
            </a:r>
            <a:r>
              <a:rPr lang="en-US" b="1" i="1" dirty="0" smtClean="0"/>
              <a:t>	</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7825" y="5799272"/>
            <a:ext cx="2137558" cy="1028897"/>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97" y="5799272"/>
            <a:ext cx="1609581" cy="1028897"/>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3424" y="5818502"/>
            <a:ext cx="2139185" cy="1009667"/>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0830" y="5818502"/>
            <a:ext cx="1852109" cy="1009667"/>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8820" y="5802162"/>
            <a:ext cx="1537705" cy="1026007"/>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22736" y="5799272"/>
            <a:ext cx="1818843" cy="1028897"/>
          </a:xfrm>
          <a:prstGeom prst="rect">
            <a:avLst/>
          </a:prstGeom>
        </p:spPr>
      </p:pic>
    </p:spTree>
    <p:extLst>
      <p:ext uri="{BB962C8B-B14F-4D97-AF65-F5344CB8AC3E}">
        <p14:creationId xmlns:p14="http://schemas.microsoft.com/office/powerpoint/2010/main" val="33395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6814" y="926166"/>
            <a:ext cx="9699093" cy="706964"/>
          </a:xfrm>
        </p:spPr>
        <p:txBody>
          <a:bodyPr/>
          <a:lstStyle/>
          <a:p>
            <a:pPr algn="ctr"/>
            <a:r>
              <a:rPr lang="en-US" b="1" dirty="0" smtClean="0">
                <a:latin typeface="Cambria" panose="02040503050406030204" pitchFamily="18" charset="0"/>
              </a:rPr>
              <a:t>What are the Transfer Requirements for UC?</a:t>
            </a:r>
            <a:endParaRPr lang="en-US" b="1" dirty="0">
              <a:latin typeface="Cambria" panose="02040503050406030204" pitchFamily="18" charset="0"/>
            </a:endParaRPr>
          </a:p>
        </p:txBody>
      </p:sp>
      <p:sp>
        <p:nvSpPr>
          <p:cNvPr id="2" name="Content Placeholder 1"/>
          <p:cNvSpPr>
            <a:spLocks noGrp="1"/>
          </p:cNvSpPr>
          <p:nvPr>
            <p:ph idx="1"/>
          </p:nvPr>
        </p:nvSpPr>
        <p:spPr>
          <a:xfrm>
            <a:off x="403824" y="2178622"/>
            <a:ext cx="8760942" cy="4413863"/>
          </a:xfrm>
        </p:spPr>
        <p:txBody>
          <a:bodyPr>
            <a:noAutofit/>
          </a:bodyPr>
          <a:lstStyle/>
          <a:p>
            <a:pPr marL="0" indent="0">
              <a:buNone/>
            </a:pPr>
            <a:r>
              <a:rPr lang="en-US" sz="2800" b="1" u="sng" dirty="0" smtClean="0">
                <a:latin typeface="Cambria" panose="02040503050406030204" pitchFamily="18" charset="0"/>
              </a:rPr>
              <a:t>UC Transfer Requirements:</a:t>
            </a:r>
            <a:endParaRPr lang="en-US" sz="2800" b="1" u="sng" dirty="0">
              <a:latin typeface="Cambria" panose="02040503050406030204" pitchFamily="18" charset="0"/>
            </a:endParaRPr>
          </a:p>
          <a:p>
            <a:pPr lvl="1"/>
            <a:r>
              <a:rPr lang="en-US" sz="2400" b="1" dirty="0" smtClean="0">
                <a:latin typeface="Cambria" panose="02040503050406030204" pitchFamily="18" charset="0"/>
              </a:rPr>
              <a:t>60 transferable units</a:t>
            </a:r>
            <a:endParaRPr lang="en-US" sz="2400" b="1" dirty="0">
              <a:latin typeface="Cambria" panose="02040503050406030204" pitchFamily="18" charset="0"/>
            </a:endParaRPr>
          </a:p>
          <a:p>
            <a:pPr lvl="1"/>
            <a:r>
              <a:rPr lang="en-US" sz="2400" b="1" dirty="0" smtClean="0">
                <a:latin typeface="Cambria" panose="02040503050406030204" pitchFamily="18" charset="0"/>
              </a:rPr>
              <a:t>General Education – including </a:t>
            </a:r>
            <a:r>
              <a:rPr lang="en-US" sz="2400" b="1" dirty="0">
                <a:latin typeface="Cambria" panose="02040503050406030204" pitchFamily="18" charset="0"/>
              </a:rPr>
              <a:t>E</a:t>
            </a:r>
            <a:r>
              <a:rPr lang="en-US" sz="2400" b="1" dirty="0" smtClean="0">
                <a:latin typeface="Cambria" panose="02040503050406030204" pitchFamily="18" charset="0"/>
              </a:rPr>
              <a:t>nglish/math</a:t>
            </a:r>
          </a:p>
          <a:p>
            <a:pPr lvl="2"/>
            <a:r>
              <a:rPr lang="en-US" sz="2000" b="1" dirty="0" smtClean="0">
                <a:latin typeface="Cambria" panose="02040503050406030204" pitchFamily="18" charset="0"/>
              </a:rPr>
              <a:t>IGETC</a:t>
            </a:r>
          </a:p>
          <a:p>
            <a:pPr lvl="2"/>
            <a:r>
              <a:rPr lang="en-US" sz="2000" b="1" dirty="0" smtClean="0">
                <a:latin typeface="Cambria" panose="02040503050406030204" pitchFamily="18" charset="0"/>
              </a:rPr>
              <a:t>7 Course Pattern</a:t>
            </a:r>
            <a:endParaRPr lang="en-US" sz="2000" b="1" dirty="0">
              <a:latin typeface="Cambria" panose="02040503050406030204" pitchFamily="18" charset="0"/>
            </a:endParaRPr>
          </a:p>
          <a:p>
            <a:pPr lvl="1"/>
            <a:r>
              <a:rPr lang="en-US" sz="2400" b="1" dirty="0" smtClean="0">
                <a:latin typeface="Cambria" panose="02040503050406030204" pitchFamily="18" charset="0"/>
              </a:rPr>
              <a:t>Major </a:t>
            </a:r>
            <a:r>
              <a:rPr lang="en-US" sz="2400" b="1" dirty="0">
                <a:latin typeface="Cambria" panose="02040503050406030204" pitchFamily="18" charset="0"/>
              </a:rPr>
              <a:t>r</a:t>
            </a:r>
            <a:r>
              <a:rPr lang="en-US" sz="2400" b="1" dirty="0" smtClean="0">
                <a:latin typeface="Cambria" panose="02040503050406030204" pitchFamily="18" charset="0"/>
              </a:rPr>
              <a:t>equirements and/or</a:t>
            </a:r>
            <a:endParaRPr lang="en-US" sz="2400" b="1" dirty="0">
              <a:latin typeface="Cambria" panose="02040503050406030204" pitchFamily="18" charset="0"/>
            </a:endParaRPr>
          </a:p>
          <a:p>
            <a:pPr lvl="1"/>
            <a:r>
              <a:rPr lang="en-US" sz="2400" b="1" dirty="0" smtClean="0">
                <a:latin typeface="Cambria" panose="02040503050406030204" pitchFamily="18" charset="0"/>
              </a:rPr>
              <a:t>Electives</a:t>
            </a:r>
          </a:p>
          <a:p>
            <a:pPr lvl="1"/>
            <a:r>
              <a:rPr lang="en-US" sz="2400" b="1" dirty="0" smtClean="0">
                <a:latin typeface="Cambria" panose="02040503050406030204" pitchFamily="18" charset="0"/>
              </a:rPr>
              <a:t>Competitive GPA</a:t>
            </a:r>
            <a:endParaRPr lang="en-US" sz="2400" b="1" dirty="0">
              <a:latin typeface="Cambria" panose="020405030504060302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8862" y="2763950"/>
            <a:ext cx="4419384" cy="3316914"/>
          </a:xfrm>
          <a:prstGeom prst="rect">
            <a:avLst/>
          </a:prstGeom>
        </p:spPr>
      </p:pic>
    </p:spTree>
    <p:extLst>
      <p:ext uri="{BB962C8B-B14F-4D97-AF65-F5344CB8AC3E}">
        <p14:creationId xmlns:p14="http://schemas.microsoft.com/office/powerpoint/2010/main" val="11508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6814" y="1021198"/>
            <a:ext cx="10185981" cy="706964"/>
          </a:xfrm>
        </p:spPr>
        <p:txBody>
          <a:bodyPr/>
          <a:lstStyle/>
          <a:p>
            <a:pPr algn="ctr"/>
            <a:r>
              <a:rPr lang="en-US" b="1" dirty="0" smtClean="0">
                <a:latin typeface="Cambria" panose="02040503050406030204" pitchFamily="18" charset="0"/>
              </a:rPr>
              <a:t>What are the Transfer Requirements for CSU?</a:t>
            </a:r>
            <a:endParaRPr lang="en-US" b="1" dirty="0">
              <a:latin typeface="Cambria" panose="02040503050406030204" pitchFamily="18" charset="0"/>
            </a:endParaRPr>
          </a:p>
        </p:txBody>
      </p:sp>
      <p:sp>
        <p:nvSpPr>
          <p:cNvPr id="2" name="Content Placeholder 1"/>
          <p:cNvSpPr>
            <a:spLocks noGrp="1"/>
          </p:cNvSpPr>
          <p:nvPr>
            <p:ph idx="1"/>
          </p:nvPr>
        </p:nvSpPr>
        <p:spPr>
          <a:xfrm>
            <a:off x="348794" y="2249719"/>
            <a:ext cx="8760942" cy="4072930"/>
          </a:xfrm>
        </p:spPr>
        <p:txBody>
          <a:bodyPr>
            <a:noAutofit/>
          </a:bodyPr>
          <a:lstStyle/>
          <a:p>
            <a:pPr marL="0" indent="0">
              <a:buNone/>
            </a:pPr>
            <a:r>
              <a:rPr lang="en-US" sz="2800" b="1" u="sng" dirty="0" smtClean="0">
                <a:latin typeface="Cambria" panose="02040503050406030204" pitchFamily="18" charset="0"/>
              </a:rPr>
              <a:t>CSU Transfer Requirements:</a:t>
            </a:r>
            <a:endParaRPr lang="en-US" sz="2800" b="1" u="sng" dirty="0">
              <a:latin typeface="Cambria" panose="02040503050406030204" pitchFamily="18" charset="0"/>
            </a:endParaRPr>
          </a:p>
          <a:p>
            <a:pPr lvl="1"/>
            <a:r>
              <a:rPr lang="en-US" sz="2400" b="1" dirty="0" smtClean="0">
                <a:latin typeface="Cambria" panose="02040503050406030204" pitchFamily="18" charset="0"/>
              </a:rPr>
              <a:t>60 transferable units</a:t>
            </a:r>
            <a:endParaRPr lang="en-US" sz="2400" b="1" dirty="0">
              <a:latin typeface="Cambria" panose="02040503050406030204" pitchFamily="18" charset="0"/>
            </a:endParaRPr>
          </a:p>
          <a:p>
            <a:pPr lvl="1"/>
            <a:r>
              <a:rPr lang="en-US" sz="2400" b="1" dirty="0" smtClean="0">
                <a:latin typeface="Cambria" panose="02040503050406030204" pitchFamily="18" charset="0"/>
              </a:rPr>
              <a:t>General Education – 30 units </a:t>
            </a:r>
          </a:p>
          <a:p>
            <a:pPr lvl="2"/>
            <a:r>
              <a:rPr lang="en-US" sz="2000" b="1" dirty="0" smtClean="0">
                <a:latin typeface="Cambria" panose="02040503050406030204" pitchFamily="18" charset="0"/>
              </a:rPr>
              <a:t>IGETC</a:t>
            </a:r>
          </a:p>
          <a:p>
            <a:pPr lvl="2"/>
            <a:r>
              <a:rPr lang="en-US" sz="2000" b="1" dirty="0" smtClean="0">
                <a:latin typeface="Cambria" panose="02040503050406030204" pitchFamily="18" charset="0"/>
              </a:rPr>
              <a:t>CSU GE Breadth</a:t>
            </a:r>
          </a:p>
          <a:p>
            <a:pPr lvl="1"/>
            <a:r>
              <a:rPr lang="en-US" sz="2400" b="1" dirty="0" smtClean="0">
                <a:latin typeface="Cambria" panose="02040503050406030204" pitchFamily="18" charset="0"/>
              </a:rPr>
              <a:t>Major Requirements</a:t>
            </a:r>
            <a:endParaRPr lang="en-US" sz="2400" b="1" dirty="0">
              <a:latin typeface="Cambria" panose="02040503050406030204" pitchFamily="18" charset="0"/>
            </a:endParaRPr>
          </a:p>
          <a:p>
            <a:pPr lvl="1"/>
            <a:r>
              <a:rPr lang="en-US" sz="2400" b="1" dirty="0" smtClean="0">
                <a:latin typeface="Cambria" panose="02040503050406030204" pitchFamily="18" charset="0"/>
              </a:rPr>
              <a:t>Electives</a:t>
            </a:r>
          </a:p>
          <a:p>
            <a:pPr lvl="1"/>
            <a:r>
              <a:rPr lang="en-US" sz="2400" b="1" dirty="0" smtClean="0">
                <a:latin typeface="Cambria" panose="02040503050406030204" pitchFamily="18" charset="0"/>
              </a:rPr>
              <a:t>Competitive GPA</a:t>
            </a:r>
            <a:endParaRPr lang="en-US" sz="2400" b="1" dirty="0">
              <a:latin typeface="Cambria" panose="020405030504060302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1670" y="2635743"/>
            <a:ext cx="5092574" cy="3249064"/>
          </a:xfrm>
          <a:prstGeom prst="rect">
            <a:avLst/>
          </a:prstGeom>
        </p:spPr>
      </p:pic>
    </p:spTree>
    <p:extLst>
      <p:ext uri="{BB962C8B-B14F-4D97-AF65-F5344CB8AC3E}">
        <p14:creationId xmlns:p14="http://schemas.microsoft.com/office/powerpoint/2010/main" val="13214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11" y="2289051"/>
            <a:ext cx="3473191" cy="2604893"/>
          </a:xfrm>
          <a:prstGeom prst="rect">
            <a:avLst/>
          </a:prstGeom>
        </p:spPr>
      </p:pic>
      <p:sp>
        <p:nvSpPr>
          <p:cNvPr id="3" name="Title 2"/>
          <p:cNvSpPr>
            <a:spLocks noGrp="1"/>
          </p:cNvSpPr>
          <p:nvPr>
            <p:ph type="title"/>
          </p:nvPr>
        </p:nvSpPr>
        <p:spPr>
          <a:xfrm>
            <a:off x="798694" y="664910"/>
            <a:ext cx="9699093" cy="1128264"/>
          </a:xfrm>
        </p:spPr>
        <p:txBody>
          <a:bodyPr/>
          <a:lstStyle/>
          <a:p>
            <a:r>
              <a:rPr lang="en-US" b="1" dirty="0">
                <a:latin typeface="Cambria" panose="02040503050406030204" pitchFamily="18" charset="0"/>
              </a:rPr>
              <a:t>Of the </a:t>
            </a:r>
            <a:r>
              <a:rPr lang="en-US" b="1" dirty="0" smtClean="0">
                <a:latin typeface="Cambria" panose="02040503050406030204" pitchFamily="18" charset="0"/>
              </a:rPr>
              <a:t>five transfer requirements four </a:t>
            </a:r>
            <a:r>
              <a:rPr lang="en-US" b="1" dirty="0">
                <a:latin typeface="Cambria" panose="02040503050406030204" pitchFamily="18" charset="0"/>
              </a:rPr>
              <a:t>of them directly deal with </a:t>
            </a:r>
            <a:r>
              <a:rPr lang="en-US" b="1" dirty="0" smtClean="0">
                <a:latin typeface="Cambria" panose="02040503050406030204" pitchFamily="18" charset="0"/>
              </a:rPr>
              <a:t>articulation.</a:t>
            </a:r>
            <a:endParaRPr lang="en-US" b="1" dirty="0">
              <a:latin typeface="Cambria" panose="02040503050406030204" pitchFamily="18" charset="0"/>
            </a:endParaRPr>
          </a:p>
        </p:txBody>
      </p:sp>
      <p:sp>
        <p:nvSpPr>
          <p:cNvPr id="2" name="Content Placeholder 1"/>
          <p:cNvSpPr>
            <a:spLocks noGrp="1"/>
          </p:cNvSpPr>
          <p:nvPr>
            <p:ph idx="1"/>
          </p:nvPr>
        </p:nvSpPr>
        <p:spPr>
          <a:xfrm>
            <a:off x="5648240" y="2606925"/>
            <a:ext cx="6234545" cy="4087856"/>
          </a:xfrm>
        </p:spPr>
        <p:txBody>
          <a:bodyPr>
            <a:noAutofit/>
          </a:bodyPr>
          <a:lstStyle/>
          <a:p>
            <a:pPr marL="0" indent="0">
              <a:buNone/>
            </a:pPr>
            <a:r>
              <a:rPr lang="en-US" sz="2800" b="1" u="sng" dirty="0" smtClean="0">
                <a:latin typeface="Cambria" panose="02040503050406030204" pitchFamily="18" charset="0"/>
              </a:rPr>
              <a:t>CSU/UC Transfer Requirements:</a:t>
            </a:r>
            <a:endParaRPr lang="en-US" sz="2800" b="1" u="sng" dirty="0">
              <a:latin typeface="Cambria" panose="02040503050406030204" pitchFamily="18" charset="0"/>
            </a:endParaRPr>
          </a:p>
          <a:p>
            <a:pPr lvl="1"/>
            <a:r>
              <a:rPr lang="en-US" sz="2400" b="1" dirty="0" smtClean="0">
                <a:solidFill>
                  <a:schemeClr val="tx1"/>
                </a:solidFill>
                <a:latin typeface="Cambria" panose="02040503050406030204" pitchFamily="18" charset="0"/>
              </a:rPr>
              <a:t>GPA</a:t>
            </a:r>
            <a:endParaRPr lang="en-US" sz="2400" b="1" dirty="0">
              <a:solidFill>
                <a:schemeClr val="tx1"/>
              </a:solidFill>
              <a:latin typeface="Cambria" panose="02040503050406030204" pitchFamily="18" charset="0"/>
            </a:endParaRPr>
          </a:p>
          <a:p>
            <a:pPr lvl="1"/>
            <a:r>
              <a:rPr lang="en-US" sz="2400" b="1" dirty="0" smtClean="0">
                <a:solidFill>
                  <a:srgbClr val="FF0000"/>
                </a:solidFill>
                <a:latin typeface="Cambria" panose="02040503050406030204" pitchFamily="18" charset="0"/>
              </a:rPr>
              <a:t>60 transferable units</a:t>
            </a:r>
            <a:endParaRPr lang="en-US" sz="2400" b="1" dirty="0">
              <a:solidFill>
                <a:srgbClr val="FF0000"/>
              </a:solidFill>
              <a:latin typeface="Cambria" panose="02040503050406030204" pitchFamily="18" charset="0"/>
            </a:endParaRPr>
          </a:p>
          <a:p>
            <a:pPr lvl="1"/>
            <a:r>
              <a:rPr lang="en-US" sz="2400" b="1" dirty="0" smtClean="0">
                <a:solidFill>
                  <a:srgbClr val="FF0000"/>
                </a:solidFill>
                <a:latin typeface="Cambria" panose="02040503050406030204" pitchFamily="18" charset="0"/>
              </a:rPr>
              <a:t>General Education </a:t>
            </a:r>
          </a:p>
          <a:p>
            <a:pPr lvl="1"/>
            <a:r>
              <a:rPr lang="en-US" sz="2400" b="1" dirty="0" smtClean="0">
                <a:solidFill>
                  <a:srgbClr val="FF0000"/>
                </a:solidFill>
                <a:latin typeface="Cambria" panose="02040503050406030204" pitchFamily="18" charset="0"/>
              </a:rPr>
              <a:t>Major Requirements</a:t>
            </a:r>
            <a:endParaRPr lang="en-US" sz="2400" b="1" dirty="0">
              <a:solidFill>
                <a:srgbClr val="FF0000"/>
              </a:solidFill>
              <a:latin typeface="Cambria" panose="02040503050406030204" pitchFamily="18" charset="0"/>
            </a:endParaRPr>
          </a:p>
          <a:p>
            <a:pPr lvl="1"/>
            <a:r>
              <a:rPr lang="en-US" sz="2400" b="1" dirty="0" smtClean="0">
                <a:solidFill>
                  <a:srgbClr val="FF0000"/>
                </a:solidFill>
                <a:latin typeface="Cambria" panose="02040503050406030204" pitchFamily="18" charset="0"/>
              </a:rPr>
              <a:t>Electives</a:t>
            </a:r>
            <a:endParaRPr lang="en-US" sz="2400" b="1" dirty="0">
              <a:solidFill>
                <a:srgbClr val="FF0000"/>
              </a:solidFill>
              <a:latin typeface="Cambria" panose="020405030504060302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722" y="4650853"/>
            <a:ext cx="4829245" cy="1966722"/>
          </a:xfrm>
          <a:prstGeom prst="rect">
            <a:avLst/>
          </a:prstGeom>
        </p:spPr>
      </p:pic>
    </p:spTree>
    <p:extLst>
      <p:ext uri="{BB962C8B-B14F-4D97-AF65-F5344CB8AC3E}">
        <p14:creationId xmlns:p14="http://schemas.microsoft.com/office/powerpoint/2010/main" val="45049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21352" y="829882"/>
            <a:ext cx="9244545" cy="940449"/>
          </a:xfrm>
        </p:spPr>
        <p:txBody>
          <a:bodyPr/>
          <a:lstStyle/>
          <a:p>
            <a:pPr algn="ctr"/>
            <a:r>
              <a:rPr lang="en-US" b="1" dirty="0" smtClean="0">
                <a:latin typeface="Cambria" panose="02040503050406030204" pitchFamily="18" charset="0"/>
              </a:rPr>
              <a:t>Baccalaureate-Level/Transferable Course</a:t>
            </a:r>
            <a:endParaRPr lang="en-US" b="1" dirty="0">
              <a:latin typeface="Cambria" panose="02040503050406030204" pitchFamily="18" charset="0"/>
            </a:endParaRPr>
          </a:p>
        </p:txBody>
      </p:sp>
      <p:sp>
        <p:nvSpPr>
          <p:cNvPr id="2" name="Content Placeholder 1"/>
          <p:cNvSpPr>
            <a:spLocks noGrp="1"/>
          </p:cNvSpPr>
          <p:nvPr>
            <p:ph idx="1"/>
          </p:nvPr>
        </p:nvSpPr>
        <p:spPr>
          <a:xfrm>
            <a:off x="596814" y="2484747"/>
            <a:ext cx="8825659" cy="4102170"/>
          </a:xfrm>
        </p:spPr>
        <p:txBody>
          <a:bodyPr>
            <a:normAutofit/>
          </a:bodyPr>
          <a:lstStyle/>
          <a:p>
            <a:r>
              <a:rPr lang="en-US" sz="2400" b="1" dirty="0" smtClean="0">
                <a:solidFill>
                  <a:schemeClr val="tx1"/>
                </a:solidFill>
                <a:latin typeface="Cambria" panose="02040503050406030204" pitchFamily="18" charset="0"/>
              </a:rPr>
              <a:t>California State University (CSU)</a:t>
            </a:r>
          </a:p>
          <a:p>
            <a:pPr lvl="1"/>
            <a:r>
              <a:rPr lang="en-US" sz="2400" b="1" dirty="0" smtClean="0">
                <a:solidFill>
                  <a:schemeClr val="tx1"/>
                </a:solidFill>
                <a:latin typeface="Cambria" panose="02040503050406030204" pitchFamily="18" charset="0"/>
                <a:hlinkClick r:id="rId2"/>
              </a:rPr>
              <a:t>CSU, Executive Order (EO) 167 –Transfer Credits</a:t>
            </a:r>
            <a:endParaRPr lang="en-US" sz="2400" b="1" dirty="0" smtClean="0">
              <a:solidFill>
                <a:schemeClr val="tx1"/>
              </a:solidFill>
              <a:latin typeface="Cambria" panose="02040503050406030204" pitchFamily="18" charset="0"/>
              <a:hlinkClick r:id="rId3" action="ppaction://hlinkfile"/>
            </a:endParaRPr>
          </a:p>
          <a:p>
            <a:pPr lvl="1"/>
            <a:r>
              <a:rPr lang="en-US" sz="2400" b="1" dirty="0" smtClean="0">
                <a:solidFill>
                  <a:schemeClr val="tx1"/>
                </a:solidFill>
                <a:latin typeface="Cambria" panose="02040503050406030204" pitchFamily="18" charset="0"/>
                <a:hlinkClick r:id="rId4"/>
              </a:rPr>
              <a:t>CSU </a:t>
            </a:r>
            <a:r>
              <a:rPr lang="en-US" sz="2400" b="1" dirty="0">
                <a:solidFill>
                  <a:schemeClr val="tx1"/>
                </a:solidFill>
                <a:latin typeface="Cambria" panose="02040503050406030204" pitchFamily="18" charset="0"/>
                <a:hlinkClick r:id="rId4"/>
              </a:rPr>
              <a:t>Baccalaureate Level </a:t>
            </a:r>
            <a:r>
              <a:rPr lang="en-US" sz="2400" b="1" dirty="0" smtClean="0">
                <a:solidFill>
                  <a:schemeClr val="tx1"/>
                </a:solidFill>
                <a:latin typeface="Cambria" panose="02040503050406030204" pitchFamily="18" charset="0"/>
                <a:hlinkClick r:id="rId4"/>
              </a:rPr>
              <a:t>Document</a:t>
            </a:r>
            <a:endParaRPr lang="en-US" sz="2400" b="1" dirty="0" smtClean="0">
              <a:solidFill>
                <a:schemeClr val="tx1"/>
              </a:solidFill>
              <a:latin typeface="Cambria" panose="02040503050406030204" pitchFamily="18" charset="0"/>
            </a:endParaRPr>
          </a:p>
          <a:p>
            <a:pPr lvl="1"/>
            <a:endParaRPr lang="en-US" sz="2200" b="1" dirty="0">
              <a:solidFill>
                <a:schemeClr val="tx1"/>
              </a:solidFill>
              <a:latin typeface="Cambria" panose="02040503050406030204" pitchFamily="18" charset="0"/>
            </a:endParaRPr>
          </a:p>
          <a:p>
            <a:r>
              <a:rPr lang="en-US" sz="2400" b="1" dirty="0" smtClean="0">
                <a:solidFill>
                  <a:schemeClr val="tx1"/>
                </a:solidFill>
                <a:latin typeface="Cambria" panose="02040503050406030204" pitchFamily="18" charset="0"/>
              </a:rPr>
              <a:t>UC Transfer Course Agreement (UC TCA)</a:t>
            </a:r>
          </a:p>
          <a:p>
            <a:pPr lvl="1"/>
            <a:r>
              <a:rPr lang="en-US" sz="2000" b="1" dirty="0" smtClean="0">
                <a:solidFill>
                  <a:schemeClr val="tx1"/>
                </a:solidFill>
                <a:latin typeface="Cambria" panose="02040503050406030204" pitchFamily="18" charset="0"/>
              </a:rPr>
              <a:t>Need to submit to UC reviewers during the summer</a:t>
            </a:r>
          </a:p>
          <a:p>
            <a:pPr lvl="1"/>
            <a:r>
              <a:rPr lang="en-US" sz="2000" b="1" dirty="0" smtClean="0">
                <a:solidFill>
                  <a:schemeClr val="tx1"/>
                </a:solidFill>
                <a:latin typeface="Cambria" panose="02040503050406030204" pitchFamily="18" charset="0"/>
              </a:rPr>
              <a:t>Comparable course at UC</a:t>
            </a:r>
            <a:endParaRPr lang="en-US" sz="2000" b="1" dirty="0">
              <a:solidFill>
                <a:schemeClr val="tx1"/>
              </a:solidFill>
              <a:latin typeface="Cambria" panose="02040503050406030204" pitchFamily="18" charset="0"/>
            </a:endParaRPr>
          </a:p>
          <a:p>
            <a:pPr lvl="1"/>
            <a:r>
              <a:rPr lang="en-US" sz="2000" b="1" dirty="0" smtClean="0">
                <a:solidFill>
                  <a:schemeClr val="tx1"/>
                </a:solidFill>
                <a:latin typeface="Cambria" panose="02040503050406030204" pitchFamily="18" charset="0"/>
                <a:hlinkClick r:id="rId5"/>
              </a:rPr>
              <a:t>UC TCA guidelines</a:t>
            </a:r>
            <a:endParaRPr lang="en-US" sz="2000" b="1" dirty="0" smtClean="0">
              <a:solidFill>
                <a:schemeClr val="tx1"/>
              </a:solidFill>
              <a:latin typeface="Cambria" panose="02040503050406030204" pitchFamily="18"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3001" y="3723640"/>
            <a:ext cx="4511880" cy="2959793"/>
          </a:xfrm>
          <a:prstGeom prst="rect">
            <a:avLst/>
          </a:prstGeom>
        </p:spPr>
      </p:pic>
    </p:spTree>
    <p:extLst>
      <p:ext uri="{BB962C8B-B14F-4D97-AF65-F5344CB8AC3E}">
        <p14:creationId xmlns:p14="http://schemas.microsoft.com/office/powerpoint/2010/main" val="412634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13" y="2969777"/>
            <a:ext cx="3524083" cy="3661646"/>
          </a:xfrm>
          <a:prstGeom prst="rect">
            <a:avLst/>
          </a:prstGeom>
        </p:spPr>
      </p:pic>
      <p:sp>
        <p:nvSpPr>
          <p:cNvPr id="3" name="Title 2"/>
          <p:cNvSpPr>
            <a:spLocks noGrp="1"/>
          </p:cNvSpPr>
          <p:nvPr>
            <p:ph type="title"/>
          </p:nvPr>
        </p:nvSpPr>
        <p:spPr>
          <a:xfrm>
            <a:off x="596814" y="829882"/>
            <a:ext cx="10625368" cy="940449"/>
          </a:xfrm>
        </p:spPr>
        <p:txBody>
          <a:bodyPr/>
          <a:lstStyle/>
          <a:p>
            <a:pPr algn="ctr"/>
            <a:r>
              <a:rPr lang="en-US" sz="3200" b="1" dirty="0" smtClean="0">
                <a:latin typeface="Cambria" panose="02040503050406030204" pitchFamily="18" charset="0"/>
              </a:rPr>
              <a:t>Understand IGETC and CSU GE Breadth Guidelines</a:t>
            </a:r>
            <a:endParaRPr lang="en-US" sz="3200" b="1" dirty="0">
              <a:latin typeface="Cambria" panose="02040503050406030204" pitchFamily="18" charset="0"/>
            </a:endParaRPr>
          </a:p>
        </p:txBody>
      </p:sp>
      <p:sp>
        <p:nvSpPr>
          <p:cNvPr id="2" name="Content Placeholder 1"/>
          <p:cNvSpPr>
            <a:spLocks noGrp="1"/>
          </p:cNvSpPr>
          <p:nvPr>
            <p:ph idx="1"/>
          </p:nvPr>
        </p:nvSpPr>
        <p:spPr>
          <a:xfrm>
            <a:off x="1666798" y="2415044"/>
            <a:ext cx="8825659" cy="1439890"/>
          </a:xfrm>
        </p:spPr>
        <p:txBody>
          <a:bodyPr>
            <a:normAutofit/>
          </a:bodyPr>
          <a:lstStyle/>
          <a:p>
            <a:r>
              <a:rPr lang="en-US" sz="2400" b="1" dirty="0" smtClean="0">
                <a:solidFill>
                  <a:schemeClr val="tx1"/>
                </a:solidFill>
                <a:latin typeface="Cambria" panose="02040503050406030204" pitchFamily="18" charset="0"/>
              </a:rPr>
              <a:t>CSU GE Breadth Requirements</a:t>
            </a:r>
          </a:p>
          <a:p>
            <a:pPr lvl="1"/>
            <a:r>
              <a:rPr lang="en-US" sz="2200" b="1" dirty="0" smtClean="0">
                <a:solidFill>
                  <a:schemeClr val="tx1"/>
                </a:solidFill>
                <a:latin typeface="Cambria" panose="02040503050406030204" pitchFamily="18" charset="0"/>
              </a:rPr>
              <a:t>Submitted once a year in December</a:t>
            </a:r>
          </a:p>
          <a:p>
            <a:pPr lvl="1"/>
            <a:r>
              <a:rPr lang="en-US" sz="2200" b="1" i="1" dirty="0" smtClean="0">
                <a:solidFill>
                  <a:schemeClr val="tx1"/>
                </a:solidFill>
                <a:latin typeface="Cambria" panose="02040503050406030204" pitchFamily="18" charset="0"/>
                <a:hlinkClick r:id="rId3"/>
              </a:rPr>
              <a:t>Guiding </a:t>
            </a:r>
            <a:r>
              <a:rPr lang="en-US" sz="2200" b="1" i="1" dirty="0">
                <a:solidFill>
                  <a:schemeClr val="tx1"/>
                </a:solidFill>
                <a:latin typeface="Cambria" panose="02040503050406030204" pitchFamily="18" charset="0"/>
                <a:hlinkClick r:id="rId3"/>
              </a:rPr>
              <a:t>Notes for General Education Course Reviewers</a:t>
            </a:r>
            <a:endParaRPr lang="en-US" sz="2200" b="1" i="1" dirty="0">
              <a:solidFill>
                <a:schemeClr val="tx1"/>
              </a:solidFill>
              <a:latin typeface="Cambria" panose="02040503050406030204" pitchFamily="18" charset="0"/>
            </a:endParaRPr>
          </a:p>
          <a:p>
            <a:pPr marL="457200" lvl="1" indent="0">
              <a:buNone/>
            </a:pPr>
            <a:endParaRPr lang="en-US" sz="2200" b="1" dirty="0">
              <a:solidFill>
                <a:schemeClr val="tx1"/>
              </a:solidFill>
              <a:latin typeface="Cambria" panose="02040503050406030204" pitchFamily="18" charset="0"/>
            </a:endParaRPr>
          </a:p>
        </p:txBody>
      </p:sp>
      <p:sp>
        <p:nvSpPr>
          <p:cNvPr id="6" name="Content Placeholder 1"/>
          <p:cNvSpPr txBox="1">
            <a:spLocks/>
          </p:cNvSpPr>
          <p:nvPr/>
        </p:nvSpPr>
        <p:spPr>
          <a:xfrm>
            <a:off x="2396523" y="4499647"/>
            <a:ext cx="8825659" cy="143989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400" b="1" dirty="0" smtClean="0">
                <a:solidFill>
                  <a:schemeClr val="tx1"/>
                </a:solidFill>
                <a:latin typeface="Cambria" panose="02040503050406030204" pitchFamily="18" charset="0"/>
              </a:rPr>
              <a:t>IGETC Requirements</a:t>
            </a:r>
          </a:p>
          <a:p>
            <a:pPr lvl="1"/>
            <a:r>
              <a:rPr lang="en-US" sz="2200" b="1" dirty="0" smtClean="0">
                <a:solidFill>
                  <a:schemeClr val="tx1"/>
                </a:solidFill>
                <a:latin typeface="Cambria" panose="02040503050406030204" pitchFamily="18" charset="0"/>
              </a:rPr>
              <a:t>Submitted once a year in December</a:t>
            </a:r>
          </a:p>
          <a:p>
            <a:pPr lvl="1"/>
            <a:r>
              <a:rPr lang="en-US" sz="2400" b="1" dirty="0">
                <a:solidFill>
                  <a:schemeClr val="tx1"/>
                </a:solidFill>
                <a:latin typeface="Cambria" panose="02040503050406030204" pitchFamily="18" charset="0"/>
                <a:hlinkClick r:id="rId4"/>
              </a:rPr>
              <a:t>IGETC Standards-Version 1.7 (June 2, 2016) </a:t>
            </a:r>
            <a:endParaRPr lang="en-US" sz="2400" b="1" dirty="0">
              <a:solidFill>
                <a:schemeClr val="tx1"/>
              </a:solidFill>
              <a:latin typeface="Cambria" panose="02040503050406030204" pitchFamily="18" charset="0"/>
            </a:endParaRPr>
          </a:p>
          <a:p>
            <a:pPr marL="457200" lvl="1" indent="0">
              <a:buNone/>
            </a:pPr>
            <a:endParaRPr lang="en-US" sz="2200" b="1" dirty="0" smtClean="0">
              <a:solidFill>
                <a:schemeClr val="tx1"/>
              </a:solidFill>
              <a:latin typeface="Cambria" panose="02040503050406030204" pitchFamily="18" charset="0"/>
            </a:endParaRPr>
          </a:p>
          <a:p>
            <a:pPr marL="457200" lvl="1" indent="0">
              <a:buFont typeface="Wingdings 3" charset="2"/>
              <a:buNone/>
            </a:pPr>
            <a:endParaRPr lang="en-US" sz="2200" b="1" dirty="0">
              <a:solidFill>
                <a:schemeClr val="tx1"/>
              </a:solidFill>
              <a:latin typeface="Cambria" panose="02040503050406030204" pitchFamily="18" charset="0"/>
            </a:endParaRPr>
          </a:p>
        </p:txBody>
      </p:sp>
    </p:spTree>
    <p:extLst>
      <p:ext uri="{BB962C8B-B14F-4D97-AF65-F5344CB8AC3E}">
        <p14:creationId xmlns:p14="http://schemas.microsoft.com/office/powerpoint/2010/main" val="255354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10323873" cy="706964"/>
          </a:xfrm>
        </p:spPr>
        <p:txBody>
          <a:bodyPr/>
          <a:lstStyle/>
          <a:p>
            <a:r>
              <a:rPr lang="en-US" b="1" dirty="0" smtClean="0">
                <a:latin typeface="Cambria" panose="02040503050406030204" pitchFamily="18" charset="0"/>
              </a:rPr>
              <a:t>CSU GE Areas – 39 units of general education </a:t>
            </a:r>
            <a:endParaRPr lang="en-US" b="1" dirty="0">
              <a:latin typeface="Cambria" panose="02040503050406030204" pitchFamily="18" charset="0"/>
            </a:endParaRPr>
          </a:p>
        </p:txBody>
      </p:sp>
      <p:sp>
        <p:nvSpPr>
          <p:cNvPr id="3" name="Content Placeholder 2"/>
          <p:cNvSpPr>
            <a:spLocks noGrp="1"/>
          </p:cNvSpPr>
          <p:nvPr>
            <p:ph idx="1"/>
          </p:nvPr>
        </p:nvSpPr>
        <p:spPr>
          <a:xfrm>
            <a:off x="346229" y="2603500"/>
            <a:ext cx="11434439" cy="3416300"/>
          </a:xfrm>
        </p:spPr>
        <p:txBody>
          <a:bodyPr>
            <a:noAutofit/>
          </a:bodyPr>
          <a:lstStyle/>
          <a:p>
            <a:pPr marL="0" indent="0">
              <a:buNone/>
            </a:pPr>
            <a:r>
              <a:rPr lang="en-US" sz="2800" b="1" dirty="0" smtClean="0">
                <a:latin typeface="Cambria" panose="02040503050406030204" pitchFamily="18" charset="0"/>
              </a:rPr>
              <a:t>Area A: English Language Communication and Critical Thinking</a:t>
            </a:r>
          </a:p>
          <a:p>
            <a:pPr marL="0" indent="0">
              <a:buNone/>
            </a:pPr>
            <a:r>
              <a:rPr lang="en-US" sz="2800" b="1" dirty="0" smtClean="0">
                <a:latin typeface="Cambria" panose="02040503050406030204" pitchFamily="18" charset="0"/>
              </a:rPr>
              <a:t>Area B: Scientific Inquiry and Quantitative Reasoning</a:t>
            </a:r>
          </a:p>
          <a:p>
            <a:pPr marL="0" indent="0">
              <a:buNone/>
            </a:pPr>
            <a:r>
              <a:rPr lang="en-US" sz="2800" b="1" dirty="0" smtClean="0">
                <a:latin typeface="Cambria" panose="02040503050406030204" pitchFamily="18" charset="0"/>
              </a:rPr>
              <a:t>Area C: Arts and Humanities</a:t>
            </a:r>
          </a:p>
          <a:p>
            <a:pPr marL="0" indent="0">
              <a:buNone/>
            </a:pPr>
            <a:r>
              <a:rPr lang="en-US" sz="2800" b="1" dirty="0" smtClean="0">
                <a:latin typeface="Cambria" panose="02040503050406030204" pitchFamily="18" charset="0"/>
              </a:rPr>
              <a:t>Area D: Social Sciences</a:t>
            </a:r>
          </a:p>
          <a:p>
            <a:pPr marL="0" indent="0">
              <a:buNone/>
            </a:pPr>
            <a:r>
              <a:rPr lang="en-US" sz="2800" b="1" dirty="0" smtClean="0">
                <a:latin typeface="Cambria" panose="02040503050406030204" pitchFamily="18" charset="0"/>
              </a:rPr>
              <a:t>Area E: Lifelong Learning and Self Development</a:t>
            </a:r>
            <a:endParaRPr lang="en-US" sz="2800" b="1" dirty="0">
              <a:latin typeface="Cambria" panose="02040503050406030204" pitchFamily="18" charset="0"/>
            </a:endParaRPr>
          </a:p>
        </p:txBody>
      </p:sp>
    </p:spTree>
    <p:extLst>
      <p:ext uri="{BB962C8B-B14F-4D97-AF65-F5344CB8AC3E}">
        <p14:creationId xmlns:p14="http://schemas.microsoft.com/office/powerpoint/2010/main" val="241432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3BE57A2-D666-4652-B423-3EEF5C79D9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0</TotalTime>
  <Words>870</Words>
  <Application>Microsoft Office PowerPoint</Application>
  <PresentationFormat>Widescreen</PresentationFormat>
  <Paragraphs>144</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Cambria</vt:lpstr>
      <vt:lpstr>Century Gothic</vt:lpstr>
      <vt:lpstr>Wingdings 3</vt:lpstr>
      <vt:lpstr>Ion Boardroom</vt:lpstr>
      <vt:lpstr>Your Articulation Officer:  Getting Out of the Office and into the Classroom </vt:lpstr>
      <vt:lpstr>Overview</vt:lpstr>
      <vt:lpstr>Transfer Data</vt:lpstr>
      <vt:lpstr>What are the Transfer Requirements for UC?</vt:lpstr>
      <vt:lpstr>What are the Transfer Requirements for CSU?</vt:lpstr>
      <vt:lpstr>Of the five transfer requirements four of them directly deal with articulation.</vt:lpstr>
      <vt:lpstr>Baccalaureate-Level/Transferable Course</vt:lpstr>
      <vt:lpstr>Understand IGETC and CSU GE Breadth Guidelines</vt:lpstr>
      <vt:lpstr>CSU GE Areas – 39 units of general education </vt:lpstr>
      <vt:lpstr>IGETC – 37 units of general education</vt:lpstr>
      <vt:lpstr>Lower-Division Major Prep. Articulation</vt:lpstr>
      <vt:lpstr>Articulation Activity Where does this course apply</vt:lpstr>
      <vt:lpstr>Articulation Activity Where does this course Apply</vt:lpstr>
      <vt:lpstr>Articulation Activity Where does this course apply</vt:lpstr>
      <vt:lpstr>Criminal Justice Example </vt:lpstr>
      <vt:lpstr>Statistics Example</vt:lpstr>
      <vt:lpstr>Articulation Strategies</vt:lpstr>
      <vt:lpstr>Articulation Resources </vt:lpstr>
      <vt:lpstr>Sources</vt:lpstr>
      <vt:lpstr>Questions &amp; Answers </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2016-09-29T17:38:26Z</dcterms:created>
  <dcterms:modified xsi:type="dcterms:W3CDTF">2016-10-05T01:06:00Z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TC034606379991</vt:lpwstr>
  </property>
</Properties>
</file>